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85"/>
  </p:notesMasterIdLst>
  <p:handoutMasterIdLst>
    <p:handoutMasterId r:id="rId286"/>
  </p:handoutMasterIdLst>
  <p:sldIdLst>
    <p:sldId id="269" r:id="rId2"/>
    <p:sldId id="450" r:id="rId3"/>
    <p:sldId id="424" r:id="rId4"/>
    <p:sldId id="456" r:id="rId5"/>
    <p:sldId id="457" r:id="rId6"/>
    <p:sldId id="458" r:id="rId7"/>
    <p:sldId id="459" r:id="rId8"/>
    <p:sldId id="460" r:id="rId9"/>
    <p:sldId id="461" r:id="rId10"/>
    <p:sldId id="462" r:id="rId11"/>
    <p:sldId id="465" r:id="rId12"/>
    <p:sldId id="466" r:id="rId13"/>
    <p:sldId id="467" r:id="rId14"/>
    <p:sldId id="470" r:id="rId15"/>
    <p:sldId id="468" r:id="rId16"/>
    <p:sldId id="471" r:id="rId17"/>
    <p:sldId id="472" r:id="rId18"/>
    <p:sldId id="473" r:id="rId19"/>
    <p:sldId id="474" r:id="rId20"/>
    <p:sldId id="482" r:id="rId21"/>
    <p:sldId id="483" r:id="rId22"/>
    <p:sldId id="484" r:id="rId23"/>
    <p:sldId id="485" r:id="rId24"/>
    <p:sldId id="486" r:id="rId25"/>
    <p:sldId id="487" r:id="rId26"/>
    <p:sldId id="479" r:id="rId27"/>
    <p:sldId id="481" r:id="rId28"/>
    <p:sldId id="492" r:id="rId29"/>
    <p:sldId id="489" r:id="rId30"/>
    <p:sldId id="494" r:id="rId31"/>
    <p:sldId id="495" r:id="rId32"/>
    <p:sldId id="496" r:id="rId33"/>
    <p:sldId id="497" r:id="rId34"/>
    <p:sldId id="498" r:id="rId35"/>
    <p:sldId id="501" r:id="rId36"/>
    <p:sldId id="514" r:id="rId37"/>
    <p:sldId id="504" r:id="rId38"/>
    <p:sldId id="505" r:id="rId39"/>
    <p:sldId id="506" r:id="rId40"/>
    <p:sldId id="515" r:id="rId41"/>
    <p:sldId id="516" r:id="rId42"/>
    <p:sldId id="517" r:id="rId43"/>
    <p:sldId id="518" r:id="rId44"/>
    <p:sldId id="519" r:id="rId45"/>
    <p:sldId id="520" r:id="rId46"/>
    <p:sldId id="521" r:id="rId47"/>
    <p:sldId id="522" r:id="rId48"/>
    <p:sldId id="526" r:id="rId49"/>
    <p:sldId id="527" r:id="rId50"/>
    <p:sldId id="528" r:id="rId51"/>
    <p:sldId id="523" r:id="rId52"/>
    <p:sldId id="530" r:id="rId53"/>
    <p:sldId id="531" r:id="rId54"/>
    <p:sldId id="532" r:id="rId55"/>
    <p:sldId id="529" r:id="rId56"/>
    <p:sldId id="533" r:id="rId57"/>
    <p:sldId id="534" r:id="rId58"/>
    <p:sldId id="545" r:id="rId59"/>
    <p:sldId id="538" r:id="rId60"/>
    <p:sldId id="539" r:id="rId61"/>
    <p:sldId id="540" r:id="rId62"/>
    <p:sldId id="546" r:id="rId63"/>
    <p:sldId id="547" r:id="rId64"/>
    <p:sldId id="548" r:id="rId65"/>
    <p:sldId id="549" r:id="rId66"/>
    <p:sldId id="550" r:id="rId67"/>
    <p:sldId id="551" r:id="rId68"/>
    <p:sldId id="552" r:id="rId69"/>
    <p:sldId id="553" r:id="rId70"/>
    <p:sldId id="554" r:id="rId71"/>
    <p:sldId id="555" r:id="rId72"/>
    <p:sldId id="576" r:id="rId73"/>
    <p:sldId id="577" r:id="rId74"/>
    <p:sldId id="578" r:id="rId75"/>
    <p:sldId id="559" r:id="rId76"/>
    <p:sldId id="579" r:id="rId77"/>
    <p:sldId id="580" r:id="rId78"/>
    <p:sldId id="581" r:id="rId79"/>
    <p:sldId id="582" r:id="rId80"/>
    <p:sldId id="583" r:id="rId81"/>
    <p:sldId id="584" r:id="rId82"/>
    <p:sldId id="585" r:id="rId83"/>
    <p:sldId id="586" r:id="rId84"/>
    <p:sldId id="587" r:id="rId85"/>
    <p:sldId id="588" r:id="rId86"/>
    <p:sldId id="592" r:id="rId87"/>
    <p:sldId id="600" r:id="rId88"/>
    <p:sldId id="601" r:id="rId89"/>
    <p:sldId id="602" r:id="rId90"/>
    <p:sldId id="603" r:id="rId91"/>
    <p:sldId id="604" r:id="rId92"/>
    <p:sldId id="605" r:id="rId93"/>
    <p:sldId id="606" r:id="rId94"/>
    <p:sldId id="607" r:id="rId95"/>
    <p:sldId id="608" r:id="rId96"/>
    <p:sldId id="610" r:id="rId97"/>
    <p:sldId id="612" r:id="rId98"/>
    <p:sldId id="619" r:id="rId99"/>
    <p:sldId id="620" r:id="rId100"/>
    <p:sldId id="621" r:id="rId101"/>
    <p:sldId id="622" r:id="rId102"/>
    <p:sldId id="616" r:id="rId103"/>
    <p:sldId id="637" r:id="rId104"/>
    <p:sldId id="638" r:id="rId105"/>
    <p:sldId id="623" r:id="rId106"/>
    <p:sldId id="639" r:id="rId107"/>
    <p:sldId id="640" r:id="rId108"/>
    <p:sldId id="641" r:id="rId109"/>
    <p:sldId id="642" r:id="rId110"/>
    <p:sldId id="643" r:id="rId111"/>
    <p:sldId id="644" r:id="rId112"/>
    <p:sldId id="645" r:id="rId113"/>
    <p:sldId id="646" r:id="rId114"/>
    <p:sldId id="647" r:id="rId115"/>
    <p:sldId id="648" r:id="rId116"/>
    <p:sldId id="649" r:id="rId117"/>
    <p:sldId id="650" r:id="rId118"/>
    <p:sldId id="651" r:id="rId119"/>
    <p:sldId id="652" r:id="rId120"/>
    <p:sldId id="653" r:id="rId121"/>
    <p:sldId id="654" r:id="rId122"/>
    <p:sldId id="659" r:id="rId123"/>
    <p:sldId id="660" r:id="rId124"/>
    <p:sldId id="658" r:id="rId125"/>
    <p:sldId id="673" r:id="rId126"/>
    <p:sldId id="674" r:id="rId127"/>
    <p:sldId id="675" r:id="rId128"/>
    <p:sldId id="676" r:id="rId129"/>
    <p:sldId id="664" r:id="rId130"/>
    <p:sldId id="680" r:id="rId131"/>
    <p:sldId id="681" r:id="rId132"/>
    <p:sldId id="682" r:id="rId133"/>
    <p:sldId id="683" r:id="rId134"/>
    <p:sldId id="684" r:id="rId135"/>
    <p:sldId id="685" r:id="rId136"/>
    <p:sldId id="686" r:id="rId137"/>
    <p:sldId id="679" r:id="rId138"/>
    <p:sldId id="687" r:id="rId139"/>
    <p:sldId id="689" r:id="rId140"/>
    <p:sldId id="714" r:id="rId141"/>
    <p:sldId id="693" r:id="rId142"/>
    <p:sldId id="694" r:id="rId143"/>
    <p:sldId id="695" r:id="rId144"/>
    <p:sldId id="696" r:id="rId145"/>
    <p:sldId id="697" r:id="rId146"/>
    <p:sldId id="702" r:id="rId147"/>
    <p:sldId id="703" r:id="rId148"/>
    <p:sldId id="704" r:id="rId149"/>
    <p:sldId id="706" r:id="rId150"/>
    <p:sldId id="720" r:id="rId151"/>
    <p:sldId id="709" r:id="rId152"/>
    <p:sldId id="710" r:id="rId153"/>
    <p:sldId id="711" r:id="rId154"/>
    <p:sldId id="712" r:id="rId155"/>
    <p:sldId id="713" r:id="rId156"/>
    <p:sldId id="721" r:id="rId157"/>
    <p:sldId id="722" r:id="rId158"/>
    <p:sldId id="723" r:id="rId159"/>
    <p:sldId id="724" r:id="rId160"/>
    <p:sldId id="725" r:id="rId161"/>
    <p:sldId id="726" r:id="rId162"/>
    <p:sldId id="727" r:id="rId163"/>
    <p:sldId id="728" r:id="rId164"/>
    <p:sldId id="729" r:id="rId165"/>
    <p:sldId id="744" r:id="rId166"/>
    <p:sldId id="745" r:id="rId167"/>
    <p:sldId id="746" r:id="rId168"/>
    <p:sldId id="747" r:id="rId169"/>
    <p:sldId id="748" r:id="rId170"/>
    <p:sldId id="749" r:id="rId171"/>
    <p:sldId id="750" r:id="rId172"/>
    <p:sldId id="751" r:id="rId173"/>
    <p:sldId id="738" r:id="rId174"/>
    <p:sldId id="763" r:id="rId175"/>
    <p:sldId id="764" r:id="rId176"/>
    <p:sldId id="765" r:id="rId177"/>
    <p:sldId id="766" r:id="rId178"/>
    <p:sldId id="767" r:id="rId179"/>
    <p:sldId id="768" r:id="rId180"/>
    <p:sldId id="769" r:id="rId181"/>
    <p:sldId id="755" r:id="rId182"/>
    <p:sldId id="770" r:id="rId183"/>
    <p:sldId id="771" r:id="rId184"/>
    <p:sldId id="772" r:id="rId185"/>
    <p:sldId id="773" r:id="rId186"/>
    <p:sldId id="774" r:id="rId187"/>
    <p:sldId id="775" r:id="rId188"/>
    <p:sldId id="776" r:id="rId189"/>
    <p:sldId id="777" r:id="rId190"/>
    <p:sldId id="778" r:id="rId191"/>
    <p:sldId id="779" r:id="rId192"/>
    <p:sldId id="780" r:id="rId193"/>
    <p:sldId id="781" r:id="rId194"/>
    <p:sldId id="782" r:id="rId195"/>
    <p:sldId id="783" r:id="rId196"/>
    <p:sldId id="784" r:id="rId197"/>
    <p:sldId id="785" r:id="rId198"/>
    <p:sldId id="796" r:id="rId199"/>
    <p:sldId id="797" r:id="rId200"/>
    <p:sldId id="798" r:id="rId201"/>
    <p:sldId id="799" r:id="rId202"/>
    <p:sldId id="792" r:id="rId203"/>
    <p:sldId id="820" r:id="rId204"/>
    <p:sldId id="821" r:id="rId205"/>
    <p:sldId id="822" r:id="rId206"/>
    <p:sldId id="823" r:id="rId207"/>
    <p:sldId id="824" r:id="rId208"/>
    <p:sldId id="825" r:id="rId209"/>
    <p:sldId id="826" r:id="rId210"/>
    <p:sldId id="827" r:id="rId211"/>
    <p:sldId id="828" r:id="rId212"/>
    <p:sldId id="829" r:id="rId213"/>
    <p:sldId id="805" r:id="rId214"/>
    <p:sldId id="842" r:id="rId215"/>
    <p:sldId id="843" r:id="rId216"/>
    <p:sldId id="844" r:id="rId217"/>
    <p:sldId id="845" r:id="rId218"/>
    <p:sldId id="846" r:id="rId219"/>
    <p:sldId id="847" r:id="rId220"/>
    <p:sldId id="848" r:id="rId221"/>
    <p:sldId id="849" r:id="rId222"/>
    <p:sldId id="850" r:id="rId223"/>
    <p:sldId id="851" r:id="rId224"/>
    <p:sldId id="852" r:id="rId225"/>
    <p:sldId id="853" r:id="rId226"/>
    <p:sldId id="854" r:id="rId227"/>
    <p:sldId id="855" r:id="rId228"/>
    <p:sldId id="856" r:id="rId229"/>
    <p:sldId id="857" r:id="rId230"/>
    <p:sldId id="858" r:id="rId231"/>
    <p:sldId id="859" r:id="rId232"/>
    <p:sldId id="860" r:id="rId233"/>
    <p:sldId id="861" r:id="rId234"/>
    <p:sldId id="862" r:id="rId235"/>
    <p:sldId id="863" r:id="rId236"/>
    <p:sldId id="864" r:id="rId237"/>
    <p:sldId id="841" r:id="rId238"/>
    <p:sldId id="865" r:id="rId239"/>
    <p:sldId id="866" r:id="rId240"/>
    <p:sldId id="867" r:id="rId241"/>
    <p:sldId id="868" r:id="rId242"/>
    <p:sldId id="869" r:id="rId243"/>
    <p:sldId id="870" r:id="rId244"/>
    <p:sldId id="871" r:id="rId245"/>
    <p:sldId id="872" r:id="rId246"/>
    <p:sldId id="873" r:id="rId247"/>
    <p:sldId id="874" r:id="rId248"/>
    <p:sldId id="875" r:id="rId249"/>
    <p:sldId id="876" r:id="rId250"/>
    <p:sldId id="877" r:id="rId251"/>
    <p:sldId id="878" r:id="rId252"/>
    <p:sldId id="879" r:id="rId253"/>
    <p:sldId id="880" r:id="rId254"/>
    <p:sldId id="881" r:id="rId255"/>
    <p:sldId id="882" r:id="rId256"/>
    <p:sldId id="883" r:id="rId257"/>
    <p:sldId id="884" r:id="rId258"/>
    <p:sldId id="885" r:id="rId259"/>
    <p:sldId id="886" r:id="rId260"/>
    <p:sldId id="887" r:id="rId261"/>
    <p:sldId id="888" r:id="rId262"/>
    <p:sldId id="889" r:id="rId263"/>
    <p:sldId id="890" r:id="rId264"/>
    <p:sldId id="891" r:id="rId265"/>
    <p:sldId id="892" r:id="rId266"/>
    <p:sldId id="893" r:id="rId267"/>
    <p:sldId id="894" r:id="rId268"/>
    <p:sldId id="895" r:id="rId269"/>
    <p:sldId id="896" r:id="rId270"/>
    <p:sldId id="897" r:id="rId271"/>
    <p:sldId id="898" r:id="rId272"/>
    <p:sldId id="899" r:id="rId273"/>
    <p:sldId id="900" r:id="rId274"/>
    <p:sldId id="901" r:id="rId275"/>
    <p:sldId id="902" r:id="rId276"/>
    <p:sldId id="903" r:id="rId277"/>
    <p:sldId id="904" r:id="rId278"/>
    <p:sldId id="905" r:id="rId279"/>
    <p:sldId id="906" r:id="rId280"/>
    <p:sldId id="708" r:id="rId281"/>
    <p:sldId id="561" r:id="rId282"/>
    <p:sldId id="698" r:id="rId283"/>
    <p:sldId id="705" r:id="rId284"/>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3"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04" autoAdjust="0"/>
    <p:restoredTop sz="90427" autoAdjust="0"/>
  </p:normalViewPr>
  <p:slideViewPr>
    <p:cSldViewPr>
      <p:cViewPr varScale="1">
        <p:scale>
          <a:sx n="101" d="100"/>
          <a:sy n="101" d="100"/>
        </p:scale>
        <p:origin x="162" y="114"/>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theme" Target="theme/theme1.xml"/><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tableStyles" Target="tableStyles.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notesMaster" Target="notesMasters/notesMaster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handoutMaster" Target="handoutMasters/handoutMaster1.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commentAuthors" Target="commentAuthors.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presProps" Target="presProps.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viewProps" Target="viewProps.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0196AAE5-BEFF-405B-A41A-9D9E8900FA2E}"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36007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C4698698-3DB2-4608-B750-93575F2D56C5}"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4752389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4115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18646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07777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04918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963680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8138341"/>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414390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96073080"/>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142597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9828890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82597759"/>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68192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2299167"/>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3749827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767948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5306721"/>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0823609"/>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84484443"/>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397494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3841817"/>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65004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20108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167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50721730"/>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3112249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7309383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71802190"/>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9670920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99884077"/>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571234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71644474"/>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5692064"/>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0125629"/>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273779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2608575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348772"/>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40076641"/>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911237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mtClean="0"/>
              <a:t>Naren</a:t>
            </a:r>
            <a:endParaRPr lang="zh-CN" altLang="en-US" dirty="0"/>
          </a:p>
        </p:txBody>
      </p:sp>
    </p:spTree>
    <p:extLst>
      <p:ext uri="{BB962C8B-B14F-4D97-AF65-F5344CB8AC3E}">
        <p14:creationId xmlns:p14="http://schemas.microsoft.com/office/powerpoint/2010/main" val="183524258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5018017"/>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5452761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7799924"/>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29454704"/>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58720194"/>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3437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51798982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61484544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3836513"/>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6020362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3016918"/>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822624"/>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6643750"/>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8854110"/>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33653"/>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2052661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96788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717274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661556106"/>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2194087"/>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35178045"/>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09250970"/>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50450423"/>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20344195"/>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85223212"/>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481251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086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36082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2976149"/>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1812595"/>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85416837"/>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2132305"/>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76783361"/>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5963681"/>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28678291"/>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0021715"/>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95403"/>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52537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307978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8574258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4544200"/>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06715521"/>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2645793"/>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69413307"/>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97252117"/>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86199377"/>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2942592"/>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0750092"/>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17918018"/>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77072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91987145"/>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3320586"/>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050559"/>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5370850"/>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76034561"/>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92743596"/>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66783586"/>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3421337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24385"/>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5982288"/>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46047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04970649"/>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49530464"/>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3984546"/>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2266241"/>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0715590"/>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32297069"/>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64585633"/>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086144"/>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37969336"/>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0767624"/>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072333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Tree>
    <p:extLst>
      <p:ext uri="{BB962C8B-B14F-4D97-AF65-F5344CB8AC3E}">
        <p14:creationId xmlns:p14="http://schemas.microsoft.com/office/powerpoint/2010/main" val="286307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1261"/>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153254"/>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50099287"/>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0806597"/>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6237482"/>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435775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67408740"/>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83225096"/>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1023313"/>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54607930"/>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71688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51232900"/>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10874494"/>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666096"/>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31888160"/>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2011289"/>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15410321"/>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5211201"/>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5883292"/>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090859"/>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8976193"/>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37115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16126662"/>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92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4513517"/>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78902203"/>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66072560"/>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30660888"/>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8109802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17872355"/>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997725"/>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37496759"/>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77015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9263195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19860749"/>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38593672"/>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4904314"/>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967888"/>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3480946"/>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40109019"/>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8260562"/>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57046184"/>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7665407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3009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99536020"/>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09032521"/>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01006598"/>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33435167"/>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6551219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4279458"/>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2612841"/>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04409645"/>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0955352"/>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4196741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452832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0004831"/>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0495053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267835"/>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20183702"/>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01574233"/>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46510674"/>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1815412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8386385"/>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00028711"/>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2377785"/>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675330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62122713"/>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9975280"/>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28750"/>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4271205"/>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88045844"/>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21016091"/>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41204214"/>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8060977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994809"/>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997441110"/>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458242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695837424"/>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9941107"/>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06768962"/>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213132674"/>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32685660"/>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9429155"/>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6046854"/>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6218837"/>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50342530"/>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1066295"/>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41123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8977926"/>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3163356"/>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945132335"/>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2915571174"/>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16806588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161494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32418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63263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9639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2588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977100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35195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16151835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041062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7099869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6634631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195419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34275268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955375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680656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144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249948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72027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7670774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521475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081907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06930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775354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849060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98044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336931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12282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524721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05204667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46847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7077584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781254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r>
              <a:rPr lang="en-US" altLang="zh-CN" dirty="0" smtClean="0">
                <a:highlight>
                  <a:srgbClr val="00FF00"/>
                </a:highlight>
              </a:rPr>
              <a:t>Approved by unanimous consent</a:t>
            </a:r>
            <a:endParaRPr lang="zh-CN" altLang="en-US" dirty="0" smtClean="0"/>
          </a:p>
          <a:p>
            <a:pPr>
              <a:defRPr/>
            </a:pPr>
            <a:endParaRPr lang="zh-CN" altLang="en-US" dirty="0"/>
          </a:p>
        </p:txBody>
      </p:sp>
    </p:spTree>
    <p:extLst>
      <p:ext uri="{BB962C8B-B14F-4D97-AF65-F5344CB8AC3E}">
        <p14:creationId xmlns:p14="http://schemas.microsoft.com/office/powerpoint/2010/main" val="24311126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392455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98459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4657177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301597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5822046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4478680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3220227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07799864"/>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2575893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0785975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099523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3444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058955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5219704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245718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4549580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8870859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608090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30713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0312478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6541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55970525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07708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92937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2829349"/>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18276440"/>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652601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7951766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5071794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374697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38800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429656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410709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463183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2398650"/>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5670610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03571659"/>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22361999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6480390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6340904"/>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1581980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36699060"/>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60398745"/>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78893901"/>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630678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5"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E93C4498-848E-4199-A92A-DEF65046281F}" type="slidenum">
              <a:rPr lang="en-US" altLang="en-US"/>
              <a:pPr>
                <a:defRPr/>
              </a:pPr>
              <a:t>‹#›</a:t>
            </a:fld>
            <a:endParaRPr lang="en-US" altLang="en-US"/>
          </a:p>
        </p:txBody>
      </p:sp>
    </p:spTree>
    <p:extLst>
      <p:ext uri="{BB962C8B-B14F-4D97-AF65-F5344CB8AC3E}">
        <p14:creationId xmlns:p14="http://schemas.microsoft.com/office/powerpoint/2010/main" val="296848023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7721601" y="6475413"/>
            <a:ext cx="3670300" cy="184150"/>
          </a:xfrm>
          <a:prstGeom prst="rect">
            <a:avLst/>
          </a:prstGeom>
          <a:ln/>
        </p:spPr>
        <p:txBody>
          <a:bodyPr/>
          <a:lstStyle>
            <a:lvl1pPr>
              <a:defRPr/>
            </a:lvl1pPr>
          </a:lstStyle>
          <a:p>
            <a:pPr>
              <a:defRPr/>
            </a:pPr>
            <a:r>
              <a:rPr lang="en-US"/>
              <a:t>Tony Xiao Han (</a:t>
            </a:r>
            <a:r>
              <a:rPr lang="en-US" smtClean="0"/>
              <a:t>Huawei)</a:t>
            </a:r>
            <a:endParaRPr lang="en-US"/>
          </a:p>
        </p:txBody>
      </p:sp>
      <p:sp>
        <p:nvSpPr>
          <p:cNvPr id="3" name="Rectangle 6"/>
          <p:cNvSpPr>
            <a:spLocks noGrp="1" noChangeArrowheads="1"/>
          </p:cNvSpPr>
          <p:nvPr>
            <p:ph type="sldNum" sz="quarter" idx="11"/>
          </p:nvPr>
        </p:nvSpPr>
        <p:spPr>
          <a:xfrm>
            <a:off x="5879100" y="6475413"/>
            <a:ext cx="535403" cy="184666"/>
          </a:xfrm>
          <a:prstGeom prst="rect">
            <a:avLst/>
          </a:prstGeom>
          <a:ln/>
        </p:spPr>
        <p:txBody>
          <a:bodyPr/>
          <a:lstStyle>
            <a:lvl1pPr>
              <a:defRPr/>
            </a:lvl1pPr>
          </a:lstStyle>
          <a:p>
            <a:pPr>
              <a:defRPr/>
            </a:pPr>
            <a:r>
              <a:rPr lang="en-US" altLang="en-US"/>
              <a:t>Slide </a:t>
            </a:r>
            <a:fld id="{BD527920-A45F-4680-B837-671AD6ADDE2C}" type="slidenum">
              <a:rPr lang="en-US" altLang="en-US"/>
              <a:pPr>
                <a:defRPr/>
              </a:pPr>
              <a:t>‹#›</a:t>
            </a:fld>
            <a:endParaRPr lang="en-US" altLang="en-US"/>
          </a:p>
        </p:txBody>
      </p:sp>
    </p:spTree>
    <p:extLst>
      <p:ext uri="{BB962C8B-B14F-4D97-AF65-F5344CB8AC3E}">
        <p14:creationId xmlns:p14="http://schemas.microsoft.com/office/powerpoint/2010/main" val="397242249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7670620" y="304027"/>
            <a:ext cx="35138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802.11-20/</a:t>
            </a:r>
            <a:r>
              <a:rPr lang="en-US" altLang="zh-CN" sz="1800" b="1" kern="1200" dirty="0" smtClean="0">
                <a:solidFill>
                  <a:schemeClr val="tx1"/>
                </a:solidFill>
                <a:latin typeface="Times New Roman" panose="02020603050405020304" pitchFamily="18" charset="0"/>
                <a:ea typeface="MS PGothic" panose="020B0600070205080204" pitchFamily="34" charset="-128"/>
                <a:cs typeface="+mn-cs"/>
              </a:rPr>
              <a:t>1874</a:t>
            </a:r>
            <a:r>
              <a:rPr lang="en-US" altLang="en-US" sz="1800" b="1" kern="1200" dirty="0" smtClean="0">
                <a:solidFill>
                  <a:schemeClr val="tx1"/>
                </a:solidFill>
                <a:latin typeface="Times New Roman" panose="02020603050405020304" pitchFamily="18" charset="0"/>
                <a:ea typeface="MS PGothic" panose="020B0600070205080204" pitchFamily="34" charset="-128"/>
                <a:cs typeface="+mn-cs"/>
              </a:rPr>
              <a:t>r88</a:t>
            </a:r>
            <a:endParaRPr lang="en-US" altLang="en-US" sz="1800" b="1" kern="1200" dirty="0" smtClean="0">
              <a:solidFill>
                <a:schemeClr val="tx1"/>
              </a:solidFill>
              <a:latin typeface="Times New Roman" panose="02020603050405020304" pitchFamily="18" charset="0"/>
              <a:ea typeface="MS PGothic" panose="020B0600070205080204" pitchFamily="34" charset="-128"/>
              <a:cs typeface="+mn-cs"/>
            </a:endParaRPr>
          </a:p>
        </p:txBody>
      </p:sp>
      <p:sp>
        <p:nvSpPr>
          <p:cNvPr id="2" name="Line 8"/>
          <p:cNvSpPr>
            <a:spLocks noChangeShapeType="1"/>
          </p:cNvSpPr>
          <p:nvPr/>
        </p:nvSpPr>
        <p:spPr bwMode="auto">
          <a:xfrm>
            <a:off x="914400" y="609600"/>
            <a:ext cx="103632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914401" y="6475413"/>
            <a:ext cx="71814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Submission</a:t>
            </a:r>
          </a:p>
        </p:txBody>
      </p:sp>
      <p:sp>
        <p:nvSpPr>
          <p:cNvPr id="3" name="Line 10"/>
          <p:cNvSpPr>
            <a:spLocks noChangeShapeType="1"/>
          </p:cNvSpPr>
          <p:nvPr/>
        </p:nvSpPr>
        <p:spPr bwMode="auto">
          <a:xfrm>
            <a:off x="914400" y="6477000"/>
            <a:ext cx="10464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1" name="Rectangle 7"/>
          <p:cNvSpPr>
            <a:spLocks noChangeArrowheads="1"/>
          </p:cNvSpPr>
          <p:nvPr userDrawn="1"/>
        </p:nvSpPr>
        <p:spPr bwMode="auto">
          <a:xfrm>
            <a:off x="914400" y="318315"/>
            <a:ext cx="15411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November </a:t>
            </a:r>
            <a:r>
              <a:rPr lang="en-US" altLang="en-US" sz="1800" b="1" dirty="0" smtClean="0"/>
              <a:t>2022</a:t>
            </a:r>
          </a:p>
        </p:txBody>
      </p:sp>
      <p:sp>
        <p:nvSpPr>
          <p:cNvPr id="12" name="Rectangle 6"/>
          <p:cNvSpPr txBox="1">
            <a:spLocks noChangeArrowheads="1"/>
          </p:cNvSpPr>
          <p:nvPr userDrawn="1"/>
        </p:nvSpPr>
        <p:spPr bwMode="auto">
          <a:xfrm>
            <a:off x="5828299" y="6475413"/>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dirty="0" smtClean="0"/>
              <a:t>Slide </a:t>
            </a:r>
            <a:fld id="{98CF3751-53B3-4C74-9A1D-32DBC2A8DF9F}" type="slidenum">
              <a:rPr lang="en-US" altLang="en-US" smtClean="0"/>
              <a:pPr>
                <a:defRPr/>
              </a:pPr>
              <a:t>‹#›</a:t>
            </a:fld>
            <a:endParaRPr lang="en-US" altLang="en-US" dirty="0"/>
          </a:p>
        </p:txBody>
      </p:sp>
      <p:sp>
        <p:nvSpPr>
          <p:cNvPr id="14" name="Rectangle 5"/>
          <p:cNvSpPr txBox="1">
            <a:spLocks noChangeArrowheads="1"/>
          </p:cNvSpPr>
          <p:nvPr userDrawn="1"/>
        </p:nvSpPr>
        <p:spPr bwMode="auto">
          <a:xfrm>
            <a:off x="7708901" y="6475929"/>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smtClean="0"/>
              <a:t>Tony Xiao Han (Huawei)</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mentor.ieee.org/802.11/dcn/20/11-20-1834-00-00bf-ieee-802-11bf-november-2020-plenary-meeting-minutes.docx"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hyperlink" Target="https://mentor.ieee.org/802.11/dcn/21/11-21-0038-00-00bf-802-11bf-teleconference-minutes-january-2021.docx" TargetMode="External"/><Relationship Id="rId5" Type="http://schemas.openxmlformats.org/officeDocument/2006/relationships/hyperlink" Target="https://mentor.ieee.org/802.11/dcn/20/11-20-1955-01-00bf-802-11bf-teleconference-minutes-december-2020.docx" TargetMode="External"/><Relationship Id="rId4" Type="http://schemas.openxmlformats.org/officeDocument/2006/relationships/hyperlink" Target="https://mentor.ieee.org/802.11/dcn/20/11-20-1909-00-00bf-802-11bf-teleconference-minutes-november-2020.docx" TargetMode="External"/></Relationships>
</file>

<file path=ppt/slides/_rels/slide140.xml.rels><?xml version="1.0" encoding="UTF-8" standalone="yes"?>
<Relationships xmlns="http://schemas.openxmlformats.org/package/2006/relationships"><Relationship Id="rId3" Type="http://schemas.openxmlformats.org/officeDocument/2006/relationships/hyperlink" Target="https://mentor.ieee.org/802.11/dcn/22/11-22-0499-00-00bf-ieee-802-11bf-march-2022-plenary-meeting-minutes.docx" TargetMode="External"/><Relationship Id="rId2" Type="http://schemas.openxmlformats.org/officeDocument/2006/relationships/notesSlide" Target="../notesSlides/notesSlide140.xml"/><Relationship Id="rId1" Type="http://schemas.openxmlformats.org/officeDocument/2006/relationships/slideLayout" Target="../slideLayouts/slideLayout1.xml"/><Relationship Id="rId4" Type="http://schemas.openxmlformats.org/officeDocument/2006/relationships/hyperlink" Target="https://mentor.ieee.org/802.11/dcn/22/11-22-0512-19-00bf-ieee-802-11bf-teleconference-minutes-march-may-2022.docx" TargetMode="Externa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43.xml"/><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3" Type="http://schemas.openxmlformats.org/officeDocument/2006/relationships/hyperlink" Target="https://mentor.ieee.org/802.11/dcn/22/11-22-0811-00-00bf-ieee-802-11bf-may-2022-interim-meeting-minutes.docx" TargetMode="External"/><Relationship Id="rId2" Type="http://schemas.openxmlformats.org/officeDocument/2006/relationships/notesSlide" Target="../notesSlides/notesSlide150.xml"/><Relationship Id="rId1" Type="http://schemas.openxmlformats.org/officeDocument/2006/relationships/slideLayout" Target="../slideLayouts/slideLayout1.xml"/><Relationship Id="rId4" Type="http://schemas.openxmlformats.org/officeDocument/2006/relationships/hyperlink" Target="https://mentor.ieee.org/802.11/dcn/22/11-22-0812-14-00bf-teleconference-minutes-may-july-2022.docx" TargetMode="Externa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153.xm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2" Type="http://schemas.openxmlformats.org/officeDocument/2006/relationships/notesSlide" Target="../notesSlides/notesSlide154.xml"/><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183.xml"/><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186.xml"/><Relationship Id="rId1" Type="http://schemas.openxmlformats.org/officeDocument/2006/relationships/slideLayout" Target="../slideLayouts/slideLayout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97.xml"/><Relationship Id="rId1" Type="http://schemas.openxmlformats.org/officeDocument/2006/relationships/slideLayout" Target="../slideLayouts/slideLayout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98.xml"/><Relationship Id="rId1" Type="http://schemas.openxmlformats.org/officeDocument/2006/relationships/slideLayout" Target="../slideLayouts/slideLayout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1.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1.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1.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1.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1.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1.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1.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1.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1.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1.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1.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1.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1.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1.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1.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1.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1.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1.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1.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1.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1.xml"/></Relationships>
</file>

<file path=ppt/slides/_rels/slide228.xml.rels><?xml version="1.0" encoding="UTF-8" standalone="yes"?>
<Relationships xmlns="http://schemas.openxmlformats.org/package/2006/relationships"><Relationship Id="rId2" Type="http://schemas.openxmlformats.org/officeDocument/2006/relationships/notesSlide" Target="../notesSlides/notesSlide228.xml"/><Relationship Id="rId1" Type="http://schemas.openxmlformats.org/officeDocument/2006/relationships/slideLayout" Target="../slideLayouts/slideLayout1.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1.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1.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1.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1.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1.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1.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1.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1.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1.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1.xml"/></Relationships>
</file>

<file path=ppt/slides/_rels/slide2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2.xml"/><Relationship Id="rId1" Type="http://schemas.openxmlformats.org/officeDocument/2006/relationships/slideLayout" Target="../slideLayouts/slideLayout1.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1.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1.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1.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1.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1.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1.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1.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1.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1.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1.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1.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1.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1.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1.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1.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1.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1.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1.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1.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1.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1.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1.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1.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mentor.ieee.org/802.11/dcn/21/11-21-0120-01-00bf-meeting-minutes-january-2021.docx"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hyperlink" Target="https://mentor.ieee.org/802.11/dcn/21/11-21-0227-01-00bf-802-11bf-teleconference-minutes-february-2021.docx" TargetMode="Externa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1.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1.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1.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1.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1.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1.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1.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1.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1.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1.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1.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1.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hyperlink" Target="https://mentor.ieee.org/802.11/dcn/21/11-21-0476-00-00bf-meeting-minutes-march-2021.docx"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hyperlink" Target="https://mentor.ieee.org/802.11/dcn/21/11-21-0645-03-00bf-802-11bf-teleconference-minutes-april-2021.docx" TargetMode="External"/><Relationship Id="rId4" Type="http://schemas.openxmlformats.org/officeDocument/2006/relationships/hyperlink" Target="https://mentor.ieee.org/802.11/dcn/21/11-21-0547-00-00bf-802-11bf-teleconference-minutes-march-2021.docx"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mentor.ieee.org/802.11/dcn/20/11-20-1465-00-SENS-wlan-sensing-sg-september-2020-interim-meeting-minutes.docx"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mentor.ieee.org/802.11/dcn/20/11-20-1729-00-00bf-ieee-802-11bf-teleconference-meeting-minutes-september-and-october-2020.docx"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mentor.ieee.org/802.11/dcn/21/11-21-0870-02-00bf-meeting-minutes-may-2021.docx" TargetMode="External"/><Relationship Id="rId2" Type="http://schemas.openxmlformats.org/officeDocument/2006/relationships/notesSlide" Target="../notesSlides/notesSlide40.xml"/><Relationship Id="rId1" Type="http://schemas.openxmlformats.org/officeDocument/2006/relationships/slideLayout" Target="../slideLayouts/slideLayout1.xml"/><Relationship Id="rId4" Type="http://schemas.openxmlformats.org/officeDocument/2006/relationships/hyperlink" Target="https://mentor.ieee.org/802.11/dcn/21/11-21-0914-03-00bf-ieee-802-11bf-teleconference-minutes-may-july-2021.docx"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hyperlink" Target="https://mentor.ieee.org/802.11/dcn/21/11-21-1306-00-00bf-ieee-802-11bf-july-2021-plenary-meeting-minutes.docx" TargetMode="External"/><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hyperlink" Target="https://mentor.ieee.org/802.11/dcn/21/11-21-1314-04-00bf-ieee-802-11bf-teleconference-minutes-july-september-2021.docx"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1905000" y="914400"/>
            <a:ext cx="8305800" cy="1066800"/>
          </a:xfrm>
        </p:spPr>
        <p:txBody>
          <a:bodyPr/>
          <a:lstStyle/>
          <a:p>
            <a:r>
              <a:rPr lang="en-US" altLang="en-US" dirty="0" err="1" smtClean="0"/>
              <a:t>TG</a:t>
            </a:r>
            <a:r>
              <a:rPr lang="en-US" altLang="zh-CN" dirty="0" err="1" smtClean="0"/>
              <a:t>bf</a:t>
            </a:r>
            <a:r>
              <a:rPr lang="en-US" altLang="zh-CN" dirty="0" smtClean="0"/>
              <a:t> </a:t>
            </a:r>
            <a:r>
              <a:rPr lang="en-US" altLang="en-US" dirty="0" smtClean="0"/>
              <a:t>Motions List</a:t>
            </a:r>
          </a:p>
        </p:txBody>
      </p:sp>
      <p:sp>
        <p:nvSpPr>
          <p:cNvPr id="4101" name="Rectangle 6"/>
          <p:cNvSpPr>
            <a:spLocks noGrp="1" noChangeArrowheads="1"/>
          </p:cNvSpPr>
          <p:nvPr>
            <p:ph type="body" idx="1"/>
          </p:nvPr>
        </p:nvSpPr>
        <p:spPr>
          <a:xfrm>
            <a:off x="2209800" y="2590800"/>
            <a:ext cx="7772400" cy="381000"/>
          </a:xfrm>
        </p:spPr>
        <p:txBody>
          <a:bodyPr/>
          <a:lstStyle/>
          <a:p>
            <a:pPr algn="ctr">
              <a:buFontTx/>
              <a:buNone/>
            </a:pPr>
            <a:r>
              <a:rPr lang="en-US" altLang="en-US" sz="2000" dirty="0"/>
              <a:t>Date:</a:t>
            </a:r>
            <a:r>
              <a:rPr lang="en-US" altLang="en-US" sz="2000" b="0" dirty="0"/>
              <a:t> </a:t>
            </a:r>
            <a:r>
              <a:rPr lang="en-US" altLang="en-US" sz="2000" b="0" dirty="0" smtClean="0"/>
              <a:t>2022-11-3</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nvGraphicFramePr>
        <p:xfrm>
          <a:off x="2362200" y="3671889"/>
          <a:ext cx="7620000" cy="82391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100" dirty="0" smtClean="0">
                          <a:solidFill>
                            <a:schemeClr val="tx1"/>
                          </a:solidFill>
                        </a:rPr>
                        <a:t>Name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Affiliation</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Address</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Phone</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100" dirty="0" smtClean="0">
                          <a:solidFill>
                            <a:schemeClr val="tx1"/>
                          </a:solidFill>
                        </a:rPr>
                        <a:t>Email</a:t>
                      </a:r>
                      <a:endParaRPr lang="en-US" sz="11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mn-lt"/>
                          <a:ea typeface="Times New Roman"/>
                          <a:cs typeface="Arial"/>
                        </a:rPr>
                        <a:t>Tony Xiao Han</a:t>
                      </a:r>
                      <a:endParaRPr lang="en-US" sz="12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Huawei Technologies Co., Ltd.</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smtClean="0">
                          <a:solidFill>
                            <a:srgbClr val="000000"/>
                          </a:solidFill>
                          <a:latin typeface="+mn-lt"/>
                          <a:ea typeface="Times New Roman"/>
                          <a:cs typeface="Arial"/>
                        </a:rPr>
                        <a:t>F3, Huawei Base, Shenzhen, China</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950629928"/>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63</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new action category of robust ‘Protected Sensing Frame’ is defined to separate PN segment.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14Y/ 3N/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1087021"/>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64</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method of assigning Measurement Setup ID for the SBP Requesting STA in Sensing by proxy (SBP) procedure is that AP assigns the Measurement Setup ID in its SBP Response 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0125r3</a:t>
            </a:r>
          </a:p>
          <a:p>
            <a:pPr marL="628650" lvl="2">
              <a:buFont typeface="微软雅黑" panose="020B0503020204020204" pitchFamily="34" charset="-122"/>
              <a:buChar char="–"/>
              <a:defRPr/>
            </a:pPr>
            <a:r>
              <a:rPr lang="en-US" altLang="zh-CN" kern="0" dirty="0"/>
              <a:t>SP Result:   20Y/ 2N/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3815442"/>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7987446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65</a:t>
            </a:r>
            <a:endParaRPr lang="en-US" altLang="zh-CN" sz="4000" dirty="0"/>
          </a:p>
        </p:txBody>
      </p:sp>
      <p:sp>
        <p:nvSpPr>
          <p:cNvPr id="5" name="Rectangle 3"/>
          <p:cNvSpPr txBox="1">
            <a:spLocks noChangeArrowheads="1"/>
          </p:cNvSpPr>
          <p:nvPr/>
        </p:nvSpPr>
        <p:spPr bwMode="auto">
          <a:xfrm>
            <a:off x="914400" y="11430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p>
          <a:p>
            <a:pPr lvl="1">
              <a:buFont typeface="Arial" panose="020B0604020202020204" pitchFamily="34" charset="0"/>
              <a:buChar char="–"/>
              <a:defRPr/>
            </a:pPr>
            <a:r>
              <a:rPr lang="en-US" altLang="zh-CN" sz="1600" dirty="0"/>
              <a:t>22/0170r3, Sensing Measurement Instance: 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22/ </a:t>
            </a:r>
            <a:r>
              <a:rPr lang="en-US" altLang="zh-CN" kern="0" dirty="0" smtClean="0"/>
              <a:t>0170r3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15Y</a:t>
            </a:r>
            <a:r>
              <a:rPr lang="en-US" altLang="zh-CN" kern="0" dirty="0"/>
              <a:t>/ </a:t>
            </a:r>
            <a:r>
              <a:rPr lang="en-US" altLang="zh-CN" kern="0" dirty="0" smtClean="0"/>
              <a:t>1N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7897761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66 (</a:t>
            </a:r>
            <a:r>
              <a:rPr lang="en-US" altLang="zh-CN" sz="4000" dirty="0" smtClean="0">
                <a:solidFill>
                  <a:srgbClr val="0000FF"/>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an optional type of the sensing measurement results for sub-7GHz sensing</a:t>
            </a:r>
            <a:r>
              <a:rPr lang="en-US" altLang="zh-CN" sz="1600" dirty="0" smtClean="0"/>
              <a:t>.</a:t>
            </a:r>
            <a:endParaRPr lang="en-US" altLang="zh-CN" sz="1600" dirty="0"/>
          </a:p>
          <a:p>
            <a:pPr lvl="2">
              <a:buFont typeface="Arial" panose="020B0604020202020204" pitchFamily="34" charset="0"/>
              <a:buChar char="–"/>
              <a:defRPr/>
            </a:pPr>
            <a:r>
              <a:rPr lang="en-US" altLang="zh-CN" sz="1600" dirty="0" smtClean="0"/>
              <a:t>The </a:t>
            </a:r>
            <a:r>
              <a:rPr lang="en-US" altLang="zh-CN" sz="1600" dirty="0"/>
              <a:t>CIR is defined as the output of IDFT of frequency domain CSI.</a:t>
            </a:r>
          </a:p>
          <a:p>
            <a:pPr lvl="2">
              <a:buFont typeface="Arial" panose="020B0604020202020204" pitchFamily="34" charset="0"/>
              <a:buChar char="–"/>
              <a:defRPr/>
            </a:pPr>
            <a:r>
              <a:rPr lang="en-US" altLang="zh-CN" sz="1600" dirty="0" smtClean="0"/>
              <a:t>The </a:t>
            </a:r>
            <a:r>
              <a:rPr lang="en-US" altLang="zh-CN" sz="1600" dirty="0"/>
              <a:t>TCIR is a subset of CIR around the largest magnitude tap of the CIR. </a:t>
            </a:r>
          </a:p>
          <a:p>
            <a:pPr lvl="2">
              <a:buFont typeface="Arial" panose="020B0604020202020204" pitchFamily="34" charset="0"/>
              <a:buChar char="–"/>
              <a:defRPr/>
            </a:pPr>
            <a:r>
              <a:rPr lang="en-US" altLang="zh-CN" sz="1600" dirty="0"/>
              <a:t>Note: the method of selecting TCIR taps from the CIR is TBD.</a:t>
            </a:r>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21/ 1288r4</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Y</a:t>
            </a:r>
            <a:r>
              <a:rPr lang="en-US" altLang="zh-CN" kern="0" dirty="0"/>
              <a:t>/ </a:t>
            </a:r>
            <a:r>
              <a:rPr lang="en-US" altLang="zh-CN" kern="0" dirty="0" smtClean="0"/>
              <a:t>N</a:t>
            </a:r>
            <a:r>
              <a:rPr lang="en-US" altLang="zh-CN" kern="0" dirty="0"/>
              <a:t>/ </a:t>
            </a:r>
            <a:r>
              <a:rPr lang="en-US" altLang="zh-CN" kern="0" dirty="0" smtClean="0"/>
              <a:t>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9711136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8</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82426266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a:t>
            </a:r>
            <a:r>
              <a:rPr lang="en-US" altLang="zh-CN" sz="4000" smtClean="0"/>
              <a:t>67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Enhance the sensing procedure initiated by an AP to optionally allow sensing responder to sensing responder </a:t>
            </a:r>
            <a:r>
              <a:rPr lang="en-US" altLang="zh-CN" sz="1600" dirty="0" smtClean="0"/>
              <a:t>NDP measurement.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Sang Kim</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 0312r2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2N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54775692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r>
              <a:rPr lang="en-US" altLang="zh-CN" sz="1800" b="1" kern="0" dirty="0" smtClean="0"/>
              <a:t>:</a:t>
            </a:r>
            <a:endParaRPr lang="en-US" altLang="zh-CN" sz="1800" b="1" kern="0" dirty="0"/>
          </a:p>
          <a:p>
            <a:pPr lvl="1">
              <a:buFont typeface="Arial" panose="020B0604020202020204" pitchFamily="34" charset="0"/>
              <a:buChar char="–"/>
              <a:defRPr/>
            </a:pPr>
            <a:r>
              <a:rPr lang="en-US" altLang="zh-CN" sz="1600" dirty="0"/>
              <a:t>22/0172r3	PDT Sensing Measurement Instance: General</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22/0172r3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26Y</a:t>
            </a:r>
            <a:r>
              <a:rPr lang="en-US" altLang="zh-CN" kern="0" dirty="0"/>
              <a:t>/ </a:t>
            </a:r>
            <a:r>
              <a:rPr lang="en-US" altLang="zh-CN" kern="0" dirty="0" smtClean="0"/>
              <a:t>0N</a:t>
            </a:r>
            <a:r>
              <a:rPr lang="en-US" altLang="zh-CN" kern="0" dirty="0"/>
              <a:t>/ </a:t>
            </a:r>
            <a:r>
              <a:rPr lang="en-US" altLang="zh-CN" kern="0" dirty="0" smtClean="0"/>
              <a:t>7A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5646685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69</a:t>
            </a:r>
            <a:endParaRPr lang="en-US" altLang="en-US" sz="3600" dirty="0"/>
          </a:p>
        </p:txBody>
      </p:sp>
      <p:sp>
        <p:nvSpPr>
          <p:cNvPr id="5" name="Rectangle 3"/>
          <p:cNvSpPr txBox="1">
            <a:spLocks noChangeArrowheads="1"/>
          </p:cNvSpPr>
          <p:nvPr/>
        </p:nvSpPr>
        <p:spPr bwMode="auto">
          <a:xfrm>
            <a:off x="9144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a:t>22/0174r3	PDT Non-TB Sensing Measurement Instance</a:t>
            </a:r>
          </a:p>
          <a:p>
            <a:pPr lvl="1">
              <a:buFont typeface="Arial" panose="020B0604020202020204" pitchFamily="34" charset="0"/>
              <a:buChar char="–"/>
              <a:defRPr/>
            </a:pPr>
            <a:endParaRPr lang="en-US" altLang="zh-CN" sz="160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22/0174r3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25Y</a:t>
            </a:r>
            <a:r>
              <a:rPr lang="en-US" altLang="zh-CN" kern="0" dirty="0"/>
              <a:t>/ </a:t>
            </a:r>
            <a:r>
              <a:rPr lang="en-US" altLang="zh-CN" kern="0" dirty="0" smtClean="0"/>
              <a:t>0N</a:t>
            </a:r>
            <a:r>
              <a:rPr lang="en-US" altLang="zh-CN" kern="0" dirty="0"/>
              <a:t>/ </a:t>
            </a:r>
            <a:r>
              <a:rPr lang="en-US" altLang="zh-CN" kern="0" dirty="0" smtClean="0"/>
              <a:t>10A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528742517"/>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22/0233r3: Proposed Draft Text for MLME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30Y</a:t>
            </a:r>
            <a:r>
              <a:rPr lang="en-US" altLang="zh-CN" kern="0" dirty="0"/>
              <a:t>/ </a:t>
            </a:r>
            <a:r>
              <a:rPr lang="en-US" altLang="zh-CN" kern="0" dirty="0" smtClean="0"/>
              <a:t>0N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1322476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5</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11-20/1812r0 as the selection procedure 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t>
            </a:r>
            <a:r>
              <a:rPr lang="en-US" altLang="zh-CN" dirty="0"/>
              <a:t>Claudio Da Silva 	</a:t>
            </a:r>
            <a:r>
              <a:rPr lang="en-US" altLang="zh-CN" kern="0" dirty="0"/>
              <a:t>	Second: Assaf Kasher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marL="285750" lvl="1">
              <a:buFont typeface="Arial" panose="020B0604020202020204" pitchFamily="34" charset="0"/>
              <a:buChar char="•"/>
              <a:defRPr/>
            </a:pPr>
            <a:endParaRPr lang="en-US" altLang="zh-CN" dirty="0"/>
          </a:p>
          <a:p>
            <a:pPr lvl="1">
              <a:defRPr/>
            </a:pPr>
            <a:endParaRPr lang="en-US" altLang="zh-CN" kern="0" dirty="0"/>
          </a:p>
        </p:txBody>
      </p:sp>
    </p:spTree>
    <p:extLst>
      <p:ext uri="{BB962C8B-B14F-4D97-AF65-F5344CB8AC3E}">
        <p14:creationId xmlns:p14="http://schemas.microsoft.com/office/powerpoint/2010/main" val="2968988191"/>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22/0079r2: Proposed Draft Text for SENS Procedure Overview</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22/0079r2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31Y</a:t>
            </a:r>
            <a:r>
              <a:rPr lang="en-US" altLang="zh-CN" kern="0" dirty="0"/>
              <a:t>/ </a:t>
            </a:r>
            <a:r>
              <a:rPr lang="en-US" altLang="zh-CN" kern="0" dirty="0" smtClean="0"/>
              <a:t>0N</a:t>
            </a:r>
            <a:r>
              <a:rPr lang="en-US" altLang="zh-CN" kern="0" dirty="0"/>
              <a:t>/ </a:t>
            </a:r>
            <a:r>
              <a:rPr lang="en-US" altLang="zh-CN" kern="0" dirty="0" smtClean="0"/>
              <a:t>2A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82674463"/>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22/0235r5 Proposed Draft Text for Sensing Measurement Report frame (excl.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22/0235r5 </a:t>
            </a:r>
            <a:endParaRPr lang="en-US" altLang="zh-CN" kern="0" dirty="0" smtClean="0"/>
          </a:p>
          <a:p>
            <a:pPr marL="628650" lvl="2">
              <a:buFont typeface="微软雅黑" panose="020B0503020204020204" pitchFamily="34" charset="-122"/>
              <a:buChar char="–"/>
              <a:defRPr/>
            </a:pPr>
            <a:r>
              <a:rPr lang="en-US" altLang="zh-CN" kern="0" dirty="0" smtClean="0"/>
              <a:t>SP Result:  28Y/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26951106"/>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73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22/0134r4</a:t>
            </a:r>
            <a:r>
              <a:rPr lang="en-US" altLang="zh-CN" sz="1600" dirty="0"/>
              <a:t>	PDT Threshold-based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51 </a:t>
            </a:r>
            <a:r>
              <a:rPr lang="en-US" altLang="zh-CN" sz="1800" b="1" kern="0" dirty="0"/>
              <a:t>Y/ </a:t>
            </a:r>
            <a:r>
              <a:rPr lang="en-US" altLang="zh-CN" sz="1800" b="1" kern="0" dirty="0" smtClean="0"/>
              <a:t>5 </a:t>
            </a:r>
            <a:r>
              <a:rPr lang="en-US" altLang="zh-CN" sz="1800" b="1" kern="0" dirty="0"/>
              <a:t>N/  </a:t>
            </a:r>
            <a:r>
              <a:rPr lang="en-US" altLang="zh-CN" sz="1800" b="1" kern="0" dirty="0" smtClean="0"/>
              <a:t>24A</a:t>
            </a:r>
            <a:r>
              <a:rPr lang="en-US" altLang="zh-CN" sz="1800" b="1" kern="0" dirty="0"/>
              <a:t>)</a:t>
            </a:r>
          </a:p>
          <a:p>
            <a:pPr marL="342900" lvl="1" indent="-342900">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Motion Passes </a:t>
            </a:r>
            <a:r>
              <a:rPr lang="en-US" altLang="zh-CN" sz="1800" dirty="0" smtClean="0">
                <a:solidFill>
                  <a:srgbClr val="000000"/>
                </a:solidFill>
                <a:highlight>
                  <a:srgbClr val="00FF00"/>
                </a:highlight>
                <a:latin typeface="Times New Roman" panose="02020603050405020304" pitchFamily="18" charset="0"/>
                <a:cs typeface="+mn-cs"/>
              </a:rPr>
              <a:t>(51Y/5N/23A</a:t>
            </a:r>
            <a:r>
              <a:rPr lang="en-US" altLang="zh-CN" sz="1800" dirty="0">
                <a:solidFill>
                  <a:srgbClr val="000000"/>
                </a:solidFill>
                <a:highlight>
                  <a:srgbClr val="00FF00"/>
                </a:highlight>
                <a:latin typeface="Times New Roman" panose="02020603050405020304" pitchFamily="18" charset="0"/>
                <a:cs typeface="+mn-cs"/>
              </a:rPr>
              <a:t>)</a:t>
            </a:r>
            <a:endParaRPr lang="en-US" altLang="zh-CN" sz="1800" b="1"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1</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dirty="0"/>
              <a:t>22/0134r4 </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Result:  35Y/ 6N/ 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41532087"/>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22/0229r7</a:t>
            </a:r>
            <a:r>
              <a:rPr lang="en-US" altLang="zh-CN" sz="1600" dirty="0"/>
              <a:t>	PDT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22/0229r7  </a:t>
            </a:r>
            <a:endParaRPr lang="en-US" altLang="zh-CN" kern="0" dirty="0" smtClean="0"/>
          </a:p>
          <a:p>
            <a:pPr marL="628650" lvl="2">
              <a:buFont typeface="微软雅黑" panose="020B0503020204020204" pitchFamily="34" charset="-122"/>
              <a:buChar char="–"/>
              <a:defRPr/>
            </a:pPr>
            <a:r>
              <a:rPr lang="en-US" altLang="zh-CN" kern="0" dirty="0" smtClean="0"/>
              <a:t>SP Result:  22Y/ 0N/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443572229"/>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22/0243r6</a:t>
            </a:r>
            <a:r>
              <a:rPr lang="en-US" altLang="zh-CN" sz="1600" dirty="0"/>
              <a:t>	PDT DMG Sensing procedure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kern="0" dirty="0" smtClean="0"/>
              <a:t>	</a:t>
            </a:r>
            <a:r>
              <a:rPr lang="en-US" altLang="zh-CN" sz="1800" b="1" kern="0" dirty="0"/>
              <a:t>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22/0243r6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9006734"/>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22/0181r1</a:t>
            </a:r>
            <a:r>
              <a:rPr lang="en-US" altLang="zh-CN" sz="1600" dirty="0"/>
              <a:t>	 </a:t>
            </a:r>
            <a:r>
              <a:rPr lang="en-US" altLang="zh-CN" sz="1600" dirty="0" err="1"/>
              <a:t>pdt</a:t>
            </a:r>
            <a:r>
              <a:rPr lang="en-US" altLang="zh-CN" sz="1600" dirty="0"/>
              <a:t>-sensing-session-setup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Mike Montemurro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2077249"/>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22/0182r0</a:t>
            </a:r>
            <a:r>
              <a:rPr lang="en-US" altLang="zh-CN" sz="1600" dirty="0"/>
              <a:t>	 </a:t>
            </a:r>
            <a:r>
              <a:rPr lang="en-US" altLang="zh-CN" sz="1600" dirty="0" err="1" smtClean="0"/>
              <a:t>pdt</a:t>
            </a:r>
            <a:r>
              <a:rPr lang="en-US" altLang="zh-CN" sz="1600" dirty="0" smtClean="0"/>
              <a:t>-sensing-session-termination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Chaoming</a:t>
            </a:r>
            <a:r>
              <a:rPr lang="en-US" altLang="zh-CN" sz="1800" b="1" kern="0" dirty="0"/>
              <a:t> Luo</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22/0182r0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192210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22/0173r5</a:t>
            </a:r>
            <a:r>
              <a:rPr lang="en-US" altLang="zh-CN" sz="1600" dirty="0"/>
              <a:t>	 PDT TB Sensing Measurement </a:t>
            </a:r>
            <a:r>
              <a:rPr lang="en-US" altLang="zh-CN" sz="1600" dirty="0" smtClean="0"/>
              <a:t>Instance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22/0173r5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5297589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79</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800" dirty="0" smtClean="0"/>
              <a:t>The </a:t>
            </a:r>
            <a:r>
              <a:rPr lang="en-US" altLang="zh-CN" sz="1800" dirty="0"/>
              <a:t>STA info field in sensing NDPA includes the following information. </a:t>
            </a:r>
          </a:p>
          <a:p>
            <a:pPr marL="984250" lvl="2">
              <a:buFont typeface="Wingdings" panose="05000000000000000000" pitchFamily="2" charset="2"/>
              <a:buChar char="n"/>
              <a:defRPr/>
            </a:pPr>
            <a:r>
              <a:rPr lang="en-US" altLang="zh-CN" dirty="0" smtClean="0"/>
              <a:t>AID11 </a:t>
            </a:r>
            <a:r>
              <a:rPr lang="en-US" altLang="zh-CN" dirty="0"/>
              <a:t>(11bits)</a:t>
            </a:r>
          </a:p>
          <a:p>
            <a:pPr marL="984250" lvl="2">
              <a:buFont typeface="Wingdings" panose="05000000000000000000" pitchFamily="2" charset="2"/>
              <a:buChar char="n"/>
              <a:defRPr/>
            </a:pPr>
            <a:r>
              <a:rPr lang="en-US" altLang="zh-CN" dirty="0" smtClean="0"/>
              <a:t>I2R </a:t>
            </a:r>
            <a:r>
              <a:rPr lang="en-US" altLang="zh-CN" dirty="0"/>
              <a:t>NDP NSTS (3bits)</a:t>
            </a:r>
          </a:p>
          <a:p>
            <a:pPr marL="984250" lvl="2">
              <a:buFont typeface="Wingdings" panose="05000000000000000000" pitchFamily="2" charset="2"/>
              <a:buChar char="n"/>
              <a:defRPr/>
            </a:pPr>
            <a:r>
              <a:rPr lang="en-US" altLang="zh-CN" dirty="0" smtClean="0"/>
              <a:t>R2I </a:t>
            </a:r>
            <a:r>
              <a:rPr lang="en-US" altLang="zh-CN" dirty="0"/>
              <a:t>NDP NSTS (3bits</a:t>
            </a:r>
            <a:r>
              <a:rPr lang="en-US" altLang="zh-CN" dirty="0" smtClean="0"/>
              <a:t>)</a:t>
            </a:r>
            <a:endParaRPr lang="en-US" altLang="zh-CN" sz="3200" dirty="0" smtClean="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Dongguk</a:t>
            </a:r>
            <a:r>
              <a:rPr lang="en-US" altLang="zh-CN" sz="1800" b="1" kern="0" dirty="0" smtClean="0"/>
              <a:t> Lim</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27 </a:t>
            </a:r>
            <a:r>
              <a:rPr lang="en-US" altLang="zh-CN" sz="1800" b="1" kern="0" dirty="0"/>
              <a:t>Y/  </a:t>
            </a:r>
            <a:r>
              <a:rPr lang="en-US" altLang="zh-CN" sz="1800" b="1" kern="0" dirty="0" smtClean="0"/>
              <a:t>30 N</a:t>
            </a:r>
            <a:r>
              <a:rPr lang="en-US" altLang="zh-CN" sz="1800" b="1" kern="0" dirty="0"/>
              <a:t>/  </a:t>
            </a:r>
            <a:r>
              <a:rPr lang="en-US" altLang="zh-CN" sz="1800" b="1" kern="0" dirty="0" smtClean="0"/>
              <a:t>23A</a:t>
            </a:r>
            <a:r>
              <a:rPr lang="en-US" altLang="zh-CN" sz="1800" b="1" kern="0" dirty="0"/>
              <a:t>)</a:t>
            </a:r>
          </a:p>
          <a:p>
            <a:pPr defTabSz="933450">
              <a:spcBef>
                <a:spcPct val="30000"/>
              </a:spcBef>
              <a:defRPr/>
            </a:pPr>
            <a:r>
              <a:rPr lang="en-US" altLang="zh-CN" sz="1800" b="1" kern="0" dirty="0" smtClean="0"/>
              <a:t>Result*: </a:t>
            </a:r>
            <a:r>
              <a:rPr lang="en-US" altLang="zh-CN" sz="1800" b="0" dirty="0">
                <a:solidFill>
                  <a:srgbClr val="000000"/>
                </a:solidFill>
                <a:highlight>
                  <a:srgbClr val="FF0000"/>
                </a:highlight>
                <a:latin typeface="Times New Roman" pitchFamily="18" charset="0"/>
              </a:rPr>
              <a:t>Motion Fails </a:t>
            </a:r>
            <a:r>
              <a:rPr lang="en-US" altLang="zh-CN" sz="1800" b="0" dirty="0" smtClean="0">
                <a:solidFill>
                  <a:srgbClr val="000000"/>
                </a:solidFill>
                <a:highlight>
                  <a:srgbClr val="FF0000"/>
                </a:highlight>
                <a:latin typeface="Times New Roman" pitchFamily="18" charset="0"/>
              </a:rPr>
              <a:t>(26 Y</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29N</a:t>
            </a:r>
            <a:r>
              <a:rPr lang="en-US" altLang="zh-CN" sz="1800" b="0" dirty="0">
                <a:solidFill>
                  <a:srgbClr val="000000"/>
                </a:solidFill>
                <a:highlight>
                  <a:srgbClr val="FF0000"/>
                </a:highlight>
                <a:latin typeface="Times New Roman" pitchFamily="18" charset="0"/>
              </a:rPr>
              <a:t>, </a:t>
            </a:r>
            <a:r>
              <a:rPr lang="en-US" altLang="zh-CN" sz="1800" b="0" dirty="0" smtClean="0">
                <a:solidFill>
                  <a:srgbClr val="000000"/>
                </a:solidFill>
                <a:highlight>
                  <a:srgbClr val="FF0000"/>
                </a:highlight>
                <a:latin typeface="Times New Roman" pitchFamily="18" charset="0"/>
              </a:rPr>
              <a:t>22A</a:t>
            </a:r>
            <a:r>
              <a:rPr lang="en-US" altLang="zh-CN" sz="1800" b="0" dirty="0">
                <a:solidFill>
                  <a:srgbClr val="000000"/>
                </a:solidFill>
                <a:highlight>
                  <a:srgbClr val="FF0000"/>
                </a:highlight>
                <a:latin typeface="Times New Roman" pitchFamily="18" charset="0"/>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 0338r1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22Y</a:t>
            </a:r>
            <a:r>
              <a:rPr lang="en-US" altLang="zh-CN" kern="0" dirty="0"/>
              <a:t>/ </a:t>
            </a:r>
            <a:r>
              <a:rPr lang="en-US" altLang="zh-CN" kern="0" dirty="0" smtClean="0"/>
              <a:t>6N</a:t>
            </a:r>
            <a:r>
              <a:rPr lang="en-US" altLang="zh-CN" kern="0" dirty="0"/>
              <a:t>/ </a:t>
            </a:r>
            <a:r>
              <a:rPr lang="en-US" altLang="zh-CN" kern="0" dirty="0" smtClean="0"/>
              <a:t>9A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3145480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22/0126r5</a:t>
            </a:r>
            <a:r>
              <a:rPr lang="en-US" altLang="zh-CN" sz="1600" dirty="0"/>
              <a:t>	 </a:t>
            </a:r>
            <a:r>
              <a:rPr lang="en-US" altLang="zh-CN" sz="1600" dirty="0" smtClean="0"/>
              <a:t>Proposed </a:t>
            </a:r>
            <a:r>
              <a:rPr lang="en-US" altLang="zh-CN" sz="1600" dirty="0"/>
              <a:t>Draft Text for Sensing measurement setup termination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22/0126r5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5949677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11-20/1813r0 as the functional requirement document for </a:t>
            </a:r>
            <a:r>
              <a:rPr lang="en-US" altLang="zh-CN" kern="0" dirty="0" err="1"/>
              <a:t>TGbf</a:t>
            </a:r>
            <a:r>
              <a:rPr lang="en-US" altLang="zh-CN" kern="0" dirty="0"/>
              <a:t>. The Functional Requirements document may be modified at any time by a 75% approval vote.</a:t>
            </a:r>
          </a:p>
          <a:p>
            <a:pPr>
              <a:defRPr/>
            </a:pPr>
            <a:endParaRPr lang="en-US" altLang="zh-CN" kern="0" dirty="0"/>
          </a:p>
          <a:p>
            <a:pPr marL="342900" lvl="1" indent="-342900">
              <a:buFont typeface="Arial" panose="020B0604020202020204" pitchFamily="34" charset="0"/>
              <a:buChar char="•"/>
              <a:defRPr/>
            </a:pPr>
            <a:r>
              <a:rPr lang="en-US" altLang="zh-CN" kern="0" dirty="0"/>
              <a:t>Move: </a:t>
            </a:r>
            <a:r>
              <a:rPr lang="en-US" altLang="zh-CN" dirty="0"/>
              <a:t>Claudio Da Silva</a:t>
            </a:r>
            <a:r>
              <a:rPr lang="en-US" altLang="zh-CN" kern="0" dirty="0"/>
              <a:t>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a:p>
            <a:pPr lvl="1">
              <a:defRPr/>
            </a:pPr>
            <a:endParaRPr lang="en-US" altLang="zh-CN" kern="0" dirty="0"/>
          </a:p>
        </p:txBody>
      </p:sp>
    </p:spTree>
    <p:extLst>
      <p:ext uri="{BB962C8B-B14F-4D97-AF65-F5344CB8AC3E}">
        <p14:creationId xmlns:p14="http://schemas.microsoft.com/office/powerpoint/2010/main" val="112715862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22/0223r5</a:t>
            </a:r>
            <a:r>
              <a:rPr lang="en-US" altLang="zh-CN" sz="1600" dirty="0"/>
              <a:t>	 </a:t>
            </a:r>
            <a:r>
              <a:rPr lang="en-US" altLang="zh-CN" sz="1600" dirty="0" err="1"/>
              <a:t>pdt</a:t>
            </a:r>
            <a:r>
              <a:rPr lang="en-US" altLang="zh-CN" sz="1600" dirty="0"/>
              <a:t>-</a:t>
            </a:r>
            <a:r>
              <a:rPr lang="en-US" altLang="zh-CN" sz="1600" dirty="0" err="1"/>
              <a:t>sbp</a:t>
            </a:r>
            <a:r>
              <a:rPr lang="en-US" altLang="zh-CN" sz="1600" dirty="0"/>
              <a:t>-frames</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Chaoming Luo </a:t>
            </a:r>
            <a:r>
              <a:rPr lang="en-US" altLang="zh-CN" sz="1800" b="1" kern="0" dirty="0" smtClean="0"/>
              <a:t>	</a:t>
            </a:r>
            <a:r>
              <a:rPr lang="en-US" altLang="zh-CN" sz="1800" b="1" kern="0" dirty="0"/>
              <a:t>	</a:t>
            </a:r>
            <a:r>
              <a:rPr lang="en-US" altLang="zh-CN" sz="1800" b="1" dirty="0"/>
              <a:t>	</a:t>
            </a:r>
            <a:r>
              <a:rPr lang="en-US" altLang="zh-CN" sz="1800" b="1" kern="0" dirty="0"/>
              <a:t>Second: Pei Zhou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smtClean="0"/>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22/0223r5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23Y</a:t>
            </a:r>
            <a:r>
              <a:rPr lang="en-US" altLang="zh-CN" kern="0" dirty="0"/>
              <a:t>/ </a:t>
            </a:r>
            <a:r>
              <a:rPr lang="en-US" altLang="zh-CN" kern="0" dirty="0" smtClean="0"/>
              <a:t>2N</a:t>
            </a:r>
            <a:r>
              <a:rPr lang="en-US" altLang="zh-CN" kern="0" dirty="0"/>
              <a:t>/ </a:t>
            </a:r>
            <a:r>
              <a:rPr lang="en-US" altLang="zh-CN" kern="0" dirty="0" smtClean="0"/>
              <a:t>15A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65789468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025879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82</a:t>
            </a:r>
            <a:endParaRPr lang="en-US" altLang="zh-CN"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22/0234r6	 Proposed Draft Text for the SBP </a:t>
            </a:r>
            <a:r>
              <a:rPr lang="en-US" altLang="zh-CN" sz="1600" dirty="0" smtClean="0"/>
              <a:t>Procedure</a:t>
            </a:r>
            <a:endParaRPr lang="en-US" altLang="zh-CN" sz="1800" b="1" kern="0" dirty="0" smtClean="0"/>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22/0234r6</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88749479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22/0251r4	PDT DMG Sensing Report </a:t>
            </a:r>
            <a:r>
              <a:rPr lang="en-US" altLang="zh-CN" sz="1600" dirty="0" smtClean="0"/>
              <a:t>IE</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r>
              <a:rPr lang="en-US" altLang="zh-CN" sz="1800" b="1" kern="0" dirty="0">
                <a:solidFill>
                  <a:srgbClr val="000000"/>
                </a:solidFill>
                <a:latin typeface="Times New Roman" panose="02020603050405020304" pitchFamily="18" charset="0"/>
                <a:cs typeface="+mn-cs"/>
              </a:rPr>
              <a:t> </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22/0251r4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83029931"/>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a:t>
            </a:r>
            <a:r>
              <a:rPr lang="en-US" altLang="zh-CN" sz="4000" dirty="0" smtClean="0">
                <a:solidFill>
                  <a:srgbClr val="0000FF"/>
                </a:solidFill>
              </a:rPr>
              <a:t>31</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89389418"/>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84</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22/240r5</a:t>
            </a:r>
            <a:r>
              <a:rPr lang="en-US" altLang="zh-CN" sz="1600" dirty="0"/>
              <a:t>	PDT-DMG-Sensing-Capability</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175932492"/>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85</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22/241r7	PDT-DMG-Passive-sensing</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22/241r7</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63664625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86</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22/295r5	PDT-DMG-Measurement-Setup-frames</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22/295r5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536779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87</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22/0327r1 	PDT-Bi-Static-Sounding-and-BPR-Frame</a:t>
            </a: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22/0327r1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304944361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986272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12, 13, 14</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397352333"/>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88</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22/0370r3	 </a:t>
            </a:r>
            <a:r>
              <a:rPr lang="en-US" altLang="zh-CN" sz="1600" dirty="0"/>
              <a:t>	</a:t>
            </a:r>
            <a:r>
              <a:rPr lang="en-US" altLang="zh-CN" sz="1600" dirty="0" smtClean="0"/>
              <a:t>PDT-DMG-Multi-Static-Instance</a:t>
            </a:r>
            <a:endParaRPr lang="en-US" altLang="zh-CN" sz="1600" b="1" kern="0" dirty="0" smtClean="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 </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22/0370r3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17/6/17</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464313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89</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22/0524r1 </a:t>
            </a:r>
            <a:r>
              <a:rPr lang="en-US" altLang="zh-CN" sz="1600" dirty="0"/>
              <a:t>	Proposed Draft Text for SBP and Motion 60</a:t>
            </a: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22/0524r1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873808438"/>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90</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a:t>22/0521r1 	</a:t>
            </a:r>
            <a:r>
              <a:rPr lang="it-IT" altLang="zh-CN" sz="1600" dirty="0"/>
              <a:t>PDT STA to STA </a:t>
            </a:r>
            <a:r>
              <a:rPr lang="it-IT" altLang="zh-CN" sz="1600" dirty="0" smtClean="0"/>
              <a:t>Sensing</a:t>
            </a:r>
          </a:p>
          <a:p>
            <a:pPr lvl="1">
              <a:buFont typeface="Arial" panose="020B0604020202020204" pitchFamily="34" charset="0"/>
              <a:buChar char="–"/>
              <a:defRPr/>
            </a:pPr>
            <a:endParaRPr lang="it-IT"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Sang Kim </a:t>
            </a:r>
            <a:r>
              <a:rPr lang="en-US" altLang="zh-CN" sz="1800" b="1" kern="0" dirty="0" smtClean="0"/>
              <a:t>	</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22/0521r1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1781698586"/>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91</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22/0513r2 </a:t>
            </a:r>
            <a:r>
              <a:rPr lang="en-US" altLang="zh-CN" sz="1600" dirty="0"/>
              <a:t>	Proposed Draft Text for MLME - Part </a:t>
            </a:r>
            <a:r>
              <a:rPr lang="en-US" altLang="zh-CN" sz="1600" dirty="0" smtClean="0"/>
              <a:t>II</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Rui</a:t>
            </a:r>
            <a:r>
              <a:rPr lang="en-US" altLang="zh-CN" sz="1800" b="1" kern="0" dirty="0"/>
              <a:t> Du </a:t>
            </a:r>
            <a:r>
              <a:rPr lang="en-US" altLang="zh-CN" sz="1800" b="1" kern="0" dirty="0" smtClean="0"/>
              <a:t>	</a:t>
            </a:r>
            <a:r>
              <a:rPr lang="en-US" altLang="zh-CN" sz="1800" b="1" kern="0" dirty="0"/>
              <a:t>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22/0513r1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930881"/>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92</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22/0132r</a:t>
            </a:r>
            <a:r>
              <a:rPr lang="en-US" altLang="zh-CN" sz="1600" dirty="0"/>
              <a:t>6</a:t>
            </a:r>
            <a:r>
              <a:rPr lang="en-US" altLang="zh-CN" sz="1600" dirty="0" smtClean="0"/>
              <a:t> </a:t>
            </a:r>
            <a:r>
              <a:rPr lang="en-US" altLang="zh-CN" sz="1600" dirty="0"/>
              <a:t>	PDT for DMG sensing monostatic </a:t>
            </a:r>
            <a:r>
              <a:rPr lang="en-US" altLang="zh-CN" sz="1600" dirty="0" smtClean="0"/>
              <a:t>configurations</a:t>
            </a:r>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Rui Du	</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22/0132r</a:t>
            </a:r>
            <a:r>
              <a:rPr lang="en-US" altLang="zh-CN" dirty="0"/>
              <a:t>6</a:t>
            </a:r>
            <a:r>
              <a:rPr lang="en-US" altLang="zh-CN" dirty="0" smtClean="0"/>
              <a:t>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4075710050"/>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93</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22/0555r1 </a:t>
            </a:r>
            <a:r>
              <a:rPr lang="en-US" altLang="zh-CN" sz="1600" dirty="0"/>
              <a:t>	Proposed Draft Text for SBP Procedure Enhancement</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Enrico Rantala </a:t>
            </a:r>
            <a:r>
              <a:rPr lang="en-US" altLang="zh-CN" sz="1800" b="1" kern="0" dirty="0" smtClean="0"/>
              <a:t>	</a:t>
            </a:r>
            <a:r>
              <a:rPr lang="en-US" altLang="zh-CN" sz="1800" b="1" kern="0" dirty="0"/>
              <a:t>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22/0555r1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a:t>
            </a:r>
            <a:r>
              <a:rPr lang="en-US" altLang="zh-CN" kern="0" dirty="0"/>
              <a:t>consent</a:t>
            </a:r>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085967147"/>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94 (</a:t>
            </a:r>
            <a:r>
              <a:rPr lang="en-US" altLang="zh-CN" sz="4000" dirty="0" smtClean="0">
                <a:solidFill>
                  <a:srgbClr val="FF0000"/>
                </a:solidFill>
              </a:rPr>
              <a:t>Record</a:t>
            </a:r>
            <a:r>
              <a:rPr lang="en-US" altLang="zh-CN" sz="4000" dirty="0" smtClean="0"/>
              <a:t>)</a:t>
            </a:r>
            <a:endParaRPr lang="en-US" altLang="en-US" sz="3600" dirty="0"/>
          </a:p>
        </p:txBody>
      </p:sp>
      <p:sp>
        <p:nvSpPr>
          <p:cNvPr id="5" name="Rectangle 3"/>
          <p:cNvSpPr txBox="1">
            <a:spLocks noChangeArrowheads="1"/>
          </p:cNvSpPr>
          <p:nvPr/>
        </p:nvSpPr>
        <p:spPr bwMode="auto">
          <a:xfrm>
            <a:off x="914400" y="1295400"/>
            <a:ext cx="10668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amendment:</a:t>
            </a:r>
          </a:p>
          <a:p>
            <a:pPr lvl="1">
              <a:buFont typeface="Arial" panose="020B0604020202020204" pitchFamily="34" charset="0"/>
              <a:buChar char="–"/>
              <a:defRPr/>
            </a:pPr>
            <a:r>
              <a:rPr lang="en-US" altLang="zh-CN" sz="1600" dirty="0" smtClean="0"/>
              <a:t>22/0464r2</a:t>
            </a:r>
            <a:r>
              <a:rPr lang="en-US" altLang="zh-CN" sz="1600" dirty="0"/>
              <a:t>	PDT EDMG Multi-Static PPDU structure</a:t>
            </a:r>
          </a:p>
          <a:p>
            <a:pPr lvl="1">
              <a:buFont typeface="Arial" panose="020B0604020202020204" pitchFamily="34" charset="0"/>
              <a:buChar char="–"/>
              <a:defRPr/>
            </a:pPr>
            <a:endParaRPr lang="en-US" altLang="zh-CN" sz="1600" dirty="0" smtClean="0"/>
          </a:p>
          <a:p>
            <a:pPr lvl="1">
              <a:buFont typeface="Arial" panose="020B0604020202020204" pitchFamily="34" charset="0"/>
              <a:buChar char="–"/>
              <a:defRPr/>
            </a:pPr>
            <a:endParaRPr lang="en-US" altLang="zh-CN" sz="1600" b="1" kern="0" dirty="0"/>
          </a:p>
          <a:p>
            <a:pPr lvl="1">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12Y</a:t>
            </a:r>
            <a:r>
              <a:rPr lang="en-US" altLang="zh-CN" sz="1800" b="1" kern="0" dirty="0"/>
              <a:t>/ </a:t>
            </a:r>
            <a:r>
              <a:rPr lang="en-US" altLang="zh-CN" sz="1800" b="1" kern="0" dirty="0" smtClean="0"/>
              <a:t>7 </a:t>
            </a:r>
            <a:r>
              <a:rPr lang="en-US" altLang="zh-CN" sz="1800" b="1" kern="0" dirty="0"/>
              <a:t>N/  </a:t>
            </a:r>
            <a:r>
              <a:rPr lang="en-US" altLang="zh-CN" sz="1800" b="1" kern="0" dirty="0" smtClean="0"/>
              <a:t>21A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dirty="0" smtClean="0">
                <a:highlight>
                  <a:srgbClr val="FF0000"/>
                </a:highlight>
              </a:rPr>
              <a:t>(12Y</a:t>
            </a:r>
            <a:r>
              <a:rPr lang="en-US" altLang="zh-CN" sz="1800" dirty="0">
                <a:highlight>
                  <a:srgbClr val="FF0000"/>
                </a:highlight>
              </a:rPr>
              <a:t>, </a:t>
            </a:r>
            <a:r>
              <a:rPr lang="en-US" altLang="zh-CN" sz="1800" dirty="0" smtClean="0">
                <a:highlight>
                  <a:srgbClr val="FF0000"/>
                </a:highlight>
              </a:rPr>
              <a:t>7N</a:t>
            </a:r>
            <a:r>
              <a:rPr lang="en-US" altLang="zh-CN" sz="1800" dirty="0">
                <a:highlight>
                  <a:srgbClr val="FF0000"/>
                </a:highlight>
              </a:rPr>
              <a:t>, </a:t>
            </a:r>
            <a:r>
              <a:rPr lang="en-US" altLang="zh-CN" sz="1800" dirty="0" smtClean="0">
                <a:highlight>
                  <a:srgbClr val="FF0000"/>
                </a:highlight>
              </a:rPr>
              <a:t>21A</a:t>
            </a:r>
            <a:r>
              <a:rPr lang="en-US" altLang="zh-CN" sz="1800" dirty="0">
                <a:highlight>
                  <a:srgbClr val="FF0000"/>
                </a:highlight>
              </a:rPr>
              <a:t>)</a:t>
            </a: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22/0464r2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12Y / 10N / 23A</a:t>
            </a:r>
            <a:endParaRPr lang="en-US" altLang="zh-CN" kern="0" dirty="0"/>
          </a:p>
          <a:p>
            <a:pPr marL="628650" lvl="2">
              <a:buFont typeface="微软雅黑" panose="020B0503020204020204" pitchFamily="34" charset="-122"/>
              <a:buChar char="–"/>
              <a:defRPr/>
            </a:pPr>
            <a:endParaRPr lang="en-US" altLang="zh-CN" kern="0" dirty="0"/>
          </a:p>
        </p:txBody>
      </p:sp>
    </p:spTree>
    <p:extLst>
      <p:ext uri="{BB962C8B-B14F-4D97-AF65-F5344CB8AC3E}">
        <p14:creationId xmlns:p14="http://schemas.microsoft.com/office/powerpoint/2010/main" val="29441581"/>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April </a:t>
            </a:r>
            <a:r>
              <a:rPr lang="en-US" altLang="zh-CN" sz="4000" dirty="0" smtClean="0">
                <a:solidFill>
                  <a:srgbClr val="0000FF"/>
                </a:solidFill>
              </a:rPr>
              <a:t>14</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40222542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a:t>Motion </a:t>
            </a:r>
            <a:r>
              <a:rPr lang="en-US" altLang="zh-CN" sz="4000" smtClean="0">
                <a:solidFill>
                  <a:srgbClr val="0000FF"/>
                </a:solidFill>
              </a:rPr>
              <a:t>95 </a:t>
            </a:r>
            <a:r>
              <a:rPr lang="en-US" altLang="zh-CN" sz="4000" dirty="0" smtClean="0">
                <a:solidFill>
                  <a:srgbClr val="0000FF"/>
                </a:solidFill>
              </a:rPr>
              <a:t>(Comment </a:t>
            </a:r>
            <a:r>
              <a:rPr lang="en-US" altLang="zh-CN" sz="4000" dirty="0">
                <a:solidFill>
                  <a:srgbClr val="0000FF"/>
                </a:solidFill>
              </a:rPr>
              <a:t>collection on </a:t>
            </a:r>
            <a:r>
              <a:rPr lang="en-US" altLang="zh-CN" sz="4000" dirty="0" err="1">
                <a:solidFill>
                  <a:srgbClr val="0000FF"/>
                </a:solidFill>
              </a:rPr>
              <a:t>TGbf</a:t>
            </a:r>
            <a:r>
              <a:rPr lang="en-US" altLang="zh-CN" sz="4000" dirty="0">
                <a:solidFill>
                  <a:srgbClr val="0000FF"/>
                </a:solidFill>
              </a:rPr>
              <a:t> D0.1)</a:t>
            </a:r>
            <a:endParaRPr lang="en-US" altLang="en-US" sz="3600" dirty="0">
              <a:solidFill>
                <a:srgbClr val="0000FF"/>
              </a:solidFill>
            </a:endParaRPr>
          </a:p>
        </p:txBody>
      </p:sp>
      <p:sp>
        <p:nvSpPr>
          <p:cNvPr id="5" name="Rectangle 3"/>
          <p:cNvSpPr txBox="1">
            <a:spLocks noChangeArrowheads="1"/>
          </p:cNvSpPr>
          <p:nvPr/>
        </p:nvSpPr>
        <p:spPr bwMode="auto">
          <a:xfrm>
            <a:off x="914400" y="1524000"/>
            <a:ext cx="106680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instruct the </a:t>
            </a:r>
            <a:r>
              <a:rPr lang="en-US" altLang="zh-CN" sz="2400" b="1" kern="0" dirty="0" err="1"/>
              <a:t>TGbf</a:t>
            </a:r>
            <a:r>
              <a:rPr lang="en-US" altLang="zh-CN" sz="2400" b="1" kern="0" dirty="0"/>
              <a:t> editor to prepare </a:t>
            </a:r>
            <a:r>
              <a:rPr lang="en-US" altLang="zh-CN" sz="2400" b="1" kern="0" dirty="0" err="1"/>
              <a:t>TGbf</a:t>
            </a:r>
            <a:r>
              <a:rPr lang="en-US" altLang="zh-CN" sz="2400" b="1" kern="0" dirty="0"/>
              <a:t> D0.1 and launch a 30-day comment collection on </a:t>
            </a:r>
            <a:r>
              <a:rPr lang="en-US" altLang="zh-CN" sz="2400" b="1" kern="0" dirty="0" err="1"/>
              <a:t>TGbf</a:t>
            </a:r>
            <a:r>
              <a:rPr lang="en-US" altLang="zh-CN" sz="2400" b="1" kern="0" dirty="0"/>
              <a:t> D0.1.</a:t>
            </a:r>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endParaRPr lang="en-US" altLang="zh-CN" sz="2400" b="1" kern="0" dirty="0"/>
          </a:p>
          <a:p>
            <a:pPr marL="342900" lvl="1" indent="-342900" algn="just">
              <a:buFont typeface="Arial" panose="020B0604020202020204" pitchFamily="34" charset="0"/>
              <a:buChar char="•"/>
              <a:defRPr/>
            </a:pPr>
            <a:r>
              <a:rPr lang="en-US" altLang="zh-CN" sz="2400" b="1" kern="0" dirty="0"/>
              <a:t>Move: Claudio Da Silva 	</a:t>
            </a:r>
            <a:r>
              <a:rPr lang="en-US" altLang="zh-CN" sz="2400" b="1" dirty="0"/>
              <a:t>	</a:t>
            </a:r>
            <a:r>
              <a:rPr lang="en-US" altLang="zh-CN" sz="2400" b="1" kern="0" dirty="0"/>
              <a:t>Second</a:t>
            </a:r>
            <a:r>
              <a:rPr lang="en-US" altLang="zh-CN" sz="2400" b="1" kern="0" dirty="0" smtClean="0"/>
              <a:t>: </a:t>
            </a:r>
            <a:r>
              <a:rPr lang="en-US" altLang="zh-CN" sz="2400" b="1" kern="0" dirty="0"/>
              <a:t>Cheng Chen</a:t>
            </a:r>
          </a:p>
          <a:p>
            <a:pPr marL="342900" lvl="1" indent="-342900" algn="just">
              <a:buFont typeface="Arial" panose="020B0604020202020204" pitchFamily="34" charset="0"/>
              <a:buChar char="•"/>
              <a:defRPr/>
            </a:pPr>
            <a:r>
              <a:rPr lang="en-US" altLang="zh-CN" sz="2400" b="1" kern="0" dirty="0"/>
              <a:t>Preliminary Result: (  </a:t>
            </a:r>
            <a:r>
              <a:rPr lang="en-US" altLang="zh-CN" sz="2400" b="1" kern="0" dirty="0" smtClean="0"/>
              <a:t>42 </a:t>
            </a:r>
            <a:r>
              <a:rPr lang="en-US" altLang="zh-CN" sz="2400" b="1" kern="0" dirty="0"/>
              <a:t>Y/  </a:t>
            </a:r>
            <a:r>
              <a:rPr lang="en-US" altLang="zh-CN" sz="2400" b="1" kern="0" dirty="0" smtClean="0"/>
              <a:t>0N</a:t>
            </a:r>
            <a:r>
              <a:rPr lang="en-US" altLang="zh-CN" sz="2400" b="1" kern="0" dirty="0"/>
              <a:t>/ </a:t>
            </a:r>
            <a:r>
              <a:rPr lang="en-US" altLang="zh-CN" sz="2400" b="1" kern="0" dirty="0" smtClean="0"/>
              <a:t>7 </a:t>
            </a:r>
            <a:r>
              <a:rPr lang="en-US" altLang="zh-CN" sz="2400" b="1" kern="0" dirty="0"/>
              <a:t>A)</a:t>
            </a:r>
          </a:p>
          <a:p>
            <a:pPr marL="342900" lvl="1" indent="-342900" algn="just">
              <a:buFont typeface="Arial" panose="020B0604020202020204" pitchFamily="34" charset="0"/>
              <a:buChar char="•"/>
              <a:defRPr/>
            </a:pPr>
            <a:r>
              <a:rPr lang="en-US" altLang="zh-CN" sz="2400" b="1" kern="0" dirty="0" smtClean="0"/>
              <a:t>Result*: </a:t>
            </a:r>
            <a:r>
              <a:rPr lang="en-US" altLang="zh-CN" sz="2400" b="1" dirty="0">
                <a:highlight>
                  <a:srgbClr val="00FF00"/>
                </a:highlight>
              </a:rPr>
              <a:t>Motion Passes (42 Y/  0N/ 7 A)</a:t>
            </a:r>
            <a:endParaRPr lang="en-US" altLang="zh-CN" sz="2400" dirty="0">
              <a:highlight>
                <a:srgbClr val="00FF00"/>
              </a:highlight>
            </a:endParaRPr>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smtClean="0">
                <a:solidFill>
                  <a:srgbClr val="FF0000"/>
                </a:solidFill>
              </a:rPr>
              <a:t>0</a:t>
            </a:r>
            <a:r>
              <a:rPr lang="en-US" altLang="zh-CN" sz="1600" kern="0" dirty="0" smtClean="0"/>
              <a:t> </a:t>
            </a:r>
            <a:r>
              <a:rPr lang="en-US" altLang="zh-CN" sz="1600" kern="0" dirty="0"/>
              <a:t>votes of non-voting members.</a:t>
            </a:r>
          </a:p>
          <a:p>
            <a:pPr marL="628650" lvl="2">
              <a:buFont typeface="微软雅黑" panose="020B0503020204020204" pitchFamily="34" charset="-122"/>
              <a:buChar char="–"/>
              <a:defRPr/>
            </a:pPr>
            <a:r>
              <a:rPr lang="en-US" altLang="zh-CN" sz="1600" kern="0" dirty="0" smtClean="0"/>
              <a:t>SP </a:t>
            </a:r>
            <a:r>
              <a:rPr lang="en-US" altLang="zh-CN" sz="1600" kern="0" dirty="0"/>
              <a:t>Result:  </a:t>
            </a:r>
            <a:r>
              <a:rPr lang="en-US" altLang="zh-CN" sz="1600" kern="0" dirty="0" smtClean="0"/>
              <a:t>33Y</a:t>
            </a:r>
            <a:r>
              <a:rPr lang="en-US" altLang="zh-CN" sz="1600" kern="0" dirty="0"/>
              <a:t>/ </a:t>
            </a:r>
            <a:r>
              <a:rPr lang="en-US" altLang="zh-CN" sz="1600" kern="0" dirty="0" smtClean="0"/>
              <a:t>0N</a:t>
            </a:r>
            <a:r>
              <a:rPr lang="en-US" altLang="zh-CN" sz="1600" kern="0" dirty="0"/>
              <a:t>/ </a:t>
            </a:r>
            <a:r>
              <a:rPr lang="en-US" altLang="zh-CN" sz="1600" kern="0" dirty="0" smtClean="0"/>
              <a:t>3A</a:t>
            </a:r>
            <a:endParaRPr lang="en-US" altLang="zh-CN" sz="1600" kern="0" dirty="0"/>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308994446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a:t>
            </a:r>
            <a:r>
              <a:rPr lang="en-US" altLang="zh-CN" sz="4000" dirty="0" smtClean="0">
                <a:solidFill>
                  <a:srgbClr val="0000FF"/>
                </a:solidFill>
              </a:rPr>
              <a:t>interim</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54804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5240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November 2020 meeting to today:</a:t>
            </a:r>
          </a:p>
          <a:p>
            <a:pPr lvl="1">
              <a:buFont typeface="Arial" panose="020B0604020202020204" pitchFamily="34" charset="0"/>
              <a:buChar char="•"/>
            </a:pPr>
            <a:r>
              <a:rPr lang="en-US" altLang="zh-CN" sz="1600" dirty="0"/>
              <a:t>November plenary: </a:t>
            </a:r>
            <a:r>
              <a:rPr lang="en-US" altLang="zh-CN" sz="1600" dirty="0">
                <a:hlinkClick r:id="rId3"/>
              </a:rPr>
              <a:t>https://mentor.ieee.org/802.11/dcn/20/11-20-1834-00-00bf-ieee-802-11bf-november-2020-plenary-meeting-minutes.docx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November - January: </a:t>
            </a:r>
          </a:p>
          <a:p>
            <a:pPr marL="714375" lvl="1" indent="0">
              <a:buNone/>
            </a:pPr>
            <a:r>
              <a:rPr lang="en-US" altLang="zh-CN" sz="1600" dirty="0">
                <a:hlinkClick r:id="rId4"/>
              </a:rPr>
              <a:t>https://mentor.ieee.org/802.11/dcn/20/11-20-1909-00-00bf-802-11bf-teleconference-minutes-november-2020.docx</a:t>
            </a:r>
            <a:endParaRPr lang="en-US" altLang="zh-CN" sz="1600" dirty="0"/>
          </a:p>
          <a:p>
            <a:pPr marL="714375" lvl="1" indent="0">
              <a:buNone/>
            </a:pPr>
            <a:r>
              <a:rPr lang="en-US" altLang="zh-CN" sz="1600" dirty="0">
                <a:hlinkClick r:id="rId5"/>
              </a:rPr>
              <a:t>https://mentor.ieee.org/802.11/dcn/20/11-20-1955-01-00bf-802-11bf-teleconference-minutes-december-2020.docx</a:t>
            </a:r>
            <a:endParaRPr lang="en-US" altLang="zh-CN" sz="1600" dirty="0"/>
          </a:p>
          <a:p>
            <a:pPr marL="714375" lvl="1" indent="0">
              <a:buNone/>
            </a:pPr>
            <a:r>
              <a:rPr lang="en-US" altLang="zh-CN" sz="1600" dirty="0">
                <a:hlinkClick r:id="rId6"/>
              </a:rPr>
              <a:t>https://mentor.ieee.org/802.11/dcn/21/11-21-0038-00-00bf-802-11bf-teleconference-minutes-january-2021.docx</a:t>
            </a:r>
            <a:endParaRPr lang="en-US" altLang="zh-CN" sz="1600" dirty="0"/>
          </a:p>
          <a:p>
            <a:endParaRPr lang="en-US" altLang="zh-CN" sz="2000" dirty="0"/>
          </a:p>
          <a:p>
            <a:r>
              <a:rPr lang="en-US" altLang="zh-CN" sz="2000" dirty="0"/>
              <a:t>Move: Leif Wilhelmsson 		Second: Claudio Da Silva </a:t>
            </a:r>
          </a:p>
          <a:p>
            <a:endParaRPr lang="en-US" altLang="zh-CN" sz="2000" dirty="0"/>
          </a:p>
          <a:p>
            <a:r>
              <a:rPr lang="en-US" altLang="zh-CN" sz="2000" dirty="0"/>
              <a:t>Result:</a:t>
            </a:r>
            <a:r>
              <a:rPr lang="en-US" altLang="zh-CN" sz="2000" dirty="0">
                <a:highlight>
                  <a:srgbClr val="00FF00"/>
                </a:highlight>
              </a:rPr>
              <a:t> Approved by unanimous consent</a:t>
            </a:r>
            <a:endParaRPr lang="zh-CN" altLang="en-US" sz="2000" dirty="0"/>
          </a:p>
          <a:p>
            <a:pPr marL="0" indent="0">
              <a:buNone/>
            </a:pPr>
            <a:endParaRPr lang="zh-CN" altLang="en-US" sz="2000" dirty="0"/>
          </a:p>
          <a:p>
            <a:endParaRPr lang="zh-CN" altLang="en-US" sz="2000" dirty="0"/>
          </a:p>
        </p:txBody>
      </p:sp>
    </p:spTree>
    <p:extLst>
      <p:ext uri="{BB962C8B-B14F-4D97-AF65-F5344CB8AC3E}">
        <p14:creationId xmlns:p14="http://schemas.microsoft.com/office/powerpoint/2010/main" val="1469441687"/>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March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smtClean="0"/>
              <a:t>March Plenary: </a:t>
            </a:r>
            <a:r>
              <a:rPr lang="en-US" altLang="zh-CN" sz="1600" dirty="0">
                <a:hlinkClick r:id="rId3"/>
              </a:rPr>
              <a:t>https://</a:t>
            </a:r>
            <a:r>
              <a:rPr lang="en-US" altLang="zh-CN" sz="1600" dirty="0" smtClean="0">
                <a:hlinkClick r:id="rId3"/>
              </a:rPr>
              <a:t>mentor.ieee.org/802.11/dcn/22/11-22-0499-00-00bf-ieee-802-11bf-march-2022-plenary-meeting-minutes.docx</a:t>
            </a: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March- May: </a:t>
            </a:r>
            <a:endParaRPr lang="en-US" altLang="zh-CN" sz="1600" dirty="0"/>
          </a:p>
          <a:p>
            <a:pPr marL="714375" lvl="1" indent="0" algn="just">
              <a:buNone/>
            </a:pPr>
            <a:r>
              <a:rPr lang="en-US" altLang="zh-CN" sz="1600" dirty="0">
                <a:hlinkClick r:id="rId4"/>
              </a:rPr>
              <a:t>https://</a:t>
            </a:r>
            <a:r>
              <a:rPr lang="en-US" altLang="zh-CN" sz="1600" dirty="0" smtClean="0">
                <a:hlinkClick r:id="rId4"/>
              </a:rPr>
              <a:t>mentor.ieee.org/802.11/dcn/22/11-22-0512-19-00bf-ieee-802-11bf-teleconference-minutes-march-may-2022.docx</a:t>
            </a:r>
            <a:endParaRPr lang="en-US" altLang="zh-CN" sz="1600" dirty="0" smtClean="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Alecsander Eitan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p:txBody>
      </p:sp>
    </p:spTree>
    <p:extLst>
      <p:ext uri="{BB962C8B-B14F-4D97-AF65-F5344CB8AC3E}">
        <p14:creationId xmlns:p14="http://schemas.microsoft.com/office/powerpoint/2010/main" val="2644449629"/>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96 (</a:t>
            </a:r>
            <a:r>
              <a:rPr lang="en-US" altLang="zh-CN" sz="4000" dirty="0" smtClean="0">
                <a:solidFill>
                  <a:srgbClr val="0000FF"/>
                </a:solidFill>
              </a:rPr>
              <a:t>May 10</a:t>
            </a:r>
            <a:r>
              <a:rPr lang="en-US" altLang="zh-CN" sz="4000" dirty="0" smtClean="0"/>
              <a:t>)</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In </a:t>
            </a:r>
            <a:r>
              <a:rPr lang="en-US" altLang="zh-CN" sz="1600" dirty="0"/>
              <a:t>the formatting of the Sensing Measurement report all the in-phase and quadrature components of each of the tones of the CSI from a given measurement instance for a given TX/RX antenna pair, shall be scaled with the same </a:t>
            </a:r>
            <a:r>
              <a:rPr lang="en-US" altLang="zh-CN" sz="1600" dirty="0" smtClean="0"/>
              <a:t>value.</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2361157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97</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If </a:t>
            </a:r>
            <a:r>
              <a:rPr lang="en-US" altLang="zh-CN" sz="1600" dirty="0"/>
              <a:t>a STA supports the Sensing Measurement report, then the conditionally mandatory and optional supported values of Ng in the Sensing Measurement report shall depend on the number of transmit antennas and the NDP bandwidth according to the following table:</a:t>
            </a:r>
          </a:p>
          <a:p>
            <a:pPr marL="457200" lvl="1" indent="0" algn="just">
              <a:buNone/>
              <a:defRPr/>
            </a:pPr>
            <a:r>
              <a:rPr lang="en-US" altLang="zh-CN" sz="1600" dirty="0" smtClean="0"/>
              <a:t>	• Note</a:t>
            </a:r>
            <a:r>
              <a:rPr lang="en-US" altLang="zh-CN" sz="1600" dirty="0"/>
              <a:t>, this is relative to a 4x LTF</a:t>
            </a:r>
          </a:p>
          <a:p>
            <a:pPr marL="457200" lvl="1" indent="0">
              <a:buNone/>
              <a:defRPr/>
            </a:pPr>
            <a:endParaRPr lang="en-US" altLang="zh-CN" sz="1600" dirty="0" smtClean="0"/>
          </a:p>
          <a:p>
            <a:pPr marL="457200" lvl="1" indent="0">
              <a:buNone/>
              <a:defRPr/>
            </a:pPr>
            <a:endParaRPr lang="en-US" altLang="zh-CN" sz="1600" dirty="0"/>
          </a:p>
          <a:p>
            <a:pPr marL="457200" lvl="1" indent="0">
              <a:buNone/>
              <a:defRPr/>
            </a:pPr>
            <a:endParaRPr lang="en-US" altLang="zh-CN" sz="1600" dirty="0" smtClean="0"/>
          </a:p>
          <a:p>
            <a:pPr marL="457200" lvl="1" indent="0" algn="just">
              <a:buNone/>
              <a:defRPr/>
            </a:pPr>
            <a:r>
              <a:rPr lang="en-US" altLang="zh-CN" sz="1600" dirty="0" smtClean="0"/>
              <a:t>	• The </a:t>
            </a:r>
            <a:r>
              <a:rPr lang="en-US" altLang="zh-CN" sz="1600" dirty="0"/>
              <a:t>indices for the Ng = 8 for a 160 MHz NDP are specified in the following table:</a:t>
            </a:r>
            <a:endParaRPr lang="zh-CN" altLang="zh-CN" sz="1600" dirty="0"/>
          </a:p>
          <a:p>
            <a:pPr marL="457200" lvl="1" indent="0">
              <a:buNone/>
              <a:defRPr/>
            </a:pPr>
            <a:endParaRPr lang="en-US" altLang="zh-CN" sz="1600" dirty="0" smtClean="0"/>
          </a:p>
          <a:p>
            <a:pPr lvl="1" algn="just">
              <a:buFont typeface="Arial" panose="020B0604020202020204" pitchFamily="34" charset="0"/>
              <a:buChar char="–"/>
              <a:defRPr/>
            </a:pPr>
            <a:r>
              <a:rPr lang="en-US" altLang="zh-CN" sz="1600" dirty="0"/>
              <a:t>Note: the maximum number of transmit antennas is 8.</a:t>
            </a:r>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32Y</a:t>
            </a:r>
            <a:r>
              <a:rPr lang="en-US" altLang="zh-CN" sz="1800" b="1" kern="0" dirty="0"/>
              <a:t>/  </a:t>
            </a:r>
            <a:r>
              <a:rPr lang="en-US" altLang="zh-CN" sz="1800" b="1" kern="0" dirty="0" smtClean="0"/>
              <a:t>6N</a:t>
            </a:r>
            <a:r>
              <a:rPr lang="en-US" altLang="zh-CN" sz="1800" b="1" kern="0" dirty="0"/>
              <a:t>/  </a:t>
            </a:r>
            <a:r>
              <a:rPr lang="en-US" altLang="zh-CN" sz="1800" b="1" kern="0" dirty="0" smtClean="0"/>
              <a:t>11A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(29Y</a:t>
            </a:r>
            <a:r>
              <a:rPr lang="en-US" altLang="zh-CN" sz="1800" b="1" dirty="0">
                <a:highlight>
                  <a:srgbClr val="00FF00"/>
                </a:highlight>
              </a:rPr>
              <a:t>, </a:t>
            </a:r>
            <a:r>
              <a:rPr lang="en-US" altLang="zh-CN" sz="1800" b="1" dirty="0" smtClean="0">
                <a:highlight>
                  <a:srgbClr val="00FF00"/>
                </a:highlight>
              </a:rPr>
              <a:t>6N</a:t>
            </a:r>
            <a:r>
              <a:rPr lang="en-US" altLang="zh-CN" sz="1800" b="1" dirty="0">
                <a:highlight>
                  <a:srgbClr val="00FF00"/>
                </a:highlight>
              </a:rPr>
              <a:t>, </a:t>
            </a:r>
            <a:r>
              <a:rPr lang="en-US" altLang="zh-CN" sz="1800" b="1" dirty="0" smtClean="0">
                <a:highlight>
                  <a:srgbClr val="00FF00"/>
                </a:highlight>
              </a:rPr>
              <a:t>11A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3</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45</a:t>
            </a:r>
            <a:r>
              <a:rPr lang="en-US" altLang="zh-CN" dirty="0" smtClean="0"/>
              <a:t>Y/ 13N/ 12A</a:t>
            </a:r>
            <a:endParaRPr lang="en-US" altLang="zh-CN" sz="1050" b="1" kern="0" dirty="0"/>
          </a:p>
        </p:txBody>
      </p:sp>
      <mc:AlternateContent xmlns:mc="http://schemas.openxmlformats.org/markup-compatibility/2006" xmlns:a14="http://schemas.microsoft.com/office/drawing/2010/main">
        <mc:Choice Requires="a14">
          <p:graphicFrame>
            <p:nvGraphicFramePr>
              <p:cNvPr id="3" name="表格 2"/>
              <p:cNvGraphicFramePr>
                <a:graphicFrameLocks noGrp="1"/>
              </p:cNvGraphicFramePr>
              <p:nvPr>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266304">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≤4</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≤80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171519">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100" i="1">
                                        <a:effectLst/>
                                        <a:latin typeface="Cambria Math" panose="02040503050406030204" pitchFamily="18" charset="0"/>
                                        <a:ea typeface="Cambria Math" panose="02040503050406030204" pitchFamily="18" charset="0"/>
                                      </a:rPr>
                                    </m:ctrlPr>
                                  </m:sSubPr>
                                  <m:e>
                                    <m:r>
                                      <a:rPr lang="en-US" sz="1000" i="1">
                                        <a:solidFill>
                                          <a:srgbClr val="000000"/>
                                        </a:solidFill>
                                        <a:effectLst/>
                                        <a:latin typeface="Cambria Math" panose="02040503050406030204" pitchFamily="18" charset="0"/>
                                        <a:ea typeface="宋体" panose="02010600030101010101" pitchFamily="2" charset="-122"/>
                                      </a:rPr>
                                      <m:t>𝑁</m:t>
                                    </m:r>
                                  </m:e>
                                  <m:sub>
                                    <m:r>
                                      <a:rPr lang="en-US" sz="1000" i="1">
                                        <a:solidFill>
                                          <a:srgbClr val="000000"/>
                                        </a:solidFill>
                                        <a:effectLst/>
                                        <a:latin typeface="Cambria Math" panose="02040503050406030204" pitchFamily="18" charset="0"/>
                                        <a:ea typeface="宋体" panose="02010600030101010101" pitchFamily="2" charset="-122"/>
                                      </a:rPr>
                                      <m:t>𝑇𝑋</m:t>
                                    </m:r>
                                  </m:sub>
                                </m:sSub>
                                <m:r>
                                  <a:rPr lang="en-US" sz="1000" i="1">
                                    <a:solidFill>
                                      <a:srgbClr val="000000"/>
                                    </a:solidFill>
                                    <a:effectLst/>
                                    <a:latin typeface="Cambria Math" panose="02040503050406030204" pitchFamily="18" charset="0"/>
                                    <a:ea typeface="宋体" panose="02010600030101010101" pitchFamily="2" charset="-122"/>
                                  </a:rPr>
                                  <m:t>≥5 </m:t>
                                </m:r>
                                <m:r>
                                  <m:rPr>
                                    <m:sty m:val="p"/>
                                  </m:rPr>
                                  <a:rPr lang="en-US" sz="1000">
                                    <a:solidFill>
                                      <a:srgbClr val="000000"/>
                                    </a:solidFill>
                                    <a:effectLst/>
                                    <a:latin typeface="Cambria Math" panose="02040503050406030204" pitchFamily="18" charset="0"/>
                                    <a:ea typeface="宋体" panose="02010600030101010101" pitchFamily="2" charset="-122"/>
                                  </a:rPr>
                                  <m:t>and</m:t>
                                </m:r>
                                <m:r>
                                  <a:rPr lang="en-US" sz="1000" i="1">
                                    <a:solidFill>
                                      <a:srgbClr val="000000"/>
                                    </a:solidFill>
                                    <a:effectLst/>
                                    <a:latin typeface="Cambria Math" panose="02040503050406030204" pitchFamily="18" charset="0"/>
                                    <a:ea typeface="宋体" panose="02010600030101010101" pitchFamily="2" charset="-122"/>
                                  </a:rPr>
                                  <m:t> </m:t>
                                </m:r>
                                <m:r>
                                  <a:rPr lang="en-US" sz="1000" i="1">
                                    <a:solidFill>
                                      <a:srgbClr val="000000"/>
                                    </a:solidFill>
                                    <a:effectLst/>
                                    <a:latin typeface="Cambria Math" panose="02040503050406030204" pitchFamily="18" charset="0"/>
                                    <a:ea typeface="宋体" panose="02010600030101010101" pitchFamily="2" charset="-122"/>
                                  </a:rPr>
                                  <m:t>𝐵𝑊</m:t>
                                </m:r>
                                <m:r>
                                  <a:rPr lang="en-US" sz="1000" i="1">
                                    <a:solidFill>
                                      <a:srgbClr val="000000"/>
                                    </a:solidFill>
                                    <a:effectLst/>
                                    <a:latin typeface="Cambria Math" panose="02040503050406030204" pitchFamily="18" charset="0"/>
                                    <a:ea typeface="宋体" panose="02010600030101010101" pitchFamily="2" charset="-122"/>
                                  </a:rPr>
                                  <m:t>=160 </m:t>
                                </m:r>
                                <m:r>
                                  <a:rPr lang="en-US" sz="1000" i="1">
                                    <a:solidFill>
                                      <a:srgbClr val="000000"/>
                                    </a:solidFill>
                                    <a:effectLst/>
                                    <a:latin typeface="Cambria Math" panose="02040503050406030204" pitchFamily="18" charset="0"/>
                                    <a:ea typeface="宋体" panose="02010600030101010101" pitchFamily="2" charset="-122"/>
                                  </a:rPr>
                                  <m:t>𝑀𝐻𝑧</m:t>
                                </m:r>
                              </m:oMath>
                            </m:oMathPara>
                          </a14:m>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Choice>
        <mc:Fallback xmlns="">
          <p:graphicFrame>
            <p:nvGraphicFramePr>
              <p:cNvPr id="3" name="表格 2"/>
              <p:cNvGraphicFramePr>
                <a:graphicFrameLocks noGrp="1"/>
              </p:cNvGraphicFramePr>
              <p:nvPr>
                <p:extLst>
                  <p:ext uri="{D42A27DB-BD31-4B8C-83A1-F6EECF244321}">
                    <p14:modId xmlns:p14="http://schemas.microsoft.com/office/powerpoint/2010/main" val="2106676159"/>
                  </p:ext>
                </p:extLst>
              </p:nvPr>
            </p:nvGraphicFramePr>
            <p:xfrm>
              <a:off x="6540500" y="2266769"/>
              <a:ext cx="4965700" cy="1161861"/>
            </p:xfrm>
            <a:graphic>
              <a:graphicData uri="http://schemas.openxmlformats.org/drawingml/2006/table">
                <a:tbl>
                  <a:tblPr firstRow="1" firstCol="1" bandRow="1"/>
                  <a:tblGrid>
                    <a:gridCol w="2222500"/>
                    <a:gridCol w="1428750"/>
                    <a:gridCol w="1314450"/>
                  </a:tblGrid>
                  <a:tr h="396240">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Conditionally</a:t>
                          </a:r>
                          <a:endParaRPr lang="zh-CN" sz="1100">
                            <a:effectLst/>
                            <a:latin typeface="Calibri" panose="020F0502020204030204" pitchFamily="34" charset="0"/>
                            <a:ea typeface="宋体" panose="02010600030101010101" pitchFamily="2" charset="-122"/>
                          </a:endParaRPr>
                        </a:p>
                        <a:p>
                          <a:pPr>
                            <a:spcAft>
                              <a:spcPts val="0"/>
                            </a:spcAft>
                          </a:pPr>
                          <a:r>
                            <a:rPr lang="en-US" sz="1000" b="1">
                              <a:solidFill>
                                <a:srgbClr val="FFFFFF"/>
                              </a:solidFill>
                              <a:effectLst/>
                              <a:latin typeface="Calibri" panose="020F0502020204030204" pitchFamily="34" charset="0"/>
                              <a:ea typeface="宋体" panose="02010600030101010101" pitchFamily="2" charset="-122"/>
                            </a:rPr>
                            <a:t>Mandatory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000" b="1">
                              <a:solidFill>
                                <a:srgbClr val="FFFFFF"/>
                              </a:solidFill>
                              <a:effectLst/>
                              <a:latin typeface="Calibri" panose="020F0502020204030204" pitchFamily="34" charset="0"/>
                              <a:ea typeface="宋体" panose="02010600030101010101" pitchFamily="2" charset="-122"/>
                            </a:rPr>
                            <a:t>Optional Ng Support</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153488" r="-124658" b="-204651"/>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259524" r="-124658" b="-10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4</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16</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8E8F6"/>
                        </a:solidFill>
                      </a:tcPr>
                    </a:tc>
                  </a:tr>
                  <a:tr h="255207">
                    <a:tc>
                      <a:txBody>
                        <a:bodyPr/>
                        <a:lstStyle/>
                        <a:p>
                          <a:endParaRPr lang="zh-CN"/>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blipFill rotWithShape="0">
                          <a:blip r:embed="rId3"/>
                          <a:stretch>
                            <a:fillRect l="-274" t="-359524" r="-124658" b="-9524"/>
                          </a:stretch>
                        </a:blipFill>
                      </a:tcPr>
                    </a:tc>
                    <a:tc>
                      <a:txBody>
                        <a:bodyPr/>
                        <a:lstStyle/>
                        <a:p>
                          <a:pPr algn="ctr">
                            <a:spcAft>
                              <a:spcPts val="0"/>
                            </a:spcAft>
                          </a:pPr>
                          <a:r>
                            <a:rPr lang="en-US" sz="10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lgn="ctr">
                            <a:spcAft>
                              <a:spcPts val="0"/>
                            </a:spcAft>
                          </a:pPr>
                          <a:r>
                            <a:rPr lang="en-US" sz="1000" dirty="0">
                              <a:solidFill>
                                <a:srgbClr val="000000"/>
                              </a:solidFill>
                              <a:effectLst/>
                              <a:latin typeface="Calibri" panose="020F0502020204030204" pitchFamily="34" charset="0"/>
                              <a:ea typeface="宋体" panose="02010600030101010101" pitchFamily="2" charset="-122"/>
                            </a:rPr>
                            <a:t>16</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mc:Fallback>
      </mc:AlternateContent>
      <p:graphicFrame>
        <p:nvGraphicFramePr>
          <p:cNvPr id="4" name="表格 3"/>
          <p:cNvGraphicFramePr>
            <a:graphicFrameLocks noGrp="1"/>
          </p:cNvGraphicFramePr>
          <p:nvPr>
            <p:extLst/>
          </p:nvPr>
        </p:nvGraphicFramePr>
        <p:xfrm>
          <a:off x="6540500" y="3831770"/>
          <a:ext cx="4737100" cy="518160"/>
        </p:xfrm>
        <a:graphic>
          <a:graphicData uri="http://schemas.openxmlformats.org/drawingml/2006/table">
            <a:tbl>
              <a:tblPr firstRow="1" firstCol="1" bandRow="1"/>
              <a:tblGrid>
                <a:gridCol w="1193800"/>
                <a:gridCol w="571500"/>
                <a:gridCol w="2971800"/>
              </a:tblGrid>
              <a:tr h="259079">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Channel Width</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a:solidFill>
                            <a:srgbClr val="FFFFFF"/>
                          </a:solidFill>
                          <a:effectLst/>
                          <a:latin typeface="Calibri" panose="020F0502020204030204" pitchFamily="34" charset="0"/>
                          <a:ea typeface="宋体" panose="02010600030101010101" pitchFamily="2" charset="-122"/>
                        </a:rPr>
                        <a:t>Ng</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c>
                  <a:txBody>
                    <a:bodyPr/>
                    <a:lstStyle/>
                    <a:p>
                      <a:pPr>
                        <a:spcAft>
                          <a:spcPts val="0"/>
                        </a:spcAft>
                      </a:pPr>
                      <a:r>
                        <a:rPr lang="en-US" sz="1100" b="1" dirty="0">
                          <a:solidFill>
                            <a:srgbClr val="FFFFFF"/>
                          </a:solidFill>
                          <a:effectLst/>
                          <a:latin typeface="Calibri" panose="020F0502020204030204" pitchFamily="34" charset="0"/>
                          <a:ea typeface="宋体" panose="02010600030101010101" pitchFamily="2" charset="-122"/>
                        </a:rPr>
                        <a:t>Indices</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solidFill>
                      <a:srgbClr val="3333CC"/>
                    </a:solidFill>
                  </a:tcPr>
                </a:tc>
              </a:tr>
              <a:tr h="181069">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160 MHz</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a:solidFill>
                            <a:srgbClr val="000000"/>
                          </a:solidFill>
                          <a:effectLst/>
                          <a:latin typeface="Calibri" panose="020F0502020204030204" pitchFamily="34" charset="0"/>
                          <a:ea typeface="宋体" panose="02010600030101010101" pitchFamily="2" charset="-122"/>
                        </a:rPr>
                        <a:t>8</a:t>
                      </a:r>
                      <a:endParaRPr lang="zh-CN" sz="110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c>
                  <a:txBody>
                    <a:bodyPr/>
                    <a:lstStyle/>
                    <a:p>
                      <a:pPr>
                        <a:spcAft>
                          <a:spcPts val="0"/>
                        </a:spcAft>
                      </a:pPr>
                      <a:r>
                        <a:rPr lang="en-US" sz="1100" dirty="0">
                          <a:solidFill>
                            <a:srgbClr val="000000"/>
                          </a:solidFill>
                          <a:effectLst/>
                          <a:latin typeface="Calibri" panose="020F0502020204030204" pitchFamily="34" charset="0"/>
                          <a:ea typeface="宋体" panose="02010600030101010101" pitchFamily="2" charset="-122"/>
                        </a:rPr>
                        <a:t>-1012, -1004, … -20, -12, 12, 20, … 1004, 1012</a:t>
                      </a:r>
                      <a:endParaRPr lang="zh-CN" sz="1100" dirty="0">
                        <a:effectLst/>
                        <a:latin typeface="Calibri" panose="020F0502020204030204" pitchFamily="34" charset="0"/>
                        <a:ea typeface="宋体" panose="02010600030101010101" pitchFamily="2" charset="-122"/>
                      </a:endParaRPr>
                    </a:p>
                  </a:txBody>
                  <a:tcP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DCDEC"/>
                    </a:solidFill>
                  </a:tcPr>
                </a:tc>
              </a:tr>
            </a:tbl>
          </a:graphicData>
        </a:graphic>
      </p:graphicFrame>
    </p:spTree>
    <p:extLst>
      <p:ext uri="{BB962C8B-B14F-4D97-AF65-F5344CB8AC3E}">
        <p14:creationId xmlns:p14="http://schemas.microsoft.com/office/powerpoint/2010/main" val="3968937401"/>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98</a:t>
            </a:r>
            <a:endParaRPr lang="en-US" altLang="zh-CN" sz="4000" dirty="0"/>
          </a:p>
        </p:txBody>
      </p:sp>
      <p:sp>
        <p:nvSpPr>
          <p:cNvPr id="5" name="Rectangle 3"/>
          <p:cNvSpPr txBox="1">
            <a:spLocks noChangeArrowheads="1"/>
          </p:cNvSpPr>
          <p:nvPr/>
        </p:nvSpPr>
        <p:spPr bwMode="auto">
          <a:xfrm>
            <a:off x="914400" y="990600"/>
            <a:ext cx="10363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Sensing Measurement report shall support word size values for the in-phase and quadrature components of the scaled CSI of both </a:t>
            </a:r>
            <a:r>
              <a:rPr lang="en-US" altLang="zh-CN" sz="1600" dirty="0" err="1"/>
              <a:t>Nb</a:t>
            </a:r>
            <a:r>
              <a:rPr lang="en-US" altLang="zh-CN" sz="1600" dirty="0"/>
              <a:t> = 8 and </a:t>
            </a:r>
            <a:r>
              <a:rPr lang="en-US" altLang="zh-CN" sz="1600" dirty="0" err="1"/>
              <a:t>Nb</a:t>
            </a:r>
            <a:r>
              <a:rPr lang="en-US" altLang="zh-CN" sz="1600" dirty="0"/>
              <a:t> = 10 bits</a:t>
            </a:r>
            <a:r>
              <a:rPr lang="en-US" altLang="zh-CN" sz="1600" dirty="0" smtClean="0"/>
              <a:t>.</a:t>
            </a:r>
            <a:endParaRPr lang="en-US" altLang="zh-CN" sz="1600" dirty="0"/>
          </a:p>
          <a:p>
            <a:pPr marL="457200" lvl="1" indent="0">
              <a:buNone/>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a:t>
            </a:r>
            <a:r>
              <a:rPr lang="en-US" altLang="zh-CN" sz="1800" b="1" kern="0" dirty="0"/>
              <a:t>	</a:t>
            </a:r>
            <a:r>
              <a:rPr lang="en-US" altLang="zh-CN" sz="1800" b="1" dirty="0"/>
              <a:t>	</a:t>
            </a:r>
            <a:r>
              <a:rPr lang="en-US" altLang="zh-CN" sz="1800" b="1" kern="0" dirty="0"/>
              <a:t>Second: Oscar Au</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22/0533r3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268478752"/>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Motion </a:t>
            </a:r>
            <a:r>
              <a:rPr lang="en-US" altLang="zh-CN" sz="3200" dirty="0" smtClean="0">
                <a:solidFill>
                  <a:srgbClr val="FF0000"/>
                </a:solidFill>
              </a:rPr>
              <a:t>99</a:t>
            </a:r>
            <a:r>
              <a:rPr lang="en-US" altLang="en-US" sz="3200" dirty="0" smtClean="0">
                <a:solidFill>
                  <a:schemeClr val="tx2"/>
                </a:solidFill>
              </a:rPr>
              <a:t>: Vice Chair/Secretary election/reaffirmation</a:t>
            </a:r>
          </a:p>
          <a:p>
            <a:pPr algn="ctr">
              <a:spcBef>
                <a:spcPct val="0"/>
              </a:spcBef>
              <a:buFontTx/>
              <a:buNone/>
            </a:pPr>
            <a:r>
              <a:rPr lang="en-US" altLang="en-US" sz="3200" dirty="0" smtClean="0">
                <a:solidFill>
                  <a:schemeClr val="tx2"/>
                </a:solidFill>
              </a:rPr>
              <a:t>(</a:t>
            </a:r>
            <a:r>
              <a:rPr lang="en-US" altLang="en-US" sz="3200" dirty="0" smtClean="0">
                <a:solidFill>
                  <a:srgbClr val="0000FF"/>
                </a:solidFill>
              </a:rPr>
              <a:t>May 11</a:t>
            </a:r>
            <a:r>
              <a:rPr lang="en-US" altLang="en-US" sz="3200" dirty="0" smtClean="0">
                <a:solidFill>
                  <a:schemeClr val="tx2"/>
                </a:solidFill>
              </a:rPr>
              <a:t>)</a:t>
            </a:r>
            <a:endParaRPr lang="en-US" altLang="en-US" sz="3200" dirty="0">
              <a:solidFill>
                <a:schemeClr val="tx2"/>
              </a:solidFill>
            </a:endParaRPr>
          </a:p>
        </p:txBody>
      </p:sp>
      <p:sp>
        <p:nvSpPr>
          <p:cNvPr id="3" name="Rectangle 3"/>
          <p:cNvSpPr txBox="1">
            <a:spLocks noChangeArrowheads="1"/>
          </p:cNvSpPr>
          <p:nvPr/>
        </p:nvSpPr>
        <p:spPr bwMode="auto">
          <a:xfrm>
            <a:off x="457200" y="2438400"/>
            <a:ext cx="11277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t>
            </a:r>
            <a:r>
              <a:rPr lang="en-US" altLang="zh-CN" kern="0" dirty="0" smtClean="0"/>
              <a:t>reaffirm </a:t>
            </a:r>
            <a:r>
              <a:rPr lang="en-US" altLang="zh-CN" kern="0" dirty="0"/>
              <a:t>Sang </a:t>
            </a:r>
            <a:r>
              <a:rPr lang="en-US" altLang="zh-CN" kern="0" dirty="0" smtClean="0"/>
              <a:t>Kim </a:t>
            </a:r>
            <a:r>
              <a:rPr lang="en-US" altLang="zh-CN" kern="0" dirty="0"/>
              <a:t>and Assaf Kasher as </a:t>
            </a:r>
            <a:r>
              <a:rPr lang="en-US" altLang="zh-CN" kern="0" dirty="0" err="1"/>
              <a:t>TGbf</a:t>
            </a:r>
            <a:r>
              <a:rPr lang="en-US" altLang="zh-CN" kern="0" dirty="0"/>
              <a:t> </a:t>
            </a:r>
            <a:r>
              <a:rPr lang="en-US" altLang="zh-CN" kern="0" dirty="0" smtClean="0"/>
              <a:t>Vice-Chairs, and reaffirm Leif </a:t>
            </a:r>
            <a:r>
              <a:rPr lang="en-US" altLang="zh-CN" kern="0" dirty="0"/>
              <a:t>Wilhelmsson as </a:t>
            </a:r>
            <a:r>
              <a:rPr lang="en-US" altLang="zh-CN" kern="0" dirty="0" err="1"/>
              <a:t>TGbf</a:t>
            </a:r>
            <a:r>
              <a:rPr lang="en-US" altLang="zh-CN" kern="0" dirty="0"/>
              <a:t> Secretary.</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Jinsoo Choi		Second: Oscar Au	</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kern="0" dirty="0" smtClean="0"/>
              <a:t>Result: </a:t>
            </a:r>
            <a:r>
              <a:rPr lang="en-US" altLang="zh-CN" dirty="0">
                <a:solidFill>
                  <a:srgbClr val="000000"/>
                </a:solidFill>
                <a:highlight>
                  <a:srgbClr val="00FF00"/>
                </a:highlight>
                <a:latin typeface="Times New Roman" panose="02020603050405020304" pitchFamily="18" charset="0"/>
              </a:rPr>
              <a:t>Approved by unanimous </a:t>
            </a:r>
            <a:r>
              <a:rPr lang="en-US" altLang="zh-CN" dirty="0" smtClean="0">
                <a:solidFill>
                  <a:srgbClr val="000000"/>
                </a:solidFill>
                <a:highlight>
                  <a:srgbClr val="00FF00"/>
                </a:highlight>
                <a:latin typeface="Times New Roman" panose="02020603050405020304" pitchFamily="18" charset="0"/>
              </a:rPr>
              <a:t>consent</a:t>
            </a: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r>
              <a:rPr lang="en-US" altLang="zh-CN" sz="1400" kern="0" dirty="0" smtClean="0"/>
              <a:t>Note: the number of attendee</a:t>
            </a:r>
            <a:r>
              <a:rPr lang="en-US" altLang="zh-CN" sz="1400" kern="0" dirty="0"/>
              <a:t> </a:t>
            </a:r>
            <a:r>
              <a:rPr lang="en-US" altLang="zh-CN" sz="1400" kern="0" dirty="0" smtClean="0"/>
              <a:t>is 57</a:t>
            </a:r>
            <a:endParaRPr lang="en-US" altLang="zh-CN" sz="1400" kern="0" dirty="0">
              <a:solidFill>
                <a:srgbClr val="000000"/>
              </a:solidFill>
              <a:latin typeface="Times New Roman" panose="02020603050405020304" pitchFamily="18" charset="0"/>
            </a:endParaRPr>
          </a:p>
          <a:p>
            <a:pPr marL="285750" lvl="1">
              <a:buFont typeface="Arial" panose="020B0604020202020204" pitchFamily="34" charset="0"/>
              <a:buChar char="•"/>
              <a:defRPr/>
            </a:pPr>
            <a:endParaRPr lang="en-US" altLang="zh-CN" kern="0" dirty="0" smtClean="0"/>
          </a:p>
          <a:p>
            <a:pPr marL="285750" lvl="1">
              <a:buFont typeface="Arial" panose="020B0604020202020204" pitchFamily="34" charset="0"/>
              <a:buChar char="•"/>
              <a:defRPr/>
            </a:pPr>
            <a:endParaRPr lang="en-US" altLang="zh-CN" kern="0" dirty="0"/>
          </a:p>
        </p:txBody>
      </p:sp>
    </p:spTree>
    <p:extLst>
      <p:ext uri="{BB962C8B-B14F-4D97-AF65-F5344CB8AC3E}">
        <p14:creationId xmlns:p14="http://schemas.microsoft.com/office/powerpoint/2010/main" val="1169656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smtClean="0">
                <a:solidFill>
                  <a:srgbClr val="0000FF"/>
                </a:solidFill>
              </a:rPr>
              <a:t>June 20</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9751191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100</a:t>
            </a:r>
            <a:endParaRPr lang="en-US" altLang="zh-CN" sz="40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11-22-0798-02-00bf-pdt-updates-on-measurement-setup-termination-frame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dirty="0"/>
              <a:t>Second</a:t>
            </a:r>
            <a:r>
              <a:rPr lang="en-US" altLang="zh-CN" sz="1800" b="1" kern="0" dirty="0" smtClean="0"/>
              <a:t>: Chaoming Luo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22/0798r2</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17Y</a:t>
            </a:r>
            <a:r>
              <a:rPr lang="en-US" altLang="zh-CN" kern="0" dirty="0"/>
              <a:t>/ </a:t>
            </a:r>
            <a:r>
              <a:rPr lang="en-US" altLang="zh-CN" kern="0" dirty="0" smtClean="0"/>
              <a:t>5N</a:t>
            </a:r>
            <a:r>
              <a:rPr lang="en-US" altLang="zh-CN" kern="0" dirty="0"/>
              <a:t>/ </a:t>
            </a:r>
            <a:r>
              <a:rPr lang="en-US" altLang="zh-CN" kern="0" dirty="0" smtClean="0"/>
              <a:t>5A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58826184"/>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101</a:t>
            </a:r>
            <a:endParaRPr lang="en-US" altLang="zh-CN" sz="4000" dirty="0"/>
          </a:p>
        </p:txBody>
      </p:sp>
      <p:sp>
        <p:nvSpPr>
          <p:cNvPr id="5" name="Rectangle 3"/>
          <p:cNvSpPr txBox="1">
            <a:spLocks noChangeArrowheads="1"/>
          </p:cNvSpPr>
          <p:nvPr/>
        </p:nvSpPr>
        <p:spPr bwMode="auto">
          <a:xfrm>
            <a:off x="914400" y="1295400"/>
            <a:ext cx="105156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Both </a:t>
            </a:r>
            <a:r>
              <a:rPr lang="en-US" altLang="zh-CN" sz="1600" dirty="0"/>
              <a:t>Control mode PPDU and SC mode PPDU could be adopted in DMG </a:t>
            </a:r>
            <a:r>
              <a:rPr lang="en-US" altLang="zh-CN" sz="1600" dirty="0" err="1"/>
              <a:t>bistatic</a:t>
            </a:r>
            <a:r>
              <a:rPr lang="en-US" altLang="zh-CN" sz="1600" dirty="0"/>
              <a:t> sensing, coordinated </a:t>
            </a:r>
            <a:r>
              <a:rPr lang="en-US" altLang="zh-CN" sz="1600" dirty="0" err="1"/>
              <a:t>bistatic</a:t>
            </a:r>
            <a:r>
              <a:rPr lang="en-US" altLang="zh-CN" sz="1600" dirty="0"/>
              <a:t> sensing, passive sensing, monostatic sensing,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a:t>
            </a:r>
            <a:r>
              <a:rPr lang="en-US" altLang="zh-CN" sz="1800" b="1" kern="0" dirty="0" smtClean="0"/>
              <a:t>: Yan 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16Y</a:t>
            </a:r>
            <a:r>
              <a:rPr lang="en-US" altLang="zh-CN" sz="1800" b="1" kern="0" dirty="0"/>
              <a:t>/  </a:t>
            </a:r>
            <a:r>
              <a:rPr lang="en-US" altLang="zh-CN" sz="1800" b="1" kern="0" dirty="0" smtClean="0"/>
              <a:t>5N</a:t>
            </a:r>
            <a:r>
              <a:rPr lang="en-US" altLang="zh-CN" sz="1800" b="1" kern="0" dirty="0"/>
              <a:t>/  </a:t>
            </a:r>
            <a:r>
              <a:rPr lang="en-US" altLang="zh-CN" sz="1800" b="1" kern="0" dirty="0" smtClean="0"/>
              <a:t>16A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(16Y</a:t>
            </a:r>
            <a:r>
              <a:rPr lang="en-US" altLang="zh-CN" sz="1800" b="1" dirty="0">
                <a:highlight>
                  <a:srgbClr val="00FF00"/>
                </a:highlight>
              </a:rPr>
              <a:t>, </a:t>
            </a:r>
            <a:r>
              <a:rPr lang="en-US" altLang="zh-CN" sz="1800" b="1" dirty="0" smtClean="0">
                <a:highlight>
                  <a:srgbClr val="00FF00"/>
                </a:highlight>
              </a:rPr>
              <a:t>4N</a:t>
            </a:r>
            <a:r>
              <a:rPr lang="en-US" altLang="zh-CN" sz="1800" b="1" dirty="0">
                <a:highlight>
                  <a:srgbClr val="00FF00"/>
                </a:highlight>
              </a:rPr>
              <a:t>, </a:t>
            </a:r>
            <a:r>
              <a:rPr lang="en-US" altLang="zh-CN" sz="1800" b="1" dirty="0" smtClean="0">
                <a:highlight>
                  <a:srgbClr val="00FF00"/>
                </a:highlight>
              </a:rPr>
              <a:t>14A)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2</a:t>
            </a:r>
            <a:r>
              <a:rPr lang="en-US" altLang="zh-CN" kern="0" dirty="0" smtClean="0"/>
              <a:t> </a:t>
            </a:r>
            <a:r>
              <a:rPr lang="en-US" altLang="zh-CN" kern="0" dirty="0"/>
              <a:t>votes of non-voting </a:t>
            </a:r>
            <a:r>
              <a:rPr lang="en-US" altLang="zh-CN" kern="0" dirty="0" smtClean="0"/>
              <a:t>members, and </a:t>
            </a:r>
            <a:r>
              <a:rPr lang="en-US" altLang="zh-CN" kern="0" dirty="0" smtClean="0">
                <a:solidFill>
                  <a:srgbClr val="FF0000"/>
                </a:solidFill>
              </a:rPr>
              <a:t>1 </a:t>
            </a:r>
            <a:r>
              <a:rPr lang="en-US" altLang="zh-CN" kern="0" dirty="0" smtClean="0"/>
              <a:t>change request from “No” to “Abstain” (the member clicked the wrong option, and sent the request during the meeting)</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394032029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102</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TRN </a:t>
            </a:r>
            <a:r>
              <a:rPr lang="en-US" altLang="zh-CN" sz="1600" dirty="0"/>
              <a:t>based sensing should be adopted as one of the operating modes in DMG monostatic sensing and coordinated monostatic sensing.</a:t>
            </a:r>
          </a:p>
          <a:p>
            <a:pPr lvl="1" algn="just">
              <a:buFont typeface="Arial" panose="020B0604020202020204" pitchFamily="34" charset="0"/>
              <a:buChar char="–"/>
              <a:defRPr/>
            </a:pPr>
            <a:r>
              <a:rPr lang="en-US" altLang="zh-CN" sz="1600" dirty="0" smtClean="0"/>
              <a:t>TRN </a:t>
            </a:r>
            <a:r>
              <a:rPr lang="en-US" altLang="zh-CN" sz="1600" dirty="0"/>
              <a:t>based sensing is an optional operating mode for DMG monostatic sensing and coordinated monostatic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Rui Du</a:t>
            </a:r>
            <a:r>
              <a:rPr lang="en-US" altLang="zh-CN" sz="1800" b="1" kern="0" dirty="0"/>
              <a:t>	</a:t>
            </a:r>
            <a:r>
              <a:rPr lang="en-US" altLang="zh-CN" sz="1800" b="1" dirty="0"/>
              <a:t>	</a:t>
            </a:r>
            <a:r>
              <a:rPr lang="en-US" altLang="zh-CN" sz="1800" b="1" kern="0" dirty="0"/>
              <a:t>Second: Yan </a:t>
            </a:r>
            <a:r>
              <a:rPr lang="en-US" altLang="zh-CN" sz="1800" b="1" kern="0" dirty="0" smtClean="0"/>
              <a:t>Xin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a:t>
            </a:r>
            <a:r>
              <a:rPr lang="en-US" altLang="zh-CN" sz="1800" b="1" kern="0" dirty="0" smtClean="0"/>
              <a:t>  15Y</a:t>
            </a:r>
            <a:r>
              <a:rPr lang="en-US" altLang="zh-CN" sz="1800" b="1" kern="0" dirty="0"/>
              <a:t>/  </a:t>
            </a:r>
            <a:r>
              <a:rPr lang="en-US" altLang="zh-CN" sz="1800" b="1" kern="0" dirty="0" smtClean="0"/>
              <a:t>2N</a:t>
            </a:r>
            <a:r>
              <a:rPr lang="en-US" altLang="zh-CN" sz="1800" b="1" kern="0" dirty="0"/>
              <a:t>/  </a:t>
            </a:r>
            <a:r>
              <a:rPr lang="en-US" altLang="zh-CN" sz="1800" b="1" kern="0" dirty="0" smtClean="0"/>
              <a:t>18A</a:t>
            </a:r>
            <a:r>
              <a:rPr lang="en-US" altLang="zh-CN" sz="1800" b="1" kern="0" dirty="0"/>
              <a:t>)</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b="1" dirty="0">
                <a:solidFill>
                  <a:srgbClr val="000000"/>
                </a:solidFill>
                <a:highlight>
                  <a:srgbClr val="00FF00"/>
                </a:highlight>
                <a:latin typeface="Times New Roman" panose="02020603050405020304" pitchFamily="18" charset="0"/>
                <a:cs typeface="+mn-cs"/>
              </a:rPr>
              <a:t>Motion Passes (</a:t>
            </a:r>
            <a:r>
              <a:rPr lang="en-US" altLang="zh-CN" sz="1800" b="1" dirty="0" smtClean="0">
                <a:solidFill>
                  <a:srgbClr val="000000"/>
                </a:solidFill>
                <a:highlight>
                  <a:srgbClr val="00FF00"/>
                </a:highlight>
                <a:latin typeface="Times New Roman" panose="02020603050405020304" pitchFamily="18" charset="0"/>
                <a:cs typeface="+mn-cs"/>
              </a:rPr>
              <a:t>15Y</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2N</a:t>
            </a:r>
            <a:r>
              <a:rPr lang="en-US" altLang="zh-CN" sz="1800" b="1" dirty="0">
                <a:solidFill>
                  <a:srgbClr val="000000"/>
                </a:solidFill>
                <a:highlight>
                  <a:srgbClr val="00FF00"/>
                </a:highlight>
                <a:latin typeface="Times New Roman" panose="02020603050405020304" pitchFamily="18" charset="0"/>
                <a:cs typeface="+mn-cs"/>
              </a:rPr>
              <a:t>, </a:t>
            </a:r>
            <a:r>
              <a:rPr lang="en-US" altLang="zh-CN" sz="1800" b="1" dirty="0" smtClean="0">
                <a:solidFill>
                  <a:srgbClr val="000000"/>
                </a:solidFill>
                <a:highlight>
                  <a:srgbClr val="00FF00"/>
                </a:highlight>
                <a:latin typeface="Times New Roman" panose="02020603050405020304" pitchFamily="18" charset="0"/>
                <a:cs typeface="+mn-cs"/>
              </a:rPr>
              <a:t>18A</a:t>
            </a:r>
            <a:r>
              <a:rPr lang="en-US" altLang="zh-CN" sz="1800" b="1" dirty="0">
                <a:solidFill>
                  <a:srgbClr val="000000"/>
                </a:solidFill>
                <a:highlight>
                  <a:srgbClr val="00FF00"/>
                </a:highlight>
                <a:latin typeface="Times New Roman" panose="02020603050405020304" pitchFamily="18" charset="0"/>
                <a:cs typeface="+mn-cs"/>
              </a:rPr>
              <a: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22/0799r1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411580015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July Plenary</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968421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7</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adopt 11-20/-1712r</a:t>
            </a:r>
            <a:r>
              <a:rPr lang="en-US" altLang="zh-CN" kern="0" dirty="0">
                <a:solidFill>
                  <a:srgbClr val="FF0000"/>
                </a:solidFill>
              </a:rPr>
              <a:t>2</a:t>
            </a:r>
            <a:r>
              <a:rPr lang="en-US" altLang="zh-CN" kern="0" dirty="0"/>
              <a:t> as the </a:t>
            </a:r>
            <a:r>
              <a:rPr lang="en-US" altLang="zh-CN" dirty="0"/>
              <a:t>use cases </a:t>
            </a:r>
            <a:r>
              <a:rPr lang="en-US" altLang="zh-CN" kern="0" dirty="0"/>
              <a:t>document for </a:t>
            </a:r>
            <a:r>
              <a:rPr lang="en-US" altLang="zh-CN" kern="0" dirty="0" err="1"/>
              <a:t>TGbf</a:t>
            </a:r>
            <a:r>
              <a:rPr lang="en-US" altLang="zh-CN" kern="0" dirty="0"/>
              <a:t>.</a:t>
            </a:r>
          </a:p>
          <a:p>
            <a:pPr>
              <a:defRPr/>
            </a:pPr>
            <a:endParaRPr lang="en-US" altLang="zh-CN" kern="0" dirty="0"/>
          </a:p>
          <a:p>
            <a:pPr marL="285750" lvl="1">
              <a:buFont typeface="Arial" panose="020B0604020202020204" pitchFamily="34" charset="0"/>
              <a:buChar char="•"/>
              <a:defRPr/>
            </a:pPr>
            <a:r>
              <a:rPr lang="en-US" altLang="zh-CN" kern="0" dirty="0"/>
              <a:t>Move: Assaf Kasher</a:t>
            </a:r>
            <a:r>
              <a:rPr lang="en-US" altLang="zh-CN" dirty="0"/>
              <a:t> 	</a:t>
            </a:r>
            <a:r>
              <a:rPr lang="en-US" altLang="zh-CN" kern="0" dirty="0"/>
              <a:t>	Second: Rui Du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zh-CN" altLang="en-US" dirty="0"/>
          </a:p>
          <a:p>
            <a:pPr lvl="1">
              <a:defRPr/>
            </a:pPr>
            <a:endParaRPr lang="en-US" altLang="zh-CN" kern="0" dirty="0"/>
          </a:p>
        </p:txBody>
      </p:sp>
    </p:spTree>
    <p:extLst>
      <p:ext uri="{BB962C8B-B14F-4D97-AF65-F5344CB8AC3E}">
        <p14:creationId xmlns:p14="http://schemas.microsoft.com/office/powerpoint/2010/main" val="1352245903"/>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201399"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May </a:t>
            </a:r>
            <a:r>
              <a:rPr lang="en-US" altLang="zh-CN" sz="2000" dirty="0" smtClean="0"/>
              <a:t>2022 </a:t>
            </a:r>
            <a:r>
              <a:rPr lang="en-US" altLang="zh-CN" sz="2000" dirty="0"/>
              <a:t>meeting to today:</a:t>
            </a:r>
          </a:p>
          <a:p>
            <a:pPr algn="just"/>
            <a:endParaRPr lang="en-US" altLang="zh-CN" sz="2000" dirty="0"/>
          </a:p>
          <a:p>
            <a:pPr lvl="1" algn="just">
              <a:buFont typeface="Arial" panose="020B0604020202020204" pitchFamily="34" charset="0"/>
              <a:buChar char="•"/>
            </a:pPr>
            <a:r>
              <a:rPr lang="en-US" altLang="zh-CN" sz="1600" dirty="0"/>
              <a:t>May </a:t>
            </a:r>
            <a:r>
              <a:rPr lang="en-US" altLang="zh-CN" sz="1600" dirty="0" smtClean="0"/>
              <a:t>Interim</a:t>
            </a:r>
            <a:r>
              <a:rPr lang="en-US" altLang="zh-CN" sz="1600" dirty="0"/>
              <a:t>: </a:t>
            </a:r>
            <a:endParaRPr lang="en-US" altLang="zh-CN" sz="1600" dirty="0" smtClean="0"/>
          </a:p>
          <a:p>
            <a:pPr marL="457200" lvl="1" indent="0" algn="just">
              <a:buNone/>
            </a:pPr>
            <a:r>
              <a:rPr lang="en-US" altLang="zh-CN" sz="1600" dirty="0" smtClean="0"/>
              <a:t>	</a:t>
            </a:r>
            <a:r>
              <a:rPr lang="en-US" altLang="zh-CN" sz="1600" dirty="0" smtClean="0">
                <a:hlinkClick r:id="rId3"/>
              </a:rPr>
              <a:t>https</a:t>
            </a:r>
            <a:r>
              <a:rPr lang="en-US" altLang="zh-CN" sz="1600" dirty="0">
                <a:hlinkClick r:id="rId3"/>
              </a:rPr>
              <a:t>://</a:t>
            </a:r>
            <a:r>
              <a:rPr lang="en-US" altLang="zh-CN" sz="1600" dirty="0" smtClean="0">
                <a:hlinkClick r:id="rId3"/>
              </a:rPr>
              <a:t>mentor.ieee.org/802.11/dcn/22/11-22-0811-00-00bf-ieee-802-11bf-may-2022-interim-meeting-minutes.docx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endParaRPr lang="en-US" altLang="zh-CN" sz="1600" dirty="0" smtClean="0"/>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mentor.ieee.org/802.11/dcn/22/11-22-0812-14-00bf-teleconference-minutes-may-july-2022.docx</a:t>
            </a:r>
            <a:endParaRPr lang="en-US" altLang="zh-CN" sz="1600" dirty="0" smtClean="0"/>
          </a:p>
          <a:p>
            <a:pPr marL="457200" lvl="1" indent="0" algn="just">
              <a:buNone/>
            </a:pPr>
            <a:endParaRPr lang="en-US" altLang="zh-CN" sz="1600" dirty="0" smtClean="0"/>
          </a:p>
          <a:p>
            <a:pPr marL="714375" lvl="1" indent="0" algn="just">
              <a:buNone/>
            </a:pPr>
            <a:endParaRPr lang="en-US" altLang="zh-CN" sz="1600" dirty="0"/>
          </a:p>
          <a:p>
            <a:pPr algn="just"/>
            <a:r>
              <a:rPr lang="en-US" altLang="zh-CN" sz="2000" dirty="0"/>
              <a:t>Move: Leif Wilhelmsson 	Second: </a:t>
            </a:r>
            <a:r>
              <a:rPr lang="en-US" altLang="zh-CN" sz="2000" dirty="0" smtClean="0"/>
              <a:t>Sang </a:t>
            </a:r>
            <a:r>
              <a:rPr lang="en-US" altLang="zh-CN" sz="2000" dirty="0"/>
              <a:t>Kim 	</a:t>
            </a:r>
          </a:p>
          <a:p>
            <a:pPr algn="just"/>
            <a:endParaRPr lang="en-US" altLang="zh-CN" sz="2000" dirty="0"/>
          </a:p>
          <a:p>
            <a:pPr algn="just"/>
            <a:r>
              <a:rPr lang="en-US" altLang="zh-CN" sz="2000" dirty="0"/>
              <a:t>Result</a:t>
            </a:r>
            <a:r>
              <a:rPr lang="en-US" altLang="zh-CN" sz="2000" dirty="0" smtClean="0"/>
              <a: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541254551"/>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103 (</a:t>
            </a:r>
            <a:r>
              <a:rPr lang="en-US" altLang="zh-CN" sz="4000" dirty="0" smtClean="0">
                <a:solidFill>
                  <a:srgbClr val="0000FF"/>
                </a:solidFill>
              </a:rPr>
              <a:t>July 12</a:t>
            </a:r>
            <a:r>
              <a:rPr lang="en-US" altLang="zh-CN" sz="4000" dirty="0" smtClean="0"/>
              <a:t>)</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111</a:t>
            </a:r>
            <a:r>
              <a:rPr lang="en-US" altLang="zh-CN" sz="1600" dirty="0"/>
              <a:t>, 370, </a:t>
            </a:r>
            <a:r>
              <a:rPr lang="en-US" altLang="zh-CN" sz="1600" dirty="0" smtClean="0"/>
              <a:t>412</a:t>
            </a:r>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22/852r2 Comment Resolution for CIDs related to 4.3.21.25</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a:t>	</a:t>
            </a:r>
            <a:r>
              <a:rPr lang="en-US" altLang="zh-CN" sz="1800" b="1" kern="0" dirty="0"/>
              <a:t>Second: </a:t>
            </a:r>
            <a:r>
              <a:rPr lang="en-US" altLang="zh-CN" sz="1800" b="1" kern="0" dirty="0" smtClean="0"/>
              <a:t>Rojan </a:t>
            </a:r>
            <a:r>
              <a:rPr lang="en-US" altLang="zh-CN" sz="1800" b="1" kern="0" dirty="0"/>
              <a:t>Chitrakar </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22/0852r2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8255757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104</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022</a:t>
            </a:r>
            <a:r>
              <a:rPr lang="en-US" altLang="zh-CN" sz="1600" dirty="0"/>
              <a:t>, 148, 149, 150, 180, 186, 188, 189, 190, 196, 197, 198, 210, 216, 217, 220, 231, 232, 233, 234, 257, 269, 335, 342, 344, 401, 455, 461, 462, 464, 465, 473, 524, 533, 584, 605, 608, 609, 610, 629, 646, 675, 691, 692, 695, 696, 711, 713, 742, 745,746, 812, 819, 828, 830, 831, 832, 835, 850, 851,860, 861, 865, 876, 900, 901  </a:t>
            </a:r>
            <a:endParaRPr lang="en-US" altLang="zh-CN" sz="1600" dirty="0" smtClean="0"/>
          </a:p>
          <a:p>
            <a:pPr lvl="1" algn="just">
              <a:buFont typeface="Arial" panose="020B0604020202020204" pitchFamily="34" charset="0"/>
              <a:buChar char="–"/>
              <a:defRPr/>
            </a:pPr>
            <a:r>
              <a:rPr lang="en-US" altLang="zh-CN" sz="1600" dirty="0"/>
              <a:t>I</a:t>
            </a:r>
            <a:r>
              <a:rPr lang="en-US" altLang="zh-CN" sz="1600" dirty="0" smtClean="0"/>
              <a:t>n </a:t>
            </a:r>
            <a:r>
              <a:rPr lang="en-US" altLang="zh-CN" sz="1600" dirty="0"/>
              <a:t>22/0877r2, </a:t>
            </a:r>
            <a:r>
              <a:rPr lang="en-US" altLang="zh-CN" sz="1600" dirty="0" smtClean="0"/>
              <a:t>Resolutions </a:t>
            </a:r>
            <a:r>
              <a:rPr lang="en-US" altLang="zh-CN" sz="1600" dirty="0"/>
              <a:t>for Editorial Comments in CC40 -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Alecsander Eitan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0877r2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86163863"/>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105</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025, 074, 183, 201, 227, 235, 440, 441, 683, 685, 686, 687, 693, 703, 707, 723, 727, 728, </a:t>
            </a:r>
            <a:r>
              <a:rPr lang="en-US" altLang="zh-CN" sz="1600" dirty="0" smtClean="0"/>
              <a:t>842</a:t>
            </a:r>
            <a:r>
              <a:rPr lang="en-US" altLang="zh-CN" sz="1600" dirty="0"/>
              <a:t>,</a:t>
            </a:r>
            <a:r>
              <a:rPr lang="en-US" altLang="zh-CN" sz="1600" dirty="0" smtClean="0"/>
              <a:t> </a:t>
            </a:r>
            <a:r>
              <a:rPr lang="en-US" altLang="zh-CN" sz="1600" dirty="0"/>
              <a:t>in 22/0907r1, Resolutions for Editorial Comments in CC40 - Part 3</a:t>
            </a:r>
            <a:endParaRPr lang="en-US" altLang="zh-CN" sz="1600" dirty="0" smtClean="0"/>
          </a:p>
          <a:p>
            <a:pPr lvl="1" algn="just">
              <a:buFont typeface="Arial" panose="020B0604020202020204" pitchFamily="34" charset="0"/>
              <a:buChar char="–"/>
              <a:defRPr/>
            </a:pPr>
            <a:r>
              <a:rPr lang="en-US" altLang="zh-CN" sz="1600" dirty="0"/>
              <a:t>023, 229, 429, 665, 841, 848, 852, 853, 854, 856, 858, 859, </a:t>
            </a:r>
            <a:r>
              <a:rPr lang="en-US" altLang="zh-CN" sz="1600" dirty="0" smtClean="0"/>
              <a:t>894, </a:t>
            </a:r>
            <a:r>
              <a:rPr lang="en-US" altLang="zh-CN" sz="1600" dirty="0"/>
              <a:t>in 22/0889r3, Resolutions for Editorial Comments in CC40 - Part 2</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Yan </a:t>
            </a:r>
            <a:r>
              <a:rPr lang="en-US" altLang="zh-CN" sz="1800" b="1" kern="0" dirty="0" smtClean="0"/>
              <a:t>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smtClean="0"/>
              <a:t>22/0907r1, 22/0889r3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52636993"/>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106</a:t>
            </a:r>
            <a:endParaRPr lang="en-US" altLang="zh-CN" sz="4000" dirty="0"/>
          </a:p>
        </p:txBody>
      </p:sp>
      <p:sp>
        <p:nvSpPr>
          <p:cNvPr id="5" name="Rectangle 3"/>
          <p:cNvSpPr txBox="1">
            <a:spLocks noChangeArrowheads="1"/>
          </p:cNvSpPr>
          <p:nvPr/>
        </p:nvSpPr>
        <p:spPr bwMode="auto">
          <a:xfrm>
            <a:off x="762000" y="1295400"/>
            <a:ext cx="10744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133, 199, 255, 392, 393, 488, 522, 587, 680, 681, 709, 710, 837, 843, 844, 874, </a:t>
            </a:r>
            <a:r>
              <a:rPr lang="en-US" altLang="zh-CN" sz="1600" dirty="0" smtClean="0"/>
              <a:t>902, </a:t>
            </a:r>
            <a:r>
              <a:rPr lang="en-US" altLang="zh-CN" sz="1600" dirty="0"/>
              <a:t>in 22/0931r2, Resolutions for Editorial Comments in CC40 - Part 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22/0931r2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40391743"/>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107 (</a:t>
            </a:r>
            <a:r>
              <a:rPr lang="en-US" altLang="zh-CN" sz="4000" dirty="0" smtClean="0">
                <a:solidFill>
                  <a:srgbClr val="FF0000"/>
                </a:solidFill>
              </a:rPr>
              <a:t>Defer</a:t>
            </a:r>
            <a:r>
              <a:rPr lang="en-US" altLang="zh-CN" sz="4000" dirty="0" smtClean="0"/>
              <a:t>)</a:t>
            </a:r>
            <a:endParaRPr lang="en-US" altLang="zh-CN" sz="40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lgn="just">
              <a:buFont typeface="Arial" panose="020B0604020202020204" pitchFamily="34" charset="0"/>
              <a:buChar char="–"/>
              <a:defRPr/>
            </a:pPr>
            <a:r>
              <a:rPr lang="en-US" altLang="zh-CN" sz="1600" dirty="0" smtClean="0"/>
              <a:t>The </a:t>
            </a:r>
            <a:r>
              <a:rPr lang="en-US" altLang="zh-CN" sz="1600" dirty="0"/>
              <a:t>SBP initiator shall be able to request the SBP responder to restrict the sensing procedure in the SBP to a list of selected non-AP STAs as sensing responders. Each selected non-AP STA shall be specified in terms of its MAC address. When requested, the SBP responder shall not include any non-selected non-AP STAs as sensing responders in the sensing procedure in the SBP</a:t>
            </a:r>
            <a:r>
              <a:rPr lang="en-US" altLang="zh-CN" sz="1600" dirty="0" smtClean="0"/>
              <a:t>.</a:t>
            </a:r>
            <a:endParaRPr lang="en-US" altLang="zh-CN" sz="1600" dirty="0"/>
          </a:p>
          <a:p>
            <a:pPr lvl="1" algn="just">
              <a:buFont typeface="Arial" panose="020B0604020202020204" pitchFamily="34" charset="0"/>
              <a:buChar char="–"/>
              <a:defRPr/>
            </a:pPr>
            <a:endParaRPr lang="en-US" altLang="zh-CN" sz="1600" dirty="0"/>
          </a:p>
          <a:p>
            <a:pPr lvl="1" algn="just">
              <a:buFont typeface="Arial" panose="020B0604020202020204" pitchFamily="34" charset="0"/>
              <a:buChar char="–"/>
              <a:defRPr/>
            </a:pPr>
            <a:r>
              <a:rPr lang="en-US" altLang="zh-CN" sz="1600" dirty="0"/>
              <a:t>Note: SBP initiator can include itself as one of the sensing responders.</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Oscar Au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dirty="0" smtClean="0"/>
              <a:t>0670r1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6575561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108 </a:t>
            </a:r>
            <a:r>
              <a:rPr lang="en-US" altLang="zh-CN" sz="4000" dirty="0"/>
              <a:t>(</a:t>
            </a:r>
            <a:r>
              <a:rPr lang="en-US" altLang="zh-CN" sz="4000" dirty="0">
                <a:solidFill>
                  <a:srgbClr val="0000FF"/>
                </a:solidFill>
              </a:rPr>
              <a:t>July </a:t>
            </a:r>
            <a:r>
              <a:rPr lang="en-US" altLang="zh-CN" sz="4000" dirty="0" smtClean="0">
                <a:solidFill>
                  <a:srgbClr val="0000FF"/>
                </a:solidFill>
              </a:rPr>
              <a:t>14</a:t>
            </a:r>
            <a:r>
              <a:rPr lang="en-US" altLang="zh-CN" sz="4000" dirty="0" smtClean="0"/>
              <a:t>)</a:t>
            </a:r>
            <a:endParaRPr lang="en-US" altLang="zh-CN" sz="4000" dirty="0"/>
          </a:p>
          <a:p>
            <a:pPr algn="ctr">
              <a:buFontTx/>
              <a:buNone/>
            </a:pP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b="1" dirty="0"/>
              <a:t>330, 656, 414, 225, 657, 679, 652, 649, </a:t>
            </a:r>
            <a:r>
              <a:rPr lang="en-US" altLang="zh-CN" sz="1600" b="1" dirty="0" smtClean="0"/>
              <a:t>109</a:t>
            </a:r>
            <a:endParaRPr lang="en-US" altLang="zh-CN" sz="1600" dirty="0"/>
          </a:p>
          <a:p>
            <a:pPr lvl="1" algn="just">
              <a:buFont typeface="Arial" panose="020B0604020202020204" pitchFamily="34" charset="0"/>
              <a:buChar char="–"/>
              <a:defRPr/>
            </a:pPr>
            <a:r>
              <a:rPr lang="en-US" altLang="zh-CN" sz="1600" dirty="0" smtClean="0"/>
              <a:t>In </a:t>
            </a:r>
            <a:r>
              <a:rPr lang="en-US" altLang="zh-CN" sz="1600" b="1" dirty="0" smtClean="0"/>
              <a:t>11-22-918r2, </a:t>
            </a:r>
            <a:r>
              <a:rPr lang="en-US" altLang="zh-CN" sz="1600" dirty="0"/>
              <a:t>CC40-DNG-sensing-req-CIDs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22/0918r2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427951932"/>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45, 107, 397, 339, 329, 223, 372 </a:t>
            </a:r>
            <a:r>
              <a:rPr lang="en-US" altLang="zh-CN" sz="1600" dirty="0" smtClean="0"/>
              <a:t>(In 11-22-0943-01-00bf </a:t>
            </a:r>
            <a:r>
              <a:rPr lang="en-US" altLang="zh-CN" sz="1600" dirty="0"/>
              <a:t>CC40-comments DMG comments resolution part one) </a:t>
            </a:r>
            <a:endParaRPr lang="en-US" altLang="zh-CN" sz="1600" dirty="0" smtClean="0"/>
          </a:p>
          <a:p>
            <a:pPr lvl="1" algn="just">
              <a:buFont typeface="Arial" panose="020B0604020202020204" pitchFamily="34" charset="0"/>
              <a:buChar char="–"/>
              <a:defRPr/>
            </a:pPr>
            <a:r>
              <a:rPr lang="en-US" altLang="zh-CN" sz="1600" kern="0" dirty="0"/>
              <a:t>215, 219, 262, 263, 377  </a:t>
            </a:r>
            <a:r>
              <a:rPr lang="en-US" altLang="zh-CN" sz="1600" kern="0" dirty="0" smtClean="0"/>
              <a:t>(In 11-22-0944-02-00bf </a:t>
            </a:r>
            <a:r>
              <a:rPr lang="en-US" altLang="zh-CN" sz="1600" kern="0" dirty="0"/>
              <a:t>CC40-comments DMG comments resolution part two)</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22/0943r1, 22/0944r2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55882223"/>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106, 67, 68, 84, 396, 86, 87, 73</a:t>
            </a:r>
          </a:p>
          <a:p>
            <a:pPr lvl="1" algn="just">
              <a:buFont typeface="Arial" panose="020B0604020202020204" pitchFamily="34" charset="0"/>
              <a:buChar char="–"/>
              <a:defRPr/>
            </a:pPr>
            <a:r>
              <a:rPr lang="en-US" altLang="zh-CN" sz="1600" dirty="0"/>
              <a:t>as specified in 11-22-901r0 (CC40-Resolution of CIDs in clause 9.4.2 part 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22/0901r0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37662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702, 70, 71, 72, 69, 85 </a:t>
            </a:r>
          </a:p>
          <a:p>
            <a:pPr lvl="1" algn="just">
              <a:buFont typeface="Arial" panose="020B0604020202020204" pitchFamily="34" charset="0"/>
              <a:buChar char="–"/>
              <a:defRPr/>
            </a:pPr>
            <a:r>
              <a:rPr lang="en-US" altLang="zh-CN" sz="1600" dirty="0"/>
              <a:t>as specified in </a:t>
            </a:r>
            <a:r>
              <a:rPr lang="en-US" altLang="zh-CN" sz="1600" dirty="0" smtClean="0"/>
              <a:t>11-22-922r1 </a:t>
            </a:r>
            <a:r>
              <a:rPr lang="en-US" altLang="zh-CN" sz="1600" dirty="0"/>
              <a:t>(CC40-Resolution of CIDs in clause 9.4.2 part 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a:t>
            </a:r>
            <a:r>
              <a:rPr lang="en-US" altLang="zh-CN" sz="1800" b="1" kern="0" dirty="0" smtClean="0"/>
              <a:t>Eitan</a:t>
            </a:r>
            <a:r>
              <a:rPr lang="en-US" altLang="zh-CN" sz="1800" b="1" kern="0" dirty="0"/>
              <a:t>	</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22/0922r1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57154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674143884"/>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103, 104, 669, 54, 667, 222, 394, 402, 140, 804, 604, 805, 391, 224, 607, 36, 37, </a:t>
            </a:r>
            <a:r>
              <a:rPr lang="en-US" altLang="zh-CN" sz="1600" dirty="0" smtClean="0"/>
              <a:t>38</a:t>
            </a:r>
          </a:p>
          <a:p>
            <a:pPr lvl="1" algn="just">
              <a:buFont typeface="Arial" panose="020B0604020202020204" pitchFamily="34" charset="0"/>
              <a:buChar char="–"/>
              <a:defRPr/>
            </a:pPr>
            <a:r>
              <a:rPr lang="en-US" altLang="zh-CN" sz="1600" dirty="0"/>
              <a:t>as specified in </a:t>
            </a:r>
            <a:r>
              <a:rPr lang="en-US" altLang="zh-CN" sz="1600" dirty="0" smtClean="0"/>
              <a:t>11-22-0985-03-00bf-resolutions-for-editorial-comments-in-cc40-part-5</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22/0985r3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972309631"/>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2, 228,729, </a:t>
            </a:r>
            <a:r>
              <a:rPr lang="en-US" altLang="zh-CN" sz="1600" dirty="0" smtClean="0"/>
              <a:t>781</a:t>
            </a:r>
          </a:p>
          <a:p>
            <a:pPr lvl="1" algn="just">
              <a:buFont typeface="Arial" panose="020B0604020202020204" pitchFamily="34" charset="0"/>
              <a:buChar char="–"/>
              <a:defRPr/>
            </a:pPr>
            <a:r>
              <a:rPr lang="en-US" altLang="zh-CN" sz="1600" dirty="0"/>
              <a:t>as specified in 11-22-0934r4, Comment resolution for CIDs 2, 228 and 729</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Anirudha </a:t>
            </a:r>
            <a:r>
              <a:rPr lang="en-US" altLang="zh-CN" sz="1800" b="1" kern="0" dirty="0" smtClean="0"/>
              <a:t>Sahoo</a:t>
            </a:r>
            <a:r>
              <a:rPr lang="en-US" altLang="zh-CN" sz="1800" b="1" kern="0" dirty="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22/0934r4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241647394"/>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341, 90, 237, 350, 352, 353, 354, 437, 438, 439, 444, and </a:t>
            </a:r>
            <a:r>
              <a:rPr lang="en-US" altLang="zh-CN" sz="1600" dirty="0" smtClean="0"/>
              <a:t>336</a:t>
            </a:r>
          </a:p>
          <a:p>
            <a:pPr lvl="1" algn="just">
              <a:buFont typeface="Arial" panose="020B0604020202020204" pitchFamily="34" charset="0"/>
              <a:buChar char="–"/>
              <a:defRPr/>
            </a:pPr>
            <a:r>
              <a:rPr lang="en-US" altLang="zh-CN" sz="1600" kern="0" dirty="0"/>
              <a:t>as specified in 11-22-1095-01-00bf cc40-comments DMG comments resolution part three</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 </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22/1095r1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763892174"/>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331</a:t>
            </a:r>
            <a:r>
              <a:rPr lang="en-US" altLang="zh-CN" sz="1600" dirty="0"/>
              <a:t>, 332, 643, 420, 653, 839, 648, 333, 240, 258, 395, 651, 424, 425, 259, 421, 422, 423, 840, 426, 514, </a:t>
            </a:r>
            <a:r>
              <a:rPr lang="en-US" altLang="zh-CN" sz="1600" dirty="0" smtClean="0"/>
              <a:t>427, </a:t>
            </a:r>
            <a:r>
              <a:rPr lang="en-US" altLang="zh-CN" sz="1600" dirty="0"/>
              <a:t>as specified in 11-22-947r3, </a:t>
            </a:r>
            <a:r>
              <a:rPr lang="en-US" altLang="zh-CN" sz="1600" dirty="0" smtClean="0"/>
              <a:t>CC40-DMG-informtion-elements-CIDs</a:t>
            </a:r>
          </a:p>
          <a:p>
            <a:pPr lvl="1" algn="just">
              <a:buFont typeface="Arial" panose="020B0604020202020204" pitchFamily="34" charset="0"/>
              <a:buChar char="–"/>
              <a:defRPr/>
            </a:pPr>
            <a:r>
              <a:rPr lang="en-US" altLang="zh-CN" sz="1600" dirty="0"/>
              <a:t>763, 366, 361, 448, 357, 358, 359, 360, 362, 363, 364, 869, 450, 451, 870, 871, </a:t>
            </a:r>
            <a:r>
              <a:rPr lang="en-US" altLang="zh-CN" sz="1600" dirty="0" smtClean="0"/>
              <a:t>872, </a:t>
            </a:r>
            <a:r>
              <a:rPr lang="en-US" altLang="zh-CN" sz="1600" dirty="0"/>
              <a:t>as specified in 11-22-966r1, CC40-DMG-clasue-11-CIDs-part-1</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dirty="0"/>
              <a:t>	</a:t>
            </a:r>
            <a:r>
              <a:rPr lang="en-US" altLang="zh-CN" sz="1800" b="1" kern="0" dirty="0"/>
              <a:t>Second: Solomon </a:t>
            </a:r>
            <a:r>
              <a:rPr lang="en-US" altLang="zh-CN" sz="1800" b="1" kern="0" dirty="0" smtClean="0"/>
              <a:t>Trainin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22/947r3, 22/966r1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817751133"/>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290, 458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11-22-988r2, </a:t>
            </a:r>
            <a:r>
              <a:rPr lang="en-US" altLang="zh-CN" sz="1600" dirty="0"/>
              <a:t>Comment Resolutions for CC40 11bf D0.1 SBP MLME CIDs</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Rojan Chitrakar </a:t>
            </a:r>
            <a:r>
              <a:rPr lang="en-US" altLang="zh-CN" sz="1800" b="1" kern="0" dirty="0" smtClean="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22/988r2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467516470"/>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16</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571225322"/>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1</a:t>
            </a:r>
            <a:r>
              <a:rPr lang="en-US" altLang="zh-CN" sz="1600" dirty="0"/>
              <a:t>, 589, </a:t>
            </a:r>
            <a:r>
              <a:rPr lang="en-US" altLang="zh-CN" sz="1600" dirty="0" smtClean="0"/>
              <a:t>647</a:t>
            </a:r>
          </a:p>
          <a:p>
            <a:pPr lvl="1" algn="just">
              <a:buFont typeface="Arial" panose="020B0604020202020204" pitchFamily="34" charset="0"/>
              <a:buChar char="–"/>
              <a:defRPr/>
            </a:pPr>
            <a:r>
              <a:rPr lang="en-US" altLang="zh-CN" sz="1600" dirty="0"/>
              <a:t>as specified in 11-22-0829r3</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Ning Gao </a:t>
            </a:r>
            <a:r>
              <a:rPr lang="en-US" altLang="zh-CN" sz="1800" b="1" kern="0" dirty="0"/>
              <a:t>	</a:t>
            </a:r>
            <a:r>
              <a:rPr lang="en-US" altLang="zh-CN" sz="1800" b="1" dirty="0"/>
              <a:t>	</a:t>
            </a:r>
            <a:r>
              <a:rPr lang="en-US" altLang="zh-CN" sz="1800" b="1" kern="0" dirty="0"/>
              <a:t>Second: Chaoming Luo</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22/0829r3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17511499"/>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118</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r>
              <a:rPr lang="en-US" altLang="zh-CN" sz="1800" b="1" kern="0" dirty="0"/>
              <a:t>The measurement report type described in the PDT Formatting of CSI 22/1020 is the only one defined for the </a:t>
            </a:r>
            <a:r>
              <a:rPr lang="en-US" altLang="zh-CN" sz="1800" b="1" kern="0" dirty="0" err="1"/>
              <a:t>TGbf</a:t>
            </a:r>
            <a:r>
              <a:rPr lang="en-US" altLang="zh-CN" sz="1800" b="1" kern="0" dirty="0"/>
              <a:t> sub-7 GHz WLAN </a:t>
            </a:r>
            <a:r>
              <a:rPr lang="en-US" altLang="zh-CN" sz="1800" b="1" kern="0" dirty="0" smtClean="0"/>
              <a:t>sensing.  </a:t>
            </a:r>
            <a:endParaRPr lang="en-US" altLang="zh-CN" sz="1800" b="1" kern="0" dirty="0"/>
          </a:p>
          <a:p>
            <a:pPr marL="685800" lvl="2" indent="-342900" algn="just">
              <a:buFont typeface="微软雅黑" panose="020B0503020204020204" pitchFamily="34" charset="-122"/>
              <a:buChar char="–"/>
              <a:defRPr/>
            </a:pPr>
            <a:r>
              <a:rPr lang="en-US" altLang="zh-CN" sz="1400" kern="0" dirty="0" smtClean="0"/>
              <a:t>Signaling </a:t>
            </a:r>
            <a:r>
              <a:rPr lang="en-US" altLang="zh-CN" sz="1400" kern="0" dirty="0"/>
              <a:t>of the measurement report type is for further discussion</a:t>
            </a:r>
          </a:p>
          <a:p>
            <a:pPr marL="685800" lvl="2" indent="-342900" algn="just">
              <a:buFont typeface="微软雅黑" panose="020B0503020204020204" pitchFamily="34" charset="-122"/>
              <a:buChar char="–"/>
              <a:defRPr/>
            </a:pPr>
            <a:r>
              <a:rPr lang="en-US" altLang="zh-CN" sz="1400" kern="0" dirty="0" smtClean="0"/>
              <a:t>Reporting </a:t>
            </a:r>
            <a:r>
              <a:rPr lang="en-US" altLang="zh-CN" sz="1400" kern="0" dirty="0"/>
              <a:t>of per-RX antenna gain, RSSI or SNR is for further discussion and it is not a standalone report type</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Junghoon Suh</a:t>
            </a:r>
            <a:r>
              <a:rPr lang="en-US" altLang="zh-CN" sz="1800" b="1" kern="0" dirty="0"/>
              <a:t>	</a:t>
            </a:r>
            <a:r>
              <a:rPr lang="en-US" altLang="zh-CN" sz="1800" b="1" dirty="0"/>
              <a:t>	</a:t>
            </a:r>
            <a:r>
              <a:rPr lang="en-US" altLang="zh-CN" sz="1800" b="1" kern="0" dirty="0"/>
              <a:t>Second: Yan Xin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22/1158r1</a:t>
            </a:r>
            <a:endParaRPr lang="en-US" altLang="zh-CN" kern="0" dirty="0"/>
          </a:p>
          <a:p>
            <a:pPr marL="628650" lvl="2">
              <a:buFont typeface="微软雅黑" panose="020B0503020204020204" pitchFamily="34" charset="-122"/>
              <a:buChar char="–"/>
              <a:defRPr/>
            </a:pPr>
            <a:r>
              <a:rPr lang="en-US" altLang="zh-CN" kern="0" dirty="0"/>
              <a:t>SP Result:  </a:t>
            </a:r>
            <a:r>
              <a:rPr lang="en-US" altLang="zh-CN" kern="0" dirty="0" smtClean="0"/>
              <a:t>23Y</a:t>
            </a:r>
            <a:r>
              <a:rPr lang="en-US" altLang="zh-CN" kern="0" dirty="0"/>
              <a:t>/ </a:t>
            </a:r>
            <a:r>
              <a:rPr lang="en-US" altLang="zh-CN" kern="0" dirty="0" smtClean="0"/>
              <a:t>3N</a:t>
            </a:r>
            <a:r>
              <a:rPr lang="en-US" altLang="zh-CN" kern="0" dirty="0"/>
              <a:t>/ </a:t>
            </a:r>
            <a:r>
              <a:rPr lang="en-US" altLang="zh-CN" kern="0" dirty="0" smtClean="0"/>
              <a:t>8A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41637596"/>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221, </a:t>
            </a:r>
            <a:r>
              <a:rPr lang="en-US" altLang="zh-CN" sz="1600" dirty="0" smtClean="0"/>
              <a:t>265</a:t>
            </a:r>
          </a:p>
          <a:p>
            <a:pPr lvl="1" algn="just">
              <a:buFont typeface="Arial" panose="020B0604020202020204" pitchFamily="34" charset="0"/>
              <a:buChar char="–"/>
              <a:defRPr/>
            </a:pPr>
            <a:r>
              <a:rPr lang="en-US" altLang="zh-CN" sz="1600" dirty="0" smtClean="0"/>
              <a:t>as </a:t>
            </a:r>
            <a:r>
              <a:rPr lang="en-US" altLang="zh-CN" sz="1600" dirty="0"/>
              <a:t>specified in 11-22-1176r2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Anirudha Sahoo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22/1176r2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607712585"/>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18, 97, 200, 282, 499, 558, 562, 628, </a:t>
            </a:r>
            <a:r>
              <a:rPr lang="en-US" altLang="zh-CN" sz="1600" dirty="0" smtClean="0"/>
              <a:t>910</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11-22-976r4</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22/0976r4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347119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8</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procedure allows a STA to perform WLAN sensing and obtain measurement results. A sensing session is an instance of a sensing procedure with associated operational parameters of that instance.</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b="1" kern="0" dirty="0"/>
              <a:t>Move: Cheng Chen</a:t>
            </a:r>
            <a:r>
              <a:rPr lang="en-US" altLang="zh-CN" b="1" dirty="0"/>
              <a:t>	</a:t>
            </a:r>
            <a:r>
              <a:rPr lang="en-US" altLang="zh-CN" b="1" kern="0" dirty="0"/>
              <a:t>	Second: Solomon Trainin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342900" lvl="1" indent="-342900">
              <a:buFont typeface="Arial" panose="020B0604020202020204" pitchFamily="34" charset="0"/>
              <a:buChar char="•"/>
              <a:defRPr/>
            </a:pPr>
            <a:endParaRPr lang="en-US" altLang="zh-CN" b="1" kern="0" dirty="0"/>
          </a:p>
          <a:p>
            <a:pPr marL="342900" lvl="1" indent="-342900">
              <a:buFont typeface="Arial" panose="020B0604020202020204" pitchFamily="34" charset="0"/>
              <a:buChar char="•"/>
              <a:defRPr/>
            </a:pPr>
            <a:r>
              <a:rPr lang="en-US" altLang="zh-CN" kern="0" dirty="0"/>
              <a:t>Note</a:t>
            </a:r>
            <a:r>
              <a:rPr lang="zh-CN" altLang="en-US" kern="0" dirty="0"/>
              <a:t>：  </a:t>
            </a:r>
            <a:r>
              <a:rPr lang="en-US" altLang="zh-CN" kern="0" dirty="0"/>
              <a:t>Related document 20/1849r4</a:t>
            </a:r>
          </a:p>
          <a:p>
            <a:pPr marL="0" lvl="1" indent="0">
              <a:buNone/>
              <a:defRPr/>
            </a:pPr>
            <a:endParaRPr lang="en-US" altLang="zh-CN" b="1" kern="0" dirty="0"/>
          </a:p>
        </p:txBody>
      </p:sp>
    </p:spTree>
    <p:extLst>
      <p:ext uri="{BB962C8B-B14F-4D97-AF65-F5344CB8AC3E}">
        <p14:creationId xmlns:p14="http://schemas.microsoft.com/office/powerpoint/2010/main" val="1443288491"/>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 46, 75, 76, 77, 80, 260, 261, 378, 492, 515 and </a:t>
            </a:r>
            <a:r>
              <a:rPr lang="en-US" altLang="zh-CN" sz="1600" dirty="0" smtClean="0"/>
              <a:t>518</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11-22/1168r5</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smtClean="0"/>
              <a:t>Related document </a:t>
            </a:r>
            <a:r>
              <a:rPr lang="en-US" altLang="zh-CN" kern="0" dirty="0"/>
              <a:t>22/1168r5</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1591038509"/>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132, 138, 184 and 275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11-22/1170r2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18Y</a:t>
            </a:r>
            <a:r>
              <a:rPr lang="en-US" altLang="zh-CN" sz="1800" b="1" kern="0" dirty="0"/>
              <a:t>/ </a:t>
            </a:r>
            <a:r>
              <a:rPr lang="en-US" altLang="zh-CN" sz="1800" b="1" kern="0" dirty="0" smtClean="0"/>
              <a:t> 1 </a:t>
            </a:r>
            <a:r>
              <a:rPr lang="en-US" altLang="zh-CN" sz="1800" b="1" kern="0" dirty="0"/>
              <a:t>N/  </a:t>
            </a:r>
            <a:r>
              <a:rPr lang="en-US" altLang="zh-CN" sz="1800" b="1" kern="0" dirty="0" smtClean="0"/>
              <a:t>6A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dirty="0" smtClean="0">
                <a:highlight>
                  <a:srgbClr val="00FF00"/>
                </a:highlight>
              </a:rPr>
              <a:t>(18Y</a:t>
            </a:r>
            <a:r>
              <a:rPr lang="en-US" altLang="zh-CN" sz="1800" b="1" dirty="0">
                <a:highlight>
                  <a:srgbClr val="00FF00"/>
                </a:highlight>
              </a:rPr>
              <a:t>, </a:t>
            </a:r>
            <a:r>
              <a:rPr lang="en-US" altLang="zh-CN" sz="1800" b="1" dirty="0" smtClean="0">
                <a:highlight>
                  <a:srgbClr val="00FF00"/>
                </a:highlight>
              </a:rPr>
              <a:t>1N</a:t>
            </a:r>
            <a:r>
              <a:rPr lang="en-US" altLang="zh-CN" sz="1800" b="1" dirty="0">
                <a:highlight>
                  <a:srgbClr val="00FF00"/>
                </a:highlight>
              </a:rPr>
              <a:t>, </a:t>
            </a:r>
            <a:r>
              <a:rPr lang="en-US" altLang="zh-CN" sz="1800" b="1" dirty="0" smtClean="0">
                <a:highlight>
                  <a:srgbClr val="00FF00"/>
                </a:highlight>
              </a:rPr>
              <a:t>6A</a:t>
            </a:r>
            <a:r>
              <a:rPr lang="en-US" altLang="zh-CN" sz="1800" b="1" dirty="0">
                <a:highlight>
                  <a:srgbClr val="00FF00"/>
                </a:highlight>
              </a:rPr>
              <a:t>)</a:t>
            </a:r>
            <a:endParaRPr lang="en-US" altLang="zh-CN" sz="18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Related document </a:t>
            </a:r>
            <a:r>
              <a:rPr lang="en-US" altLang="zh-CN" kern="0" dirty="0"/>
              <a:t>22/1170r2</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14Y/ 3N/ 9A</a:t>
            </a:r>
            <a:endParaRPr lang="en-US" altLang="zh-CN" sz="1050" b="1" kern="0" dirty="0"/>
          </a:p>
        </p:txBody>
      </p:sp>
    </p:spTree>
    <p:extLst>
      <p:ext uri="{BB962C8B-B14F-4D97-AF65-F5344CB8AC3E}">
        <p14:creationId xmlns:p14="http://schemas.microsoft.com/office/powerpoint/2010/main" val="11716326"/>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110, 177, 239, 317, 770</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11-22-1175r1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kern="0" dirty="0"/>
              <a:t>22/1175r1</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49719950"/>
      </p:ext>
    </p:extLst>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August 30</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683685886"/>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417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11-22-1112r1</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a:t>
            </a:r>
            <a:r>
              <a:rPr lang="en-US" altLang="zh-CN" sz="1800" b="1" kern="0" dirty="0"/>
              <a:t>: Assaf Kasher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22/1112r1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573884386"/>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22/1020r5            PDT Formatting of CSI</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Steve </a:t>
            </a:r>
            <a:r>
              <a:rPr lang="en-US" altLang="zh-CN" sz="1800" b="1" kern="0" dirty="0" smtClean="0"/>
              <a:t>Shellhammer </a:t>
            </a:r>
            <a:r>
              <a:rPr lang="en-US" altLang="zh-CN" sz="1800" b="1" kern="0" dirty="0"/>
              <a:t>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22/22/1020r5</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1910474398"/>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a:t>
            </a:r>
            <a:r>
              <a:rPr lang="en-US" altLang="zh-CN" sz="1600" dirty="0" smtClean="0"/>
              <a:t>123</a:t>
            </a:r>
            <a:r>
              <a:rPr lang="en-US" altLang="zh-CN" sz="1600" dirty="0"/>
              <a:t>, 124, 136, 193, 194, 477, and 550</a:t>
            </a:r>
            <a:endParaRPr lang="zh-CN" altLang="zh-CN" sz="1600" dirty="0"/>
          </a:p>
          <a:p>
            <a:pPr lvl="1"/>
            <a:r>
              <a:rPr lang="en-US" altLang="zh-CN" sz="1600" dirty="0"/>
              <a:t>as specified in </a:t>
            </a:r>
            <a:r>
              <a:rPr lang="en-US" altLang="zh-CN" sz="1600" dirty="0" smtClean="0"/>
              <a:t>11-22-1224r2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Suh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22/1224r2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80388556"/>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88, 431, 453, 612, 751 and 752</a:t>
            </a:r>
          </a:p>
          <a:p>
            <a:pPr lvl="1" algn="just">
              <a:buFont typeface="Arial" panose="020B0604020202020204" pitchFamily="34" charset="0"/>
              <a:buChar char="–"/>
              <a:defRPr/>
            </a:pPr>
            <a:r>
              <a:rPr lang="en-US" altLang="zh-CN" sz="1600" dirty="0"/>
              <a:t>as specified in 11-22-1273r0</a:t>
            </a:r>
          </a:p>
          <a:p>
            <a:pPr marL="342900" lvl="1" indent="-342900"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Anirudha </a:t>
            </a:r>
            <a:r>
              <a:rPr lang="en-US" altLang="zh-CN" sz="1800" b="1" kern="0" dirty="0" smtClean="0"/>
              <a:t>Sahoo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22/1273r0</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73391043"/>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230, 28, 31, 403, 206, 721, 3, 4, 27, 720, 446, 722, 442, 29, 404, 406, 30, 32, 718, 719, 208, 724, 725, 726, 207, 405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22/1237r2</a:t>
            </a:r>
          </a:p>
          <a:p>
            <a:pPr lvl="1" algn="just">
              <a:buFont typeface="Arial" panose="020B0604020202020204" pitchFamily="34" charset="0"/>
              <a:buChar char="–"/>
              <a:defRPr/>
            </a:pPr>
            <a:r>
              <a:rPr lang="en-US" altLang="zh-CN" sz="1600" dirty="0" smtClean="0"/>
              <a:t>CIDs </a:t>
            </a:r>
            <a:r>
              <a:rPr lang="en-US" altLang="zh-CN" sz="1600" dirty="0"/>
              <a:t>386, 398, 185, 017, 191, 024, 613, 881, 753, 475, 288, 615, 614, 026, 170, 171, 173, 546, 159, 162, 862, 864, 476, 621, 630, 631, 786, 160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22/1245r5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22/1237r2, </a:t>
            </a:r>
            <a:r>
              <a:rPr lang="en-US" altLang="zh-CN" kern="0" dirty="0" smtClean="0"/>
              <a:t>22/1245r5</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664045091"/>
      </p:ext>
    </p:extLst>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129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131 163 309 400 564 660 760 885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11-22-1243r2</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a:t>
            </a:r>
            <a:r>
              <a:rPr lang="en-US" altLang="zh-CN" dirty="0"/>
              <a:t>/</a:t>
            </a:r>
            <a:r>
              <a:rPr lang="en-US" altLang="zh-CN" dirty="0" smtClean="0"/>
              <a:t>1243r2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490427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9</a:t>
            </a:r>
            <a:endParaRPr lang="en-US" altLang="en-US" sz="2800" dirty="0">
              <a:solidFill>
                <a:schemeClr val="tx2"/>
              </a:solidFill>
            </a:endParaRPr>
          </a:p>
        </p:txBody>
      </p:sp>
      <p:sp>
        <p:nvSpPr>
          <p:cNvPr id="18" name="Rectangle 3"/>
          <p:cNvSpPr txBox="1">
            <a:spLocks noChangeArrowheads="1"/>
          </p:cNvSpPr>
          <p:nvPr/>
        </p:nvSpPr>
        <p:spPr bwMode="auto">
          <a:xfrm>
            <a:off x="2209800" y="1600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Sensing initiator and sensing responder</a:t>
            </a:r>
          </a:p>
          <a:p>
            <a:pPr lvl="2">
              <a:defRPr/>
            </a:pPr>
            <a:r>
              <a:rPr lang="en-US" altLang="zh-CN" sz="1400" kern="0" dirty="0"/>
              <a:t>Sensing initiator: a STA that initiates a WLAN sensing session</a:t>
            </a:r>
          </a:p>
          <a:p>
            <a:pPr lvl="2">
              <a:defRPr/>
            </a:pPr>
            <a:r>
              <a:rPr lang="en-US" altLang="zh-CN" sz="1400" kern="0" dirty="0"/>
              <a:t>Sensing responder: a STA that participates in a WLAN sensing session initiated by a sensing initiator</a:t>
            </a:r>
          </a:p>
          <a:p>
            <a:pPr lvl="1">
              <a:defRPr/>
            </a:pPr>
            <a:r>
              <a:rPr lang="en-US" altLang="zh-CN" kern="0" dirty="0"/>
              <a:t>Sensing transmitter and sensing receiver</a:t>
            </a:r>
          </a:p>
          <a:p>
            <a:pPr lvl="2">
              <a:defRPr/>
            </a:pPr>
            <a:r>
              <a:rPr lang="en-US" altLang="zh-CN" sz="1400" kern="0" dirty="0"/>
              <a:t>Sensing transmitter: a STA that transmits PPDUs used for sensing measurements in a sensing session</a:t>
            </a:r>
          </a:p>
          <a:p>
            <a:pPr lvl="2">
              <a:defRPr/>
            </a:pPr>
            <a:r>
              <a:rPr lang="en-US" altLang="zh-CN" sz="1400" kern="0" dirty="0"/>
              <a:t>Sensing receiver: a STA that receives PPDUs sent by a sensing transmitter and performs sensing measurements in a sensing session</a:t>
            </a:r>
          </a:p>
          <a:p>
            <a:pPr lvl="1">
              <a:defRPr/>
            </a:pPr>
            <a:r>
              <a:rPr lang="en-US" altLang="zh-CN" kern="0" dirty="0"/>
              <a:t>A STA can assume multiple roles in one sensing session.</a:t>
            </a:r>
          </a:p>
          <a:p>
            <a:pPr>
              <a:defRPr/>
            </a:pPr>
            <a:endParaRPr lang="en-US" altLang="zh-CN" sz="1400" kern="0" dirty="0"/>
          </a:p>
          <a:p>
            <a:pPr marL="342900" lvl="1" indent="-342900">
              <a:buFont typeface="Arial" panose="020B0604020202020204" pitchFamily="34" charset="0"/>
              <a:buChar char="•"/>
              <a:defRPr/>
            </a:pPr>
            <a:r>
              <a:rPr lang="en-US" altLang="zh-CN" b="1" kern="0" dirty="0"/>
              <a:t>Move: Cheng Chen		Second: Edward Au 	</a:t>
            </a:r>
          </a:p>
          <a:p>
            <a:pPr marL="342900" lvl="1" indent="-342900">
              <a:buFont typeface="Arial" panose="020B0604020202020204" pitchFamily="34" charset="0"/>
              <a:buChar char="•"/>
              <a:defRPr/>
            </a:pPr>
            <a:r>
              <a:rPr lang="en-US" altLang="zh-CN" b="1" kern="0" dirty="0"/>
              <a:t>Result:</a:t>
            </a:r>
            <a:r>
              <a:rPr lang="en-US" altLang="zh-CN" dirty="0">
                <a:highlight>
                  <a:srgbClr val="00FF00"/>
                </a:highlight>
              </a:rPr>
              <a:t> Approved by unanimous consent</a:t>
            </a:r>
            <a:endParaRPr lang="en-US" altLang="zh-CN" kern="0" dirty="0"/>
          </a:p>
          <a:p>
            <a:pPr marL="0" lvl="1" indent="0">
              <a:buNone/>
              <a:defRPr/>
            </a:pPr>
            <a:endParaRPr lang="en-US" altLang="zh-CN" kern="0" dirty="0"/>
          </a:p>
          <a:p>
            <a:pPr marL="0" lvl="1" indent="0">
              <a:buNone/>
              <a:defRPr/>
            </a:pPr>
            <a:r>
              <a:rPr lang="en-US" altLang="zh-CN" kern="0" dirty="0"/>
              <a:t>Note</a:t>
            </a:r>
            <a:r>
              <a:rPr lang="zh-CN" altLang="en-US" kern="0" dirty="0"/>
              <a:t>：  </a:t>
            </a:r>
            <a:r>
              <a:rPr lang="en-US" altLang="zh-CN" kern="0" dirty="0"/>
              <a:t>Related document 20/1849r4</a:t>
            </a:r>
          </a:p>
        </p:txBody>
      </p:sp>
    </p:spTree>
    <p:extLst>
      <p:ext uri="{BB962C8B-B14F-4D97-AF65-F5344CB8AC3E}">
        <p14:creationId xmlns:p14="http://schemas.microsoft.com/office/powerpoint/2010/main" val="3463740675"/>
      </p:ext>
    </p:extLst>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7, 470, and 509</a:t>
            </a:r>
          </a:p>
          <a:p>
            <a:pPr lvl="1" algn="just">
              <a:buFont typeface="Arial" panose="020B0604020202020204" pitchFamily="34" charset="0"/>
              <a:buChar char="–"/>
              <a:defRPr/>
            </a:pPr>
            <a:r>
              <a:rPr lang="en-US" altLang="zh-CN" sz="1600" dirty="0" smtClean="0"/>
              <a:t>as </a:t>
            </a:r>
            <a:r>
              <a:rPr lang="en-US" altLang="zh-CN" sz="1600" dirty="0"/>
              <a:t>specified in 11-22-1206r3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Rui</a:t>
            </a:r>
            <a:r>
              <a:rPr lang="en-US" altLang="zh-CN" sz="1800" b="1" kern="0" dirty="0" smtClean="0"/>
              <a:t> Du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22/1206r3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235860194"/>
      </p:ext>
    </p:extLst>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12 PM1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4213688040"/>
      </p:ext>
    </p:extLst>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273 161 432 192 616 617 618 619 274 348</a:t>
            </a:r>
          </a:p>
          <a:p>
            <a:pPr lvl="1" algn="just">
              <a:buFont typeface="Arial" panose="020B0604020202020204" pitchFamily="34" charset="0"/>
              <a:buChar char="–"/>
              <a:defRPr/>
            </a:pPr>
            <a:r>
              <a:rPr lang="en-US" altLang="zh-CN" sz="1600" dirty="0"/>
              <a:t>as specified in 11-22-1244r7</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22/1244r7</a:t>
            </a:r>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94495982"/>
      </p:ext>
    </p:extLst>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CIDs 632, 174, 566, 176, 717, 010, 117, 382, 383, 384, 134, 387, 582, 873, 135, 677</a:t>
            </a:r>
          </a:p>
          <a:p>
            <a:pPr lvl="1" algn="just">
              <a:buFont typeface="Arial" panose="020B0604020202020204" pitchFamily="34" charset="0"/>
              <a:buChar char="–"/>
              <a:defRPr/>
            </a:pPr>
            <a:r>
              <a:rPr lang="en-US" altLang="zh-CN" sz="1600" dirty="0"/>
              <a:t>as specified in 22/1261r3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22/1261r3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275451860"/>
      </p:ext>
    </p:extLst>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94, 244,324, 581, 801, 802, 817, 892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22/1315r2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Kamel</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22/1315r2</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764732337"/>
      </p:ext>
    </p:extLst>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51, 175, 203, 568, 569, 634, 635, 636, 637, 638, 639, 911</a:t>
            </a:r>
          </a:p>
          <a:p>
            <a:pPr lvl="1" algn="just">
              <a:buFont typeface="Arial" panose="020B0604020202020204" pitchFamily="34" charset="0"/>
              <a:buChar char="–"/>
              <a:defRPr/>
            </a:pPr>
            <a:r>
              <a:rPr lang="en-US" altLang="zh-CN" sz="1600" dirty="0"/>
              <a:t>as specified in 22/1172r3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dirty="0" smtClean="0"/>
              <a:t>	</a:t>
            </a:r>
            <a:r>
              <a:rPr lang="en-US" altLang="zh-CN" sz="1800" b="1" kern="0" dirty="0" smtClean="0"/>
              <a:t>Second</a:t>
            </a:r>
            <a:r>
              <a:rPr lang="en-US" altLang="zh-CN" sz="1800" b="1" kern="0" dirty="0"/>
              <a:t>: Chaoming Luo</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22/1172r3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4876917"/>
      </p:ext>
    </p:extLst>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682, 684, 226, 688, 689, 690, 41, 591, 334, 599, 267</a:t>
            </a:r>
          </a:p>
          <a:p>
            <a:pPr lvl="1" algn="just">
              <a:buFont typeface="Arial" panose="020B0604020202020204" pitchFamily="34" charset="0"/>
              <a:buChar char="–"/>
              <a:defRPr/>
            </a:pPr>
            <a:r>
              <a:rPr lang="en-US" altLang="zh-CN" sz="1600" dirty="0"/>
              <a:t>as specified in 22/1271r3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Oscar Au</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22/1271r3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7820270"/>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884 </a:t>
            </a:r>
          </a:p>
          <a:p>
            <a:pPr lvl="1" algn="just">
              <a:buFont typeface="Arial" panose="020B0604020202020204" pitchFamily="34" charset="0"/>
              <a:buChar char="–"/>
              <a:defRPr/>
            </a:pPr>
            <a:r>
              <a:rPr lang="en-US" altLang="zh-CN" sz="1600" dirty="0"/>
              <a:t>as specified in 22/1331r1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22/1331r1</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7914904"/>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694,697,698,699,700,701,704,705,706,708,712</a:t>
            </a:r>
          </a:p>
          <a:p>
            <a:pPr lvl="1" algn="just">
              <a:buFont typeface="Arial" panose="020B0604020202020204" pitchFamily="34" charset="0"/>
              <a:buChar char="–"/>
              <a:defRPr/>
            </a:pPr>
            <a:r>
              <a:rPr lang="en-US" altLang="zh-CN" sz="1600" dirty="0"/>
              <a:t>as specified in 22/0978r3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Leif Wilhelmsson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22/0978r3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1528402769"/>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42, 43, 44, 520, 521, 592, 337, 600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11-22-1337-00-00bf cc40-comments DMG comments resolution part </a:t>
            </a:r>
            <a:r>
              <a:rPr lang="en-US" altLang="zh-CN" sz="1600" dirty="0" smtClean="0"/>
              <a:t>four</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Alecsander Eitan </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22/1337r0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30543440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104052493"/>
      </p:ext>
    </p:extLst>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730, 818, 413, 78, 266, 526, 79, 268, 530</a:t>
            </a:r>
          </a:p>
          <a:p>
            <a:pPr lvl="1" algn="just">
              <a:buFont typeface="Arial" panose="020B0604020202020204" pitchFamily="34" charset="0"/>
              <a:buChar char="–"/>
              <a:defRPr/>
            </a:pPr>
            <a:r>
              <a:rPr lang="en-US" altLang="zh-CN" sz="1600" dirty="0"/>
              <a:t>as specified in 22/1389r0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Yan Xin</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22/1389r0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680829609"/>
      </p:ext>
    </p:extLst>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125, 863, 866, 167, 92, 195, 625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22/0930r4</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Chris Beg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22/0930r4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Unanimous consent</a:t>
            </a:r>
            <a:endParaRPr lang="en-US" altLang="zh-CN" sz="1050" b="1" kern="0" dirty="0"/>
          </a:p>
        </p:txBody>
      </p:sp>
    </p:spTree>
    <p:extLst>
      <p:ext uri="{BB962C8B-B14F-4D97-AF65-F5344CB8AC3E}">
        <p14:creationId xmlns:p14="http://schemas.microsoft.com/office/powerpoint/2010/main" val="2349844684"/>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a:t>
            </a:r>
            <a:r>
              <a:rPr lang="en-US" altLang="zh-CN" sz="1800" b="1" kern="0" dirty="0" smtClean="0"/>
              <a:t>SFD:</a:t>
            </a:r>
            <a:endParaRPr lang="en-US" altLang="zh-CN" sz="1800" b="1" kern="0" dirty="0"/>
          </a:p>
          <a:p>
            <a:pPr lvl="1" algn="just">
              <a:buFont typeface="Arial" panose="020B0604020202020204" pitchFamily="34" charset="0"/>
              <a:buChar char="–"/>
              <a:defRPr/>
            </a:pPr>
            <a:r>
              <a:rPr lang="en-US" altLang="zh-CN" sz="1600" dirty="0" smtClean="0"/>
              <a:t>The </a:t>
            </a:r>
            <a:r>
              <a:rPr lang="en-US" altLang="zh-CN" sz="1600" dirty="0"/>
              <a:t>HE Ranging NDP and HE TB Ranging NDP formats shall be used for 802.11bf sub-7 GHz sensing when PPDU BW ≤ 160 MHz </a:t>
            </a:r>
          </a:p>
          <a:p>
            <a:pPr lvl="1" algn="just">
              <a:buFont typeface="Arial" panose="020B0604020202020204" pitchFamily="34" charset="0"/>
              <a:buChar char="–"/>
              <a:defRPr/>
            </a:pPr>
            <a:r>
              <a:rPr lang="en-US" altLang="zh-CN" sz="1600" dirty="0" smtClean="0"/>
              <a:t>The </a:t>
            </a:r>
            <a:r>
              <a:rPr lang="en-US" altLang="zh-CN" sz="1600" dirty="0"/>
              <a:t>EHT sounding NDP format (including specified preamble puncturing patterns) shall be used for 802.11bf sub-7 GHz sensing when PPDU BW = 320 MHz</a:t>
            </a:r>
          </a:p>
          <a:p>
            <a:pPr lvl="1" algn="just">
              <a:buFont typeface="Arial" panose="020B0604020202020204" pitchFamily="34" charset="0"/>
              <a:buChar char="–"/>
              <a:defRPr/>
            </a:pPr>
            <a:r>
              <a:rPr lang="en-US" altLang="zh-CN" sz="1600" dirty="0"/>
              <a:t>Note: which preamble puncturing patterns to be supported are TBD.</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	</a:t>
            </a:r>
            <a:r>
              <a:rPr lang="en-US" altLang="zh-CN" sz="1800" b="1" dirty="0" smtClean="0"/>
              <a:t>	</a:t>
            </a:r>
            <a:r>
              <a:rPr lang="en-US" altLang="zh-CN" sz="1800" b="1" kern="0" dirty="0" smtClean="0"/>
              <a:t>Second</a:t>
            </a:r>
            <a:r>
              <a:rPr lang="en-US" altLang="zh-CN" sz="1800" b="1" kern="0" dirty="0"/>
              <a:t>: Steve Shellhammer</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22/1380r0</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a:t>
            </a:r>
            <a:r>
              <a:rPr lang="en-US" altLang="zh-CN" kern="0" dirty="0" smtClean="0"/>
              <a:t>:</a:t>
            </a:r>
            <a:r>
              <a:rPr lang="en-US" altLang="zh-CN" sz="1050" kern="0" dirty="0"/>
              <a:t> 30 Yes / 7 No / 8 Abstain</a:t>
            </a:r>
            <a:endParaRPr lang="en-US" altLang="zh-CN" sz="1050" b="1" kern="0" dirty="0"/>
          </a:p>
        </p:txBody>
      </p:sp>
    </p:spTree>
    <p:extLst>
      <p:ext uri="{BB962C8B-B14F-4D97-AF65-F5344CB8AC3E}">
        <p14:creationId xmlns:p14="http://schemas.microsoft.com/office/powerpoint/2010/main" val="12489477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smtClean="0">
                <a:solidFill>
                  <a:srgbClr val="0000FF"/>
                </a:solidFill>
              </a:rPr>
              <a:t>September Interim </a:t>
            </a:r>
          </a:p>
          <a:p>
            <a:pPr algn="ctr">
              <a:buFontTx/>
              <a:buNone/>
            </a:pPr>
            <a:r>
              <a:rPr lang="en-US" altLang="zh-CN" sz="4000" dirty="0" smtClean="0">
                <a:solidFill>
                  <a:srgbClr val="0000FF"/>
                </a:solidFill>
              </a:rPr>
              <a:t>(</a:t>
            </a:r>
            <a:r>
              <a:rPr lang="en-US" altLang="en-US" sz="4000" dirty="0">
                <a:solidFill>
                  <a:srgbClr val="0000FF"/>
                </a:solidFill>
                <a:cs typeface="Times New Roman" panose="02020603050405020304" pitchFamily="18" charset="0"/>
              </a:rPr>
              <a:t>September </a:t>
            </a:r>
            <a:r>
              <a:rPr lang="en-US" altLang="en-US" sz="4000" dirty="0" smtClean="0">
                <a:solidFill>
                  <a:srgbClr val="0000FF"/>
                </a:solidFill>
                <a:cs typeface="Times New Roman" panose="02020603050405020304" pitchFamily="18" charset="0"/>
              </a:rPr>
              <a:t>15 PM2 </a:t>
            </a:r>
            <a:r>
              <a:rPr lang="en-US" altLang="zh-CN" sz="4000" dirty="0" smtClean="0">
                <a:solidFill>
                  <a:srgbClr val="0000FF"/>
                </a:solidFill>
              </a:rPr>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37122029"/>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146, 379, 516, 517, 536, 716, 779, 880</a:t>
            </a:r>
          </a:p>
          <a:p>
            <a:pPr lvl="1" algn="just">
              <a:buFont typeface="Arial" panose="020B0604020202020204" pitchFamily="34" charset="0"/>
              <a:buChar char="–"/>
              <a:defRPr/>
            </a:pPr>
            <a:r>
              <a:rPr lang="en-US" altLang="zh-CN" sz="1600" dirty="0" smtClean="0"/>
              <a:t>as </a:t>
            </a:r>
            <a:r>
              <a:rPr lang="en-US" altLang="zh-CN" sz="1600" dirty="0"/>
              <a:t>specified in 22/1387r1</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smtClean="0"/>
              <a:t>	</a:t>
            </a:r>
            <a:r>
              <a:rPr lang="en-US" altLang="zh-CN" sz="1800" b="1" kern="0" dirty="0" smtClean="0"/>
              <a:t>Second</a:t>
            </a:r>
            <a:r>
              <a:rPr lang="en-US" altLang="zh-CN" sz="1800" b="1" kern="0" dirty="0"/>
              <a:t>: Jiayi Zhang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1143637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 </a:t>
            </a:r>
            <a:r>
              <a:rPr lang="en-US" altLang="zh-CN" sz="1600" dirty="0"/>
              <a:t>807, 399, 857, 142, 143, 806</a:t>
            </a:r>
          </a:p>
          <a:p>
            <a:pPr lvl="1" algn="just">
              <a:buFont typeface="Arial" panose="020B0604020202020204" pitchFamily="34" charset="0"/>
              <a:buChar char="–"/>
              <a:defRPr/>
            </a:pPr>
            <a:r>
              <a:rPr lang="en-US" altLang="zh-CN" sz="1600" dirty="0" smtClean="0"/>
              <a:t>as </a:t>
            </a:r>
            <a:r>
              <a:rPr lang="en-US" altLang="zh-CN" sz="1600" dirty="0"/>
              <a:t>specified in 11-22/1342r2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Chaoming Luo</a:t>
            </a:r>
            <a:r>
              <a:rPr lang="en-US" altLang="zh-CN" sz="1800" b="1" kern="0" dirty="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22/1342r2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1134432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529, 571, 580, 891, </a:t>
            </a:r>
            <a:r>
              <a:rPr lang="pt-BR" altLang="zh-CN" sz="1600" dirty="0" smtClean="0"/>
              <a:t>893</a:t>
            </a:r>
          </a:p>
          <a:p>
            <a:pPr lvl="1" algn="just">
              <a:buFont typeface="Arial" panose="020B0604020202020204" pitchFamily="34" charset="0"/>
              <a:buChar char="–"/>
              <a:defRPr/>
            </a:pPr>
            <a:r>
              <a:rPr lang="en-US" altLang="zh-CN" sz="1600" dirty="0" smtClean="0"/>
              <a:t>as specified </a:t>
            </a:r>
            <a:r>
              <a:rPr lang="en-US" altLang="zh-CN" sz="1600" dirty="0"/>
              <a:t>in </a:t>
            </a:r>
            <a:r>
              <a:rPr lang="en-US" altLang="zh-CN" sz="1600" dirty="0" smtClean="0"/>
              <a:t>22/1499r2</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Jiayi </a:t>
            </a:r>
            <a:r>
              <a:rPr lang="en-US" altLang="zh-CN" sz="1800" b="1" kern="0" dirty="0" smtClean="0"/>
              <a:t>Zhang</a:t>
            </a:r>
            <a:r>
              <a:rPr lang="en-US" altLang="zh-CN" sz="1800" b="1" kern="0" dirty="0"/>
              <a:t>	</a:t>
            </a:r>
            <a:r>
              <a:rPr lang="en-US" altLang="zh-CN" sz="1800" b="1" dirty="0" smtClean="0"/>
              <a:t>	</a:t>
            </a:r>
            <a:r>
              <a:rPr lang="en-US" altLang="zh-CN" sz="1800" b="1" kern="0" dirty="0" smtClean="0"/>
              <a:t>Second</a:t>
            </a:r>
            <a:r>
              <a:rPr lang="en-US" altLang="zh-CN" sz="1800" b="1" kern="0" dirty="0"/>
              <a:t>: Sang Kim</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22/1499r2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b="1"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1745661"/>
      </p:ext>
    </p:extLst>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October 17</a:t>
            </a:r>
            <a:r>
              <a:rPr lang="en-US" altLang="zh-CN" sz="4000" dirty="0">
                <a:solidFill>
                  <a:srgbClr val="0000FF"/>
                </a:solidFill>
              </a:rPr>
              <a:t>	(Monday),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2173857593"/>
      </p:ext>
    </p:extLst>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buFont typeface="Arial" panose="020B0604020202020204" pitchFamily="34" charset="0"/>
              <a:buChar char="–"/>
              <a:defRPr/>
            </a:pPr>
            <a:r>
              <a:rPr lang="en-US" altLang="zh-CN" sz="1600" dirty="0" smtClean="0"/>
              <a:t>11-22-1524r4</a:t>
            </a:r>
            <a:r>
              <a:rPr lang="en-US" altLang="zh-CN" sz="1600" dirty="0"/>
              <a:t>	EDMG Multi-static PPDU </a:t>
            </a:r>
            <a:r>
              <a:rPr lang="en-US" altLang="zh-CN" sz="1600" dirty="0" err="1"/>
              <a:t>Struct</a:t>
            </a:r>
            <a:r>
              <a:rPr lang="en-US" altLang="zh-CN" sz="1600" dirty="0"/>
              <a:t> Update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22/1524r4</a:t>
            </a:r>
          </a:p>
          <a:p>
            <a:pPr marL="628650" lvl="2">
              <a:buFont typeface="微软雅黑" panose="020B0503020204020204" pitchFamily="34" charset="-122"/>
              <a:buChar char="–"/>
              <a:defRPr/>
            </a:pPr>
            <a:r>
              <a:rPr lang="en-US" altLang="zh-CN" kern="0" dirty="0" smtClean="0"/>
              <a:t>SP </a:t>
            </a:r>
            <a:r>
              <a:rPr lang="en-US" altLang="zh-CN" kern="0" dirty="0"/>
              <a:t>Result: </a:t>
            </a:r>
            <a:r>
              <a:rPr lang="en-US" altLang="zh-CN" kern="0" dirty="0" smtClean="0"/>
              <a:t>Unanimous consent</a:t>
            </a:r>
            <a:endParaRPr lang="en-US" altLang="zh-CN" sz="1050" b="1" kern="0" dirty="0"/>
          </a:p>
        </p:txBody>
      </p:sp>
    </p:spTree>
    <p:extLst>
      <p:ext uri="{BB962C8B-B14F-4D97-AF65-F5344CB8AC3E}">
        <p14:creationId xmlns:p14="http://schemas.microsoft.com/office/powerpoint/2010/main" val="2999304378"/>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146 (</a:t>
            </a:r>
            <a:r>
              <a:rPr lang="en-US" altLang="zh-CN" sz="4000" dirty="0" smtClean="0">
                <a:solidFill>
                  <a:srgbClr val="0000FF"/>
                </a:solidFill>
              </a:rPr>
              <a:t>Defer</a:t>
            </a:r>
            <a:r>
              <a:rPr lang="en-US" altLang="zh-CN" sz="4000" dirty="0" smtClean="0"/>
              <a:t>)</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11-22-1495-04-00bf-cc40-comments-dmg-comments-resolution-part-five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a:t>
            </a:r>
            <a:r>
              <a:rPr lang="en-US" altLang="zh-CN" sz="1800" b="1" kern="0" dirty="0" smtClean="0"/>
              <a:t>:</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22/1495r4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202499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1752600" y="1066800"/>
            <a:ext cx="8686800" cy="12954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2057400" y="2895600"/>
            <a:ext cx="8305800" cy="2895600"/>
          </a:xfrm>
        </p:spPr>
        <p:txBody>
          <a:bodyPr/>
          <a:lstStyle/>
          <a:p>
            <a:pPr algn="ctr">
              <a:lnSpc>
                <a:spcPct val="90000"/>
              </a:lnSpc>
              <a:buNone/>
            </a:pPr>
            <a:r>
              <a:rPr lang="en-US" altLang="zh-CN" sz="3200" dirty="0">
                <a:latin typeface="Arial" panose="020B0604020202020204" pitchFamily="34" charset="0"/>
              </a:rPr>
              <a:t>Motion list</a:t>
            </a:r>
          </a:p>
          <a:p>
            <a:pPr algn="ctr">
              <a:lnSpc>
                <a:spcPct val="90000"/>
              </a:lnSpc>
              <a:buFontTx/>
              <a:buNone/>
            </a:pPr>
            <a:endParaRPr lang="en-US" altLang="en-US" sz="3000" dirty="0">
              <a:cs typeface="Times New Roman" panose="02020603050405020304" pitchFamily="18" charset="0"/>
            </a:endParaRPr>
          </a:p>
          <a:p>
            <a:pPr algn="ctr">
              <a:lnSpc>
                <a:spcPct val="90000"/>
              </a:lnSpc>
              <a:buFontTx/>
              <a:buNone/>
            </a:pPr>
            <a:endParaRPr lang="en-US" altLang="en-US" sz="3000" dirty="0">
              <a:cs typeface="Times New Roman" panose="02020603050405020304" pitchFamily="18" charset="0"/>
            </a:endParaRPr>
          </a:p>
          <a:p>
            <a:pPr algn="just">
              <a:lnSpc>
                <a:spcPct val="90000"/>
              </a:lnSpc>
              <a:buFontTx/>
              <a:buNone/>
            </a:pPr>
            <a:r>
              <a:rPr lang="en-US" altLang="en-US" sz="2000" dirty="0">
                <a:latin typeface="Arial" panose="020B0604020202020204" pitchFamily="34" charset="0"/>
                <a:cs typeface="MS PGothic" panose="020B0600070205080204" pitchFamily="34" charset="-128"/>
              </a:rPr>
              <a:t>		   	        Chair:	</a:t>
            </a:r>
            <a:r>
              <a:rPr lang="en-US" altLang="en-US" sz="2000" dirty="0">
                <a:cs typeface="Times New Roman" panose="02020603050405020304" pitchFamily="18" charset="0"/>
              </a:rPr>
              <a:t>Tony Xiao Han (Huawei)</a:t>
            </a:r>
          </a:p>
          <a:p>
            <a:pPr algn="just">
              <a:lnSpc>
                <a:spcPct val="90000"/>
              </a:lnSpc>
              <a:buNone/>
            </a:pPr>
            <a:r>
              <a:rPr lang="en-US" altLang="en-US" sz="2000" dirty="0">
                <a:latin typeface="Arial" panose="020B0604020202020204" pitchFamily="34" charset="0"/>
                <a:cs typeface="MS PGothic" panose="020B0600070205080204" pitchFamily="34" charset="-128"/>
              </a:rPr>
              <a:t>			Vice Chair: 	</a:t>
            </a:r>
            <a:r>
              <a:rPr lang="en-US" altLang="en-US" sz="2000" dirty="0">
                <a:cs typeface="Times New Roman" panose="02020603050405020304" pitchFamily="18" charset="0"/>
              </a:rPr>
              <a:t>Sang Kim (LG Electronics)</a:t>
            </a:r>
          </a:p>
          <a:p>
            <a:pPr algn="just">
              <a:lnSpc>
                <a:spcPct val="90000"/>
              </a:lnSpc>
              <a:buNone/>
            </a:pPr>
            <a:r>
              <a:rPr lang="en-US" altLang="en-US" sz="2000" dirty="0">
                <a:latin typeface="Arial" panose="020B0604020202020204" pitchFamily="34" charset="0"/>
                <a:cs typeface="MS PGothic" panose="020B0600070205080204" pitchFamily="34" charset="-128"/>
              </a:rPr>
              <a:t> 					</a:t>
            </a:r>
            <a:r>
              <a:rPr lang="en-US" altLang="zh-CN" sz="2000" dirty="0"/>
              <a:t>Assaf Kasher (Qualcomm)</a:t>
            </a:r>
            <a:endParaRPr lang="en-US" altLang="en-US" sz="2000" dirty="0">
              <a:cs typeface="Times New Roman" panose="02020603050405020304" pitchFamily="18" charset="0"/>
            </a:endParaRPr>
          </a:p>
          <a:p>
            <a:pPr algn="just">
              <a:lnSpc>
                <a:spcPct val="90000"/>
              </a:lnSpc>
              <a:buNone/>
            </a:pPr>
            <a:r>
              <a:rPr lang="en-US" altLang="en-US" sz="2000" dirty="0">
                <a:latin typeface="Arial" panose="020B0604020202020204" pitchFamily="34" charset="0"/>
                <a:cs typeface="MS PGothic" panose="020B0600070205080204" pitchFamily="34" charset="-128"/>
              </a:rPr>
              <a:t>			 Secretary: 	</a:t>
            </a:r>
            <a:r>
              <a:rPr lang="en-US" altLang="zh-CN" sz="2000" dirty="0"/>
              <a:t>Leif Wilhelmsson </a:t>
            </a:r>
            <a:r>
              <a:rPr lang="en-US" altLang="en-US" sz="2000" dirty="0"/>
              <a:t>(</a:t>
            </a:r>
            <a:r>
              <a:rPr lang="en-US" altLang="zh-CN" sz="2000" dirty="0"/>
              <a:t>Ericsson</a:t>
            </a:r>
            <a:r>
              <a:rPr lang="en-US" altLang="en-US" sz="2000" dirty="0"/>
              <a:t>)</a:t>
            </a:r>
          </a:p>
          <a:p>
            <a:pPr algn="just">
              <a:lnSpc>
                <a:spcPct val="90000"/>
              </a:lnSpc>
              <a:buNone/>
            </a:pPr>
            <a:r>
              <a:rPr lang="en-US" altLang="en-US" sz="2000" dirty="0">
                <a:latin typeface="Arial" panose="020B0604020202020204" pitchFamily="34" charset="0"/>
                <a:cs typeface="MS PGothic" panose="020B0600070205080204" pitchFamily="34" charset="-128"/>
              </a:rPr>
              <a:t>		  Tech</a:t>
            </a:r>
            <a:r>
              <a:rPr lang="en-US" altLang="zh-CN" sz="2000" dirty="0">
                <a:latin typeface="Arial" panose="020B0604020202020204" pitchFamily="34" charset="0"/>
                <a:cs typeface="MS PGothic" panose="020B0600070205080204" pitchFamily="34" charset="-128"/>
              </a:rPr>
              <a:t>nical </a:t>
            </a:r>
            <a:r>
              <a:rPr lang="en-US" altLang="en-US" sz="2000" dirty="0">
                <a:latin typeface="Arial" panose="020B0604020202020204" pitchFamily="34" charset="0"/>
                <a:cs typeface="MS PGothic" panose="020B0600070205080204" pitchFamily="34" charset="-128"/>
              </a:rPr>
              <a:t>Editor:	</a:t>
            </a:r>
            <a:r>
              <a:rPr lang="en-US" altLang="zh-CN" sz="2000" dirty="0"/>
              <a:t>Claudio Da Silva </a:t>
            </a:r>
            <a:r>
              <a:rPr lang="en-US" altLang="en-US" sz="2000" dirty="0">
                <a:cs typeface="Times New Roman" panose="02020603050405020304" pitchFamily="18" charset="0"/>
              </a:rPr>
              <a:t>(</a:t>
            </a:r>
            <a:r>
              <a:rPr lang="en-US" altLang="zh-CN" sz="2000" dirty="0">
                <a:cs typeface="Times New Roman" panose="02020603050405020304" pitchFamily="18" charset="0"/>
              </a:rPr>
              <a:t>Meta Platforms</a:t>
            </a:r>
            <a:r>
              <a:rPr lang="en-US" altLang="en-US" sz="2000" dirty="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initiator might be neither a sensing transmitter nor a sensing receiver.</a:t>
            </a:r>
          </a:p>
          <a:p>
            <a:pPr lvl="1">
              <a:defRPr/>
            </a:pPr>
            <a:endParaRPr lang="en-US" altLang="zh-CN" kern="0" dirty="0"/>
          </a:p>
          <a:p>
            <a:pPr lvl="1">
              <a:defRPr/>
            </a:pPr>
            <a:endParaRPr lang="en-US" altLang="zh-CN" kern="0" dirty="0"/>
          </a:p>
          <a:p>
            <a:pPr marL="0" lvl="1" indent="0">
              <a:buNone/>
              <a:defRPr/>
            </a:pPr>
            <a:r>
              <a:rPr lang="en-US" altLang="zh-CN" b="1" kern="0" dirty="0"/>
              <a:t>Move: Rui Du	</a:t>
            </a:r>
            <a:r>
              <a:rPr lang="en-US" altLang="zh-CN" b="1" dirty="0"/>
              <a:t>	</a:t>
            </a:r>
            <a:r>
              <a:rPr lang="en-US" altLang="zh-CN" b="1" kern="0" dirty="0"/>
              <a:t>	Second: Claudio da Silva	</a:t>
            </a:r>
          </a:p>
          <a:p>
            <a:pPr marL="0" indent="0">
              <a:defRPr/>
            </a:pPr>
            <a:endParaRPr lang="en-US" altLang="zh-CN" sz="2800" kern="0" dirty="0"/>
          </a:p>
          <a:p>
            <a:pPr marL="0" indent="0">
              <a:defRPr/>
            </a:pPr>
            <a:endParaRPr lang="en-US" altLang="zh-CN" sz="2800" kern="0" dirty="0"/>
          </a:p>
          <a:p>
            <a:pPr marL="0" lvl="1" indent="0">
              <a:buNone/>
              <a:defRPr/>
            </a:pPr>
            <a:r>
              <a:rPr lang="en-US" altLang="zh-CN" b="1" kern="0" dirty="0"/>
              <a:t>Result:</a:t>
            </a:r>
          </a:p>
        </p:txBody>
      </p:sp>
    </p:spTree>
    <p:extLst>
      <p:ext uri="{BB962C8B-B14F-4D97-AF65-F5344CB8AC3E}">
        <p14:creationId xmlns:p14="http://schemas.microsoft.com/office/powerpoint/2010/main" val="4133175682"/>
      </p:ext>
    </p:extLst>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smtClean="0"/>
              <a:t>907</a:t>
            </a:r>
          </a:p>
          <a:p>
            <a:pPr lvl="1" algn="just">
              <a:buFont typeface="Arial" panose="020B0604020202020204" pitchFamily="34" charset="0"/>
              <a:buChar char="–"/>
              <a:defRPr/>
            </a:pPr>
            <a:r>
              <a:rPr lang="en-US" altLang="zh-CN" sz="1600" kern="0" dirty="0"/>
              <a:t>as specified </a:t>
            </a:r>
            <a:r>
              <a:rPr lang="en-US" altLang="zh-CN" sz="1600" dirty="0" smtClean="0"/>
              <a:t>in </a:t>
            </a:r>
            <a:r>
              <a:rPr lang="en-US" altLang="zh-CN" sz="1600" dirty="0"/>
              <a:t>22/1403r3 CC40 CR document resolving CID 907</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22/1403r3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91743720"/>
      </p:ext>
    </p:extLst>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148</a:t>
            </a:r>
            <a:endParaRPr lang="en-US" altLang="en-US" sz="3600" dirty="0"/>
          </a:p>
        </p:txBody>
      </p:sp>
      <p:sp>
        <p:nvSpPr>
          <p:cNvPr id="5" name="Rectangle 3"/>
          <p:cNvSpPr txBox="1">
            <a:spLocks noChangeArrowheads="1"/>
          </p:cNvSpPr>
          <p:nvPr/>
        </p:nvSpPr>
        <p:spPr bwMode="auto">
          <a:xfrm>
            <a:off x="762000" y="1295400"/>
            <a:ext cx="107442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622</a:t>
            </a:r>
            <a:r>
              <a:rPr lang="en-US" altLang="zh-CN" sz="1600" dirty="0"/>
              <a:t>, 623, 761, and </a:t>
            </a:r>
            <a:r>
              <a:rPr lang="en-US" altLang="zh-CN" sz="1600" dirty="0" smtClean="0"/>
              <a:t>764</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22/1425r2   CC40 CR TB Instance NDPA TF</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Chaoming</a:t>
            </a:r>
            <a:r>
              <a:rPr lang="en-US" altLang="zh-CN" sz="1800" b="1" kern="0" dirty="0"/>
              <a:t> Luo</a:t>
            </a:r>
          </a:p>
          <a:p>
            <a:pPr marL="342900" lvl="1" indent="-342900" algn="just">
              <a:buFont typeface="Arial" panose="020B0604020202020204" pitchFamily="34" charset="0"/>
              <a:buChar char="•"/>
              <a:defRPr/>
            </a:pPr>
            <a:r>
              <a:rPr lang="en-US" altLang="zh-CN" sz="1800" b="1" kern="0" dirty="0" smtClean="0"/>
              <a:t>Result: </a:t>
            </a:r>
            <a:r>
              <a:rPr lang="en-US" altLang="zh-CN" sz="1800" dirty="0" smtClean="0">
                <a:highlight>
                  <a:srgbClr val="00FF00"/>
                </a:highlight>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22/1425r2 </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r>
              <a:rPr lang="en-US" altLang="zh-CN" sz="1050" b="1" dirty="0"/>
              <a:t>22/1425r2 </a:t>
            </a:r>
            <a:r>
              <a:rPr lang="en-SG" altLang="zh-CN" sz="1050" b="1" dirty="0" smtClean="0"/>
              <a:t>contains </a:t>
            </a:r>
            <a:r>
              <a:rPr lang="en-SG" altLang="zh-CN" sz="1050" b="1" dirty="0"/>
              <a:t>other </a:t>
            </a:r>
            <a:r>
              <a:rPr lang="en-SG" altLang="zh-CN" sz="1050" b="1" dirty="0" smtClean="0"/>
              <a:t>CIDs </a:t>
            </a:r>
            <a:r>
              <a:rPr lang="en-SG" altLang="zh-CN" sz="1050" b="1" dirty="0"/>
              <a:t>that are not part of this motion request.</a:t>
            </a:r>
            <a:endParaRPr lang="zh-CN" altLang="zh-CN" sz="105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49885303"/>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1,</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smtClean="0">
                <a:solidFill>
                  <a:srgbClr val="0000FF"/>
                </a:solidFill>
              </a:rPr>
              <a:t>10</a:t>
            </a:r>
            <a:r>
              <a:rPr lang="zh-CN" altLang="en-US" sz="4000" dirty="0">
                <a:solidFill>
                  <a:srgbClr val="0000FF"/>
                </a:solidFill>
              </a:rPr>
              <a:t>：</a:t>
            </a:r>
            <a:r>
              <a:rPr lang="en-US" altLang="zh-CN" sz="4000" dirty="0">
                <a:solidFill>
                  <a:srgbClr val="0000FF"/>
                </a:solidFill>
              </a:rPr>
              <a:t>00 - 12:00 ET</a:t>
            </a:r>
            <a:endParaRPr lang="en-US" altLang="en-US" sz="3600" dirty="0"/>
          </a:p>
          <a:p>
            <a:pPr lvl="1"/>
            <a:endParaRPr lang="en-US" altLang="en-US" sz="3600" dirty="0"/>
          </a:p>
        </p:txBody>
      </p:sp>
    </p:spTree>
    <p:extLst>
      <p:ext uri="{BB962C8B-B14F-4D97-AF65-F5344CB8AC3E}">
        <p14:creationId xmlns:p14="http://schemas.microsoft.com/office/powerpoint/2010/main" val="882521681"/>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149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410, 590, 598, 602, 744, 596, 597, </a:t>
            </a:r>
            <a:r>
              <a:rPr lang="en-US" altLang="zh-CN" sz="1600" dirty="0" smtClean="0"/>
              <a:t>641</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11-22/977r10 </a:t>
            </a:r>
            <a:r>
              <a:rPr lang="en-US" altLang="zh-CN" sz="1600" dirty="0"/>
              <a:t>'cc40-sbp-reporting'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smtClean="0"/>
              <a:t>22/977r10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64102578"/>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666 and </a:t>
            </a:r>
            <a:r>
              <a:rPr lang="en-US" altLang="zh-CN" sz="1600" dirty="0" smtClean="0"/>
              <a:t>672</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11-22/905r3 'CC40 CR for CIDs 666, 672 and </a:t>
            </a:r>
            <a:r>
              <a:rPr lang="en-US" altLang="zh-CN" sz="1600" dirty="0" smtClean="0"/>
              <a:t>734'</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22/905r3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4072132854"/>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151</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553, 555, 556, and </a:t>
            </a:r>
            <a:r>
              <a:rPr lang="en-US" altLang="zh-CN" sz="1600" dirty="0" smtClean="0"/>
              <a:t>813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11-22/1386r4 'CC40 CR for Topic Instance - Part </a:t>
            </a:r>
            <a:r>
              <a:rPr lang="en-US" altLang="zh-CN" sz="1600" dirty="0" smtClean="0"/>
              <a:t>1'</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22/1386r4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73555952"/>
      </p:ext>
    </p:extLst>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US" altLang="zh-CN" sz="1600" b="1" dirty="0"/>
              <a:t>211, 212, 213, 214, 371, 824, 731, 35, 388, 733, 468, 469, 658, 659, 826, 827, 829, 820, 822, 389, 825, 732, 821, 484</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11-22/1365r5 CC40 CR for MLME-Part 1</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Narengerile </a:t>
            </a:r>
            <a:r>
              <a:rPr lang="en-US" altLang="zh-CN" sz="1800" b="1" kern="0" dirty="0" smtClean="0"/>
              <a:t>	</a:t>
            </a:r>
            <a:r>
              <a:rPr lang="en-US" altLang="zh-CN" sz="1800" b="1" dirty="0" smtClean="0"/>
              <a:t>	</a:t>
            </a:r>
            <a:r>
              <a:rPr lang="en-US" altLang="zh-CN" sz="1800" b="1" kern="0" dirty="0" smtClean="0"/>
              <a:t>Second</a:t>
            </a:r>
            <a:r>
              <a:rPr lang="en-US" altLang="zh-CN" sz="1800" b="1" kern="0" dirty="0"/>
              <a:t>: </a:t>
            </a:r>
            <a:r>
              <a:rPr lang="en-US" altLang="zh-CN" sz="1800" b="1" kern="0" dirty="0" err="1"/>
              <a:t>Rui</a:t>
            </a:r>
            <a:r>
              <a:rPr lang="en-US" altLang="zh-CN" sz="1800" b="1" kern="0" dirty="0"/>
              <a:t> Du</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22/1365r5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488584289"/>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CIDs 13</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22/989r1, CRs for CC40 11bf D0.1 SBP </a:t>
            </a:r>
            <a:r>
              <a:rPr lang="en-US" altLang="zh-CN" sz="1600" dirty="0" err="1"/>
              <a:t>Resetup</a:t>
            </a:r>
            <a:r>
              <a:rPr lang="en-US" altLang="zh-CN" sz="1600" dirty="0"/>
              <a:t> CIDs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Rojan</a:t>
            </a:r>
            <a:r>
              <a:rPr lang="en-US" altLang="zh-CN" sz="1800" b="1" kern="0" dirty="0"/>
              <a:t> </a:t>
            </a:r>
            <a:r>
              <a:rPr lang="en-US" altLang="zh-CN" sz="1800" b="1" kern="0" dirty="0" err="1" smtClean="0"/>
              <a:t>Chitrakar</a:t>
            </a:r>
            <a:r>
              <a:rPr lang="en-US" altLang="zh-CN" sz="1800" b="1" kern="0" dirty="0" smtClean="0"/>
              <a:t>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dirty="0"/>
              <a:t>22/989r1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p>
          <a:p>
            <a:pPr marL="628650" lvl="2">
              <a:buFont typeface="微软雅黑" panose="020B0503020204020204" pitchFamily="34" charset="-122"/>
              <a:buChar char="–"/>
              <a:defRPr/>
            </a:pPr>
            <a:r>
              <a:rPr lang="en-SG" altLang="zh-CN" b="1" dirty="0" smtClean="0"/>
              <a:t>22/989r1 contains other 3 CIDs that are not part of this motion request.</a:t>
            </a:r>
            <a:endParaRPr lang="zh-CN" altLang="zh-CN" dirty="0" smtClean="0"/>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65273687"/>
      </p:ext>
    </p:extLst>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338, </a:t>
            </a:r>
            <a:r>
              <a:rPr lang="en-US" altLang="zh-CN" sz="1600" dirty="0" smtClean="0"/>
              <a:t>340 </a:t>
            </a:r>
          </a:p>
          <a:p>
            <a:pPr lvl="1" algn="just">
              <a:buFont typeface="Arial" panose="020B0604020202020204" pitchFamily="34" charset="0"/>
              <a:buChar char="–"/>
              <a:defRPr/>
            </a:pPr>
            <a:r>
              <a:rPr lang="en-US" altLang="zh-CN" sz="1600" kern="0" dirty="0"/>
              <a:t>as specified in </a:t>
            </a:r>
            <a:r>
              <a:rPr lang="en-US" altLang="zh-CN" sz="1600" kern="0" dirty="0" smtClean="0"/>
              <a:t>11-22-1495-06-00bf-cc40-comments-dmg-comments-resolution-part-five</a:t>
            </a:r>
            <a:endParaRPr lang="en-US" altLang="zh-CN" sz="1600"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kern="0" dirty="0"/>
          </a:p>
          <a:p>
            <a:pPr marL="628650" lvl="2">
              <a:buFont typeface="微软雅黑" panose="020B0503020204020204" pitchFamily="34" charset="-122"/>
              <a:buChar char="–"/>
              <a:defRPr/>
            </a:pPr>
            <a:r>
              <a:rPr lang="en-US" altLang="zh-CN" kern="0" dirty="0"/>
              <a:t>Related document </a:t>
            </a:r>
            <a:r>
              <a:rPr lang="en-US" altLang="zh-CN" kern="0" dirty="0" smtClean="0"/>
              <a:t>22/1495r6</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a:p>
            <a:pPr marL="628650" lvl="2">
              <a:buFont typeface="微软雅黑" panose="020B0503020204020204" pitchFamily="34" charset="-122"/>
              <a:buChar char="–"/>
              <a:defRPr/>
            </a:pPr>
            <a:r>
              <a:rPr lang="en-US" altLang="zh-CN" sz="1050" b="1" kern="0" dirty="0"/>
              <a:t>This motion is the former deferred Motion </a:t>
            </a:r>
            <a:r>
              <a:rPr lang="en-US" altLang="zh-CN" sz="1050" b="1" kern="0" dirty="0" smtClean="0"/>
              <a:t>146</a:t>
            </a:r>
            <a:endParaRPr lang="en-US" altLang="zh-CN" sz="1050" b="1" kern="0" dirty="0"/>
          </a:p>
        </p:txBody>
      </p:sp>
    </p:spTree>
    <p:extLst>
      <p:ext uri="{BB962C8B-B14F-4D97-AF65-F5344CB8AC3E}">
        <p14:creationId xmlns:p14="http://schemas.microsoft.com/office/powerpoint/2010/main" val="4132505944"/>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a:t>CID 376, 552 and 577 (3 CIDs</a:t>
            </a:r>
            <a:r>
              <a:rPr lang="en-US" altLang="zh-CN" sz="1600" kern="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a:t>in </a:t>
            </a:r>
            <a:r>
              <a:rPr lang="en-US" altLang="zh-CN" sz="1600" dirty="0" smtClean="0"/>
              <a:t>22/882r5 </a:t>
            </a:r>
            <a:r>
              <a:rPr lang="en-SG" altLang="zh-CN" sz="1600" dirty="0"/>
              <a:t>CR Document Resolving CIDs related to Immediate and Delayed Feedback Support</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Rajat </a:t>
            </a:r>
            <a:r>
              <a:rPr lang="en-US" altLang="zh-CN" sz="1800" b="1" kern="0" dirty="0" smtClean="0"/>
              <a:t>PUSHKARNA	</a:t>
            </a:r>
            <a:r>
              <a:rPr lang="en-US" altLang="zh-CN" sz="1800" b="1" dirty="0" smtClean="0"/>
              <a:t>	</a:t>
            </a:r>
            <a:r>
              <a:rPr lang="en-US" altLang="zh-CN" sz="1800" b="1" kern="0" dirty="0" smtClean="0"/>
              <a:t>Second</a:t>
            </a:r>
            <a:r>
              <a:rPr lang="en-US" altLang="zh-CN" sz="1800" b="1" kern="0" dirty="0"/>
              <a:t>: </a:t>
            </a:r>
            <a:r>
              <a:rPr lang="en-US" altLang="zh-CN" sz="1800" b="1" kern="0" dirty="0" err="1"/>
              <a:t>Rojan</a:t>
            </a:r>
            <a:r>
              <a:rPr lang="en-US" altLang="zh-CN" sz="1800" b="1" kern="0" dirty="0"/>
              <a:t> </a:t>
            </a:r>
            <a:r>
              <a:rPr lang="en-US" altLang="zh-CN" sz="1800" b="1" kern="0" dirty="0" err="1"/>
              <a:t>Chitrakar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22/882r5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7550512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b</a:t>
            </a:r>
            <a:r>
              <a:rPr lang="en-US" altLang="zh-CN" sz="2800" dirty="0"/>
              <a:t> Motion to amend</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Change the previous motion to:</a:t>
            </a:r>
          </a:p>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Preliminary Result: Motion Passes (24Y, 4N, 1A)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(21Y, 4N, 1A)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a:p>
            <a:pPr marL="0" lvl="1" indent="0">
              <a:buNone/>
              <a:defRPr/>
            </a:pPr>
            <a:endParaRPr lang="en-US" altLang="zh-CN" sz="1800" b="1" kern="0" dirty="0"/>
          </a:p>
        </p:txBody>
      </p:sp>
    </p:spTree>
    <p:extLst>
      <p:ext uri="{BB962C8B-B14F-4D97-AF65-F5344CB8AC3E}">
        <p14:creationId xmlns:p14="http://schemas.microsoft.com/office/powerpoint/2010/main" val="1637500276"/>
      </p:ext>
    </p:extLst>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747, 800 and 868 (3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22/1674r2 CC40 </a:t>
            </a:r>
            <a:r>
              <a:rPr lang="en-SG" altLang="zh-CN" sz="1600" dirty="0"/>
              <a:t>CR for CIDs on MIBs</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a:t>
            </a:r>
            <a:r>
              <a:rPr lang="en-US" altLang="zh-CN" sz="1800" b="1" kern="0" dirty="0" smtClean="0"/>
              <a:t>Kamel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22/1674r2 </a:t>
            </a:r>
            <a:endParaRPr lang="en-US" altLang="zh-CN" kern="0" dirty="0"/>
          </a:p>
          <a:p>
            <a:pPr marL="628650" lvl="2">
              <a:buFont typeface="微软雅黑" panose="020B0503020204020204" pitchFamily="34" charset="-122"/>
              <a:buChar char="–"/>
              <a:defRPr/>
            </a:pPr>
            <a:r>
              <a:rPr lang="en-US" altLang="zh-CN" kern="0" dirty="0" smtClean="0"/>
              <a:t>SP Result</a:t>
            </a:r>
            <a:r>
              <a:rPr lang="en-US" altLang="zh-CN" kern="0" dirty="0"/>
              <a:t>: Unanimous consent</a:t>
            </a:r>
            <a:endParaRPr lang="en-US" altLang="zh-CN" kern="0" dirty="0" smtClean="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53404920"/>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157</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407, 411, 771, 887, 345 </a:t>
            </a:r>
            <a:endParaRPr lang="en-US" altLang="zh-CN" sz="1600" dirty="0" smtClean="0"/>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22/1697r1</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Assaf Kasher</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22/1697r1</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312481"/>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158</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a:t>
            </a:r>
            <a:r>
              <a:rPr lang="en-SG" altLang="zh-CN" sz="1600" dirty="0"/>
              <a:t>144, 578, 676, 715, 750, 773, 778, 808, 809, 878, and 879 (11 CIDs</a:t>
            </a:r>
            <a:r>
              <a:rPr lang="en-SG" altLang="zh-CN" sz="1600" dirty="0" smtClean="0"/>
              <a:t>)</a:t>
            </a:r>
          </a:p>
          <a:p>
            <a:pPr lvl="1" algn="just">
              <a:buFont typeface="Arial" panose="020B0604020202020204" pitchFamily="34" charset="0"/>
              <a:buChar char="–"/>
              <a:defRPr/>
            </a:pPr>
            <a:r>
              <a:rPr lang="en-US" altLang="zh-CN" sz="1600" kern="0" dirty="0" smtClean="0"/>
              <a:t>as </a:t>
            </a:r>
            <a:r>
              <a:rPr lang="en-US" altLang="zh-CN" sz="1600" kern="0" dirty="0"/>
              <a:t>specified </a:t>
            </a:r>
            <a:r>
              <a:rPr lang="en-US" altLang="zh-CN" sz="1600" dirty="0" smtClean="0"/>
              <a:t>in </a:t>
            </a:r>
            <a:r>
              <a:rPr lang="en-US" altLang="zh-CN" sz="1600" dirty="0"/>
              <a:t>22/1675r3 CC40 CR for CIDs on Sensing </a:t>
            </a:r>
            <a:r>
              <a:rPr lang="en-US" altLang="zh-CN" sz="1600" dirty="0" smtClean="0"/>
              <a:t>Roles</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Mahmoud Kamel </a:t>
            </a:r>
            <a:r>
              <a:rPr lang="en-US" altLang="zh-CN" sz="1800" b="1" kern="0" dirty="0" smtClean="0"/>
              <a:t>	</a:t>
            </a:r>
            <a:r>
              <a:rPr lang="en-US" altLang="zh-CN" sz="1800" b="1" dirty="0" smtClean="0"/>
              <a:t>	</a:t>
            </a:r>
            <a:r>
              <a:rPr lang="en-US" altLang="zh-CN" sz="1800" b="1" kern="0" dirty="0" smtClean="0"/>
              <a:t>Second</a:t>
            </a:r>
            <a:r>
              <a:rPr lang="en-US" altLang="zh-CN" sz="1800" b="1" kern="0" dirty="0"/>
              <a:t>: Ray Yang</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22/1675r3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844047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14    (Monday PM 1),	</a:t>
            </a:r>
            <a:r>
              <a:rPr lang="en-US" altLang="zh-CN" sz="1800" dirty="0" smtClean="0">
                <a:solidFill>
                  <a:srgbClr val="0000FF"/>
                </a:solidFill>
              </a:rPr>
              <a:t>13:30-15:30 </a:t>
            </a:r>
            <a:r>
              <a:rPr lang="en-US" altLang="zh-CN" sz="1800" dirty="0">
                <a:solidFill>
                  <a:srgbClr val="0000FF"/>
                </a:solidFill>
              </a:rPr>
              <a:t>Thailand time</a:t>
            </a:r>
          </a:p>
          <a:p>
            <a:pPr lvl="1"/>
            <a:endParaRPr lang="en-US" altLang="en-US" sz="3600" dirty="0"/>
          </a:p>
        </p:txBody>
      </p:sp>
    </p:spTree>
    <p:extLst>
      <p:ext uri="{BB962C8B-B14F-4D97-AF65-F5344CB8AC3E}">
        <p14:creationId xmlns:p14="http://schemas.microsoft.com/office/powerpoint/2010/main" val="517320794"/>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159</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294, 65, 119 </a:t>
            </a:r>
            <a:endParaRPr lang="en-US"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22/1579r3</a:t>
            </a:r>
            <a:r>
              <a:rPr lang="en-US" altLang="zh-CN" sz="1600" dirty="0"/>
              <a:t>, CRs for CC40 11bf D0.1 Sensing Measurement Report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a:t>Rojan </a:t>
            </a:r>
            <a:r>
              <a:rPr lang="en-US" altLang="zh-CN" sz="1800" b="1" kern="0" dirty="0" smtClean="0"/>
              <a:t>Chitrakar	</a:t>
            </a:r>
            <a:r>
              <a:rPr lang="en-US" altLang="zh-CN" sz="1800" b="1" dirty="0" smtClean="0"/>
              <a:t>	</a:t>
            </a:r>
            <a:r>
              <a:rPr lang="en-US" altLang="zh-CN" sz="1800" b="1" kern="0" dirty="0" smtClean="0"/>
              <a:t>Second</a:t>
            </a:r>
            <a:r>
              <a:rPr lang="en-US" altLang="zh-CN" sz="1800" b="1" kern="0" dirty="0"/>
              <a:t>: Rajat </a:t>
            </a:r>
            <a:r>
              <a:rPr lang="en-US" altLang="zh-CN" sz="1800" b="1" kern="0" dirty="0" err="1"/>
              <a:t>Pushkarna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22/1579r3</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3463819"/>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160</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128, 283, 286, 435, </a:t>
            </a:r>
            <a:r>
              <a:rPr lang="pt-BR" altLang="zh-CN" sz="1600" dirty="0" smtClean="0"/>
              <a:t>559</a:t>
            </a:r>
          </a:p>
          <a:p>
            <a:pPr lvl="1" algn="just">
              <a:buFont typeface="Arial" panose="020B0604020202020204" pitchFamily="34" charset="0"/>
              <a:buChar char="–"/>
              <a:defRPr/>
            </a:pPr>
            <a:r>
              <a:rPr lang="en-US" altLang="zh-CN" sz="1600" kern="0" dirty="0" smtClean="0"/>
              <a:t>as specified </a:t>
            </a:r>
            <a:r>
              <a:rPr lang="en-US" altLang="zh-CN" sz="1600" dirty="0"/>
              <a:t>in </a:t>
            </a:r>
            <a:r>
              <a:rPr lang="en-US" altLang="zh-CN" sz="1600" dirty="0" smtClean="0"/>
              <a:t>22/1758r2</a:t>
            </a:r>
            <a:r>
              <a:rPr lang="en-US" altLang="zh-CN" sz="1600" dirty="0"/>
              <a:t>, CC40 CR for Topic Threshold - Part 2</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a:t>
            </a:r>
            <a:r>
              <a:rPr lang="en-US" altLang="zh-CN" sz="1800" b="1" kern="0" dirty="0" err="1"/>
              <a:t>Mengshi</a:t>
            </a:r>
            <a:r>
              <a:rPr lang="en-US" altLang="zh-CN" sz="1800" b="1" kern="0" dirty="0"/>
              <a:t> Hu</a:t>
            </a:r>
            <a:r>
              <a:rPr lang="en-US" altLang="zh-CN" sz="1800" b="1" kern="0" dirty="0" smtClean="0"/>
              <a:t>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22/1758r2</a:t>
            </a:r>
            <a:endParaRPr lang="en-US" altLang="zh-CN" kern="0" dirty="0"/>
          </a:p>
          <a:p>
            <a:pPr marL="628650" lvl="2">
              <a:buFont typeface="微软雅黑" panose="020B0503020204020204" pitchFamily="34" charset="-122"/>
              <a:buChar char="–"/>
              <a:defRPr/>
            </a:pPr>
            <a:r>
              <a:rPr lang="en-US" altLang="zh-CN" kern="0" dirty="0"/>
              <a:t>SP Result:  Y/ N/ </a:t>
            </a:r>
            <a:r>
              <a:rPr lang="en-US" altLang="zh-CN" kern="0" dirty="0" smtClean="0"/>
              <a:t>A</a:t>
            </a:r>
          </a:p>
          <a:p>
            <a:pPr marL="628650" lvl="2">
              <a:buFont typeface="微软雅黑" panose="020B0503020204020204" pitchFamily="34" charset="-122"/>
              <a:buChar char="–"/>
              <a:defRPr/>
            </a:pP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59472176"/>
      </p:ext>
    </p:extLst>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kern="0" dirty="0" smtClean="0"/>
              <a:t>CIDs 327</a:t>
            </a:r>
          </a:p>
          <a:p>
            <a:pPr lvl="1" algn="just">
              <a:buFont typeface="Arial" panose="020B0604020202020204" pitchFamily="34" charset="0"/>
              <a:buChar char="–"/>
              <a:defRPr/>
            </a:pPr>
            <a:r>
              <a:rPr lang="en-US" altLang="zh-CN" sz="1600" kern="0" dirty="0" smtClean="0"/>
              <a:t>as specified in 11-22-1752-04-00bf Resolution of CID 327 DMG MLME Primitives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22/1752r4</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664266777"/>
      </p:ext>
    </p:extLst>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a:t>CID : 299, 308, 316, 481, 93, 141, 145, 430, 611, 774, 463, 815, 877,  21, 570, </a:t>
            </a:r>
            <a:r>
              <a:rPr lang="pt-BR" altLang="zh-CN" sz="1600" kern="0" dirty="0" smtClean="0"/>
              <a:t>912</a:t>
            </a:r>
          </a:p>
          <a:p>
            <a:pPr lvl="1" algn="just">
              <a:buFont typeface="Arial" panose="020B0604020202020204" pitchFamily="34" charset="0"/>
              <a:buChar char="–"/>
              <a:defRPr/>
            </a:pPr>
            <a:r>
              <a:rPr lang="en-US" altLang="zh-CN" sz="1600" kern="0" dirty="0" smtClean="0"/>
              <a:t>as specified </a:t>
            </a:r>
            <a:r>
              <a:rPr lang="en-US" altLang="zh-CN" sz="1600" kern="0" dirty="0"/>
              <a:t>in 11-22/1385r9 ‘CC40 sensing session part 3</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Dibakar Das</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22/1385r9</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50952858"/>
      </p:ext>
    </p:extLst>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601, </a:t>
            </a:r>
            <a:r>
              <a:rPr lang="pt-BR" altLang="zh-CN" sz="1600" kern="0" dirty="0" smtClean="0"/>
              <a:t>642</a:t>
            </a:r>
          </a:p>
          <a:p>
            <a:pPr lvl="1" algn="just">
              <a:buFont typeface="Arial" panose="020B0604020202020204" pitchFamily="34" charset="0"/>
              <a:buChar char="–"/>
              <a:defRPr/>
            </a:pPr>
            <a:r>
              <a:rPr lang="en-US" altLang="zh-CN" sz="1600" kern="0" dirty="0" smtClean="0"/>
              <a:t>as specified </a:t>
            </a:r>
            <a:r>
              <a:rPr lang="en-US" altLang="zh-CN" sz="1600" kern="0" dirty="0"/>
              <a:t>in 11-22/891r3 ‘CC40-CR for PN SN and AC</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Chaoming Luo</a:t>
            </a:r>
            <a:r>
              <a:rPr lang="en-US" altLang="zh-CN" sz="1800" b="1" kern="0" dirty="0"/>
              <a:t>	</a:t>
            </a:r>
            <a:r>
              <a:rPr lang="en-US" altLang="zh-CN" sz="1800" b="1" dirty="0"/>
              <a:t>	</a:t>
            </a:r>
            <a:r>
              <a:rPr lang="en-US" altLang="zh-CN" sz="1800" b="1" kern="0" dirty="0"/>
              <a:t>Second: Ning Gao</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22/891r3 </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555932485"/>
      </p:ext>
    </p:extLst>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kern="0" dirty="0" smtClean="0"/>
              <a:t>CID: </a:t>
            </a:r>
            <a:r>
              <a:rPr lang="pt-BR" altLang="zh-CN" sz="1600" kern="0" dirty="0"/>
              <a:t>664, 816, 905, 242, 895, </a:t>
            </a:r>
            <a:r>
              <a:rPr lang="pt-BR" altLang="zh-CN" sz="1600" kern="0" dirty="0" smtClean="0"/>
              <a:t>279</a:t>
            </a:r>
          </a:p>
          <a:p>
            <a:pPr lvl="1" algn="just">
              <a:buFont typeface="Arial" panose="020B0604020202020204" pitchFamily="34" charset="0"/>
              <a:buChar char="–"/>
              <a:defRPr/>
            </a:pPr>
            <a:r>
              <a:rPr lang="en-US" altLang="zh-CN" sz="1600" kern="0" dirty="0" smtClean="0"/>
              <a:t>as specified </a:t>
            </a:r>
            <a:r>
              <a:rPr lang="en-US" altLang="zh-CN" sz="1600" kern="0" dirty="0"/>
              <a:t>in 11-22/1455r2 ‘CC40 CR for Sensing Measurement Setup - Part 2</a:t>
            </a:r>
            <a:r>
              <a:rPr lang="en-US" altLang="zh-CN" sz="1600" kern="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22/1455r2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5929032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10</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In a sensing session, a sensing initiator might be a sensing transmitter, a sensing receiver, both or neither.</a:t>
            </a:r>
          </a:p>
          <a:p>
            <a:pPr lvl="1">
              <a:defRPr/>
            </a:pPr>
            <a:endParaRPr lang="en-US" altLang="zh-CN" sz="1800" kern="0" dirty="0"/>
          </a:p>
          <a:p>
            <a:pPr marL="285750" lvl="1">
              <a:buFont typeface="Arial" panose="020B0604020202020204" pitchFamily="34" charset="0"/>
              <a:buChar char="•"/>
              <a:defRPr/>
            </a:pPr>
            <a:r>
              <a:rPr lang="en-US" altLang="zh-CN" sz="1800" b="1" kern="0" dirty="0"/>
              <a:t>Move: Edward Au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(22Y, 0N, 4A)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a:t>
            </a:r>
            <a:r>
              <a:rPr lang="en-US" altLang="zh-CN" sz="1800" b="1">
                <a:highlight>
                  <a:srgbClr val="00FF00"/>
                </a:highlight>
              </a:rPr>
              <a:t>Passes (21Y</a:t>
            </a:r>
            <a:r>
              <a:rPr lang="en-US" altLang="zh-CN" sz="1800" b="1" dirty="0">
                <a:highlight>
                  <a:srgbClr val="00FF00"/>
                </a:highlight>
              </a:rPr>
              <a:t>, 0N, 4A)</a:t>
            </a:r>
            <a:endParaRPr lang="en-US" altLang="zh-CN" sz="1800" dirty="0">
              <a:highlight>
                <a:srgbClr val="00FF00"/>
              </a:highlight>
            </a:endParaRPr>
          </a:p>
          <a:p>
            <a:pPr marL="0" lvl="1" indent="0">
              <a:buNone/>
              <a:defRPr/>
            </a:pPr>
            <a:endParaRPr lang="en-US" altLang="zh-CN" sz="1800" b="1" kern="0" dirty="0"/>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1209868827"/>
      </p:ext>
    </p:extLst>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373, 491, 490, </a:t>
            </a:r>
            <a:r>
              <a:rPr lang="en-US" altLang="zh-CN" sz="1600" dirty="0" smtClean="0"/>
              <a:t>519</a:t>
            </a:r>
          </a:p>
          <a:p>
            <a:pPr lvl="1" algn="just">
              <a:buFont typeface="Arial" panose="020B0604020202020204" pitchFamily="34" charset="0"/>
              <a:buChar char="–"/>
              <a:defRPr/>
            </a:pPr>
            <a:r>
              <a:rPr lang="en-US" altLang="zh-CN" sz="1600" kern="0" dirty="0" smtClean="0"/>
              <a:t>as specified </a:t>
            </a:r>
            <a:r>
              <a:rPr lang="en-US" altLang="zh-CN" sz="1600" kern="0" dirty="0"/>
              <a:t>in 11-22/1691r1 ‘CC40 CR for CIDs for Sensing Measurement Setup Frames</a:t>
            </a:r>
            <a:r>
              <a:rPr lang="en-US" altLang="zh-CN" sz="1600" kern="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Dongguk </a:t>
            </a:r>
            <a:r>
              <a:rPr lang="en-US" altLang="zh-CN" sz="1800" b="1" kern="0" dirty="0"/>
              <a:t>Lim</a:t>
            </a:r>
            <a:r>
              <a:rPr lang="en-US" altLang="zh-CN" sz="1800" b="1" dirty="0"/>
              <a:t>	</a:t>
            </a:r>
            <a:r>
              <a:rPr lang="en-US" altLang="zh-CN" sz="1800" b="1" kern="0" dirty="0"/>
              <a:t>Second: Ali Raissinia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22/1691r1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660509166"/>
      </p:ext>
    </p:extLst>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661, </a:t>
            </a:r>
            <a:r>
              <a:rPr lang="en-US" altLang="zh-CN" sz="1600" dirty="0" smtClean="0"/>
              <a:t>662, 899</a:t>
            </a:r>
          </a:p>
          <a:p>
            <a:pPr lvl="1" algn="just">
              <a:buFont typeface="Arial" panose="020B0604020202020204" pitchFamily="34" charset="0"/>
              <a:buChar char="–"/>
              <a:defRPr/>
            </a:pPr>
            <a:r>
              <a:rPr lang="en-US" altLang="zh-CN" sz="1600" kern="0" dirty="0" smtClean="0"/>
              <a:t>as specified in </a:t>
            </a:r>
            <a:r>
              <a:rPr lang="en-US" altLang="zh-CN" sz="1600" dirty="0"/>
              <a:t>22/1467r2 CR for Setup CIDs Part II</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22/1467r2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100931405"/>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 </a:t>
            </a:r>
            <a:r>
              <a:rPr lang="en-US" altLang="zh-CN" sz="1600" dirty="0"/>
              <a:t>126, 129, 164, 166, 168, 454, 498, 504, 543, 547, 549, 551, 554, 765, 99, </a:t>
            </a:r>
            <a:r>
              <a:rPr lang="en-US" altLang="zh-CN" sz="1600" dirty="0" smtClean="0"/>
              <a:t>101</a:t>
            </a:r>
          </a:p>
          <a:p>
            <a:pPr lvl="1" algn="just">
              <a:buFont typeface="Arial" panose="020B0604020202020204" pitchFamily="34" charset="0"/>
              <a:buChar char="–"/>
              <a:defRPr/>
            </a:pPr>
            <a:r>
              <a:rPr lang="en-US" altLang="zh-CN" sz="1600" kern="0" dirty="0" smtClean="0"/>
              <a:t>as specified in </a:t>
            </a:r>
            <a:r>
              <a:rPr lang="en-US" altLang="zh-CN" sz="1600" dirty="0" smtClean="0"/>
              <a:t>11-22/1332r3 </a:t>
            </a:r>
            <a:r>
              <a:rPr lang="en-US" altLang="zh-CN" sz="1600" dirty="0"/>
              <a:t>‘CC40 CR for Trigger frame’</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Dong Wei</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22/1332r3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808539806"/>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735, 736, 737, 739, 783, 788, 798, 790, </a:t>
            </a:r>
            <a:r>
              <a:rPr lang="pt-BR" altLang="zh-CN" sz="1600" dirty="0" smtClean="0"/>
              <a:t>583</a:t>
            </a:r>
          </a:p>
          <a:p>
            <a:pPr lvl="1" algn="just">
              <a:buFont typeface="Arial" panose="020B0604020202020204" pitchFamily="34" charset="0"/>
              <a:buChar char="–"/>
              <a:defRPr/>
            </a:pPr>
            <a:r>
              <a:rPr lang="en-US" altLang="zh-CN" sz="1600" kern="0" dirty="0" smtClean="0"/>
              <a:t>as specified in </a:t>
            </a:r>
            <a:r>
              <a:rPr lang="en-US" altLang="zh-CN" sz="1600" dirty="0"/>
              <a:t>11-22/1577r3 ‘CC40 CR for Miscellaneous negotiation related CIDs’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Dibakar Das</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22/1577r3</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1825352698"/>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169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182, 415, 147, 754, 181, 416, 535, 782, 810, 811, 218, 586, </a:t>
            </a:r>
            <a:r>
              <a:rPr lang="pt-BR" altLang="zh-CN" sz="1600" dirty="0" smtClean="0"/>
              <a:t>836</a:t>
            </a:r>
          </a:p>
          <a:p>
            <a:pPr lvl="1" algn="just">
              <a:buFont typeface="Arial" panose="020B0604020202020204" pitchFamily="34" charset="0"/>
              <a:buChar char="–"/>
              <a:defRPr/>
            </a:pPr>
            <a:r>
              <a:rPr lang="en-US" altLang="zh-CN" sz="1600" kern="0" dirty="0" smtClean="0"/>
              <a:t>as specified in </a:t>
            </a:r>
            <a:r>
              <a:rPr lang="en-US" altLang="zh-CN" sz="1600" dirty="0" smtClean="0"/>
              <a:t>11-22/1402r4 </a:t>
            </a:r>
            <a:r>
              <a:rPr lang="en-US" altLang="zh-CN" sz="1600" dirty="0"/>
              <a:t>‘CC40 CR for Sensing Measurement Setup - Part 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Lim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22/1402r4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79265447"/>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047, 204, 276, 459, 493, 525, 573, 576, 595, 743, 081, 277, 082, 528 </a:t>
            </a:r>
            <a:endParaRPr lang="pt-BR" altLang="zh-CN" sz="1600" dirty="0" smtClean="0"/>
          </a:p>
          <a:p>
            <a:pPr lvl="1" algn="just">
              <a:buFont typeface="Arial" panose="020B0604020202020204" pitchFamily="34" charset="0"/>
              <a:buChar char="–"/>
              <a:defRPr/>
            </a:pPr>
            <a:r>
              <a:rPr lang="en-US" altLang="zh-CN" sz="1600" kern="0" dirty="0" smtClean="0"/>
              <a:t>as specified in </a:t>
            </a:r>
            <a:r>
              <a:rPr lang="en-US" altLang="zh-CN" sz="1600" dirty="0" smtClean="0"/>
              <a:t>22/1396r5</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22/1396r5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19599117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671, 343, 534, </a:t>
            </a:r>
            <a:r>
              <a:rPr lang="pt-BR" altLang="zh-CN" sz="1600" dirty="0" smtClean="0"/>
              <a:t>855</a:t>
            </a:r>
          </a:p>
          <a:p>
            <a:pPr lvl="1" algn="just">
              <a:buFont typeface="Arial" panose="020B0604020202020204" pitchFamily="34" charset="0"/>
              <a:buChar char="–"/>
              <a:defRPr/>
            </a:pPr>
            <a:r>
              <a:rPr lang="en-US" altLang="zh-CN" sz="1600" kern="0" dirty="0" smtClean="0"/>
              <a:t>as specified </a:t>
            </a:r>
            <a:r>
              <a:rPr lang="en-US" altLang="zh-CN" sz="1600" dirty="0"/>
              <a:t> in 22/1803r0 CR for Setup CIDs Part III (11.21.8)</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Zinan Lin </a:t>
            </a:r>
            <a:r>
              <a:rPr lang="en-US" altLang="zh-CN" sz="1800" b="1" dirty="0"/>
              <a:t>	</a:t>
            </a:r>
            <a:r>
              <a:rPr lang="en-US" altLang="zh-CN" sz="1800" b="1" kern="0" dirty="0"/>
              <a:t>Second: Mahmoud Kamel</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22/1803r0 </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5960530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172</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a:t>
            </a:r>
            <a:r>
              <a:rPr lang="en-US" altLang="zh-CN" sz="1600" dirty="0"/>
              <a:t>291</a:t>
            </a:r>
            <a:endParaRPr lang="pt-BR" altLang="zh-CN" sz="1600" dirty="0" smtClean="0"/>
          </a:p>
          <a:p>
            <a:pPr lvl="1" algn="just">
              <a:buFont typeface="Arial" panose="020B0604020202020204" pitchFamily="34" charset="0"/>
              <a:buChar char="–"/>
              <a:defRPr/>
            </a:pPr>
            <a:r>
              <a:rPr lang="en-US" altLang="zh-CN" sz="1600" kern="0" dirty="0" smtClean="0"/>
              <a:t>as specified </a:t>
            </a:r>
            <a:r>
              <a:rPr lang="en-US" altLang="zh-CN" sz="1600" dirty="0"/>
              <a:t> in 11-22/1791r0 CC40 CR for CID </a:t>
            </a:r>
            <a:r>
              <a:rPr lang="en-US" altLang="zh-CN" sz="1600" dirty="0" smtClean="0"/>
              <a:t>291</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Mahmoud </a:t>
            </a:r>
            <a:r>
              <a:rPr lang="en-US" altLang="zh-CN" sz="1800" b="1" kern="0" dirty="0" smtClean="0"/>
              <a:t>Kamel</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22/1791r0</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784771806"/>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173</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89, 187, 474, 532, 606, 714, 776, 777, 814, 846, 847, 849, 875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22/0927r4</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Chris Beg 	</a:t>
            </a:r>
            <a:r>
              <a:rPr lang="en-US" altLang="zh-CN" sz="1800" b="1" dirty="0"/>
              <a:t>	</a:t>
            </a:r>
            <a:r>
              <a:rPr lang="en-US" altLang="zh-CN" sz="1800" b="1" kern="0" dirty="0"/>
              <a:t>Second</a:t>
            </a:r>
            <a:r>
              <a:rPr lang="en-US" altLang="zh-CN" sz="1800" b="1" kern="0" dirty="0" smtClean="0"/>
              <a:t>: Claudio </a:t>
            </a:r>
            <a:r>
              <a:rPr lang="en-US" altLang="zh-CN" sz="1800" b="1" kern="0" dirty="0"/>
              <a:t>da Silva</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22/0927r4</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912306760"/>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174</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139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11-22/1823r1 ‘Resolutions for CID 49, 50 and 139</a:t>
            </a:r>
            <a:r>
              <a:rPr lang="en-US"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Pei Zhou </a:t>
            </a:r>
            <a:r>
              <a:rPr lang="en-US" altLang="zh-CN" sz="1800" b="1" kern="0" dirty="0"/>
              <a:t>	</a:t>
            </a:r>
            <a:r>
              <a:rPr lang="en-US" altLang="zh-CN" sz="1800" b="1" dirty="0"/>
              <a:t>	</a:t>
            </a:r>
            <a:r>
              <a:rPr lang="en-US" altLang="zh-CN" sz="1800" b="1" kern="0" dirty="0"/>
              <a:t>Second: Chaoming Luo</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22/1823r1</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42608975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11</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Results of measurement performed in a sensing session should be obtained by or reported to its initiator.</a:t>
            </a:r>
          </a:p>
          <a:p>
            <a:pPr lvl="1">
              <a:defRPr/>
            </a:pPr>
            <a:r>
              <a:rPr lang="en-US" altLang="zh-CN" sz="1800" kern="0" dirty="0"/>
              <a:t> </a:t>
            </a:r>
          </a:p>
          <a:p>
            <a:pPr>
              <a:defRPr/>
            </a:pPr>
            <a:endParaRPr lang="en-US" altLang="zh-CN" sz="20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Cheng Chen	</a:t>
            </a:r>
          </a:p>
          <a:p>
            <a:pPr>
              <a:buFont typeface="Arial" panose="020B0604020202020204" pitchFamily="34" charset="0"/>
              <a:buChar char="•"/>
              <a:defRPr/>
            </a:pPr>
            <a:endParaRPr lang="en-US" altLang="zh-CN" kern="0" dirty="0"/>
          </a:p>
          <a:p>
            <a:pPr marL="285750" lvl="1">
              <a:buFont typeface="Arial" panose="020B0604020202020204" pitchFamily="34" charset="0"/>
              <a:buChar char="•"/>
              <a:defRPr/>
            </a:pPr>
            <a:r>
              <a:rPr lang="en-US" altLang="zh-CN" sz="1800" b="1" kern="0" dirty="0"/>
              <a:t>Preliminary Result: Motion Passes (21Y, 0N, 3A)</a:t>
            </a:r>
          </a:p>
          <a:p>
            <a:pPr marL="285750" lvl="1">
              <a:buFont typeface="Arial" panose="020B0604020202020204" pitchFamily="34" charset="0"/>
              <a:buChar char="•"/>
              <a:defRPr/>
            </a:pPr>
            <a:r>
              <a:rPr lang="en-US" altLang="zh-CN" sz="1800" b="1" kern="0" dirty="0"/>
              <a:t>Result*: </a:t>
            </a:r>
            <a:r>
              <a:rPr lang="en-US" altLang="zh-CN" sz="1800" b="1" dirty="0">
                <a:highlight>
                  <a:srgbClr val="00FF00"/>
                </a:highlight>
              </a:rPr>
              <a:t>Motion Passes (20Y, 0N,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2</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279625995"/>
      </p:ext>
    </p:extLst>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175</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202 315 482 567 633 769 768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doc.: </a:t>
            </a:r>
            <a:r>
              <a:rPr lang="en-US" altLang="zh-CN" sz="1600" dirty="0" smtClean="0"/>
              <a:t>11-22/1651r3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22/1651r3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0607337"/>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176</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418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11-22-1523r3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Assaf 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document </a:t>
            </a:r>
            <a:r>
              <a:rPr lang="en-US" altLang="zh-CN" dirty="0"/>
              <a:t>22/1523r3</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845920891"/>
      </p:ext>
    </p:extLst>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177</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14 15 16 205 305 318 </a:t>
            </a:r>
            <a:r>
              <a:rPr lang="en-US" altLang="zh-CN" sz="1600" dirty="0" smtClean="0"/>
              <a:t>322</a:t>
            </a:r>
          </a:p>
          <a:p>
            <a:pPr lvl="1" algn="just">
              <a:buFont typeface="Arial" panose="020B0604020202020204" pitchFamily="34" charset="0"/>
              <a:buChar char="–"/>
              <a:defRPr/>
            </a:pPr>
            <a:r>
              <a:rPr lang="en-US" altLang="zh-CN" sz="1600" dirty="0"/>
              <a:t>as specified in doc.: </a:t>
            </a:r>
            <a:r>
              <a:rPr lang="en-US" altLang="zh-CN" sz="1600" dirty="0" smtClean="0"/>
              <a:t>11-22/1826r2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Cheng Chen </a:t>
            </a:r>
            <a:r>
              <a:rPr lang="en-US" altLang="zh-CN" sz="1800" b="1" kern="0" dirty="0"/>
              <a:t>	</a:t>
            </a:r>
            <a:r>
              <a:rPr lang="en-US" altLang="zh-CN" sz="1800" b="1" dirty="0"/>
              <a:t>	</a:t>
            </a:r>
            <a:r>
              <a:rPr lang="en-US" altLang="zh-CN" sz="1800" b="1" kern="0" dirty="0"/>
              <a:t>Second: Assaf Kasher</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22/1826r2</a:t>
            </a:r>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866970836"/>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178</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 </a:t>
            </a:r>
            <a:r>
              <a:rPr lang="en-US" altLang="zh-CN" sz="1600" dirty="0" smtClean="0"/>
              <a:t>561</a:t>
            </a:r>
          </a:p>
          <a:p>
            <a:pPr lvl="1" algn="just">
              <a:buFont typeface="Arial" panose="020B0604020202020204" pitchFamily="34" charset="0"/>
              <a:buChar char="–"/>
              <a:defRPr/>
            </a:pPr>
            <a:r>
              <a:rPr lang="en-US" altLang="zh-CN" sz="1600" kern="0" dirty="0" smtClean="0"/>
              <a:t>as specified in </a:t>
            </a:r>
            <a:r>
              <a:rPr lang="en-US" altLang="zh-CN" sz="1600" dirty="0" smtClean="0"/>
              <a:t>11-22/1834r2 </a:t>
            </a:r>
            <a:r>
              <a:rPr lang="en-US" altLang="zh-CN" sz="1600" dirty="0"/>
              <a:t>‘CC40-CR-for-CID 561</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Dongguk </a:t>
            </a:r>
            <a:r>
              <a:rPr lang="en-US" altLang="zh-CN" sz="1800" b="1" kern="0" dirty="0" smtClean="0"/>
              <a:t>Lim</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22/1834r2</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3704284687"/>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179</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HE TB Ranging NDP to the TF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NDPA sounding phase in a TB sensing measurement instance when PPDU BW ≤ 160 MHz;</a:t>
            </a:r>
          </a:p>
          <a:p>
            <a:pPr lvl="1" algn="just">
              <a:buFont typeface="Arial" panose="020B0604020202020204" pitchFamily="34" charset="0"/>
              <a:buChar char="–"/>
              <a:defRPr/>
            </a:pPr>
            <a:r>
              <a:rPr lang="en-US" altLang="zh-CN" sz="1600" dirty="0" smtClean="0"/>
              <a:t>To </a:t>
            </a:r>
            <a:r>
              <a:rPr lang="en-US" altLang="zh-CN" sz="1600" dirty="0"/>
              <a:t>apply the HE Ranging NDP to the non-TB sensing measurement instance when PPDU BW ≤ 160 </a:t>
            </a:r>
            <a:r>
              <a:rPr lang="en-US" altLang="zh-CN" sz="1600" dirty="0" err="1"/>
              <a:t>MHz.</a:t>
            </a:r>
            <a:endParaRPr lang="en-US" altLang="zh-CN" sz="1600" dirty="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smtClean="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314229254"/>
      </p:ext>
    </p:extLst>
  </p:cSld>
  <p:clrMapOvr>
    <a:masterClrMapping/>
  </p:clrMapOvr>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180</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reflect the following text in the Sensing NDP </a:t>
            </a:r>
            <a:r>
              <a:rPr lang="en-US" altLang="zh-CN" sz="1800" b="1" dirty="0" smtClean="0"/>
              <a:t>PDT</a:t>
            </a:r>
            <a:r>
              <a:rPr lang="en-US" altLang="zh-CN" sz="1800" b="1" kern="0" dirty="0" smtClean="0"/>
              <a:t>:</a:t>
            </a:r>
            <a:endParaRPr lang="en-US" altLang="zh-CN" sz="1800" b="1" kern="0" dirty="0"/>
          </a:p>
          <a:p>
            <a:pPr lvl="1" algn="just">
              <a:buFont typeface="Arial" panose="020B0604020202020204" pitchFamily="34" charset="0"/>
              <a:buChar char="–"/>
              <a:defRPr/>
            </a:pPr>
            <a:r>
              <a:rPr lang="en-US" altLang="zh-CN" sz="1600" dirty="0" smtClean="0"/>
              <a:t>To </a:t>
            </a:r>
            <a:r>
              <a:rPr lang="en-US" altLang="zh-CN" sz="1600" dirty="0"/>
              <a:t>apply the EHT sounding NDP (including specified preamble puncturing patterns), when PPDU BW = 320 MHz, only to a TB sensing measurement instance in the NDPA sounding phase as the SI2SR NDP.</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smtClean="0"/>
              <a:t>Yan Xin</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p>
        </p:txBody>
      </p:sp>
    </p:spTree>
    <p:extLst>
      <p:ext uri="{BB962C8B-B14F-4D97-AF65-F5344CB8AC3E}">
        <p14:creationId xmlns:p14="http://schemas.microsoft.com/office/powerpoint/2010/main" val="2202565488"/>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smtClean="0"/>
              <a:t>Motion 181</a:t>
            </a:r>
            <a:endParaRPr lang="en-US" altLang="en-US" sz="3600" dirty="0"/>
          </a:p>
        </p:txBody>
      </p:sp>
      <p:sp>
        <p:nvSpPr>
          <p:cNvPr id="5" name="Rectangle 3"/>
          <p:cNvSpPr txBox="1">
            <a:spLocks noChangeArrowheads="1"/>
          </p:cNvSpPr>
          <p:nvPr/>
        </p:nvSpPr>
        <p:spPr bwMode="auto">
          <a:xfrm>
            <a:off x="762000" y="1295400"/>
            <a:ext cx="10744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r>
              <a:rPr lang="en-US" altLang="zh-CN" sz="1800" b="1" dirty="0" smtClean="0"/>
              <a:t>:</a:t>
            </a:r>
            <a:endParaRPr lang="en-US" altLang="zh-CN" sz="1800" b="1" kern="0" dirty="0" smtClean="0"/>
          </a:p>
          <a:p>
            <a:pPr lvl="1" algn="just">
              <a:buFont typeface="Arial" panose="020B0604020202020204" pitchFamily="34" charset="0"/>
              <a:buChar char="–"/>
              <a:defRPr/>
            </a:pPr>
            <a:r>
              <a:rPr lang="en-US" altLang="zh-CN" sz="1600" dirty="0" smtClean="0"/>
              <a:t>CID: 408</a:t>
            </a:r>
            <a:r>
              <a:rPr lang="en-US" altLang="zh-CN" sz="1600" dirty="0"/>
              <a:t>, 409</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a:t>
            </a:r>
            <a:r>
              <a:rPr lang="en-US" altLang="zh-CN" sz="1800" b="1" kern="0" dirty="0" smtClean="0"/>
              <a:t>Silva		</a:t>
            </a:r>
            <a:r>
              <a:rPr lang="en-US" altLang="zh-CN" sz="1800" b="1" dirty="0"/>
              <a:t>	</a:t>
            </a:r>
            <a:r>
              <a:rPr lang="en-US" altLang="zh-CN" sz="1800" b="1" kern="0" dirty="0"/>
              <a:t>Second: Cheng Chen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p:txBody>
      </p:sp>
    </p:spTree>
    <p:extLst>
      <p:ext uri="{BB962C8B-B14F-4D97-AF65-F5344CB8AC3E}">
        <p14:creationId xmlns:p14="http://schemas.microsoft.com/office/powerpoint/2010/main" val="3665974686"/>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16    (Wednesday AM 2),	10:30-12:30 Thailand time</a:t>
            </a:r>
          </a:p>
          <a:p>
            <a:pPr lvl="1"/>
            <a:endParaRPr lang="en-US" altLang="en-US" sz="3600" dirty="0"/>
          </a:p>
        </p:txBody>
      </p:sp>
    </p:spTree>
    <p:extLst>
      <p:ext uri="{BB962C8B-B14F-4D97-AF65-F5344CB8AC3E}">
        <p14:creationId xmlns:p14="http://schemas.microsoft.com/office/powerpoint/2010/main" val="1806053299"/>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182</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 : 284, 285, 433, 434, 560, 766, 767, 886, </a:t>
            </a:r>
            <a:r>
              <a:rPr lang="pt-BR" altLang="zh-CN" sz="1600" dirty="0" smtClean="0"/>
              <a:t>890</a:t>
            </a:r>
          </a:p>
          <a:p>
            <a:pPr lvl="1" algn="just">
              <a:buFont typeface="Arial" panose="020B0604020202020204" pitchFamily="34" charset="0"/>
              <a:buChar char="–"/>
              <a:defRPr/>
            </a:pPr>
            <a:r>
              <a:rPr lang="en-US" altLang="zh-CN" sz="1600" dirty="0"/>
              <a:t>as specified </a:t>
            </a:r>
            <a:r>
              <a:rPr lang="en-US" altLang="zh-CN" sz="1600" kern="0" dirty="0" smtClean="0"/>
              <a:t>in 11-22/1861r3 </a:t>
            </a:r>
            <a:r>
              <a:rPr lang="en-US" altLang="zh-CN" sz="1600" kern="0" dirty="0"/>
              <a:t>CC40 CR for Topic Threshold – Part </a:t>
            </a:r>
            <a:r>
              <a:rPr lang="en-US" altLang="zh-CN" sz="1600" kern="0" dirty="0" smtClean="0"/>
              <a:t>3</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Stephen McCann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highlight>
                  <a:srgbClr val="00FF00"/>
                </a:highlight>
              </a:rPr>
              <a:t>Approved by unanimous consent</a:t>
            </a:r>
            <a:endParaRPr lang="en-US" altLang="zh-CN" sz="105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22/1861r3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38159185"/>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183</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351 and 356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11-22-1830-03-00bf Resolution of DMG CID 351 356 </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Solomon </a:t>
            </a:r>
            <a:r>
              <a:rPr lang="en-US" altLang="zh-CN" sz="1800" b="1" kern="0" dirty="0" smtClean="0"/>
              <a:t>Trainin 	</a:t>
            </a:r>
            <a:r>
              <a:rPr lang="en-US" altLang="zh-CN" sz="1800" b="1" dirty="0" smtClean="0"/>
              <a:t>	</a:t>
            </a:r>
            <a:r>
              <a:rPr lang="en-US" altLang="zh-CN" sz="1800" b="1" kern="0" dirty="0" smtClean="0"/>
              <a:t>Second</a:t>
            </a:r>
            <a:r>
              <a:rPr lang="en-US" altLang="zh-CN" sz="1800" b="1" kern="0" dirty="0"/>
              <a:t>: Claudio da Silva</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kern="0" dirty="0" smtClean="0"/>
              <a:t>22/1830r3</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7173288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12</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11bf amendment may define more than one type of sensing measurement results.</a:t>
            </a:r>
          </a:p>
          <a:p>
            <a:pPr lvl="1">
              <a:defRPr/>
            </a:pPr>
            <a:endParaRPr lang="en-US" altLang="zh-CN" sz="1800" kern="0" dirty="0"/>
          </a:p>
          <a:p>
            <a:pPr lvl="1">
              <a:defRPr/>
            </a:pPr>
            <a:endParaRPr lang="en-US" altLang="zh-CN" sz="1800" kern="0" dirty="0"/>
          </a:p>
          <a:p>
            <a:pPr marL="285750" lvl="1">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Oscar Au	</a:t>
            </a:r>
          </a:p>
          <a:p>
            <a:pPr marL="285750" lvl="1">
              <a:buFont typeface="Arial" panose="020B0604020202020204" pitchFamily="34" charset="0"/>
              <a:buChar char="•"/>
              <a:defRPr/>
            </a:pPr>
            <a:endParaRPr lang="en-US" altLang="zh-CN" sz="1800" b="1" kern="0" dirty="0"/>
          </a:p>
          <a:p>
            <a:pPr marL="285750" lvl="1">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p>
          <a:p>
            <a:pPr marL="0" lvl="1" indent="0">
              <a:buNone/>
              <a:defRPr/>
            </a:pPr>
            <a:endParaRPr lang="en-US" altLang="zh-CN" sz="1800" kern="0" dirty="0"/>
          </a:p>
          <a:p>
            <a:pPr marL="0" lvl="1" indent="0">
              <a:buNone/>
              <a:defRPr/>
            </a:pPr>
            <a:endParaRPr lang="en-US" altLang="zh-CN" sz="1800" kern="0" dirty="0"/>
          </a:p>
          <a:p>
            <a:pPr marL="0" lvl="1" indent="0">
              <a:buNone/>
              <a:defRPr/>
            </a:pPr>
            <a:r>
              <a:rPr lang="en-US" altLang="zh-CN" sz="1800" kern="0" dirty="0"/>
              <a:t>Note</a:t>
            </a:r>
            <a:r>
              <a:rPr lang="zh-CN" altLang="en-US" sz="1800" kern="0" dirty="0"/>
              <a:t>：  </a:t>
            </a:r>
            <a:r>
              <a:rPr lang="en-US" altLang="zh-CN" sz="1800" kern="0" dirty="0"/>
              <a:t>Related document 21/0147r3</a:t>
            </a:r>
          </a:p>
          <a:p>
            <a:pPr marL="0" lvl="1" indent="0">
              <a:buNone/>
              <a:defRPr/>
            </a:pPr>
            <a:endParaRPr lang="en-US" altLang="zh-CN" sz="1800" kern="0" dirty="0"/>
          </a:p>
        </p:txBody>
      </p:sp>
    </p:spTree>
    <p:extLst>
      <p:ext uri="{BB962C8B-B14F-4D97-AF65-F5344CB8AC3E}">
        <p14:creationId xmlns:p14="http://schemas.microsoft.com/office/powerpoint/2010/main" val="1382212542"/>
      </p:ext>
    </p:extLst>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184</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 365, and 449 and </a:t>
            </a:r>
            <a:r>
              <a:rPr lang="en-US" altLang="zh-CN" sz="1600" dirty="0" smtClean="0"/>
              <a:t>33</a:t>
            </a:r>
          </a:p>
          <a:p>
            <a:pPr lvl="1" algn="just">
              <a:buFont typeface="Arial" panose="020B0604020202020204" pitchFamily="34" charset="0"/>
              <a:buChar char="–"/>
              <a:defRPr/>
            </a:pPr>
            <a:r>
              <a:rPr lang="en-US" altLang="zh-CN" sz="1600" dirty="0" smtClean="0"/>
              <a:t>as </a:t>
            </a:r>
            <a:r>
              <a:rPr lang="en-US" altLang="zh-CN" sz="1600" dirty="0"/>
              <a:t>specified in 11-22/0980r5 ‘CC40 CR for CIDs 52, 365 and 449’</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Rui Du	</a:t>
            </a:r>
            <a:r>
              <a:rPr lang="en-US" altLang="zh-CN" sz="1800" b="1" dirty="0" smtClean="0"/>
              <a:t>	</a:t>
            </a:r>
            <a:r>
              <a:rPr lang="en-US" altLang="zh-CN" sz="1800" b="1" kern="0" dirty="0" smtClean="0"/>
              <a:t>Second</a:t>
            </a:r>
            <a:r>
              <a:rPr lang="en-US" altLang="zh-CN" sz="1800" b="1" kern="0" dirty="0"/>
              <a:t>: Naren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22/0980r5</a:t>
            </a:r>
            <a:endParaRPr lang="en-US" altLang="zh-CN" kern="0" dirty="0" smtClean="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3601504"/>
      </p:ext>
    </p:extLst>
  </p:cSld>
  <p:clrMapOvr>
    <a:masterClrMapping/>
  </p:clrMapOvr>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185</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accept document </a:t>
            </a:r>
            <a:r>
              <a:rPr lang="en-US" altLang="zh-CN" sz="1800" b="1" kern="0" dirty="0" smtClean="0"/>
              <a:t>11-22-1795r2 </a:t>
            </a:r>
            <a:r>
              <a:rPr lang="en-US" altLang="zh-CN" sz="1800" b="1" kern="0" dirty="0"/>
              <a:t>as the </a:t>
            </a:r>
            <a:r>
              <a:rPr lang="en-US" altLang="zh-CN" sz="1800" b="1" kern="0" dirty="0" err="1"/>
              <a:t>TGbf</a:t>
            </a:r>
            <a:r>
              <a:rPr lang="en-US" altLang="zh-CN" sz="1800" b="1" kern="0" dirty="0"/>
              <a:t> Coexistence Assessment document: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Claudio da Silva </a:t>
            </a:r>
            <a:r>
              <a:rPr lang="en-US" altLang="zh-CN" sz="1800" b="1" kern="0" dirty="0" smtClean="0"/>
              <a:t>	</a:t>
            </a:r>
            <a:r>
              <a:rPr lang="en-US" altLang="zh-CN" sz="1800" b="1" dirty="0" smtClean="0"/>
              <a:t>	</a:t>
            </a:r>
            <a:r>
              <a:rPr lang="en-US" altLang="zh-CN" sz="1800" b="1" kern="0" dirty="0" smtClean="0"/>
              <a:t>Second</a:t>
            </a:r>
            <a:r>
              <a:rPr lang="en-US" altLang="zh-CN" sz="1800" b="1" kern="0" dirty="0"/>
              <a:t>: Solomon Trainin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a:t>
            </a:r>
            <a:r>
              <a:rPr lang="en-US" altLang="zh-CN" sz="1800" b="1" kern="0" dirty="0" smtClean="0"/>
              <a:t>26 </a:t>
            </a:r>
            <a:r>
              <a:rPr lang="en-US" altLang="zh-CN" sz="1800" b="1" kern="0" dirty="0"/>
              <a:t>Y/  </a:t>
            </a:r>
            <a:r>
              <a:rPr lang="en-US" altLang="zh-CN" sz="1800" b="1" kern="0" dirty="0" smtClean="0"/>
              <a:t>0N</a:t>
            </a:r>
            <a:r>
              <a:rPr lang="en-US" altLang="zh-CN" sz="1800" b="1" kern="0" dirty="0"/>
              <a:t>/  </a:t>
            </a:r>
            <a:r>
              <a:rPr lang="en-US" altLang="zh-CN" sz="1800" b="1" kern="0" dirty="0" smtClean="0"/>
              <a:t>8A</a:t>
            </a:r>
            <a:r>
              <a:rPr lang="en-US" altLang="zh-CN" sz="1800" b="1" kern="0" dirty="0"/>
              <a:t>)</a:t>
            </a:r>
          </a:p>
          <a:p>
            <a:pPr marL="342900" lvl="1" indent="-342900" algn="just">
              <a:buFont typeface="Arial" panose="020B0604020202020204" pitchFamily="34" charset="0"/>
              <a:buChar char="•"/>
              <a:defRPr/>
            </a:pPr>
            <a:r>
              <a:rPr lang="en-US" altLang="zh-CN" sz="1800" b="1" kern="0" dirty="0"/>
              <a:t>Result*: </a:t>
            </a:r>
            <a:r>
              <a:rPr lang="en-US" altLang="zh-CN" sz="1600" b="1" dirty="0">
                <a:highlight>
                  <a:srgbClr val="00FF00"/>
                </a:highlight>
              </a:rPr>
              <a:t>Motion Passes </a:t>
            </a:r>
            <a:r>
              <a:rPr lang="en-US" altLang="zh-CN" sz="1600" b="1" dirty="0" smtClean="0">
                <a:highlight>
                  <a:srgbClr val="00FF00"/>
                </a:highlight>
              </a:rPr>
              <a:t>(26Y</a:t>
            </a:r>
            <a:r>
              <a:rPr lang="en-US" altLang="zh-CN" sz="1600" b="1" dirty="0">
                <a:highlight>
                  <a:srgbClr val="00FF00"/>
                </a:highlight>
              </a:rPr>
              <a:t>, </a:t>
            </a:r>
            <a:r>
              <a:rPr lang="en-US" altLang="zh-CN" sz="1600" b="1" dirty="0" smtClean="0">
                <a:highlight>
                  <a:srgbClr val="00FF00"/>
                </a:highlight>
              </a:rPr>
              <a:t>0N</a:t>
            </a:r>
            <a:r>
              <a:rPr lang="en-US" altLang="zh-CN" sz="1600" b="1" dirty="0">
                <a:highlight>
                  <a:srgbClr val="00FF00"/>
                </a:highlight>
              </a:rPr>
              <a:t>, </a:t>
            </a:r>
            <a:r>
              <a:rPr lang="en-US" altLang="zh-CN" sz="1600" b="1" dirty="0" smtClean="0">
                <a:highlight>
                  <a:srgbClr val="00FF00"/>
                </a:highlight>
              </a:rPr>
              <a:t>8A</a:t>
            </a:r>
            <a:r>
              <a:rPr lang="en-US" altLang="zh-CN" sz="1600" b="1" dirty="0">
                <a:highlight>
                  <a:srgbClr val="00FF00"/>
                </a:highlight>
              </a:rPr>
              <a:t>)</a:t>
            </a:r>
            <a:endParaRPr lang="en-US" altLang="zh-CN" sz="1600" dirty="0">
              <a:highlight>
                <a:srgbClr val="00FF00"/>
              </a:highlight>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smtClean="0">
                <a:solidFill>
                  <a:srgbClr val="FF0000"/>
                </a:solidFill>
              </a:rPr>
              <a:t>0</a:t>
            </a:r>
            <a:r>
              <a:rPr lang="en-US" altLang="zh-CN" kern="0" dirty="0" smtClean="0"/>
              <a:t> </a:t>
            </a:r>
            <a:r>
              <a:rPr lang="en-US" altLang="zh-CN" kern="0" dirty="0"/>
              <a:t>votes of non-voting members.</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293311411"/>
      </p:ext>
    </p:extLst>
  </p:cSld>
  <p:clrMapOvr>
    <a:masterClrMapping/>
  </p:clrMapOvr>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186</a:t>
            </a:r>
            <a:endParaRPr lang="en-US" altLang="en-US" sz="3600" dirty="0"/>
          </a:p>
        </p:txBody>
      </p:sp>
      <p:sp>
        <p:nvSpPr>
          <p:cNvPr id="5"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700" kern="0" dirty="0"/>
          </a:p>
          <a:p>
            <a:pPr marL="342900" lvl="1" indent="-342900" algn="just">
              <a:buFont typeface="Arial" panose="020B0604020202020204" pitchFamily="34" charset="0"/>
              <a:buChar char="•"/>
              <a:defRPr/>
            </a:pPr>
            <a:r>
              <a:rPr lang="en-US" altLang="zh-CN" sz="1400" b="1" dirty="0"/>
              <a:t>Move to add the following to </a:t>
            </a:r>
            <a:r>
              <a:rPr lang="en-US" altLang="zh-CN" sz="1400" b="1" dirty="0" err="1"/>
              <a:t>TGbf's</a:t>
            </a:r>
            <a:r>
              <a:rPr lang="en-US" altLang="zh-CN" sz="1400" b="1" dirty="0"/>
              <a:t> </a:t>
            </a:r>
            <a:r>
              <a:rPr lang="en-US" altLang="zh-CN" sz="1400" b="1" dirty="0" smtClean="0"/>
              <a:t>SFD</a:t>
            </a:r>
            <a:r>
              <a:rPr lang="en-US" altLang="zh-CN" sz="1400" b="1" kern="0" dirty="0" smtClean="0"/>
              <a:t>:</a:t>
            </a:r>
            <a:endParaRPr lang="en-US" altLang="zh-CN" sz="1400" b="1" kern="0" dirty="0"/>
          </a:p>
          <a:p>
            <a:pPr marL="342900" lvl="1" indent="-342900" algn="just">
              <a:buFont typeface="Arial" panose="020B0604020202020204" pitchFamily="34" charset="0"/>
              <a:buChar char="•"/>
              <a:defRPr/>
            </a:pPr>
            <a:r>
              <a:rPr lang="en-US" altLang="zh-CN" sz="1200" b="1" dirty="0" smtClean="0"/>
              <a:t>Add </a:t>
            </a:r>
            <a:r>
              <a:rPr lang="en-US" altLang="zh-CN" sz="1200" b="1" dirty="0"/>
              <a:t>fields </a:t>
            </a:r>
            <a:r>
              <a:rPr lang="en-US" altLang="zh-CN" sz="1200" b="1" dirty="0" err="1"/>
              <a:t>RX_OP_Gain_Type</a:t>
            </a:r>
            <a:r>
              <a:rPr lang="en-US" altLang="zh-CN" sz="1200" b="1" dirty="0"/>
              <a:t> and </a:t>
            </a:r>
            <a:r>
              <a:rPr lang="en-US" altLang="zh-CN" sz="1200" b="1" dirty="0" err="1"/>
              <a:t>Rx_OP_Gain_Index</a:t>
            </a:r>
            <a:r>
              <a:rPr lang="en-US" altLang="zh-CN" sz="1200" b="1" dirty="0"/>
              <a:t> along with CSI in 11bf sub-7GHz sensing measurement report to indicate the Rx OP index or Rx gain </a:t>
            </a:r>
            <a:r>
              <a:rPr lang="en-US" altLang="zh-CN" sz="1200" b="1" dirty="0" smtClean="0"/>
              <a:t>index.</a:t>
            </a:r>
            <a:endParaRPr lang="en-US" altLang="zh-CN" sz="1200" b="1" kern="0" dirty="0"/>
          </a:p>
          <a:p>
            <a:pPr lvl="1" algn="just">
              <a:buFont typeface="Arial" panose="020B0604020202020204" pitchFamily="34" charset="0"/>
              <a:buChar char="–"/>
              <a:defRPr/>
            </a:pPr>
            <a:r>
              <a:rPr lang="en-US" altLang="zh-CN" sz="1050" b="1" kern="0" dirty="0" err="1" smtClean="0"/>
              <a:t>RX_OP_Gain_Type</a:t>
            </a:r>
            <a:r>
              <a:rPr lang="en-US" altLang="zh-CN" sz="1050" b="1" kern="0" dirty="0"/>
              <a:t>: 2 bits (b1b0)</a:t>
            </a:r>
          </a:p>
          <a:p>
            <a:pPr marL="457200" lvl="1" indent="0" algn="just">
              <a:buNone/>
              <a:defRPr/>
            </a:pPr>
            <a:r>
              <a:rPr lang="en-US" altLang="zh-CN" sz="1050" b="1" kern="0" dirty="0" smtClean="0"/>
              <a:t>	•       </a:t>
            </a:r>
            <a:r>
              <a:rPr lang="en-US" altLang="zh-CN" sz="1050" b="1" kern="0" dirty="0"/>
              <a:t>00: neither Rx OP index nor Rx gain index  is reported, and </a:t>
            </a:r>
            <a:r>
              <a:rPr lang="en-US" altLang="zh-CN" sz="1050" b="1" kern="0" dirty="0" err="1"/>
              <a:t>Rx_OP_Gain_Index</a:t>
            </a:r>
            <a:r>
              <a:rPr lang="en-US" altLang="zh-CN" sz="1050" b="1" kern="0" dirty="0"/>
              <a:t> values are invalid</a:t>
            </a:r>
          </a:p>
          <a:p>
            <a:pPr marL="457200" lvl="1" indent="0" algn="just">
              <a:buNone/>
              <a:defRPr/>
            </a:pPr>
            <a:r>
              <a:rPr lang="en-US" altLang="zh-CN" sz="1050" b="1" kern="0" dirty="0" smtClean="0"/>
              <a:t>	•       </a:t>
            </a:r>
            <a:r>
              <a:rPr lang="en-US" altLang="zh-CN" sz="1050" b="1" kern="0" dirty="0"/>
              <a:t>01: Rx OP index is reported in </a:t>
            </a:r>
            <a:r>
              <a:rPr lang="en-US" altLang="zh-CN" sz="1050" b="1" kern="0" dirty="0" err="1"/>
              <a:t>Rx_OP_Gain_Index</a:t>
            </a:r>
            <a:r>
              <a:rPr lang="en-US" altLang="zh-CN" sz="1050" b="1" kern="0" dirty="0"/>
              <a:t>. The details of receiver OP categorization method(s) are TBD</a:t>
            </a:r>
          </a:p>
          <a:p>
            <a:pPr marL="457200" lvl="1" indent="0" algn="just">
              <a:buNone/>
              <a:defRPr/>
            </a:pPr>
            <a:r>
              <a:rPr lang="en-US" altLang="zh-CN" sz="1050" b="1" kern="0" dirty="0" smtClean="0"/>
              <a:t>	•       </a:t>
            </a:r>
            <a:r>
              <a:rPr lang="en-US" altLang="zh-CN" sz="1050" b="1" kern="0" dirty="0"/>
              <a:t>10: Rx gain index is reported in </a:t>
            </a:r>
            <a:r>
              <a:rPr lang="en-US" altLang="zh-CN" sz="1050" b="1" kern="0" dirty="0" err="1"/>
              <a:t>Rx_OP_Gain_Index</a:t>
            </a:r>
            <a:r>
              <a:rPr lang="en-US" altLang="zh-CN" sz="1050" b="1" kern="0" dirty="0"/>
              <a:t>. The details of  Rx gain index definition are TBD</a:t>
            </a:r>
          </a:p>
          <a:p>
            <a:pPr marL="457200" lvl="1" indent="0" algn="just">
              <a:buNone/>
              <a:defRPr/>
            </a:pPr>
            <a:r>
              <a:rPr lang="en-US" altLang="zh-CN" sz="1050" b="1" kern="0" dirty="0" smtClean="0"/>
              <a:t>	•       </a:t>
            </a:r>
            <a:r>
              <a:rPr lang="en-US" altLang="zh-CN" sz="1050" b="1" kern="0" dirty="0"/>
              <a:t>11: reserved</a:t>
            </a:r>
          </a:p>
          <a:p>
            <a:pPr marL="895350" lvl="1" indent="-438150" algn="just">
              <a:buNone/>
              <a:defRPr/>
            </a:pPr>
            <a:r>
              <a:rPr lang="en-US" altLang="zh-CN" sz="1050" b="1" kern="0" dirty="0" smtClean="0"/>
              <a:t>	•     Note</a:t>
            </a:r>
            <a:r>
              <a:rPr lang="en-US" altLang="zh-CN" sz="1050" b="1" kern="0" dirty="0"/>
              <a:t>: Receiver determines value of </a:t>
            </a:r>
            <a:r>
              <a:rPr lang="en-US" altLang="zh-CN" sz="1050" b="1" kern="0" dirty="0" err="1"/>
              <a:t>Rx_OP_Gain_Type</a:t>
            </a:r>
            <a:r>
              <a:rPr lang="en-US" altLang="zh-CN" sz="1050" b="1" kern="0" dirty="0"/>
              <a:t> as it sees the best fit. </a:t>
            </a:r>
            <a:r>
              <a:rPr lang="en-US" altLang="zh-CN" sz="1050" b="1" kern="0" dirty="0" err="1"/>
              <a:t>Rx_OP_Gain_Type</a:t>
            </a:r>
            <a:r>
              <a:rPr lang="en-US" altLang="zh-CN" sz="1050" b="1" kern="0" dirty="0"/>
              <a:t> value doesn’t change during a sensing measurement setup. No need of capability info to use this field. No need of initiator assigning the use of this field.</a:t>
            </a:r>
          </a:p>
          <a:p>
            <a:pPr lvl="1" algn="just">
              <a:buFont typeface="Arial" panose="020B0604020202020204" pitchFamily="34" charset="0"/>
              <a:buChar char="–"/>
              <a:defRPr/>
            </a:pPr>
            <a:r>
              <a:rPr lang="en-US" altLang="zh-CN" sz="1050" b="1" kern="0" dirty="0" err="1" smtClean="0"/>
              <a:t>Rx_OP_Gain_Index</a:t>
            </a:r>
            <a:r>
              <a:rPr lang="en-US" altLang="zh-CN" sz="1050" b="1" kern="0" dirty="0"/>
              <a:t>:</a:t>
            </a:r>
          </a:p>
          <a:p>
            <a:pPr marL="457200" lvl="1" indent="0" algn="just">
              <a:buNone/>
              <a:defRPr/>
            </a:pPr>
            <a:r>
              <a:rPr lang="en-US" altLang="zh-CN" sz="1050" b="1" kern="0" dirty="0" smtClean="0"/>
              <a:t>	•       </a:t>
            </a:r>
            <a:r>
              <a:rPr lang="en-US" altLang="zh-CN" sz="1050" b="1" kern="0" dirty="0"/>
              <a:t>It’s a fixed size field, number of bits TBD.  </a:t>
            </a:r>
          </a:p>
          <a:p>
            <a:pPr marL="457200" lvl="1" indent="0" algn="just">
              <a:buNone/>
              <a:defRPr/>
            </a:pPr>
            <a:r>
              <a:rPr lang="en-US" altLang="zh-CN" sz="1050" b="1" kern="0" dirty="0" smtClean="0"/>
              <a:t>	•       </a:t>
            </a:r>
            <a:r>
              <a:rPr lang="en-US" altLang="zh-CN" sz="1050" b="1" kern="0" dirty="0"/>
              <a:t>Its content depends on the value of </a:t>
            </a:r>
            <a:r>
              <a:rPr lang="en-US" altLang="zh-CN" sz="1050" b="1" kern="0" dirty="0" err="1"/>
              <a:t>RX_OP_Gain_Type</a:t>
            </a:r>
            <a:endParaRPr lang="en-US" altLang="zh-CN" sz="1050" b="1" kern="0" dirty="0"/>
          </a:p>
          <a:p>
            <a:pPr marL="457200" lvl="1" indent="0" algn="just">
              <a:buNone/>
              <a:defRPr/>
            </a:pPr>
            <a:r>
              <a:rPr lang="en-US" altLang="zh-CN" sz="1050" b="1" kern="0" dirty="0" smtClean="0"/>
              <a:t>	•       </a:t>
            </a:r>
            <a:r>
              <a:rPr lang="en-US" altLang="zh-CN" sz="1050" b="1" kern="0" dirty="0"/>
              <a:t>Reporting value per receive antenna is TBD</a:t>
            </a:r>
          </a:p>
          <a:p>
            <a:pPr lvl="1" algn="just">
              <a:buFont typeface="Arial" panose="020B0604020202020204" pitchFamily="34" charset="0"/>
              <a:buChar char="–"/>
              <a:defRPr/>
            </a:pPr>
            <a:endParaRPr lang="en-US" altLang="zh-CN" sz="1400" b="1" kern="0" dirty="0" smtClean="0"/>
          </a:p>
          <a:p>
            <a:pPr marL="342900" lvl="1" indent="-342900" algn="just">
              <a:buFont typeface="Arial" panose="020B0604020202020204" pitchFamily="34" charset="0"/>
              <a:buChar char="•"/>
              <a:defRPr/>
            </a:pPr>
            <a:r>
              <a:rPr lang="en-US" altLang="zh-CN" sz="1400" b="1" kern="0" dirty="0" smtClean="0"/>
              <a:t>Move: </a:t>
            </a:r>
            <a:r>
              <a:rPr lang="en-US" altLang="zh-CN" sz="1400" b="1" kern="0" dirty="0"/>
              <a:t>Julia </a:t>
            </a:r>
            <a:r>
              <a:rPr lang="en-US" altLang="zh-CN" sz="1400" b="1" kern="0" dirty="0" smtClean="0"/>
              <a:t>Feng</a:t>
            </a:r>
            <a:r>
              <a:rPr lang="en-US" altLang="zh-CN" sz="1400" b="1" dirty="0" smtClean="0"/>
              <a:t>	</a:t>
            </a:r>
            <a:r>
              <a:rPr lang="en-US" altLang="zh-CN" sz="1400" b="1" kern="0" dirty="0" smtClean="0"/>
              <a:t>Second</a:t>
            </a:r>
            <a:r>
              <a:rPr lang="en-US" altLang="zh-CN" sz="1400" b="1" kern="0" dirty="0"/>
              <a:t>: Kevin </a:t>
            </a:r>
            <a:r>
              <a:rPr lang="en-US" altLang="zh-CN" sz="1400" b="1" kern="0" dirty="0" err="1"/>
              <a:t>Tsung-han</a:t>
            </a:r>
            <a:r>
              <a:rPr lang="en-US" altLang="zh-CN" sz="1400" b="1" kern="0" dirty="0"/>
              <a:t> Tsai</a:t>
            </a:r>
            <a:endParaRPr lang="en-US" altLang="zh-CN" sz="1400" b="1" kern="0" dirty="0" smtClean="0"/>
          </a:p>
          <a:p>
            <a:pPr marL="342900" lvl="1" indent="-342900" algn="just">
              <a:buFont typeface="Arial" panose="020B0604020202020204" pitchFamily="34" charset="0"/>
              <a:buChar char="•"/>
              <a:defRPr/>
            </a:pPr>
            <a:r>
              <a:rPr lang="en-US" altLang="zh-CN" sz="1400" b="1" kern="0" dirty="0" smtClean="0"/>
              <a:t>Preliminary </a:t>
            </a:r>
            <a:r>
              <a:rPr lang="en-US" altLang="zh-CN" sz="1400" b="1" kern="0" dirty="0"/>
              <a:t>Result: (   </a:t>
            </a:r>
            <a:r>
              <a:rPr lang="en-US" altLang="zh-CN" sz="1400" b="1" kern="0" dirty="0" smtClean="0"/>
              <a:t>29Y</a:t>
            </a:r>
            <a:r>
              <a:rPr lang="en-US" altLang="zh-CN" sz="1400" b="1" kern="0" dirty="0"/>
              <a:t>/  </a:t>
            </a:r>
            <a:r>
              <a:rPr lang="en-US" altLang="zh-CN" sz="1400" b="1" kern="0" dirty="0" smtClean="0"/>
              <a:t>6N</a:t>
            </a:r>
            <a:r>
              <a:rPr lang="en-US" altLang="zh-CN" sz="1400" b="1" kern="0" dirty="0"/>
              <a:t>/  </a:t>
            </a:r>
            <a:r>
              <a:rPr lang="en-US" altLang="zh-CN" sz="1400" b="1" kern="0" dirty="0" smtClean="0"/>
              <a:t>10A</a:t>
            </a:r>
            <a:r>
              <a:rPr lang="en-US" altLang="zh-CN" sz="1400" b="1" kern="0" dirty="0"/>
              <a:t>)</a:t>
            </a:r>
          </a:p>
          <a:p>
            <a:pPr marL="342900" lvl="1" indent="-342900" algn="just">
              <a:spcBef>
                <a:spcPct val="0"/>
              </a:spcBef>
              <a:buFont typeface="Arial" panose="020B0604020202020204" pitchFamily="34" charset="0"/>
              <a:buChar char="•"/>
              <a:defRPr/>
            </a:pPr>
            <a:r>
              <a:rPr lang="en-US" altLang="zh-CN" sz="1400" b="1" kern="0" dirty="0"/>
              <a:t>Result*: </a:t>
            </a:r>
            <a:r>
              <a:rPr lang="en-US" altLang="zh-CN" sz="1400" b="1" dirty="0">
                <a:solidFill>
                  <a:srgbClr val="000000"/>
                </a:solidFill>
                <a:highlight>
                  <a:srgbClr val="00FF00"/>
                </a:highlight>
                <a:latin typeface="Times New Roman" panose="02020603050405020304" pitchFamily="18" charset="0"/>
                <a:cs typeface="+mn-cs"/>
              </a:rPr>
              <a:t>Motion Passes (</a:t>
            </a:r>
            <a:r>
              <a:rPr lang="en-US" altLang="zh-CN" sz="1400" b="1" dirty="0" smtClean="0">
                <a:solidFill>
                  <a:srgbClr val="000000"/>
                </a:solidFill>
                <a:highlight>
                  <a:srgbClr val="00FF00"/>
                </a:highlight>
                <a:latin typeface="Times New Roman" panose="02020603050405020304" pitchFamily="18" charset="0"/>
                <a:cs typeface="+mn-cs"/>
              </a:rPr>
              <a:t>28Y</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5N</a:t>
            </a:r>
            <a:r>
              <a:rPr lang="en-US" altLang="zh-CN" sz="1400" b="1" dirty="0">
                <a:solidFill>
                  <a:srgbClr val="000000"/>
                </a:solidFill>
                <a:highlight>
                  <a:srgbClr val="00FF00"/>
                </a:highlight>
                <a:latin typeface="Times New Roman" panose="02020603050405020304" pitchFamily="18" charset="0"/>
                <a:cs typeface="+mn-cs"/>
              </a:rPr>
              <a:t>, </a:t>
            </a:r>
            <a:r>
              <a:rPr lang="en-US" altLang="zh-CN" sz="1400" b="1" dirty="0" smtClean="0">
                <a:solidFill>
                  <a:srgbClr val="000000"/>
                </a:solidFill>
                <a:highlight>
                  <a:srgbClr val="00FF00"/>
                </a:highlight>
                <a:latin typeface="Times New Roman" panose="02020603050405020304" pitchFamily="18" charset="0"/>
                <a:cs typeface="+mn-cs"/>
              </a:rPr>
              <a:t>10A</a:t>
            </a:r>
            <a:r>
              <a:rPr lang="en-US" altLang="zh-CN" sz="1400" b="1" dirty="0">
                <a:solidFill>
                  <a:srgbClr val="000000"/>
                </a:solidFill>
                <a:highlight>
                  <a:srgbClr val="00FF00"/>
                </a:highlight>
                <a:latin typeface="Times New Roman" panose="02020603050405020304" pitchFamily="18" charset="0"/>
                <a:cs typeface="+mn-cs"/>
              </a:rPr>
              <a:t>)</a:t>
            </a:r>
            <a:endParaRPr lang="en-US" altLang="zh-CN" sz="1400" dirty="0">
              <a:solidFill>
                <a:srgbClr val="000000"/>
              </a:solidFill>
              <a:highlight>
                <a:srgbClr val="00FF00"/>
              </a:highlight>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900" kern="0" dirty="0"/>
          </a:p>
          <a:p>
            <a:pPr marL="0" lvl="1" indent="0">
              <a:buNone/>
              <a:defRPr/>
            </a:pPr>
            <a:endParaRPr lang="en-US" altLang="zh-CN" sz="1200" kern="0" dirty="0"/>
          </a:p>
          <a:p>
            <a:pPr marL="0" lvl="1" indent="0">
              <a:buNone/>
              <a:defRPr/>
            </a:pPr>
            <a:r>
              <a:rPr lang="en-US" altLang="zh-CN" sz="1200" kern="0" dirty="0"/>
              <a:t>Note</a:t>
            </a:r>
            <a:r>
              <a:rPr lang="zh-CN" altLang="en-US" sz="1200" kern="0" dirty="0"/>
              <a:t>：  </a:t>
            </a:r>
            <a:endParaRPr lang="en-US" altLang="zh-CN" sz="1200" kern="0" dirty="0"/>
          </a:p>
          <a:p>
            <a:pPr marL="628650" lvl="2">
              <a:buFont typeface="微软雅黑" panose="020B0503020204020204" pitchFamily="34" charset="-122"/>
              <a:buChar char="–"/>
              <a:defRPr/>
            </a:pPr>
            <a:r>
              <a:rPr lang="en-US" altLang="zh-CN" sz="1050" kern="0" dirty="0"/>
              <a:t>* Amended result accounts for removal of </a:t>
            </a:r>
            <a:r>
              <a:rPr lang="en-US" altLang="zh-CN" sz="1050" kern="0" dirty="0" smtClean="0">
                <a:solidFill>
                  <a:srgbClr val="FF0000"/>
                </a:solidFill>
              </a:rPr>
              <a:t>2</a:t>
            </a:r>
            <a:r>
              <a:rPr lang="en-US" altLang="zh-CN" sz="1050" kern="0" dirty="0" smtClean="0"/>
              <a:t> </a:t>
            </a:r>
            <a:r>
              <a:rPr lang="en-US" altLang="zh-CN" sz="1050" kern="0" dirty="0"/>
              <a:t>votes of non-voting members.</a:t>
            </a:r>
          </a:p>
          <a:p>
            <a:pPr marL="628650" lvl="2">
              <a:buFont typeface="微软雅黑" panose="020B0503020204020204" pitchFamily="34" charset="-122"/>
              <a:buChar char="–"/>
              <a:defRPr/>
            </a:pPr>
            <a:r>
              <a:rPr lang="en-US" altLang="zh-CN" sz="1050" kern="0" dirty="0"/>
              <a:t>Related document: </a:t>
            </a:r>
            <a:r>
              <a:rPr lang="en-US" altLang="zh-CN" sz="1050" kern="0" dirty="0" smtClean="0"/>
              <a:t>11-22/1254r3</a:t>
            </a:r>
          </a:p>
          <a:p>
            <a:pPr marL="628650" lvl="2">
              <a:buFont typeface="微软雅黑" panose="020B0503020204020204" pitchFamily="34" charset="-122"/>
              <a:buChar char="–"/>
              <a:defRPr/>
            </a:pPr>
            <a:r>
              <a:rPr lang="en-US" altLang="zh-CN" sz="1050" kern="0" dirty="0" smtClean="0"/>
              <a:t>SP </a:t>
            </a:r>
            <a:r>
              <a:rPr lang="en-US" altLang="zh-CN" sz="1050" kern="0" dirty="0"/>
              <a:t>Result: Unanimous consent</a:t>
            </a:r>
          </a:p>
          <a:p>
            <a:pPr marL="628650" lvl="2">
              <a:buFont typeface="微软雅黑" panose="020B0503020204020204" pitchFamily="34" charset="-122"/>
              <a:buChar char="–"/>
              <a:defRPr/>
            </a:pPr>
            <a:endParaRPr lang="en-US" altLang="zh-CN" sz="900" b="1" kern="0" dirty="0"/>
          </a:p>
        </p:txBody>
      </p:sp>
      <p:pic>
        <p:nvPicPr>
          <p:cNvPr id="1026" name="Picture 2" descr="image_SP_11-22-1254r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5143500"/>
            <a:ext cx="412432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2677026"/>
      </p:ext>
    </p:extLst>
  </p:cSld>
  <p:clrMapOvr>
    <a:masterClrMapping/>
  </p:clrMapOvr>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November 	</a:t>
            </a:r>
            <a:r>
              <a:rPr lang="en-US" altLang="zh-CN" sz="4000" dirty="0" smtClean="0">
                <a:solidFill>
                  <a:srgbClr val="0000FF"/>
                </a:solidFill>
              </a:rPr>
              <a:t>Plenary</a:t>
            </a:r>
            <a:r>
              <a:rPr lang="en-US" altLang="zh-CN" sz="4000" dirty="0">
                <a:solidFill>
                  <a:srgbClr val="0000FF"/>
                </a:solidFill>
              </a:rPr>
              <a:t>	</a:t>
            </a:r>
            <a:endParaRPr lang="en-US" altLang="zh-CN" sz="4000" dirty="0" smtClean="0">
              <a:solidFill>
                <a:srgbClr val="0000FF"/>
              </a:solidFill>
            </a:endParaRPr>
          </a:p>
          <a:p>
            <a:pPr marL="285750" indent="-285750" algn="ctr">
              <a:buFont typeface="Arial" panose="020B0604020202020204" pitchFamily="34" charset="0"/>
              <a:buChar char="•"/>
            </a:pPr>
            <a:r>
              <a:rPr lang="en-US" altLang="zh-CN" sz="1800" dirty="0">
                <a:solidFill>
                  <a:srgbClr val="0000FF"/>
                </a:solidFill>
              </a:rPr>
              <a:t>November 17    (Thursday AM 1),	08:00-10:00 Thailand time</a:t>
            </a:r>
          </a:p>
          <a:p>
            <a:pPr lvl="1"/>
            <a:endParaRPr lang="en-US" altLang="en-US" sz="3600" dirty="0"/>
          </a:p>
        </p:txBody>
      </p:sp>
    </p:spTree>
    <p:extLst>
      <p:ext uri="{BB962C8B-B14F-4D97-AF65-F5344CB8AC3E}">
        <p14:creationId xmlns:p14="http://schemas.microsoft.com/office/powerpoint/2010/main" val="3035894632"/>
      </p:ext>
    </p:extLst>
  </p:cSld>
  <p:clrMapOvr>
    <a:masterClrMapping/>
  </p:clrMapOvr>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a:t>CIDs 39, 40, 644, </a:t>
            </a:r>
            <a:r>
              <a:rPr lang="pt-BR" altLang="zh-CN" sz="1600" dirty="0" smtClean="0"/>
              <a:t>645</a:t>
            </a:r>
            <a:endParaRPr lang="en-US" altLang="zh-CN" sz="1600" dirty="0"/>
          </a:p>
          <a:p>
            <a:pPr lvl="1" algn="just">
              <a:buFont typeface="Arial" panose="020B0604020202020204" pitchFamily="34" charset="0"/>
              <a:buChar char="–"/>
              <a:defRPr/>
            </a:pPr>
            <a:r>
              <a:rPr lang="en-US" altLang="zh-CN" sz="1600" dirty="0"/>
              <a:t>as specified in 11-22/1946r0</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Dongguk Lim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22/1946r0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162718988"/>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pt-BR" altLang="zh-CN" sz="1600" dirty="0"/>
              <a:t>CID: 295</a:t>
            </a:r>
            <a:endParaRPr lang="zh-CN" altLang="zh-CN" sz="1600" dirty="0"/>
          </a:p>
          <a:p>
            <a:pPr lvl="1" algn="just">
              <a:buFont typeface="Arial" panose="020B0604020202020204" pitchFamily="34" charset="0"/>
              <a:buChar char="–"/>
              <a:defRPr/>
            </a:pPr>
            <a:r>
              <a:rPr lang="en-US" altLang="zh-CN" sz="1600" dirty="0" smtClean="0"/>
              <a:t>as </a:t>
            </a:r>
            <a:r>
              <a:rPr lang="en-US" altLang="zh-CN" sz="1600" dirty="0"/>
              <a:t>specified in 22/1839r0 SR2SR Link Identification</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Rajat </a:t>
            </a:r>
            <a:r>
              <a:rPr lang="en-US" altLang="zh-CN" sz="1800" b="1" kern="0" dirty="0" err="1" smtClean="0"/>
              <a:t>Pushkarna</a:t>
            </a:r>
            <a:r>
              <a:rPr lang="en-US" altLang="zh-CN" sz="1800" b="1" kern="0" dirty="0"/>
              <a:t>	</a:t>
            </a:r>
            <a:r>
              <a:rPr lang="en-US" altLang="zh-CN" sz="1800" b="1" dirty="0"/>
              <a:t>	</a:t>
            </a:r>
            <a:r>
              <a:rPr lang="en-US" altLang="zh-CN" sz="1800" b="1" kern="0" dirty="0"/>
              <a:t>Second: Sang Kim</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22/1839r0</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471052666"/>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189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11-22/1937r3  PDT </a:t>
            </a:r>
            <a:r>
              <a:rPr lang="en-US" altLang="zh-CN" sz="1600" dirty="0"/>
              <a:t>- NDP formats for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Yan Xin</a:t>
            </a:r>
            <a:r>
              <a:rPr lang="en-US" altLang="zh-CN" sz="1800" b="1" kern="0" dirty="0"/>
              <a:t>	</a:t>
            </a:r>
            <a:r>
              <a:rPr lang="en-US" altLang="zh-CN" sz="1800" b="1" dirty="0"/>
              <a:t>	</a:t>
            </a:r>
            <a:r>
              <a:rPr lang="en-US" altLang="zh-CN" sz="1800" b="1" kern="0" dirty="0"/>
              <a:t>Second: Rajat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22/1937r3</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598701613"/>
      </p:ext>
    </p:extLst>
  </p:cSld>
  <p:clrMapOvr>
    <a:masterClrMapping/>
  </p:clrMapOvr>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a:t>
            </a:r>
            <a:r>
              <a:rPr lang="en-US" altLang="zh-CN" sz="1600" dirty="0"/>
              <a:t>: 307, 480.</a:t>
            </a:r>
          </a:p>
          <a:p>
            <a:pPr lvl="1"/>
            <a:r>
              <a:rPr lang="en-US" altLang="zh-CN" sz="1600" dirty="0" smtClean="0"/>
              <a:t>as </a:t>
            </a:r>
            <a:r>
              <a:rPr lang="en-US" altLang="zh-CN" sz="1600" dirty="0"/>
              <a:t>specified in 22/1980r4 CR Document for CIDs related to NDP format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Rajat </a:t>
            </a:r>
            <a:r>
              <a:rPr lang="en-US" altLang="zh-CN" sz="1800" b="1" kern="0" dirty="0" err="1"/>
              <a:t>Pushkarna</a:t>
            </a:r>
            <a:r>
              <a:rPr lang="en-US" altLang="zh-CN" sz="1800" b="1" kern="0" dirty="0"/>
              <a:t>	</a:t>
            </a:r>
            <a:r>
              <a:rPr lang="en-US" altLang="zh-CN" sz="1800" b="1" dirty="0"/>
              <a:t>	</a:t>
            </a:r>
            <a:r>
              <a:rPr lang="en-US" altLang="zh-CN" sz="1800" b="1" kern="0" dirty="0"/>
              <a:t>Second: Mahmoud Kamel</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22/1980r4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953131554"/>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11-22/2015r2  </a:t>
            </a:r>
            <a:r>
              <a:rPr lang="en-US" altLang="zh-CN" sz="1600" dirty="0"/>
              <a:t>PDT - CSD Setting for Sensing</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Qinghua Li</a:t>
            </a:r>
            <a:r>
              <a:rPr lang="en-US" altLang="zh-CN" sz="1800" b="1" kern="0" dirty="0"/>
              <a:t>	</a:t>
            </a:r>
            <a:r>
              <a:rPr lang="en-US" altLang="zh-CN" sz="1800" b="1" dirty="0"/>
              <a:t>	</a:t>
            </a:r>
            <a:r>
              <a:rPr lang="en-US" altLang="zh-CN" sz="1800" b="1" kern="0" dirty="0"/>
              <a:t>Second: Junghoon Suh</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22/2015r2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3345353709"/>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192</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smtClean="0"/>
              <a:t>CIDs:172</a:t>
            </a:r>
            <a:r>
              <a:rPr lang="en-US" altLang="zh-CN" sz="1600" dirty="0"/>
              <a:t>, 545, </a:t>
            </a:r>
            <a:r>
              <a:rPr lang="en-US" altLang="zh-CN" sz="1600" dirty="0" smtClean="0"/>
              <a:t>563</a:t>
            </a:r>
          </a:p>
          <a:p>
            <a:pPr lvl="1"/>
            <a:r>
              <a:rPr lang="en-US" altLang="zh-CN" sz="1600" dirty="0" smtClean="0"/>
              <a:t>as </a:t>
            </a:r>
            <a:r>
              <a:rPr lang="en-US" altLang="zh-CN" sz="1600" dirty="0"/>
              <a:t>specified in 22/1673r4 CC40 CR for CIDs on NDP</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Dongguk Lim</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22/1673r4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9004720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13</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The type of measurement result reported in a sensing session shall be decided by its initiator.</a:t>
            </a:r>
          </a:p>
          <a:p>
            <a:pPr lvl="1">
              <a:defRPr/>
            </a:pPr>
            <a:endParaRPr lang="en-US" altLang="zh-CN" sz="1800" kern="0" dirty="0"/>
          </a:p>
          <a:p>
            <a:pPr lvl="1">
              <a:defRPr/>
            </a:pPr>
            <a:endParaRPr lang="en-US" altLang="zh-CN" sz="1800" kern="0" dirty="0"/>
          </a:p>
          <a:p>
            <a:pPr marL="342900" lvl="1" indent="-342900">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	Second: </a:t>
            </a:r>
            <a:r>
              <a:rPr lang="en-US" altLang="zh-CN" sz="1800" b="1" kern="0" dirty="0" err="1"/>
              <a:t>Assaf</a:t>
            </a:r>
            <a:r>
              <a:rPr lang="en-US" altLang="zh-CN" sz="1800" b="1" kern="0" dirty="0"/>
              <a:t> Kasher	</a:t>
            </a:r>
          </a:p>
          <a:p>
            <a:pPr>
              <a:buFont typeface="Arial" panose="020B0604020202020204" pitchFamily="34" charset="0"/>
              <a:buChar char="•"/>
              <a:defRPr/>
            </a:pPr>
            <a:endParaRPr lang="en-US" altLang="zh-CN" kern="0" dirty="0"/>
          </a:p>
          <a:p>
            <a:pPr marL="342900" lvl="1" indent="-342900">
              <a:buFont typeface="Arial" panose="020B0604020202020204" pitchFamily="34" charset="0"/>
              <a:buChar char="•"/>
              <a:defRPr/>
            </a:pPr>
            <a:r>
              <a:rPr lang="en-US" altLang="zh-CN" sz="1800" b="1" kern="0" dirty="0"/>
              <a:t>Preliminary Result: Motion Passes (20Y, 1N, 3A)</a:t>
            </a:r>
          </a:p>
          <a:p>
            <a:pPr marL="342900" lvl="1" indent="-342900">
              <a:buFont typeface="Arial" panose="020B0604020202020204" pitchFamily="34" charset="0"/>
              <a:buChar char="•"/>
              <a:defRPr/>
            </a:pPr>
            <a:r>
              <a:rPr lang="en-US" altLang="zh-CN" sz="1800" b="1" kern="0" dirty="0"/>
              <a:t>Result*: </a:t>
            </a:r>
            <a:r>
              <a:rPr lang="en-US" altLang="zh-CN" sz="1800" b="1" dirty="0">
                <a:highlight>
                  <a:srgbClr val="00FF00"/>
                </a:highlight>
              </a:rPr>
              <a:t>Motion Passes (18Y, 1N, 2A)</a:t>
            </a:r>
            <a:endParaRPr lang="en-US" altLang="zh-CN" sz="1800" dirty="0">
              <a:highlight>
                <a:srgbClr val="00FF00"/>
              </a:highlight>
            </a:endParaRPr>
          </a:p>
          <a:p>
            <a:pPr marL="0" lvl="1" indent="0">
              <a:buNone/>
              <a:defRPr/>
            </a:pPr>
            <a:endParaRPr lang="en-US" altLang="zh-CN" sz="1800" b="1" kern="0" dirty="0"/>
          </a:p>
          <a:p>
            <a:pPr marL="0" lvl="1" indent="0">
              <a:buNone/>
              <a:defRPr/>
            </a:pPr>
            <a:r>
              <a:rPr lang="en-US" altLang="zh-CN" sz="1800" kern="0" dirty="0"/>
              <a:t>Note</a:t>
            </a:r>
            <a:r>
              <a:rPr lang="zh-CN" altLang="en-US" sz="1800" kern="0" dirty="0"/>
              <a:t>：  </a:t>
            </a:r>
            <a:endParaRPr lang="en-US" altLang="zh-CN" sz="1800"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3</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21/0147r3</a:t>
            </a:r>
          </a:p>
        </p:txBody>
      </p:sp>
    </p:spTree>
    <p:extLst>
      <p:ext uri="{BB962C8B-B14F-4D97-AF65-F5344CB8AC3E}">
        <p14:creationId xmlns:p14="http://schemas.microsoft.com/office/powerpoint/2010/main" val="4043199367"/>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p>
          <a:p>
            <a:pPr lvl="1" algn="just">
              <a:buFont typeface="Arial" panose="020B0604020202020204" pitchFamily="34" charset="0"/>
              <a:buChar char="–"/>
              <a:defRPr/>
            </a:pPr>
            <a:r>
              <a:rPr lang="en-US" altLang="zh-CN" sz="1600" dirty="0" smtClean="0"/>
              <a:t>11-22/1785r2  </a:t>
            </a:r>
            <a:r>
              <a:rPr lang="en-US" altLang="zh-CN" sz="1600" dirty="0"/>
              <a:t>PDT Sensing NDPA Frame Format</a:t>
            </a:r>
          </a:p>
          <a:p>
            <a:pPr lvl="1" algn="just">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Junghoon </a:t>
            </a:r>
            <a:r>
              <a:rPr lang="en-US" altLang="zh-CN" sz="1800" b="1" kern="0" dirty="0" smtClean="0"/>
              <a:t>Suh</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22/1785r2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endParaRPr lang="en-US" altLang="zh-CN" sz="1050" b="1" kern="0" dirty="0"/>
          </a:p>
        </p:txBody>
      </p:sp>
    </p:spTree>
    <p:extLst>
      <p:ext uri="{BB962C8B-B14F-4D97-AF65-F5344CB8AC3E}">
        <p14:creationId xmlns:p14="http://schemas.microsoft.com/office/powerpoint/2010/main" val="508756461"/>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194</a:t>
            </a:r>
            <a:endParaRPr lang="en-US" altLang="en-US" sz="3600" dirty="0"/>
          </a:p>
        </p:txBody>
      </p:sp>
      <p:sp>
        <p:nvSpPr>
          <p:cNvPr id="5" name="Rectangle 3"/>
          <p:cNvSpPr txBox="1">
            <a:spLocks noChangeArrowheads="1"/>
          </p:cNvSpPr>
          <p:nvPr/>
        </p:nvSpPr>
        <p:spPr bwMode="auto">
          <a:xfrm>
            <a:off x="762000" y="1295400"/>
            <a:ext cx="107442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GB" altLang="zh-CN" sz="1600" dirty="0"/>
              <a:t>CIDs: 137 151 152 281 98 548 624 </a:t>
            </a:r>
            <a:endParaRPr lang="en-GB" altLang="zh-CN" sz="1600" dirty="0" smtClean="0"/>
          </a:p>
          <a:p>
            <a:pPr lvl="1"/>
            <a:r>
              <a:rPr lang="en-US" altLang="zh-CN" sz="1600" dirty="0" smtClean="0"/>
              <a:t>as </a:t>
            </a:r>
            <a:r>
              <a:rPr lang="en-US" altLang="zh-CN" sz="1600" dirty="0"/>
              <a:t>specified in </a:t>
            </a:r>
            <a:r>
              <a:rPr lang="en-US" altLang="zh-CN" sz="1600" dirty="0" smtClean="0"/>
              <a:t>22/1888r0 </a:t>
            </a:r>
            <a:r>
              <a:rPr lang="en-US" altLang="zh-CN" sz="1600" dirty="0"/>
              <a:t>Resolutions for Instance Comments in CC40 – Part 4</a:t>
            </a:r>
          </a:p>
          <a:p>
            <a:pPr lvl="1"/>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a:t>	</a:t>
            </a:r>
            <a:r>
              <a:rPr lang="en-US" altLang="zh-CN" sz="1800" b="1" kern="0" dirty="0"/>
              <a:t>Second: Qinghua Li</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22/1888r0 </a:t>
            </a:r>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kern="0" dirty="0"/>
          </a:p>
        </p:txBody>
      </p:sp>
    </p:spTree>
    <p:extLst>
      <p:ext uri="{BB962C8B-B14F-4D97-AF65-F5344CB8AC3E}">
        <p14:creationId xmlns:p14="http://schemas.microsoft.com/office/powerpoint/2010/main" val="1841708838"/>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5</a:t>
            </a:r>
            <a:r>
              <a:rPr lang="en-US" altLang="zh-CN" sz="4000" dirty="0" smtClean="0">
                <a:solidFill>
                  <a:srgbClr val="0000FF"/>
                </a:solidFill>
              </a:rPr>
              <a:t>, or 6?</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2373520033"/>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a:t>
            </a:r>
            <a:r>
              <a:rPr lang="en-US" altLang="zh-CN" sz="1600" dirty="0"/>
              <a:t>: 538, 96, 494,539, 785, 888, 158, 289, 757, 347, 758, 497, 542, 579, 889, 122, 157, 759, 883, 882, 540, and </a:t>
            </a:r>
            <a:r>
              <a:rPr lang="en-US" altLang="zh-CN" sz="1600" dirty="0" smtClean="0"/>
              <a:t>908</a:t>
            </a:r>
            <a:endParaRPr lang="en-US" altLang="zh-CN" sz="1600" dirty="0"/>
          </a:p>
          <a:p>
            <a:pPr lvl="1" algn="just">
              <a:buFont typeface="Arial" panose="020B0604020202020204" pitchFamily="34" charset="0"/>
              <a:buChar char="–"/>
              <a:defRPr/>
            </a:pPr>
            <a:r>
              <a:rPr lang="en-US" altLang="zh-CN" sz="1600" dirty="0" smtClean="0"/>
              <a:t>as </a:t>
            </a:r>
            <a:r>
              <a:rPr lang="en-US" altLang="zh-CN" sz="1600" dirty="0"/>
              <a:t>specified in 22/1330r2 CC40 CR for clause 11.21.18.6</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a:t>22/1330r2 </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23582865"/>
      </p:ext>
    </p:extLst>
  </p:cSld>
  <p:clrMapOvr>
    <a:masterClrMapping/>
  </p:clrMapOvr>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603, 326, 845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22/1896r0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Zinan Lin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dirty="0" smtClean="0"/>
              <a:t>22/1896r0</a:t>
            </a:r>
            <a:endParaRPr lang="en-US" altLang="zh-CN" kern="0" dirty="0"/>
          </a:p>
          <a:p>
            <a:pPr marL="628650" lvl="2">
              <a:buFont typeface="微软雅黑" panose="020B0503020204020204" pitchFamily="34" charset="-122"/>
              <a:buChar char="–"/>
              <a:defRPr/>
            </a:pPr>
            <a:r>
              <a:rPr lang="en-US" altLang="zh-CN" kern="0" dirty="0"/>
              <a:t>SP 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9211047"/>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108,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11-22-1862r0</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Stephen McCann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412165149"/>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748 and 749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22/1916r2</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22/1916r2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92380842"/>
      </p:ext>
    </p:extLst>
  </p:cSld>
  <p:clrMapOvr>
    <a:masterClrMapping/>
  </p:clrMapOvr>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199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55, 56, 57, 58, 59, 105, 113, 251, 252, 253, 457, 112, 114, 115, 116, 328, 390, 678, 823, 833</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22/1772r4</a:t>
            </a:r>
            <a:endParaRPr lang="en-US" altLang="zh-CN" sz="1800" b="1" kern="0" dirty="0" smtClean="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22/1772r4</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52540645"/>
      </p:ext>
    </p:extLst>
  </p:cSld>
  <p:clrMapOvr>
    <a:masterClrMapping/>
  </p:clrMapOvr>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834, </a:t>
            </a:r>
            <a:r>
              <a:rPr lang="en-US" altLang="zh-CN" sz="1600" dirty="0" smtClean="0"/>
              <a:t>896</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22/1913r1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Naren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17879007"/>
      </p:ext>
    </p:extLst>
  </p:cSld>
  <p:clrMapOvr>
    <a:masterClrMapping/>
  </p:clrMapOvr>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256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22/1952r1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Junghoon Suh </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22/1952r1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5308671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9, 12, 15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1214766521"/>
      </p:ext>
    </p:extLst>
  </p:cSld>
  <p:clrMapOvr>
    <a:masterClrMapping/>
  </p:clrMapOvr>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527, 572, 505, 506, 179, 292, 419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22/1953r0 </a:t>
            </a:r>
            <a:endParaRPr lang="en-US" altLang="zh-CN" sz="1600" dirty="0" smtClean="0"/>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Claudio da Silva </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22/1953r0 </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1009977"/>
      </p:ext>
    </p:extLst>
  </p:cSld>
  <p:clrMapOvr>
    <a:masterClrMapping/>
  </p:clrMapOvr>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22/1958r3</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22/1958r3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29683154"/>
      </p:ext>
    </p:extLst>
  </p:cSld>
  <p:clrMapOvr>
    <a:masterClrMapping/>
  </p:clrMapOvr>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243, 478, 557, 626, 627, 795, 796, 867, 909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22/1897r2</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22/1897r2</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6694474"/>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pt-BR" altLang="zh-CN" sz="1600" dirty="0" smtClean="0"/>
              <a:t>CIDs</a:t>
            </a:r>
            <a:r>
              <a:rPr lang="pt-BR" altLang="zh-CN" sz="1600" dirty="0"/>
              <a:t>: 300 479 303 319 502 </a:t>
            </a:r>
            <a:r>
              <a:rPr lang="pt-BR" altLang="zh-CN" sz="1600" dirty="0" smtClean="0"/>
              <a:t>574</a:t>
            </a:r>
          </a:p>
          <a:p>
            <a:pPr lvl="1" algn="just">
              <a:buFont typeface="Arial" panose="020B0604020202020204" pitchFamily="34" charset="0"/>
              <a:buChar char="–"/>
              <a:defRPr/>
            </a:pPr>
            <a:r>
              <a:rPr lang="en-US" altLang="zh-CN" sz="1600" dirty="0" smtClean="0"/>
              <a:t>as </a:t>
            </a:r>
            <a:r>
              <a:rPr lang="en-US" altLang="zh-CN" sz="1600" dirty="0"/>
              <a:t>specified in 22/1956r1</a:t>
            </a:r>
            <a:endParaRPr lang="en-US" altLang="zh-CN" sz="1600" b="1" kern="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22/1956r1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702301086"/>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December	</a:t>
            </a:r>
            <a:r>
              <a:rPr lang="en-US" altLang="zh-CN" sz="4000" dirty="0" smtClean="0">
                <a:solidFill>
                  <a:srgbClr val="0000FF"/>
                </a:solidFill>
              </a:rPr>
              <a:t>19, or 20?</a:t>
            </a:r>
            <a:r>
              <a:rPr lang="en-US" altLang="zh-CN" sz="4000" dirty="0">
                <a:solidFill>
                  <a:srgbClr val="0000FF"/>
                </a:solidFill>
              </a:rPr>
              <a:t>	</a:t>
            </a:r>
            <a:endParaRPr lang="en-US" altLang="zh-CN" sz="4000" dirty="0" smtClean="0">
              <a:solidFill>
                <a:srgbClr val="0000FF"/>
              </a:solidFill>
            </a:endParaRPr>
          </a:p>
          <a:p>
            <a:pPr algn="ctr">
              <a:buFontTx/>
              <a:buNone/>
            </a:pPr>
            <a:r>
              <a:rPr lang="en-US" altLang="zh-CN" sz="4000" dirty="0">
                <a:solidFill>
                  <a:srgbClr val="0000FF"/>
                </a:solidFill>
              </a:rPr>
              <a:t>09</a:t>
            </a:r>
            <a:r>
              <a:rPr lang="zh-CN" altLang="en-US" sz="4000" dirty="0">
                <a:solidFill>
                  <a:srgbClr val="0000FF"/>
                </a:solidFill>
              </a:rPr>
              <a:t>：</a:t>
            </a:r>
            <a:r>
              <a:rPr lang="en-US" altLang="zh-CN" sz="4000" dirty="0">
                <a:solidFill>
                  <a:srgbClr val="0000FF"/>
                </a:solidFill>
              </a:rPr>
              <a:t>00 - 11:00 ET</a:t>
            </a:r>
          </a:p>
          <a:p>
            <a:pPr lvl="1"/>
            <a:endParaRPr lang="en-US" altLang="en-US" sz="3600" dirty="0"/>
          </a:p>
        </p:txBody>
      </p:sp>
    </p:spTree>
    <p:extLst>
      <p:ext uri="{BB962C8B-B14F-4D97-AF65-F5344CB8AC3E}">
        <p14:creationId xmlns:p14="http://schemas.microsoft.com/office/powerpoint/2010/main" val="4274154412"/>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19 and 296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22/1932r0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Rajat </a:t>
            </a:r>
            <a:r>
              <a:rPr lang="en-US" altLang="zh-CN" sz="1800" b="1" kern="0" dirty="0" smtClean="0"/>
              <a:t>PUSHKARNA</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22/1932r0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8932241"/>
      </p:ext>
    </p:extLst>
  </p:cSld>
  <p:clrMapOvr>
    <a:masterClrMapping/>
  </p:clrMapOvr>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367 and 452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11-22-2058-00-00bf CC40 Resolution of DMG CID 367 452 DMG </a:t>
            </a:r>
            <a:r>
              <a:rPr lang="en-US" altLang="zh-CN" sz="1600" dirty="0" smtClean="0"/>
              <a:t>burst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Solomon Trainin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22/2058r0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60877933"/>
      </p:ext>
    </p:extLst>
  </p:cSld>
  <p:clrMapOvr>
    <a:masterClrMapping/>
  </p:clrMapOvr>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732764986"/>
      </p:ext>
    </p:extLst>
  </p:cSld>
  <p:clrMapOvr>
    <a:masterClrMapping/>
  </p:clrMapOvr>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209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428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11-22-1845r0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22/1845r0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0918365"/>
      </p:ext>
    </p:extLst>
  </p:cSld>
  <p:clrMapOvr>
    <a:masterClrMapping/>
  </p:clrMapOvr>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593 and 594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22/1957r1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22/1957r1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0263403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a:t>
            </a:r>
            <a:r>
              <a:rPr lang="en-US" altLang="zh-CN" sz="2000" dirty="0" err="1"/>
              <a:t>TGbf</a:t>
            </a:r>
            <a:r>
              <a:rPr lang="en-US" altLang="zh-CN" sz="2000" dirty="0"/>
              <a:t> minutes of meetings and teleconferences from January 2021 meeting to today:</a:t>
            </a:r>
          </a:p>
          <a:p>
            <a:pPr lvl="1">
              <a:buFont typeface="Arial" panose="020B0604020202020204" pitchFamily="34" charset="0"/>
              <a:buChar char="•"/>
            </a:pPr>
            <a:r>
              <a:rPr lang="en-US" altLang="zh-CN" sz="1600" dirty="0"/>
              <a:t>January plenary: </a:t>
            </a:r>
            <a:r>
              <a:rPr lang="en-US" altLang="zh-CN" sz="1600" dirty="0">
                <a:hlinkClick r:id="rId3"/>
              </a:rPr>
              <a:t>https://mentor.ieee.org/802.11/dcn/21/11-21-0120-01-00bf-meeting-minutes-january-2021.docx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January - March: </a:t>
            </a:r>
          </a:p>
          <a:p>
            <a:pPr marL="714375" lvl="1" indent="0">
              <a:buNone/>
            </a:pPr>
            <a:r>
              <a:rPr lang="en-US" altLang="zh-CN" sz="1600" dirty="0">
                <a:hlinkClick r:id="rId4"/>
              </a:rPr>
              <a:t>https://mentor.ieee.org/802.11/dcn/21/11-21-0227-01-00bf-802-11bf-teleconference-minutes-february-2021.docx</a:t>
            </a:r>
            <a:endParaRPr lang="en-US" altLang="zh-CN" sz="1600" dirty="0"/>
          </a:p>
          <a:p>
            <a:pPr marL="714375" lvl="1" indent="0">
              <a:buNone/>
            </a:pPr>
            <a:endParaRPr lang="en-US" altLang="zh-CN" sz="1600" dirty="0"/>
          </a:p>
          <a:p>
            <a:pPr marL="714375" lvl="1" indent="0">
              <a:buNone/>
            </a:pPr>
            <a:endParaRPr lang="en-US" altLang="zh-CN" sz="1600" dirty="0"/>
          </a:p>
          <a:p>
            <a:r>
              <a:rPr lang="en-US" altLang="zh-CN" sz="2000" dirty="0"/>
              <a:t>Move: Leif Wilhelmsson 	Second: Rui Yang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a:p>
            <a:endParaRPr lang="zh-CN" altLang="en-US" sz="2000" dirty="0"/>
          </a:p>
        </p:txBody>
      </p:sp>
    </p:spTree>
    <p:extLst>
      <p:ext uri="{BB962C8B-B14F-4D97-AF65-F5344CB8AC3E}">
        <p14:creationId xmlns:p14="http://schemas.microsoft.com/office/powerpoint/2010/main" val="183382454"/>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155, 272, 346, and 755</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22/2000r0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Dongguk </a:t>
            </a:r>
            <a:r>
              <a:rPr lang="en-US" altLang="zh-CN" sz="1800" b="1" kern="0" dirty="0" smtClean="0"/>
              <a:t>Lim</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22/2000r0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70176355"/>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169 and 803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22/1962r0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Chris </a:t>
            </a:r>
            <a:r>
              <a:rPr lang="en-US" altLang="zh-CN" sz="1800" b="1" kern="0" dirty="0" smtClean="0"/>
              <a:t>Beg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22/1962r0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8582372"/>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 CID 130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22/2047r0</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Anirudha Sahoo</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22/2047r0</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3845221"/>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310, 311, 312, 313 and 314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22/1963r1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22/1963r1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81574200"/>
      </p:ext>
    </p:extLst>
  </p:cSld>
  <p:clrMapOvr>
    <a:masterClrMapping/>
  </p:clrMapOvr>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293, 485, and 503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22/2055r1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Junghoon Suh </a:t>
            </a:r>
            <a:r>
              <a:rPr lang="en-US" altLang="zh-CN" sz="1800" b="1" kern="0" dirty="0" smtClean="0"/>
              <a:t> </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22/2055r1</a:t>
            </a:r>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816822914"/>
      </p:ext>
    </p:extLst>
  </p:cSld>
  <p:clrMapOvr>
    <a:masterClrMapping/>
  </p:clrMapOvr>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349 436 500 565 537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22/2051r2</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Cheng Chen</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smtClean="0"/>
              <a:t>22/2051r2</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1013356"/>
      </p:ext>
    </p:extLst>
  </p:cSld>
  <p:clrMapOvr>
    <a:masterClrMapping/>
  </p:clrMapOvr>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302, </a:t>
            </a:r>
            <a:r>
              <a:rPr lang="en-SG" altLang="zh-CN" sz="1600" dirty="0"/>
              <a:t>320, 301, 304, 321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75832295"/>
      </p:ext>
    </p:extLst>
  </p:cSld>
  <p:clrMapOvr>
    <a:masterClrMapping/>
  </p:clrMapOvr>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156, 380, 467, 495, and </a:t>
            </a:r>
            <a:r>
              <a:rPr lang="en-US" altLang="zh-CN" sz="1600" dirty="0" smtClean="0"/>
              <a:t>787</a:t>
            </a:r>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a:t>22/1917r3</a:t>
            </a:r>
            <a:endParaRPr lang="en-US" altLang="zh-CN" sz="1600" dirty="0" smtClean="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 Wei</a:t>
            </a:r>
            <a:r>
              <a:rPr lang="en-US" altLang="zh-CN" sz="1800" b="1" kern="0" dirty="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22/1917r3</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47921374"/>
      </p:ext>
    </p:extLst>
  </p:cSld>
  <p:clrMapOvr>
    <a:masterClrMapping/>
  </p:clrMapOvr>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219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49 and 50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22/2086r0</a:t>
            </a:r>
            <a:endParaRPr lang="en-US" altLang="zh-CN" sz="1600" b="1" kern="0" dirty="0"/>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Pei Zhou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22/2086r0</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75430798"/>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220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100, 102 and 734 </a:t>
            </a:r>
            <a:endParaRPr lang="en-US" altLang="zh-CN" sz="1600" dirty="0" smtClean="0"/>
          </a:p>
          <a:p>
            <a:pPr lvl="1" algn="just">
              <a:buFont typeface="Arial" panose="020B0604020202020204" pitchFamily="34" charset="0"/>
              <a:buChar char="–"/>
              <a:defRPr/>
            </a:pPr>
            <a:r>
              <a:rPr lang="en-US" altLang="zh-CN" sz="1600" dirty="0" smtClean="0"/>
              <a:t>as </a:t>
            </a:r>
            <a:r>
              <a:rPr lang="en-US" altLang="zh-CN" sz="1600" dirty="0"/>
              <a:t>specified in </a:t>
            </a:r>
            <a:r>
              <a:rPr lang="en-US" altLang="zh-CN" sz="1600" dirty="0" smtClean="0"/>
              <a:t>22/2077r1</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err="1" smtClean="0"/>
              <a:t>Mengshi</a:t>
            </a:r>
            <a:r>
              <a:rPr lang="en-US" altLang="zh-CN" sz="1800" b="1" kern="0" dirty="0" smtClean="0"/>
              <a:t> Hu</a:t>
            </a:r>
            <a:r>
              <a:rPr lang="en-US" altLang="zh-CN" sz="1800" b="1" kern="0" dirty="0" smtClean="0"/>
              <a:t>	</a:t>
            </a:r>
            <a:r>
              <a:rPr lang="en-US" altLang="zh-CN" sz="1800" b="1" dirty="0" smtClean="0"/>
              <a:t>	</a:t>
            </a:r>
            <a:r>
              <a:rPr lang="en-US" altLang="zh-CN" sz="1800" b="1" kern="0" dirty="0" smtClean="0"/>
              <a:t>Second:</a:t>
            </a:r>
          </a:p>
          <a:p>
            <a:pPr marL="342900" lvl="1" indent="-342900" algn="just">
              <a:buFont typeface="Arial" panose="020B0604020202020204" pitchFamily="34" charset="0"/>
              <a:buChar char="•"/>
              <a:defRPr/>
            </a:pPr>
            <a:r>
              <a:rPr lang="en-US" altLang="zh-CN" sz="1800" b="1" kern="0" dirty="0" smtClean="0"/>
              <a:t>Preliminary </a:t>
            </a:r>
            <a:r>
              <a:rPr lang="en-US" altLang="zh-CN" sz="1800" b="1" kern="0" dirty="0"/>
              <a:t>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document </a:t>
            </a:r>
            <a:r>
              <a:rPr lang="en-US" altLang="zh-CN" dirty="0"/>
              <a:t>22/2077r1</a:t>
            </a:r>
            <a:endParaRPr lang="en-US" altLang="zh-CN" dirty="0"/>
          </a:p>
          <a:p>
            <a:pPr marL="628650" lvl="2">
              <a:buFont typeface="微软雅黑" panose="020B0503020204020204" pitchFamily="34" charset="-122"/>
              <a:buChar char="–"/>
              <a:defRPr/>
            </a:pPr>
            <a:r>
              <a:rPr lang="en-US" altLang="zh-CN" kern="0" dirty="0" smtClean="0"/>
              <a:t>SP </a:t>
            </a:r>
            <a:r>
              <a:rPr lang="en-US" altLang="zh-CN" kern="0" dirty="0"/>
              <a:t>Result:  Unanimous consent</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68058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14</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add the following to 11bf SFD:</a:t>
            </a:r>
          </a:p>
          <a:p>
            <a:pPr lvl="1">
              <a:defRPr/>
            </a:pPr>
            <a:r>
              <a:rPr lang="en-US" altLang="zh-CN" kern="0" dirty="0"/>
              <a:t>A sensing session may be comprised of multiple burst instances.</a:t>
            </a:r>
          </a:p>
          <a:p>
            <a:pPr lvl="1">
              <a:defRPr/>
            </a:pPr>
            <a:endParaRPr lang="en-US" altLang="zh-CN" kern="0" dirty="0"/>
          </a:p>
          <a:p>
            <a:pPr lvl="1">
              <a:defRPr/>
            </a:pPr>
            <a:endParaRPr lang="en-US" altLang="zh-CN" kern="0" dirty="0"/>
          </a:p>
          <a:p>
            <a:pPr marL="342900" lvl="1" indent="-342900">
              <a:buFont typeface="Arial" panose="020B0604020202020204" pitchFamily="34" charset="0"/>
              <a:buChar char="•"/>
              <a:defRPr/>
            </a:pPr>
            <a:r>
              <a:rPr lang="en-US" altLang="zh-CN" b="1" kern="0" dirty="0"/>
              <a:t>Move: Sang Kim	</a:t>
            </a:r>
            <a:r>
              <a:rPr lang="en-US" altLang="zh-CN" b="1" dirty="0"/>
              <a:t>	</a:t>
            </a:r>
            <a:r>
              <a:rPr lang="en-US" altLang="zh-CN" b="1" kern="0" dirty="0"/>
              <a:t>Second: Cheng Chen	</a:t>
            </a:r>
          </a:p>
          <a:p>
            <a:pPr marL="342900" lvl="1" indent="-342900">
              <a:buFont typeface="Arial" panose="020B0604020202020204" pitchFamily="34" charset="0"/>
              <a:buChar char="•"/>
              <a:defRPr/>
            </a:pPr>
            <a:r>
              <a:rPr lang="en-US" altLang="zh-CN" b="1" kern="0" dirty="0"/>
              <a:t>Preliminary Result: Motion Passes (65Y/2N/14A)</a:t>
            </a:r>
          </a:p>
          <a:p>
            <a:pPr marL="342900" lvl="1" indent="-342900">
              <a:buFont typeface="Arial" panose="020B0604020202020204" pitchFamily="34" charset="0"/>
              <a:buChar char="•"/>
              <a:defRPr/>
            </a:pPr>
            <a:r>
              <a:rPr lang="en-US" altLang="zh-CN" b="1" kern="0" dirty="0"/>
              <a:t>Result*: </a:t>
            </a:r>
            <a:r>
              <a:rPr lang="en-US" altLang="zh-CN" dirty="0">
                <a:highlight>
                  <a:srgbClr val="00FF00"/>
                </a:highlight>
              </a:rPr>
              <a:t>Motion Passes (58Y/2N/11A)</a:t>
            </a:r>
            <a:endParaRPr lang="en-US" altLang="zh-CN" b="1" kern="0" dirty="0"/>
          </a:p>
          <a:p>
            <a:pPr marL="0" lvl="1" indent="0">
              <a:buNone/>
              <a:defRPr/>
            </a:pPr>
            <a:endParaRPr lang="en-US" altLang="zh-CN" b="1" kern="0" dirty="0"/>
          </a:p>
          <a:p>
            <a:pPr marL="0" lvl="1" indent="0">
              <a:buNone/>
              <a:defRPr/>
            </a:pPr>
            <a:r>
              <a:rPr lang="en-US" altLang="zh-CN" kern="0" dirty="0"/>
              <a:t>Note</a:t>
            </a:r>
            <a:r>
              <a:rPr lang="zh-CN" altLang="en-US" kern="0" dirty="0"/>
              <a:t>：  </a:t>
            </a:r>
            <a:endParaRPr lang="en-US" altLang="zh-CN" kern="0" dirty="0"/>
          </a:p>
          <a:p>
            <a:pPr marL="285750" lvl="1">
              <a:buFont typeface="微软雅黑" panose="020B0503020204020204" pitchFamily="34" charset="-122"/>
              <a:buChar char="–"/>
              <a:defRPr/>
            </a:pPr>
            <a:r>
              <a:rPr lang="en-US" altLang="zh-CN" sz="1800" kern="0" dirty="0"/>
              <a:t>* Amended result accounts for removal of </a:t>
            </a:r>
            <a:r>
              <a:rPr lang="en-US" altLang="zh-CN" sz="1800" kern="0" dirty="0">
                <a:solidFill>
                  <a:srgbClr val="FF0000"/>
                </a:solidFill>
              </a:rPr>
              <a:t>10</a:t>
            </a:r>
            <a:r>
              <a:rPr lang="en-US" altLang="zh-CN" sz="1800" kern="0" dirty="0"/>
              <a:t> votes of non-voting members.</a:t>
            </a:r>
          </a:p>
          <a:p>
            <a:pPr marL="285750" lvl="1">
              <a:buFont typeface="微软雅黑" panose="020B0503020204020204" pitchFamily="34" charset="-122"/>
              <a:buChar char="–"/>
              <a:defRPr/>
            </a:pPr>
            <a:r>
              <a:rPr lang="en-US" altLang="zh-CN" sz="1800" kern="0" dirty="0"/>
              <a:t>Related document 21/0145r4</a:t>
            </a:r>
          </a:p>
          <a:p>
            <a:pPr marL="285750" lvl="1">
              <a:buFont typeface="微软雅黑" panose="020B0503020204020204" pitchFamily="34" charset="-122"/>
              <a:buChar char="–"/>
              <a:defRPr/>
            </a:pPr>
            <a:endParaRPr lang="en-US" altLang="zh-CN" sz="1800" kern="0" dirty="0"/>
          </a:p>
        </p:txBody>
      </p:sp>
    </p:spTree>
    <p:extLst>
      <p:ext uri="{BB962C8B-B14F-4D97-AF65-F5344CB8AC3E}">
        <p14:creationId xmlns:p14="http://schemas.microsoft.com/office/powerpoint/2010/main" val="3987604242"/>
      </p:ext>
    </p:extLst>
  </p:cSld>
  <p:clrMapOvr>
    <a:masterClrMapping/>
  </p:clrMapOvr>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2706829808"/>
      </p:ext>
    </p:extLst>
  </p:cSld>
  <p:clrMapOvr>
    <a:masterClrMapping/>
  </p:clrMapOvr>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914400" y="1295400"/>
            <a:ext cx="10515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80958257"/>
      </p:ext>
    </p:extLst>
  </p:cSld>
  <p:clrMapOvr>
    <a:masterClrMapping/>
  </p:clrMapOvr>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64888051"/>
      </p:ext>
    </p:extLst>
  </p:cSld>
  <p:clrMapOvr>
    <a:masterClrMapping/>
  </p:clrMapOvr>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 in DCN + title</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a:t>
            </a:r>
            <a:r>
              <a:rPr lang="en-US" altLang="zh-CN" kern="0" dirty="0" smtClean="0"/>
              <a:t>22/</a:t>
            </a:r>
            <a:r>
              <a:rPr lang="en-US" altLang="zh-CN" kern="0" dirty="0" err="1" smtClean="0"/>
              <a:t>XXXXrX</a:t>
            </a:r>
            <a:endParaRPr lang="en-US" altLang="zh-CN" kern="0" dirty="0"/>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2639686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March 23</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95174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en-US" sz="4000" dirty="0">
                <a:solidFill>
                  <a:srgbClr val="0000FF"/>
                </a:solidFill>
              </a:rPr>
              <a:t>November 3, 6, 9</a:t>
            </a:r>
            <a:r>
              <a:rPr lang="en-US" altLang="en-US" sz="4000" dirty="0"/>
              <a:t>.</a:t>
            </a:r>
          </a:p>
          <a:p>
            <a:pPr lvl="1"/>
            <a:endParaRPr lang="en-US" altLang="en-US" sz="3600" dirty="0"/>
          </a:p>
          <a:p>
            <a:pPr lvl="1"/>
            <a:endParaRPr lang="en-US" alt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15</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sz="2000" kern="0" dirty="0"/>
              <a:t>Move to add the following to 11bf SFD:</a:t>
            </a:r>
          </a:p>
          <a:p>
            <a:pPr lvl="1">
              <a:defRPr/>
            </a:pPr>
            <a:r>
              <a:rPr lang="en-US" altLang="zh-CN" sz="1800" kern="0" dirty="0"/>
              <a:t>A sensing session is composed of one or more of the following phases: setup phase, measurement phase, reporting phase, and termination phase.</a:t>
            </a:r>
          </a:p>
          <a:p>
            <a:pPr lvl="2">
              <a:defRPr/>
            </a:pPr>
            <a:r>
              <a:rPr lang="en-US" altLang="zh-CN" sz="1400" kern="0" dirty="0"/>
              <a:t>In the setup phase, a sensing session is established, and operational parameters associated with the sensing session are determined and may be exchanged between STAs.</a:t>
            </a:r>
          </a:p>
          <a:p>
            <a:pPr lvl="2">
              <a:defRPr/>
            </a:pPr>
            <a:r>
              <a:rPr lang="en-US" altLang="zh-CN" sz="1400" kern="0" dirty="0"/>
              <a:t>In the measurement phase, sensing measurements are performed.</a:t>
            </a:r>
          </a:p>
          <a:p>
            <a:pPr lvl="2">
              <a:defRPr/>
            </a:pPr>
            <a:r>
              <a:rPr lang="en-US" altLang="zh-CN" sz="1400" kern="0" dirty="0"/>
              <a:t>In the reporting phase, sensing measurement results are reported.</a:t>
            </a:r>
          </a:p>
          <a:p>
            <a:pPr lvl="2">
              <a:defRPr/>
            </a:pPr>
            <a:r>
              <a:rPr lang="en-US" altLang="zh-CN" sz="1400" kern="0" dirty="0"/>
              <a:t>In the termination phase, STAs stop performing measurements and terminate the sensing session.</a:t>
            </a:r>
          </a:p>
          <a:p>
            <a:pPr lvl="2">
              <a:defRPr/>
            </a:pPr>
            <a:endParaRPr lang="en-US" altLang="zh-CN" sz="1100" kern="0" dirty="0"/>
          </a:p>
          <a:p>
            <a:pPr marL="342900" lvl="1" indent="-342900">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Rajat </a:t>
            </a:r>
            <a:r>
              <a:rPr lang="en-US" altLang="zh-CN" sz="1800" b="1" kern="0" dirty="0" err="1"/>
              <a:t>Pushkarna</a:t>
            </a:r>
            <a:r>
              <a:rPr lang="en-US" altLang="zh-CN" sz="1800" b="1" kern="0" dirty="0"/>
              <a:t>	</a:t>
            </a:r>
          </a:p>
          <a:p>
            <a:pPr marL="342900" lvl="1" indent="-342900">
              <a:buFont typeface="Arial" panose="020B0604020202020204" pitchFamily="34" charset="0"/>
              <a:buChar char="•"/>
              <a:defRPr/>
            </a:pPr>
            <a:r>
              <a:rPr lang="en-US" altLang="zh-CN" sz="1800" b="1" kern="0" dirty="0"/>
              <a:t>Preliminary Result: Motion Passes (24Y/1N/5A)</a:t>
            </a:r>
          </a:p>
          <a:p>
            <a:pPr marL="342900" lvl="1" indent="-342900">
              <a:buFont typeface="Arial" panose="020B0604020202020204" pitchFamily="34" charset="0"/>
              <a:buChar char="•"/>
              <a:defRPr/>
            </a:pPr>
            <a:r>
              <a:rPr lang="en-US" altLang="zh-CN" sz="1800" b="1" kern="0" dirty="0"/>
              <a:t>Result*: </a:t>
            </a:r>
            <a:r>
              <a:rPr lang="en-US" altLang="zh-CN" sz="1800" dirty="0">
                <a:highlight>
                  <a:srgbClr val="00FF00"/>
                </a:highlight>
              </a:rPr>
              <a:t>Motion Passes (21Y/1N/5A)</a:t>
            </a:r>
          </a:p>
          <a:p>
            <a:pPr marL="342900" lvl="1" indent="-342900">
              <a:buFont typeface="Arial" panose="020B0604020202020204" pitchFamily="34" charset="0"/>
              <a:buChar char="•"/>
              <a:defRPr/>
            </a:pPr>
            <a:endParaRPr lang="en-US" altLang="zh-CN" sz="1800" b="1" kern="0" dirty="0"/>
          </a:p>
          <a:p>
            <a:pPr marL="0" lvl="1" indent="0">
              <a:spcBef>
                <a:spcPct val="0"/>
              </a:spcBef>
              <a:buNone/>
              <a:defRPr/>
            </a:pPr>
            <a:r>
              <a:rPr lang="en-US" altLang="zh-CN" sz="1800" kern="0" dirty="0">
                <a:solidFill>
                  <a:srgbClr val="000000"/>
                </a:solidFill>
                <a:latin typeface="Times New Roman" panose="02020603050405020304" pitchFamily="18" charset="0"/>
                <a:cs typeface="+mn-cs"/>
              </a:rPr>
              <a:t>Note</a:t>
            </a:r>
            <a:r>
              <a:rPr lang="zh-CN" altLang="en-US" sz="1800" kern="0" dirty="0">
                <a:solidFill>
                  <a:srgbClr val="000000"/>
                </a:solidFill>
                <a:latin typeface="Times New Roman" panose="02020603050405020304" pitchFamily="18" charset="0"/>
                <a:cs typeface="+mn-cs"/>
              </a:rPr>
              <a:t>：  </a:t>
            </a:r>
            <a:endParaRPr lang="en-US" altLang="zh-CN" sz="1800" kern="0" dirty="0">
              <a:solidFill>
                <a:srgbClr val="000000"/>
              </a:solidFill>
              <a:latin typeface="Times New Roman" panose="02020603050405020304" pitchFamily="18" charset="0"/>
              <a:cs typeface="+mn-cs"/>
            </a:endParaRP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 Amended result accounts for removal of </a:t>
            </a:r>
            <a:r>
              <a:rPr lang="en-US" altLang="zh-CN" sz="1600" kern="0" dirty="0">
                <a:solidFill>
                  <a:srgbClr val="FF0000"/>
                </a:solidFill>
                <a:latin typeface="Times New Roman" panose="02020603050405020304" pitchFamily="18" charset="0"/>
                <a:cs typeface="+mn-cs"/>
              </a:rPr>
              <a:t>3</a:t>
            </a:r>
            <a:r>
              <a:rPr lang="en-US" altLang="zh-CN" sz="1600" kern="0" dirty="0">
                <a:solidFill>
                  <a:srgbClr val="000000"/>
                </a:solidFill>
                <a:latin typeface="Times New Roman" panose="02020603050405020304" pitchFamily="18" charset="0"/>
                <a:cs typeface="+mn-cs"/>
              </a:rPr>
              <a:t> votes of non-voting members.</a:t>
            </a:r>
          </a:p>
          <a:p>
            <a:pPr marL="285750" lvl="1" indent="0">
              <a:spcBef>
                <a:spcPct val="0"/>
              </a:spcBef>
              <a:buFont typeface="微软雅黑" panose="020B0503020204020204" pitchFamily="34" charset="-122"/>
              <a:buChar char="–"/>
              <a:defRPr/>
            </a:pPr>
            <a:r>
              <a:rPr lang="en-US" altLang="zh-CN" sz="1600" kern="0" dirty="0">
                <a:solidFill>
                  <a:srgbClr val="000000"/>
                </a:solidFill>
                <a:latin typeface="Times New Roman" panose="02020603050405020304" pitchFamily="18" charset="0"/>
                <a:cs typeface="+mn-cs"/>
              </a:rPr>
              <a:t>Related document </a:t>
            </a:r>
            <a:r>
              <a:rPr lang="en-US" altLang="zh-CN" sz="1600" kern="0" dirty="0">
                <a:solidFill>
                  <a:srgbClr val="000000"/>
                </a:solidFill>
                <a:latin typeface="Times New Roman" panose="02020603050405020304" pitchFamily="18" charset="0"/>
              </a:rPr>
              <a:t>21/01851r4</a:t>
            </a:r>
            <a:endParaRPr lang="en-US" altLang="zh-CN" sz="1600" kern="0" dirty="0">
              <a:solidFill>
                <a:srgbClr val="000000"/>
              </a:solidFill>
              <a:latin typeface="Times New Roman" panose="02020603050405020304" pitchFamily="18" charset="0"/>
              <a:cs typeface="+mn-cs"/>
            </a:endParaRPr>
          </a:p>
        </p:txBody>
      </p:sp>
    </p:spTree>
    <p:extLst>
      <p:ext uri="{BB962C8B-B14F-4D97-AF65-F5344CB8AC3E}">
        <p14:creationId xmlns:p14="http://schemas.microsoft.com/office/powerpoint/2010/main" val="20062146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a:t>
            </a:r>
            <a:r>
              <a:rPr lang="en-US" altLang="zh-CN" sz="4000"/>
              <a:t>on </a:t>
            </a:r>
            <a:r>
              <a:rPr lang="en-US" altLang="zh-CN" sz="4000">
                <a:solidFill>
                  <a:srgbClr val="0000FF"/>
                </a:solidFill>
              </a:rPr>
              <a:t>April 6</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399897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16</a:t>
            </a:r>
            <a:endParaRPr lang="en-US" altLang="en-US" sz="2800" dirty="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More than one sensing responder may participate in the measurement phase and reporting phase.</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Sang Kim 	</a:t>
            </a:r>
            <a:r>
              <a:rPr lang="en-US" altLang="zh-CN" b="1" dirty="0"/>
              <a:t>	</a:t>
            </a:r>
            <a:r>
              <a:rPr lang="en-US" altLang="zh-CN" b="1" kern="0" dirty="0"/>
              <a:t>Second: </a:t>
            </a:r>
            <a:r>
              <a:rPr lang="en-US" altLang="zh-CN" b="1" kern="0" dirty="0" err="1"/>
              <a:t>Rajat</a:t>
            </a:r>
            <a:r>
              <a:rPr lang="en-US" altLang="zh-CN" b="1" kern="0" dirty="0"/>
              <a:t> </a:t>
            </a:r>
            <a:r>
              <a:rPr lang="en-US" altLang="zh-CN" b="1" kern="0" dirty="0" err="1"/>
              <a:t>Pushkarna</a:t>
            </a:r>
            <a:endParaRPr lang="en-US" altLang="zh-CN" b="1" kern="0" dirty="0"/>
          </a:p>
          <a:p>
            <a:pPr marL="342900" lvl="1" indent="-342900" algn="just">
              <a:buFont typeface="Arial" panose="020B0604020202020204" pitchFamily="34" charset="0"/>
              <a:buChar char="•"/>
              <a:defRPr/>
            </a:pPr>
            <a:endParaRPr lang="en-US" altLang="zh-CN" b="1" kern="0" dirty="0"/>
          </a:p>
          <a:p>
            <a:pPr marL="342900" lvl="1" indent="-342900" algn="just">
              <a:buFont typeface="Arial" panose="020B0604020202020204" pitchFamily="34" charset="0"/>
              <a:buChar char="•"/>
              <a:defRPr/>
            </a:pPr>
            <a:r>
              <a:rPr lang="en-US" altLang="zh-CN" b="1" kern="0" dirty="0"/>
              <a:t>Preliminary Result: Motion Passes (35Y/0N/5A)</a:t>
            </a:r>
          </a:p>
          <a:p>
            <a:pPr marL="0" lvl="1" indent="0" algn="just">
              <a:buNone/>
              <a:defRPr/>
            </a:pPr>
            <a:r>
              <a:rPr lang="en-US" altLang="zh-CN" b="1" kern="0" dirty="0"/>
              <a:t>Result*: </a:t>
            </a:r>
            <a:r>
              <a:rPr lang="en-US" altLang="zh-CN" dirty="0">
                <a:highlight>
                  <a:srgbClr val="00FF00"/>
                </a:highlight>
              </a:rPr>
              <a:t>Motion Passes (35Y/0N/4A)</a:t>
            </a:r>
            <a:endParaRPr lang="en-US" altLang="zh-CN" b="1" kern="0" dirty="0"/>
          </a:p>
          <a:p>
            <a:pPr marL="0" lvl="1" indent="0" algn="just">
              <a:buNone/>
              <a:defRPr/>
            </a:pPr>
            <a:endParaRPr lang="en-US" altLang="zh-CN"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a:t>* Amended result accounts for removal of </a:t>
            </a:r>
            <a:r>
              <a:rPr lang="en-US" altLang="zh-CN" sz="1600" kern="0" dirty="0">
                <a:solidFill>
                  <a:srgbClr val="FF0000"/>
                </a:solidFill>
              </a:rPr>
              <a:t>1</a:t>
            </a:r>
            <a:r>
              <a:rPr lang="en-US" altLang="zh-CN" sz="1600" kern="0" dirty="0"/>
              <a:t> votes of non-voting members.</a:t>
            </a:r>
          </a:p>
          <a:p>
            <a:pPr marL="628650" lvl="2">
              <a:buFont typeface="微软雅黑" panose="020B0503020204020204" pitchFamily="34" charset="-122"/>
              <a:buChar char="–"/>
              <a:defRPr/>
            </a:pPr>
            <a:r>
              <a:rPr lang="en-US" altLang="zh-CN" sz="1600" kern="0" dirty="0"/>
              <a:t>Related document 21/0145r5</a:t>
            </a:r>
          </a:p>
          <a:p>
            <a:pPr marL="342900" lvl="1" indent="-342900" algn="just">
              <a:buFont typeface="Arial" panose="020B0604020202020204" pitchFamily="34" charset="0"/>
              <a:buChar char="•"/>
              <a:defRPr/>
            </a:pPr>
            <a:endParaRPr lang="en-US" altLang="zh-CN" b="1" kern="0" dirty="0"/>
          </a:p>
        </p:txBody>
      </p:sp>
    </p:spTree>
    <p:extLst>
      <p:ext uri="{BB962C8B-B14F-4D97-AF65-F5344CB8AC3E}">
        <p14:creationId xmlns:p14="http://schemas.microsoft.com/office/powerpoint/2010/main" val="14976367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17</a:t>
            </a:r>
            <a:endParaRPr lang="en-US" altLang="en-US" sz="2800" dirty="0">
              <a:solidFill>
                <a:schemeClr val="tx2"/>
              </a:solidFill>
            </a:endParaRPr>
          </a:p>
        </p:txBody>
      </p:sp>
      <p:sp>
        <p:nvSpPr>
          <p:cNvPr id="18" name="Rectangle 3"/>
          <p:cNvSpPr txBox="1">
            <a:spLocks noChangeArrowheads="1"/>
          </p:cNvSpPr>
          <p:nvPr/>
        </p:nvSpPr>
        <p:spPr bwMode="auto">
          <a:xfrm>
            <a:off x="2209800" y="14478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kern="0" dirty="0"/>
              <a:t>Move to add the following to 11bf SFD:</a:t>
            </a:r>
          </a:p>
          <a:p>
            <a:pPr lvl="1" algn="just">
              <a:defRPr/>
            </a:pPr>
            <a:r>
              <a:rPr lang="en-US" altLang="zh-CN" kern="0" dirty="0"/>
              <a:t>11bf shall define an optional negotiation process in the sensing setup phase for a sensing initiator and sensing responder(s) to exchange and agree on operational parameters associated with a sensing session. </a:t>
            </a:r>
          </a:p>
          <a:p>
            <a:pPr lvl="1" algn="just">
              <a:defRPr/>
            </a:pPr>
            <a:endParaRPr lang="en-US" altLang="zh-CN" kern="0" dirty="0"/>
          </a:p>
          <a:p>
            <a:pPr marL="342900" lvl="1" indent="-342900" algn="just">
              <a:buFont typeface="Arial" panose="020B0604020202020204" pitchFamily="34" charset="0"/>
              <a:buChar char="•"/>
              <a:defRPr/>
            </a:pPr>
            <a:r>
              <a:rPr lang="en-US" altLang="zh-CN" b="1" kern="0" dirty="0"/>
              <a:t>Move: Cheng Chen 	</a:t>
            </a:r>
            <a:r>
              <a:rPr lang="en-US" altLang="zh-CN" b="1" dirty="0"/>
              <a:t>	</a:t>
            </a:r>
            <a:r>
              <a:rPr lang="en-US" altLang="zh-CN" b="1" kern="0" dirty="0"/>
              <a:t>Second: </a:t>
            </a:r>
            <a:r>
              <a:rPr lang="en-US" altLang="zh-CN" b="1" kern="0" dirty="0" err="1"/>
              <a:t>Jinsoo</a:t>
            </a:r>
            <a:r>
              <a:rPr lang="en-US" altLang="zh-CN" b="1" kern="0" dirty="0"/>
              <a:t> Choi	</a:t>
            </a:r>
          </a:p>
          <a:p>
            <a:pPr marL="342900" lvl="1" indent="-342900" algn="just">
              <a:buFont typeface="Arial" panose="020B0604020202020204" pitchFamily="34" charset="0"/>
              <a:buChar char="•"/>
              <a:defRPr/>
            </a:pPr>
            <a:r>
              <a:rPr lang="en-US" altLang="zh-CN" b="1" kern="0" dirty="0"/>
              <a:t>Result</a:t>
            </a:r>
            <a:r>
              <a:rPr lang="en-US" altLang="zh-CN" b="1" kern="0"/>
              <a:t>: </a:t>
            </a:r>
            <a:r>
              <a:rPr lang="en-US" altLang="zh-CN">
                <a:highlight>
                  <a:srgbClr val="00FF00"/>
                </a:highlight>
              </a:rPr>
              <a:t>Approved by unanimous consent</a:t>
            </a:r>
            <a:endParaRPr lang="en-US" altLang="zh-CN" b="1" kern="0" dirty="0"/>
          </a:p>
          <a:p>
            <a:pPr marL="0" lvl="1" indent="0" algn="just">
              <a:buNone/>
              <a:defRPr/>
            </a:pPr>
            <a:endParaRPr lang="en-US" altLang="zh-CN" b="1" kern="0" dirty="0"/>
          </a:p>
          <a:p>
            <a:pPr marL="0" lvl="1" indent="0" algn="just">
              <a:buNone/>
              <a:defRPr/>
            </a:pPr>
            <a:r>
              <a:rPr lang="en-US" altLang="zh-CN" kern="0" dirty="0"/>
              <a:t>Note</a:t>
            </a:r>
            <a:r>
              <a:rPr lang="zh-CN" altLang="en-US" kern="0" dirty="0"/>
              <a:t>：  </a:t>
            </a:r>
            <a:r>
              <a:rPr lang="en-US" altLang="zh-CN" kern="0" dirty="0"/>
              <a:t>Related document 21/0370r1</a:t>
            </a:r>
            <a:endParaRPr lang="en-US" altLang="zh-CN" b="1" kern="0" dirty="0"/>
          </a:p>
        </p:txBody>
      </p:sp>
    </p:spTree>
    <p:extLst>
      <p:ext uri="{BB962C8B-B14F-4D97-AF65-F5344CB8AC3E}">
        <p14:creationId xmlns:p14="http://schemas.microsoft.com/office/powerpoint/2010/main" val="2139551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May 11, 14, 17 (Interim)</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62132730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March 2021 meeting to today:</a:t>
            </a:r>
          </a:p>
          <a:p>
            <a:pPr lvl="1" algn="just">
              <a:buFont typeface="Arial" panose="020B0604020202020204" pitchFamily="34" charset="0"/>
              <a:buChar char="•"/>
            </a:pPr>
            <a:r>
              <a:rPr lang="en-US" altLang="zh-CN" sz="1600" dirty="0"/>
              <a:t>March plenary: </a:t>
            </a:r>
            <a:r>
              <a:rPr lang="en-US" altLang="zh-CN" sz="1600" dirty="0">
                <a:hlinkClick r:id="rId3"/>
              </a:rPr>
              <a:t>https://mentor.ieee.org/802.11/dcn/21/11-21-0476-00-00bf-meeting-minutes-march-2021.docx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March - April: </a:t>
            </a:r>
          </a:p>
          <a:p>
            <a:pPr marL="714375" lvl="1" indent="0" algn="just">
              <a:buNone/>
            </a:pPr>
            <a:r>
              <a:rPr lang="en-US" altLang="zh-CN" sz="1600" dirty="0">
                <a:hlinkClick r:id="rId4"/>
              </a:rPr>
              <a:t>https://mentor.ieee.org/802.11/dcn/21/11-21-0547-00-00bf-802-11bf-teleconference-minutes-march-2021.docx</a:t>
            </a:r>
            <a:endParaRPr lang="en-US" altLang="zh-CN" sz="1600" dirty="0"/>
          </a:p>
          <a:p>
            <a:pPr marL="714375" lvl="1" indent="0" algn="just">
              <a:buNone/>
            </a:pPr>
            <a:r>
              <a:rPr lang="en-US" altLang="zh-CN" sz="1600" dirty="0">
                <a:hlinkClick r:id="rId5"/>
              </a:rPr>
              <a:t>https://mentor.ieee.org/802.11/dcn/21/11-21-0645-03-00bf-802-11bf-teleconference-minutes-april-2021.docx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Claudio Da Silva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52971108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11bf amendment defines an optional threshold based measurement and reporting procedure in which</a:t>
            </a:r>
          </a:p>
          <a:p>
            <a:pPr marL="714375" lvl="1" indent="-171450" algn="just">
              <a:buNone/>
              <a:defRPr/>
            </a:pPr>
            <a:r>
              <a:rPr lang="en-US" altLang="zh-CN" sz="1400" kern="0" dirty="0"/>
              <a:t>• The difference between the current measured CSI and the previous measured CSI is quantified. The difference is referred to as CSI variation.</a:t>
            </a:r>
          </a:p>
          <a:p>
            <a:pPr marL="714375" lvl="1" indent="-171450" algn="just">
              <a:buNone/>
              <a:defRPr/>
            </a:pPr>
            <a:r>
              <a:rPr lang="en-US" altLang="zh-CN" sz="1400" kern="0" dirty="0"/>
              <a:t>• A threshold value to be used by the sensing receiver in the threshold based procedure is defined. </a:t>
            </a:r>
          </a:p>
          <a:p>
            <a:pPr marL="714375" lvl="1" indent="-171450" algn="just">
              <a:buNone/>
              <a:defRPr/>
            </a:pPr>
            <a:r>
              <a:rPr lang="en-US" altLang="zh-CN" sz="1400" kern="0" dirty="0"/>
              <a:t>• By comparing the CSI variation with the threshold, the sensing receiver can send a feedback resulting from the large CSI variation to the sensing transmitter.</a:t>
            </a:r>
          </a:p>
          <a:p>
            <a:pPr marL="714375" lvl="1" indent="-171450" algn="just">
              <a:buNone/>
              <a:defRPr/>
            </a:pPr>
            <a:r>
              <a:rPr lang="en-US" altLang="zh-CN" sz="1400" kern="0" dirty="0"/>
              <a:t>• Whether the threshold is predefined, or defined by the sensing receiver, transmitter, initiator or responder is TBD.</a:t>
            </a:r>
          </a:p>
          <a:p>
            <a:pPr marL="714375" lvl="1" indent="-171450" algn="just">
              <a:buNone/>
              <a:defRPr/>
            </a:pPr>
            <a:r>
              <a:rPr lang="en-US" altLang="zh-CN" sz="1400" kern="0" dirty="0"/>
              <a:t>• The threshold based procedure is not always required (Procedure A in 21/0351r5 is not always required).</a:t>
            </a:r>
          </a:p>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Motion Passes ( 21 Y/ 7N/ 11A)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(21Y/6N/10A)</a:t>
            </a: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21/0351r5</a:t>
            </a:r>
            <a:endParaRPr lang="en-US" altLang="zh-CN" sz="1050" b="1" kern="0" dirty="0"/>
          </a:p>
        </p:txBody>
      </p:sp>
    </p:spTree>
    <p:extLst>
      <p:ext uri="{BB962C8B-B14F-4D97-AF65-F5344CB8AC3E}">
        <p14:creationId xmlns:p14="http://schemas.microsoft.com/office/powerpoint/2010/main" val="677319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June 1, 8</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236175950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19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adopt the document (21-0782r2) as the initial official Channel Models document for IEEE 802.11bf.</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Meihong</a:t>
            </a:r>
            <a:r>
              <a:rPr lang="en-US" altLang="zh-CN" sz="1800" b="1" kern="0" dirty="0"/>
              <a:t> Zhang 	</a:t>
            </a:r>
            <a:r>
              <a:rPr lang="en-US" altLang="zh-CN" sz="1800" b="1" dirty="0"/>
              <a:t>	</a:t>
            </a:r>
            <a:r>
              <a:rPr lang="en-US" altLang="zh-CN" sz="1800" b="1" kern="0" dirty="0"/>
              <a:t>Second: Rui Du</a:t>
            </a:r>
          </a:p>
          <a:p>
            <a:pPr marL="342900" lvl="1" indent="-342900" algn="just">
              <a:buFont typeface="Arial" panose="020B0604020202020204" pitchFamily="34" charset="0"/>
              <a:buChar char="•"/>
              <a:defRPr/>
            </a:pPr>
            <a:r>
              <a:rPr lang="en-US" altLang="zh-CN" sz="1800" b="1" kern="0" dirty="0"/>
              <a:t>Preliminary Result: Motion Passes ( 26Y/ 1N/ 17A)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Motion Passes (26Y/1N/16A)</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21/0782r2</a:t>
            </a:r>
            <a:endParaRPr lang="en-US" altLang="zh-CN" sz="1050" b="1" kern="0" dirty="0"/>
          </a:p>
        </p:txBody>
      </p:sp>
    </p:spTree>
    <p:extLst>
      <p:ext uri="{BB962C8B-B14F-4D97-AF65-F5344CB8AC3E}">
        <p14:creationId xmlns:p14="http://schemas.microsoft.com/office/powerpoint/2010/main" val="226494183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July Plenary</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3906375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SENS SG and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7526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approve SENS SG and </a:t>
            </a:r>
            <a:r>
              <a:rPr lang="en-US" altLang="zh-CN" sz="2000" dirty="0" err="1"/>
              <a:t>TGbf</a:t>
            </a:r>
            <a:r>
              <a:rPr lang="en-US" altLang="zh-CN" sz="2000" dirty="0"/>
              <a:t> minutes of meetings and teleconferences from September 2020 meeting to today:</a:t>
            </a:r>
          </a:p>
          <a:p>
            <a:pPr lvl="1">
              <a:buFont typeface="Arial" panose="020B0604020202020204" pitchFamily="34" charset="0"/>
              <a:buChar char="•"/>
            </a:pPr>
            <a:r>
              <a:rPr lang="en-US" altLang="zh-CN" sz="1600" dirty="0"/>
              <a:t>September interim: </a:t>
            </a:r>
            <a:r>
              <a:rPr lang="en-US" altLang="zh-CN" sz="1600" dirty="0">
                <a:hlinkClick r:id="rId3"/>
              </a:rPr>
              <a:t>https://mentor.ieee.org/802.11/dcn/20/11-20-1465-00-SENS-wlan-sensing-sg-september-2020-interim-meeting-minutes.docx</a:t>
            </a:r>
            <a:endParaRPr lang="en-US" altLang="zh-CN" sz="1600" dirty="0"/>
          </a:p>
          <a:p>
            <a:pPr lvl="1">
              <a:buFont typeface="Arial" panose="020B0604020202020204" pitchFamily="34" charset="0"/>
              <a:buChar char="•"/>
            </a:pPr>
            <a:endParaRPr lang="en-US" altLang="zh-CN" sz="1600" dirty="0"/>
          </a:p>
          <a:p>
            <a:pPr lvl="1">
              <a:buFont typeface="Arial" panose="020B0604020202020204" pitchFamily="34" charset="0"/>
              <a:buChar char="•"/>
            </a:pPr>
            <a:r>
              <a:rPr lang="en-US" altLang="zh-CN" sz="1600" dirty="0"/>
              <a:t>Teleconferences September-October: </a:t>
            </a:r>
            <a:r>
              <a:rPr lang="en-US" altLang="zh-CN" sz="1600" dirty="0">
                <a:hlinkClick r:id="rId4"/>
              </a:rPr>
              <a:t>https://mentor.ieee.org/802.11/dcn/20/11-20-1729-00-00bf-ieee-802-11bf-teleconference-meeting-minutes-september-and-october-2020.docx</a:t>
            </a:r>
            <a:endParaRPr lang="en-US" altLang="zh-CN" sz="1600" dirty="0"/>
          </a:p>
          <a:p>
            <a:pPr lvl="1">
              <a:buFont typeface="Arial" panose="020B0604020202020204" pitchFamily="34" charset="0"/>
              <a:buChar char="•"/>
            </a:pPr>
            <a:endParaRPr lang="en-US" altLang="zh-CN" sz="1600" dirty="0"/>
          </a:p>
          <a:p>
            <a:endParaRPr lang="en-US" altLang="zh-CN" sz="2000" dirty="0"/>
          </a:p>
          <a:p>
            <a:r>
              <a:rPr lang="en-US" altLang="zh-CN" sz="2000" dirty="0"/>
              <a:t>Move: Claudio da Silva		Second: Sang Kim </a:t>
            </a:r>
          </a:p>
          <a:p>
            <a:endParaRPr lang="en-US" altLang="zh-CN" sz="2000" dirty="0"/>
          </a:p>
          <a:p>
            <a:r>
              <a:rPr lang="en-US" altLang="zh-CN" sz="2000" dirty="0"/>
              <a:t>Result: </a:t>
            </a:r>
            <a:r>
              <a:rPr lang="en-US" altLang="zh-CN" sz="2000" dirty="0">
                <a:highlight>
                  <a:srgbClr val="00FF00"/>
                </a:highlight>
              </a:rPr>
              <a:t>Approved by unanimous consent</a:t>
            </a:r>
            <a:endParaRPr lang="zh-CN" altLang="en-US" sz="2000" dirty="0"/>
          </a:p>
          <a:p>
            <a:endParaRPr lang="zh-CN" altLang="en-US" sz="2000" dirty="0"/>
          </a:p>
        </p:txBody>
      </p:sp>
    </p:spTree>
    <p:extLst>
      <p:ext uri="{BB962C8B-B14F-4D97-AF65-F5344CB8AC3E}">
        <p14:creationId xmlns:p14="http://schemas.microsoft.com/office/powerpoint/2010/main" val="579431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May 2021 meeting to today:</a:t>
            </a:r>
          </a:p>
          <a:p>
            <a:pPr lvl="1" algn="just">
              <a:buFont typeface="Arial" panose="020B0604020202020204" pitchFamily="34" charset="0"/>
              <a:buChar char="•"/>
            </a:pPr>
            <a:r>
              <a:rPr lang="en-US" altLang="zh-CN" sz="1600" dirty="0"/>
              <a:t>May Interim: </a:t>
            </a:r>
            <a:r>
              <a:rPr lang="en-US" altLang="zh-CN" sz="1600" dirty="0">
                <a:hlinkClick r:id="rId3"/>
              </a:rPr>
              <a:t>https://mentor.ieee.org/802.11/dcn/21/11-21-0870-02-00bf-meeting-minutes-may-2021.docx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May - July: </a:t>
            </a:r>
          </a:p>
          <a:p>
            <a:pPr marL="714375" lvl="1" indent="0" algn="just">
              <a:buNone/>
            </a:pPr>
            <a:r>
              <a:rPr lang="en-US" altLang="zh-CN" sz="1600" dirty="0">
                <a:hlinkClick r:id="rId4"/>
              </a:rPr>
              <a:t>https://mentor.ieee.org/802.11/dcn/21/11-21-0914-03-00bf-ieee-802-11bf-teleconference-minutes-may-july-2021.docx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Assaf Kasher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14277199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20</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CSI (that is, the channel measured during the training symbols of a received PPDU) is a type of sensing measurement result for sub-7 GHz WLAN sensing.</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Claudio Da Silva</a:t>
            </a:r>
            <a:r>
              <a:rPr lang="en-US" altLang="zh-CN" sz="1800" b="1" dirty="0"/>
              <a:t>		</a:t>
            </a:r>
            <a:r>
              <a:rPr lang="en-US" altLang="zh-CN" sz="1800" b="1" kern="0" dirty="0"/>
              <a:t>Second: Assaf Kasher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21/0908r2</a:t>
            </a:r>
          </a:p>
          <a:p>
            <a:pPr marL="628650" lvl="2">
              <a:buFont typeface="微软雅黑" panose="020B0503020204020204" pitchFamily="34" charset="-122"/>
              <a:buChar char="–"/>
              <a:defRPr/>
            </a:pPr>
            <a:r>
              <a:rPr lang="en-US" altLang="zh-CN" kern="0" dirty="0"/>
              <a:t>SP Result: 36/0/5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67938381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21</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600" kern="0" dirty="0"/>
              <a:t>Move to add the following to 11bf SFD:</a:t>
            </a:r>
          </a:p>
          <a:p>
            <a:pPr lvl="1" algn="just">
              <a:defRPr/>
            </a:pPr>
            <a:r>
              <a:rPr lang="en-US" altLang="zh-CN" sz="1400" kern="0" dirty="0"/>
              <a:t>To enable sub-7 GHz WLAN sensing, an RXVECTOR parameter CSI_ESTIMATE is defined that contains the channel measured during the training symbols of the received PPDU.</a:t>
            </a:r>
          </a:p>
          <a:p>
            <a:pPr lvl="1" algn="just">
              <a:defRPr/>
            </a:pPr>
            <a:r>
              <a:rPr lang="en-US" altLang="zh-CN" sz="1400" kern="0" dirty="0"/>
              <a:t>A Sensing Measurement Report frame, which allows a sensing receiver to report sensing measurements, is defined. This new frame contains at least the following two fields:</a:t>
            </a:r>
          </a:p>
          <a:p>
            <a:pPr lvl="2" algn="just">
              <a:defRPr/>
            </a:pPr>
            <a:r>
              <a:rPr lang="en-US" altLang="zh-CN" kern="0" dirty="0"/>
              <a:t>Measurement report control field: Contains information necessary to interpret the measurement report field.</a:t>
            </a:r>
          </a:p>
          <a:p>
            <a:pPr lvl="2" algn="just">
              <a:defRPr/>
            </a:pPr>
            <a:r>
              <a:rPr lang="en-US" altLang="zh-CN" kern="0" dirty="0"/>
              <a:t>Measurement report field: Carries CSI measurements obtained by a sensing receiver.</a:t>
            </a:r>
          </a:p>
          <a:p>
            <a:pPr lvl="1" algn="just">
              <a:defRPr/>
            </a:pPr>
            <a:r>
              <a:rPr lang="en-US" altLang="zh-CN" sz="1400" kern="0" dirty="0"/>
              <a:t>The format of CSI_ESTIMATE is the same one used in the measurement report field within the Sensing Measurement Report frame.  The format of CSI_ESTIMATE is TBD.</a:t>
            </a:r>
          </a:p>
          <a:p>
            <a:pPr lvl="1" algn="just">
              <a:defRPr/>
            </a:pPr>
            <a:r>
              <a:rPr lang="en-US" altLang="zh-CN" sz="1400" kern="0" dirty="0"/>
              <a:t>Transmission of the Sensing Measurement Report frame is initiated by an MLME primitive.  Both immediate and delayed reporting are acceptable.</a:t>
            </a:r>
          </a:p>
          <a:p>
            <a:pPr algn="just">
              <a:defRPr/>
            </a:pPr>
            <a:endParaRPr lang="en-US" altLang="zh-CN" sz="800" kern="0" dirty="0"/>
          </a:p>
          <a:p>
            <a:pPr marL="342900" lvl="1" indent="-342900" algn="just">
              <a:buFont typeface="Arial" panose="020B0604020202020204" pitchFamily="34" charset="0"/>
              <a:buChar char="•"/>
              <a:defRPr/>
            </a:pPr>
            <a:r>
              <a:rPr lang="en-US" altLang="zh-CN" sz="1600" b="1" kern="0" dirty="0"/>
              <a:t>Move: Claudio Da Silva</a:t>
            </a:r>
            <a:r>
              <a:rPr lang="en-US" altLang="zh-CN" sz="1600" b="1" dirty="0"/>
              <a:t>		</a:t>
            </a:r>
            <a:r>
              <a:rPr lang="en-US" altLang="zh-CN" sz="1600" b="1" kern="0" dirty="0"/>
              <a:t>Second: </a:t>
            </a:r>
            <a:r>
              <a:rPr lang="en-US" altLang="zh-CN" sz="1600" b="1" kern="0" dirty="0" err="1"/>
              <a:t>Rajat</a:t>
            </a:r>
            <a:r>
              <a:rPr lang="en-US" altLang="zh-CN" sz="1600" b="1" kern="0" dirty="0"/>
              <a:t> </a:t>
            </a:r>
            <a:r>
              <a:rPr lang="en-US" altLang="zh-CN" sz="1600" b="1" kern="0" dirty="0" err="1"/>
              <a:t>Pushkarna</a:t>
            </a:r>
            <a:endParaRPr lang="en-US" altLang="zh-CN" sz="1600" b="1" kern="0" dirty="0"/>
          </a:p>
          <a:p>
            <a:pPr marL="342900" lvl="1" indent="-342900" algn="just">
              <a:buFont typeface="Arial" panose="020B0604020202020204" pitchFamily="34" charset="0"/>
              <a:buChar char="•"/>
              <a:defRPr/>
            </a:pPr>
            <a:endParaRPr lang="en-US" altLang="zh-CN" sz="1100" b="1" kern="0" dirty="0"/>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600" b="1" kern="0" dirty="0"/>
          </a:p>
          <a:p>
            <a:pPr marL="0" lvl="1" indent="0" algn="just">
              <a:buNone/>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21/0908r2</a:t>
            </a:r>
          </a:p>
          <a:p>
            <a:pPr marL="628650" lvl="2">
              <a:buFont typeface="微软雅黑" panose="020B0503020204020204" pitchFamily="34" charset="-122"/>
              <a:buChar char="–"/>
              <a:defRPr/>
            </a:pPr>
            <a:r>
              <a:rPr lang="en-US" altLang="zh-CN" sz="1100" kern="0" dirty="0"/>
              <a:t>SP Result: 22/6/8 ( Y/ N/ 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2384636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22</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measurement phase of sensing session, the NDP can be used for the channel measurement (e.g. CSI) between sensing transmitter and sensing receiver(s) in sub 7Ghz band. </a:t>
            </a:r>
          </a:p>
          <a:p>
            <a:pPr lvl="1" indent="-28575" algn="just">
              <a:buFont typeface="Arial" panose="020B0604020202020204" pitchFamily="34" charset="0"/>
              <a:buChar char="•"/>
              <a:defRPr/>
            </a:pPr>
            <a:r>
              <a:rPr lang="en-US" altLang="zh-CN" sz="1800" kern="0" dirty="0"/>
              <a:t>	</a:t>
            </a:r>
            <a:r>
              <a:rPr lang="en-US" altLang="zh-CN" sz="1600" kern="0" dirty="0"/>
              <a:t>NDP format for sensing is TBD.</a:t>
            </a:r>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Dongguk Lim</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21/1015r1</a:t>
            </a:r>
          </a:p>
          <a:p>
            <a:pPr marL="628650" lvl="2">
              <a:buFont typeface="微软雅黑" panose="020B0503020204020204" pitchFamily="34" charset="-122"/>
              <a:buChar char="–"/>
              <a:defRPr/>
            </a:pPr>
            <a:r>
              <a:rPr lang="en-US" altLang="zh-CN" kern="0" dirty="0"/>
              <a:t>SP Result: 26/0/8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671189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23</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Sensing Session is pairwise and is identified by MAC addresses and/or associated AID/UID.</a:t>
            </a:r>
          </a:p>
          <a:p>
            <a:pPr lvl="1" algn="just">
              <a:defRPr/>
            </a:pPr>
            <a:r>
              <a:rPr lang="en-US" altLang="zh-CN" sz="1800" kern="0" dirty="0"/>
              <a:t>11bf shall define an optional negotiation process in the sensing setup phase for a sensing initiator and a sensing responder to exchange and agree on operational parameters associated with a sensing session. The initiator may maintain multiple sensing sessions.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19/3/15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050837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24</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lgn="just">
              <a:defRPr/>
            </a:pPr>
            <a:r>
              <a:rPr lang="en-US" altLang="zh-CN" sz="1800" kern="0" dirty="0"/>
              <a:t>The Measurement Setup ID may be used to identify attributes of the sensing measurement instances</a:t>
            </a:r>
          </a:p>
          <a:p>
            <a:pPr lvl="1" algn="just">
              <a:defRPr/>
            </a:pPr>
            <a:r>
              <a:rPr lang="en-US" altLang="zh-CN" sz="1800" kern="0" dirty="0"/>
              <a:t>The Measurement Instance ID may be used to identify the sensing measurement instance that utilizes attributes of the same Measurement Setup ID</a:t>
            </a:r>
          </a:p>
          <a:p>
            <a:pPr lvl="1" algn="just">
              <a:defRPr/>
            </a:pPr>
            <a:r>
              <a:rPr lang="en-US" altLang="zh-CN" sz="1800" kern="0" dirty="0"/>
              <a:t>The Dialog Token field may be a possibility to contain both IDs</a:t>
            </a:r>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21/0644r4</a:t>
            </a:r>
          </a:p>
          <a:p>
            <a:pPr marL="628650" lvl="2">
              <a:buFont typeface="微软雅黑" panose="020B0503020204020204" pitchFamily="34" charset="-122"/>
              <a:buChar char="–"/>
              <a:defRPr/>
            </a:pPr>
            <a:r>
              <a:rPr lang="en-US" altLang="zh-CN" kern="0" dirty="0"/>
              <a:t>SP Result: 20/1/11 (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9544853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17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2571730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0158677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process where an AP sends a Trigger frame to check the availability of STAs. If a STA is available, it responds with a CTS-to-self..</a:t>
            </a:r>
            <a:endParaRPr lang="zh-CN" altLang="zh-CN" dirty="0"/>
          </a:p>
          <a:p>
            <a:pPr lvl="2"/>
            <a:r>
              <a:rPr lang="en-US" altLang="zh-CN" dirty="0"/>
              <a:t>UL sounding, in which an AP sends a Trigger frame to solicit NDP transmission(s) from STA(s), shall be present if at least one STA that is a sensing transmitter responds in the polling.</a:t>
            </a:r>
            <a:endParaRPr lang="zh-CN" altLang="zh-CN" dirty="0"/>
          </a:p>
          <a:p>
            <a:pPr lvl="2"/>
            <a:r>
              <a:rPr lang="en-US" altLang="zh-CN" dirty="0"/>
              <a:t>DL sounding, in which an AP sends NDPA frame followed by NDP to STA(s), shall be present if at least one STA that is a sensing receiver responds in the polling.</a:t>
            </a:r>
            <a:endParaRPr lang="zh-CN" altLang="zh-CN" dirty="0"/>
          </a:p>
          <a:p>
            <a:pPr lvl="2"/>
            <a:r>
              <a:rPr lang="en-US" altLang="zh-CN" dirty="0"/>
              <a:t>The order of the UL and DL sounding is TBD.</a:t>
            </a:r>
            <a:endParaRPr lang="zh-CN" altLang="zh-CN" dirty="0"/>
          </a:p>
          <a:p>
            <a:pPr lvl="2"/>
            <a:r>
              <a:rPr lang="en-US" altLang="zh-CN" dirty="0"/>
              <a:t>The details of the format of the Trigger frame and the NDPA frame are TBD.</a:t>
            </a:r>
            <a:endParaRPr lang="zh-CN" altLang="zh-CN" dirty="0"/>
          </a:p>
          <a:p>
            <a:pPr lvl="1"/>
            <a:r>
              <a:rPr lang="en-US" altLang="zh-CN" sz="1600" dirty="0"/>
              <a:t>Note: This is for HE/EHT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Ali Raissinia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32477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endParaRPr lang="en-US" altLang="zh-CN" sz="11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296203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1    Timeline Motion</a:t>
            </a:r>
            <a:endParaRPr lang="en-US" altLang="en-US" sz="2800">
              <a:solidFill>
                <a:schemeClr val="tx2"/>
              </a:solidFill>
            </a:endParaRPr>
          </a:p>
        </p:txBody>
      </p:sp>
      <p:sp>
        <p:nvSpPr>
          <p:cNvPr id="30724" name="Rectangle 3"/>
          <p:cNvSpPr txBox="1">
            <a:spLocks noChangeArrowheads="1"/>
          </p:cNvSpPr>
          <p:nvPr/>
        </p:nvSpPr>
        <p:spPr bwMode="auto">
          <a:xfrm>
            <a:off x="2209801" y="1447800"/>
            <a:ext cx="7858125"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000" dirty="0"/>
              <a:t>Move to adopt the following timeline for </a:t>
            </a:r>
            <a:r>
              <a:rPr lang="en-US" altLang="zh-CN" sz="2000" dirty="0" err="1"/>
              <a:t>TGbf</a:t>
            </a:r>
            <a:r>
              <a:rPr lang="en-US" altLang="zh-CN" sz="2000" dirty="0"/>
              <a:t>.</a:t>
            </a:r>
          </a:p>
          <a:p>
            <a:pPr lvl="1" algn="just"/>
            <a:r>
              <a:rPr lang="en-US" altLang="zh-CN" sz="1600" dirty="0"/>
              <a:t>PAR approved		Sep, 2020</a:t>
            </a:r>
          </a:p>
          <a:p>
            <a:pPr lvl="1" algn="just"/>
            <a:r>
              <a:rPr lang="en-US" altLang="zh-CN" sz="1600" dirty="0"/>
              <a:t>First TG meeting		Oct, 2020</a:t>
            </a:r>
          </a:p>
          <a:p>
            <a:pPr lvl="1" algn="just"/>
            <a:r>
              <a:rPr lang="en-US" altLang="zh-CN" sz="1600" dirty="0"/>
              <a:t>D0.1 			</a:t>
            </a:r>
            <a:r>
              <a:rPr lang="en-US" altLang="zh-CN" sz="1600" i="1" dirty="0"/>
              <a:t>Jan, 2022</a:t>
            </a:r>
          </a:p>
          <a:p>
            <a:pPr lvl="1" algn="just"/>
            <a:r>
              <a:rPr lang="en-US" altLang="zh-CN" sz="1600" dirty="0"/>
              <a:t>Initial Letter Ballot (D1.0)	</a:t>
            </a:r>
            <a:r>
              <a:rPr lang="en-US" altLang="zh-CN" sz="1600" i="1" dirty="0"/>
              <a:t>Jul, 2022 </a:t>
            </a:r>
          </a:p>
          <a:p>
            <a:pPr lvl="1" algn="just"/>
            <a:r>
              <a:rPr lang="en-US" altLang="zh-CN" sz="1600" dirty="0"/>
              <a:t>Recirculation LB (D2.0)		</a:t>
            </a:r>
            <a:r>
              <a:rPr lang="en-US" altLang="zh-CN" sz="1600" i="1" dirty="0"/>
              <a:t>Jan, 2023</a:t>
            </a:r>
          </a:p>
          <a:p>
            <a:pPr lvl="1" algn="just"/>
            <a:r>
              <a:rPr lang="en-US" altLang="zh-CN" sz="1600" dirty="0"/>
              <a:t>Recirculation LB (D3.0)		</a:t>
            </a:r>
            <a:r>
              <a:rPr lang="en-US" altLang="zh-CN" sz="1600" i="1" dirty="0"/>
              <a:t>May, 2023</a:t>
            </a:r>
          </a:p>
          <a:p>
            <a:pPr lvl="1" algn="just"/>
            <a:r>
              <a:rPr lang="en-US" altLang="zh-CN" sz="1600" dirty="0"/>
              <a:t>Initial SA Ballot (D4.0)		Sep 2023</a:t>
            </a:r>
          </a:p>
          <a:p>
            <a:pPr lvl="1" algn="just"/>
            <a:r>
              <a:rPr lang="en-US" altLang="zh-CN" sz="1600" dirty="0"/>
              <a:t>Final 802.11 WG approval	</a:t>
            </a:r>
            <a:r>
              <a:rPr lang="en-US" altLang="zh-CN" sz="1600" i="1" dirty="0"/>
              <a:t>July 2024 </a:t>
            </a:r>
          </a:p>
          <a:p>
            <a:pPr lvl="1" algn="just"/>
            <a:r>
              <a:rPr lang="en-US" altLang="zh-CN" sz="1600" dirty="0"/>
              <a:t>802 EC approval		</a:t>
            </a:r>
            <a:r>
              <a:rPr lang="en-US" altLang="zh-CN" sz="1600" i="1" dirty="0"/>
              <a:t>July 2024 </a:t>
            </a:r>
          </a:p>
          <a:p>
            <a:pPr lvl="1" algn="just"/>
            <a:r>
              <a:rPr lang="en-US" altLang="zh-CN" sz="1600" dirty="0" err="1"/>
              <a:t>RevCom</a:t>
            </a:r>
            <a:r>
              <a:rPr lang="en-US" altLang="zh-CN" sz="1600" dirty="0"/>
              <a:t> and SASB approval	Sep 2024</a:t>
            </a:r>
          </a:p>
          <a:p>
            <a:endParaRPr lang="en-US" altLang="zh-CN" sz="1800" dirty="0"/>
          </a:p>
          <a:p>
            <a:pPr marL="361950" lvl="1">
              <a:buFont typeface="Arial" panose="020B0604020202020204" pitchFamily="34" charset="0"/>
              <a:buChar char="•"/>
            </a:pPr>
            <a:r>
              <a:rPr lang="en-US" altLang="zh-CN" sz="1800" dirty="0"/>
              <a:t>Move:  Oscar Au 		Second: Assaf Kasher 	</a:t>
            </a:r>
          </a:p>
          <a:p>
            <a:pPr marL="361950" lvl="1">
              <a:buFont typeface="Arial" panose="020B0604020202020204" pitchFamily="34" charset="0"/>
              <a:buChar char="•"/>
            </a:pPr>
            <a:r>
              <a:rPr lang="en-US" altLang="zh-CN" sz="1800" dirty="0"/>
              <a:t>Result:</a:t>
            </a:r>
            <a:r>
              <a:rPr lang="en-US" altLang="zh-CN" sz="1800" dirty="0">
                <a:highlight>
                  <a:srgbClr val="00FF00"/>
                </a:highlight>
              </a:rPr>
              <a:t> Approved by unanimous consent</a:t>
            </a:r>
            <a:r>
              <a:rPr lang="en-US" altLang="zh-CN" sz="1800" dirty="0"/>
              <a:t> </a:t>
            </a:r>
          </a:p>
          <a:p>
            <a:pPr marL="361950" lvl="1">
              <a:buFont typeface="Arial" panose="020B0604020202020204" pitchFamily="34" charset="0"/>
              <a:buChar char="•"/>
            </a:pPr>
            <a:endParaRPr lang="en-US" altLang="zh-CN" sz="1800" dirty="0"/>
          </a:p>
          <a:p>
            <a:pPr marL="361950" lvl="1">
              <a:buFont typeface="Arial" panose="020B0604020202020204" pitchFamily="34" charset="0"/>
              <a:buChar char="•"/>
            </a:pPr>
            <a:r>
              <a:rPr lang="en-US" altLang="zh-CN" sz="1800" dirty="0"/>
              <a:t>Note</a:t>
            </a:r>
            <a:r>
              <a:rPr lang="zh-CN" altLang="en-US" sz="1800" dirty="0"/>
              <a:t>： </a:t>
            </a:r>
            <a:r>
              <a:rPr lang="en-US" altLang="zh-CN" sz="1800" dirty="0"/>
              <a:t> Related document 20/1746r1</a:t>
            </a:r>
          </a:p>
        </p:txBody>
      </p:sp>
    </p:spTree>
    <p:extLst>
      <p:ext uri="{BB962C8B-B14F-4D97-AF65-F5344CB8AC3E}">
        <p14:creationId xmlns:p14="http://schemas.microsoft.com/office/powerpoint/2010/main" val="5358425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25</a:t>
            </a:r>
            <a:r>
              <a:rPr lang="en-US" altLang="zh-CN" sz="2800" dirty="0">
                <a:solidFill>
                  <a:srgbClr val="FF0000"/>
                </a:solidFill>
              </a:rPr>
              <a:t>c</a:t>
            </a:r>
            <a:endParaRPr lang="en-US" altLang="en-US" sz="2800" dirty="0"/>
          </a:p>
        </p:txBody>
      </p:sp>
      <p:sp>
        <p:nvSpPr>
          <p:cNvPr id="18" name="Rectangle 3"/>
          <p:cNvSpPr txBox="1">
            <a:spLocks noChangeArrowheads="1"/>
          </p:cNvSpPr>
          <p:nvPr/>
        </p:nvSpPr>
        <p:spPr bwMode="auto">
          <a:xfrm>
            <a:off x="2209800" y="1295401"/>
            <a:ext cx="7772400" cy="4038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11bf shall define a Trigger-based sensing measurement instance including the following:</a:t>
            </a:r>
            <a:endParaRPr lang="zh-CN" altLang="zh-CN" sz="1600" dirty="0"/>
          </a:p>
          <a:p>
            <a:pPr lvl="2"/>
            <a:r>
              <a:rPr lang="en-US" altLang="zh-CN" dirty="0"/>
              <a:t>A polling phase where an AP sends a Trigger frame to check the availability of STAs. If a STA is available, it responds with a CTS-to-self..</a:t>
            </a:r>
          </a:p>
          <a:p>
            <a:pPr lvl="2"/>
            <a:r>
              <a:rPr lang="en-US" altLang="zh-CN" dirty="0"/>
              <a:t>TF sounding, in which an AP sends a Trigger frame to solicit NDP transmission(s) from STA(s), shall be present if at least one STA that is a sensing transmitter responds in the polling.</a:t>
            </a:r>
          </a:p>
          <a:p>
            <a:pPr lvl="2"/>
            <a:r>
              <a:rPr lang="en-US" altLang="zh-CN" dirty="0"/>
              <a:t>NDPA sounding, in which an AP sends NDPA frame followed by NDP to STA(s), shall be present if at least one STA that is a sensing receiver responds in the polling.</a:t>
            </a:r>
          </a:p>
          <a:p>
            <a:pPr lvl="2"/>
            <a:r>
              <a:rPr lang="en-US" altLang="zh-CN" dirty="0"/>
              <a:t>The order of the TF sounding and NDPA sounding is TBD.</a:t>
            </a:r>
          </a:p>
          <a:p>
            <a:pPr lvl="2"/>
            <a:r>
              <a:rPr lang="en-US" altLang="zh-CN" dirty="0"/>
              <a:t>The details of the format of the Trigger frame and the NDPA frame are TBD.</a:t>
            </a:r>
          </a:p>
          <a:p>
            <a:pPr lvl="1"/>
            <a:r>
              <a:rPr lang="en-US" altLang="zh-CN" sz="1600" dirty="0"/>
              <a:t>Note: This is for HE and/or EHT STAs. Methods to support other STAs are TBD.</a:t>
            </a:r>
            <a:endParaRPr lang="zh-CN" altLang="zh-CN" sz="1600" dirty="0"/>
          </a:p>
          <a:p>
            <a:pPr lvl="1" algn="just">
              <a:defRPr/>
            </a:pPr>
            <a:endParaRPr lang="en-US" altLang="zh-CN" sz="1600" kern="0" dirty="0"/>
          </a:p>
          <a:p>
            <a:pPr marL="342900" lvl="1" indent="-342900" algn="just">
              <a:buFont typeface="Arial" panose="020B0604020202020204" pitchFamily="34" charset="0"/>
              <a:buChar char="•"/>
              <a:defRPr/>
            </a:pPr>
            <a:r>
              <a:rPr lang="en-US" altLang="zh-CN" sz="1600" b="1" kern="0" dirty="0"/>
              <a:t>Move: Cheng Chen 	</a:t>
            </a:r>
            <a:r>
              <a:rPr lang="en-US" altLang="zh-CN" sz="1600" b="1" dirty="0"/>
              <a:t>	</a:t>
            </a:r>
            <a:r>
              <a:rPr lang="en-US" altLang="zh-CN" sz="1600" b="1" kern="0" dirty="0"/>
              <a:t>Second: Junghoon Suh	</a:t>
            </a:r>
          </a:p>
          <a:p>
            <a:pPr marL="342900" lvl="1" indent="-342900" algn="just">
              <a:buFont typeface="Arial" panose="020B0604020202020204" pitchFamily="34" charset="0"/>
              <a:buChar char="•"/>
              <a:defRPr/>
            </a:pPr>
            <a:r>
              <a:rPr lang="en-US" altLang="zh-CN" sz="1600" dirty="0">
                <a:highlight>
                  <a:srgbClr val="00FF00"/>
                </a:highlight>
              </a:rPr>
              <a:t>Approved by unanimous consent</a:t>
            </a:r>
            <a:endParaRPr lang="en-US" altLang="zh-CN" sz="1600" kern="0" dirty="0"/>
          </a:p>
          <a:p>
            <a:pPr marL="342900" lvl="1" indent="-342900" algn="just">
              <a:buFont typeface="Arial" panose="020B0604020202020204" pitchFamily="34" charset="0"/>
              <a:buChar char="•"/>
              <a:defRPr/>
            </a:pPr>
            <a:endParaRPr lang="en-US" altLang="zh-CN" sz="10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21/0990r2</a:t>
            </a:r>
          </a:p>
          <a:p>
            <a:pPr marL="628650" lvl="2">
              <a:buFont typeface="微软雅黑" panose="020B0503020204020204" pitchFamily="34" charset="-122"/>
              <a:buChar char="–"/>
              <a:defRPr/>
            </a:pPr>
            <a:r>
              <a:rPr lang="en-US" altLang="zh-CN" sz="1100" kern="0" dirty="0"/>
              <a:t>SP Result: 26/0/13 ( Y/ N/ A)</a:t>
            </a:r>
          </a:p>
        </p:txBody>
      </p:sp>
    </p:spTree>
    <p:extLst>
      <p:ext uri="{BB962C8B-B14F-4D97-AF65-F5344CB8AC3E}">
        <p14:creationId xmlns:p14="http://schemas.microsoft.com/office/powerpoint/2010/main" val="138413842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August 31</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355181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a</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The measurement is initiated by an NDP Announcement frame. </a:t>
            </a:r>
          </a:p>
          <a:p>
            <a:pPr lvl="2"/>
            <a:r>
              <a:rPr lang="en-US" altLang="zh-CN" sz="1400" dirty="0"/>
              <a:t>The transmitter shall transmit an NDP SIFS after transmitting the NDP Announcement frame.</a:t>
            </a:r>
          </a:p>
          <a:p>
            <a:pPr lvl="2"/>
            <a:r>
              <a:rPr lang="en-US" altLang="zh-CN" sz="1400" dirty="0"/>
              <a:t>The detailed definition of the NDP Announcement frame is TBD.</a:t>
            </a:r>
          </a:p>
          <a:p>
            <a:pPr lvl="2"/>
            <a:r>
              <a:rPr lang="en-US" altLang="zh-CN" sz="1400" dirty="0"/>
              <a:t>The process to validate the STA(s) participation is TBD</a:t>
            </a:r>
          </a:p>
          <a:p>
            <a:pPr lvl="1"/>
            <a:r>
              <a:rPr lang="en-US" altLang="zh-CN" sz="1600" dirty="0"/>
              <a:t>Note : This can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Preliminary Result:   (   Y/  N/ A)</a:t>
            </a:r>
          </a:p>
          <a:p>
            <a:pPr marL="342900" lvl="1" indent="-342900" algn="just">
              <a:buFont typeface="Arial" panose="020B0604020202020204" pitchFamily="34" charset="0"/>
              <a:buChar char="•"/>
              <a:defRPr/>
            </a:pPr>
            <a:r>
              <a:rPr lang="en-US" altLang="zh-CN" sz="1600" b="1" kern="0" dirty="0"/>
              <a:t>Result*: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8714327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b </a:t>
            </a:r>
            <a:r>
              <a:rPr lang="en-US" altLang="zh-CN" sz="2800" dirty="0"/>
              <a:t>Motion to amend</a:t>
            </a:r>
            <a:endParaRPr lang="en-US" altLang="en-US" sz="2800" dirty="0"/>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Change the previous motion to:</a:t>
            </a:r>
          </a:p>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Rui Yang 	</a:t>
            </a:r>
            <a:r>
              <a:rPr lang="en-US" altLang="zh-CN" sz="1600" b="1" dirty="0"/>
              <a:t>	</a:t>
            </a:r>
            <a:r>
              <a:rPr lang="en-US" altLang="zh-CN" sz="1600" b="1" kern="0" dirty="0"/>
              <a:t>Second:  Solomon Trainin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6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6284249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26</a:t>
            </a:r>
            <a:r>
              <a:rPr lang="en-US" altLang="zh-CN" sz="2800" dirty="0">
                <a:solidFill>
                  <a:srgbClr val="FF0000"/>
                </a:solidFill>
              </a:rPr>
              <a:t>c</a:t>
            </a:r>
            <a:endParaRPr lang="en-US" altLang="en-US" sz="2800" dirty="0">
              <a:solidFill>
                <a:srgbClr val="FF0000"/>
              </a:solidFill>
            </a:endParaRPr>
          </a:p>
        </p:txBody>
      </p:sp>
      <p:sp>
        <p:nvSpPr>
          <p:cNvPr id="18" name="Rectangle 3"/>
          <p:cNvSpPr txBox="1">
            <a:spLocks noChangeArrowheads="1"/>
          </p:cNvSpPr>
          <p:nvPr/>
        </p:nvSpPr>
        <p:spPr bwMode="auto">
          <a:xfrm>
            <a:off x="2209800" y="1371602"/>
            <a:ext cx="7772400" cy="4571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NDPA sounding defined in 11bf consists of:</a:t>
            </a:r>
            <a:endParaRPr lang="zh-CN" altLang="zh-CN" sz="1600" dirty="0"/>
          </a:p>
          <a:p>
            <a:pPr lvl="2"/>
            <a:r>
              <a:rPr lang="en-US" altLang="zh-CN" sz="1400" dirty="0"/>
              <a:t>A transmission of an NDP Announcement frame </a:t>
            </a:r>
          </a:p>
          <a:p>
            <a:pPr lvl="2"/>
            <a:r>
              <a:rPr lang="en-US" altLang="zh-CN" sz="1400" dirty="0"/>
              <a:t>A transmission of an NDP SIFS after transmitting the NDP Announcement frame</a:t>
            </a:r>
          </a:p>
          <a:p>
            <a:pPr lvl="2"/>
            <a:endParaRPr lang="en-US" altLang="zh-CN" sz="1400" dirty="0"/>
          </a:p>
          <a:p>
            <a:pPr lvl="1"/>
            <a:r>
              <a:rPr lang="en-US" altLang="zh-CN" sz="1600" dirty="0"/>
              <a:t>Note : The detailed definition of the NDP Announcement frame is TBD.</a:t>
            </a:r>
          </a:p>
          <a:p>
            <a:pPr lvl="1"/>
            <a:r>
              <a:rPr lang="en-US" altLang="zh-CN" sz="1600" dirty="0"/>
              <a:t>Note : This may be applied to pre-HE STAs (i.e. not limited to HE and/or EHT STAs)</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Dongguk</a:t>
            </a:r>
            <a:r>
              <a:rPr lang="en-US" altLang="zh-CN" sz="1600" b="1" kern="0" dirty="0"/>
              <a:t> Lim 	</a:t>
            </a:r>
            <a:r>
              <a:rPr lang="en-US" altLang="zh-CN" sz="1600" b="1" dirty="0"/>
              <a:t>	</a:t>
            </a:r>
            <a:r>
              <a:rPr lang="en-US" altLang="zh-CN" sz="1600" b="1" kern="0" dirty="0"/>
              <a:t>Second: Claudio da Silva </a:t>
            </a:r>
          </a:p>
          <a:p>
            <a:pPr marL="342900" lvl="1" indent="-342900" algn="just">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 Amended result accounts for removal of </a:t>
            </a:r>
            <a:r>
              <a:rPr lang="en-US" altLang="zh-CN" sz="1100" kern="0" dirty="0">
                <a:solidFill>
                  <a:srgbClr val="FF0000"/>
                </a:solidFill>
              </a:rPr>
              <a:t>X</a:t>
            </a:r>
            <a:r>
              <a:rPr lang="en-US" altLang="zh-CN" sz="1100" kern="0" dirty="0"/>
              <a:t> votes of non-voting members.</a:t>
            </a:r>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28Y/1N/9A</a:t>
            </a:r>
          </a:p>
        </p:txBody>
      </p:sp>
    </p:spTree>
    <p:extLst>
      <p:ext uri="{BB962C8B-B14F-4D97-AF65-F5344CB8AC3E}">
        <p14:creationId xmlns:p14="http://schemas.microsoft.com/office/powerpoint/2010/main" val="11359208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7</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920262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27</a:t>
            </a:r>
            <a:endParaRPr lang="en-US" altLang="en-US" sz="2800" dirty="0">
              <a:solidFill>
                <a:schemeClr val="tx2"/>
              </a:solidFill>
            </a:endParaRPr>
          </a:p>
        </p:txBody>
      </p:sp>
      <p:sp>
        <p:nvSpPr>
          <p:cNvPr id="18" name="Rectangle 3"/>
          <p:cNvSpPr txBox="1">
            <a:spLocks noChangeArrowheads="1"/>
          </p:cNvSpPr>
          <p:nvPr/>
        </p:nvSpPr>
        <p:spPr bwMode="auto">
          <a:xfrm>
            <a:off x="2209800" y="1371602"/>
            <a:ext cx="7772400" cy="4876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add the following to 11bf SFD:</a:t>
            </a:r>
          </a:p>
          <a:p>
            <a:pPr lvl="1"/>
            <a:r>
              <a:rPr lang="en-US" altLang="zh-CN" sz="1600" dirty="0"/>
              <a:t>The TF sounding defined in 11bf consists of followings:</a:t>
            </a:r>
            <a:endParaRPr lang="zh-CN" altLang="zh-CN" sz="1600" dirty="0"/>
          </a:p>
          <a:p>
            <a:pPr lvl="2"/>
            <a:r>
              <a:rPr lang="en-US" altLang="zh-CN" sz="1400" dirty="0"/>
              <a:t>The Trigger frame is used to solicit the NDP transmission(s).  </a:t>
            </a:r>
          </a:p>
          <a:p>
            <a:pPr lvl="2"/>
            <a:r>
              <a:rPr lang="en-US" altLang="zh-CN" sz="1400" dirty="0"/>
              <a:t>The transmitter(s) shall transmit an NDP SIFS after receiving the Trigger frame.</a:t>
            </a:r>
          </a:p>
          <a:p>
            <a:pPr lvl="1"/>
            <a:r>
              <a:rPr lang="en-US" altLang="zh-CN" sz="1600" dirty="0"/>
              <a:t>Note :The detailed definition of the Trigger frame is TBD.</a:t>
            </a:r>
          </a:p>
          <a:p>
            <a:pPr lvl="1"/>
            <a:r>
              <a:rPr lang="en-US" altLang="zh-CN" sz="1600" dirty="0"/>
              <a:t>Note : This is for HE and/or EHT STAs. Supporting other STAs are TBD.</a:t>
            </a:r>
          </a:p>
          <a:p>
            <a:pPr lvl="1"/>
            <a:endParaRPr lang="en-US" altLang="zh-CN" sz="1600" kern="0" dirty="0"/>
          </a:p>
          <a:p>
            <a:pPr marL="342900" lvl="1" indent="-342900" algn="just">
              <a:buFont typeface="Arial" panose="020B0604020202020204" pitchFamily="34" charset="0"/>
              <a:buChar char="•"/>
              <a:defRPr/>
            </a:pPr>
            <a:r>
              <a:rPr lang="en-US" altLang="zh-CN" sz="1600" b="1" kern="0" dirty="0"/>
              <a:t>Move: Dongguk Lim 	</a:t>
            </a:r>
            <a:r>
              <a:rPr lang="en-US" altLang="zh-CN" sz="1600" b="1" dirty="0"/>
              <a:t>	</a:t>
            </a:r>
            <a:r>
              <a:rPr lang="en-US" altLang="zh-CN" sz="1600" b="1" kern="0" dirty="0"/>
              <a:t>Second: 	</a:t>
            </a:r>
          </a:p>
          <a:p>
            <a:pPr marL="342900" lvl="1" indent="-342900" algn="just">
              <a:spcBef>
                <a:spcPct val="0"/>
              </a:spcBef>
              <a:buFont typeface="Arial" panose="020B0604020202020204" pitchFamily="34" charset="0"/>
              <a:buChar char="•"/>
              <a:defRPr/>
            </a:pPr>
            <a:r>
              <a:rPr lang="en-US" altLang="zh-CN" sz="16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00" kern="0" dirty="0"/>
          </a:p>
          <a:p>
            <a:pPr marL="0" lvl="1" indent="0" algn="just">
              <a:buNone/>
              <a:defRPr/>
            </a:pPr>
            <a:endParaRPr lang="en-US" altLang="zh-CN" sz="1600" b="1"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21/1015r2</a:t>
            </a:r>
          </a:p>
          <a:p>
            <a:pPr marL="628650" lvl="2">
              <a:buFont typeface="微软雅黑" panose="020B0503020204020204" pitchFamily="34" charset="-122"/>
              <a:buChar char="–"/>
              <a:defRPr/>
            </a:pPr>
            <a:r>
              <a:rPr lang="en-US" altLang="zh-CN" sz="1100" kern="0" dirty="0"/>
              <a:t>SP Result: 29Y/0N/7A ( Y/ N/ A)</a:t>
            </a:r>
          </a:p>
        </p:txBody>
      </p:sp>
    </p:spTree>
    <p:extLst>
      <p:ext uri="{BB962C8B-B14F-4D97-AF65-F5344CB8AC3E}">
        <p14:creationId xmlns:p14="http://schemas.microsoft.com/office/powerpoint/2010/main" val="22003292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September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8863794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2209801" y="1447800"/>
            <a:ext cx="7858125"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a:solidFill>
                  <a:srgbClr val="0000FF"/>
                </a:solidFill>
              </a:rPr>
              <a:t>July</a:t>
            </a:r>
            <a:r>
              <a:rPr lang="en-US" altLang="zh-CN" sz="2000" dirty="0"/>
              <a:t> 2021 meeting to today:</a:t>
            </a:r>
          </a:p>
          <a:p>
            <a:pPr algn="just"/>
            <a:endParaRPr lang="en-US" altLang="zh-CN" sz="2000" dirty="0"/>
          </a:p>
          <a:p>
            <a:pPr lvl="1" algn="just">
              <a:buFont typeface="Arial" panose="020B0604020202020204" pitchFamily="34" charset="0"/>
              <a:buChar char="•"/>
            </a:pPr>
            <a:r>
              <a:rPr lang="en-US" altLang="zh-CN" sz="1600" dirty="0"/>
              <a:t>July Plenary: </a:t>
            </a:r>
            <a:r>
              <a:rPr lang="en-US" altLang="zh-CN" sz="1600" dirty="0">
                <a:hlinkClick r:id="rId3"/>
              </a:rPr>
              <a:t>https://mentor.ieee.org/802.11/dcn/21/11-21-1306-00-00bf-ieee-802-11bf-july-2021-plenary-meeting-minutes.docx</a:t>
            </a:r>
            <a:endParaRPr lang="en-US" altLang="zh-CN" sz="1600" dirty="0"/>
          </a:p>
          <a:p>
            <a:pPr lvl="1" algn="just">
              <a:buFont typeface="Arial" panose="020B0604020202020204" pitchFamily="34" charset="0"/>
              <a:buChar char="•"/>
            </a:pPr>
            <a:endParaRPr lang="en-US" altLang="zh-CN" sz="1600" dirty="0"/>
          </a:p>
          <a:p>
            <a:pPr lvl="1" algn="just">
              <a:buFont typeface="Arial" panose="020B0604020202020204" pitchFamily="34" charset="0"/>
              <a:buChar char="•"/>
            </a:pPr>
            <a:r>
              <a:rPr lang="en-US" altLang="zh-CN" sz="1600" dirty="0"/>
              <a:t>Teleconferences July - September: </a:t>
            </a:r>
          </a:p>
          <a:p>
            <a:pPr marL="714375" lvl="1" indent="0" algn="just">
              <a:buNone/>
            </a:pPr>
            <a:r>
              <a:rPr lang="en-US" altLang="zh-CN" sz="1600" dirty="0">
                <a:hlinkClick r:id="rId4"/>
              </a:rPr>
              <a:t>https://mentor.ieee.org/802.11/dcn/21/11-21-1314-04-00bf-ieee-802-11bf-teleconference-minutes-july-september-2021.docx</a:t>
            </a:r>
            <a:endParaRPr lang="en-US" altLang="zh-CN" sz="1600" dirty="0"/>
          </a:p>
          <a:p>
            <a:pPr marL="714375" lvl="1" indent="0" algn="just">
              <a:buNone/>
            </a:pPr>
            <a:endParaRPr lang="en-US" altLang="zh-CN" sz="1600" dirty="0"/>
          </a:p>
          <a:p>
            <a:pPr marL="714375" lvl="1" indent="0" algn="just">
              <a:buNone/>
            </a:pPr>
            <a:endParaRPr lang="en-US" altLang="zh-CN" sz="1600" dirty="0"/>
          </a:p>
          <a:p>
            <a:pPr algn="just"/>
            <a:r>
              <a:rPr lang="en-US" altLang="zh-CN" sz="2000" dirty="0"/>
              <a:t>Move: Leif Wilhelmsson 	Second: </a:t>
            </a:r>
            <a:r>
              <a:rPr lang="en-US" altLang="zh-CN" sz="2000" dirty="0" err="1"/>
              <a:t>Rojan</a:t>
            </a:r>
            <a:r>
              <a:rPr lang="en-US" altLang="zh-CN" sz="2000" dirty="0"/>
              <a:t> </a:t>
            </a:r>
            <a:r>
              <a:rPr lang="en-US" altLang="zh-CN" sz="2000" dirty="0" err="1"/>
              <a:t>Chitrakar</a:t>
            </a:r>
            <a:r>
              <a:rPr lang="en-US" altLang="zh-CN" sz="2000" dirty="0"/>
              <a:t>	</a:t>
            </a:r>
          </a:p>
          <a:p>
            <a:pPr algn="just"/>
            <a:endParaRPr lang="en-US" altLang="zh-CN" sz="2000" dirty="0"/>
          </a:p>
          <a:p>
            <a:pPr algn="just"/>
            <a:r>
              <a:rPr lang="en-US" altLang="zh-CN" sz="2000" dirty="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95963923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28</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Move to modify the initial official channel model document IEEE 802.11 (21-0782r2) as IEEE 802.11 (21-1409r1) by adding the chapter 5 – Channel Model - Data-driven Hybrid Channel Model’ and chapter 7 - Appendix?</a:t>
            </a:r>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Yan Xin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21/1409r1</a:t>
            </a:r>
          </a:p>
          <a:p>
            <a:pPr marL="628650" lvl="2">
              <a:buFont typeface="微软雅黑" panose="020B0503020204020204" pitchFamily="34" charset="-122"/>
              <a:buChar char="–"/>
              <a:defRPr/>
            </a:pPr>
            <a:r>
              <a:rPr lang="en-US" altLang="zh-CN" sz="1050" kern="0" dirty="0"/>
              <a:t>SP Result: 22Y/2N/24A</a:t>
            </a:r>
            <a:endParaRPr lang="en-US" altLang="zh-CN" sz="1050" b="1" kern="0" dirty="0"/>
          </a:p>
        </p:txBody>
      </p:sp>
    </p:spTree>
    <p:extLst>
      <p:ext uri="{BB962C8B-B14F-4D97-AF65-F5344CB8AC3E}">
        <p14:creationId xmlns:p14="http://schemas.microsoft.com/office/powerpoint/2010/main" val="5925261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2a</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Sang Kim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285750" lvl="1">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285750" lvl="1">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211430610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dirty="0"/>
              <a:t>Motion 29</a:t>
            </a:r>
            <a:endParaRPr lang="en-US" altLang="en-US" sz="2800" dirty="0">
              <a:solidFill>
                <a:schemeClr val="tx2"/>
              </a:solidFill>
            </a:endParaRPr>
          </a:p>
        </p:txBody>
      </p:sp>
      <p:sp>
        <p:nvSpPr>
          <p:cNvPr id="18"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defRPr/>
            </a:pPr>
            <a:r>
              <a:rPr lang="en-US" altLang="zh-CN" sz="1800" kern="0" dirty="0"/>
              <a:t>Motion to modify the SFD as defined in pages 5-7 of 11-21/1543r1 and to incorporate the figures in pages 2-3 of 11-21/1543r1 into the SFD.</a:t>
            </a: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800" b="1" kern="0" dirty="0"/>
          </a:p>
          <a:p>
            <a:pPr marL="0" lvl="1" indent="0" algn="just">
              <a:buNone/>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21/1543r1</a:t>
            </a:r>
          </a:p>
          <a:p>
            <a:pPr marL="628650" lvl="2">
              <a:buFont typeface="微软雅黑" panose="020B0503020204020204" pitchFamily="34" charset="-122"/>
              <a:buChar char="–"/>
              <a:defRPr/>
            </a:pPr>
            <a:r>
              <a:rPr lang="en-US" altLang="zh-CN" sz="1050" kern="0" dirty="0"/>
              <a:t>SP Result: Y/N/A</a:t>
            </a:r>
            <a:endParaRPr lang="en-US" altLang="zh-CN" sz="1050" b="1" kern="0" dirty="0"/>
          </a:p>
        </p:txBody>
      </p:sp>
    </p:spTree>
    <p:extLst>
      <p:ext uri="{BB962C8B-B14F-4D97-AF65-F5344CB8AC3E}">
        <p14:creationId xmlns:p14="http://schemas.microsoft.com/office/powerpoint/2010/main" val="7872471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October 12</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125765785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the document (21/0876r3) as the official Evaluation Methodology and Simulation Scenarios document for IEEE 802.11 bf.</a:t>
            </a:r>
          </a:p>
          <a:p>
            <a:pPr marL="361950" lvl="1" indent="0" algn="just">
              <a:buNone/>
              <a:defRPr/>
            </a:pPr>
            <a:r>
              <a:rPr lang="en-US" altLang="zh-CN" sz="1800" b="1" kern="0" dirty="0"/>
              <a:t>Simulation is not mandatory for any contributions.</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21/0876r3</a:t>
            </a:r>
          </a:p>
          <a:p>
            <a:pPr marL="628650" lvl="2">
              <a:buFont typeface="微软雅黑" panose="020B0503020204020204" pitchFamily="34" charset="-122"/>
              <a:buChar char="–"/>
              <a:defRPr/>
            </a:pPr>
            <a:r>
              <a:rPr lang="en-US" altLang="zh-CN" sz="1050" kern="0" dirty="0"/>
              <a:t>SP Result:  20Y/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6800923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adopt Truncated Channel Impulse Response(TCIR) described as follows as one optional type of the sensing measurement results for sub-7GHz sensing</a:t>
            </a:r>
          </a:p>
          <a:p>
            <a:pPr lvl="1">
              <a:buFont typeface="Arial" panose="020B0604020202020204" pitchFamily="34" charset="0"/>
              <a:buChar char="–"/>
              <a:defRPr/>
            </a:pPr>
            <a:r>
              <a:rPr lang="en-US" altLang="zh-CN" sz="1600" dirty="0"/>
              <a:t>Calculating the CIR (time domain) from CSI/CFR (frequency domain) through IFT(usually, IFFT) .</a:t>
            </a:r>
          </a:p>
          <a:p>
            <a:pPr lvl="1">
              <a:buFont typeface="Arial" panose="020B0604020202020204" pitchFamily="34" charset="0"/>
              <a:buChar char="–"/>
              <a:defRPr/>
            </a:pPr>
            <a:r>
              <a:rPr lang="en-US" altLang="zh-CN" sz="1600" dirty="0"/>
              <a:t>Reporting the subset of complex samples corresponding to the range of interest of the entire CIR .</a:t>
            </a:r>
          </a:p>
          <a:p>
            <a:pPr lvl="1">
              <a:buFont typeface="Arial" panose="020B0604020202020204" pitchFamily="34" charset="0"/>
              <a:buChar char="–"/>
              <a:defRPr/>
            </a:pPr>
            <a:r>
              <a:rPr lang="en-US" altLang="zh-CN" sz="1600" dirty="0"/>
              <a:t>Note: the size of the subset is TBD.</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Junghoon Suh</a:t>
            </a:r>
          </a:p>
          <a:p>
            <a:pPr marL="342900" lvl="1" indent="-342900" algn="just">
              <a:buFont typeface="Arial" panose="020B0604020202020204" pitchFamily="34" charset="0"/>
              <a:buChar char="•"/>
              <a:defRPr/>
            </a:pPr>
            <a:r>
              <a:rPr lang="en-US" altLang="zh-CN" sz="1800" b="1" kern="0" dirty="0"/>
              <a:t>Preliminary Result: (22Y/  16N/  9A)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(21Y, 16N, 9A)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21/1288r2</a:t>
            </a:r>
          </a:p>
          <a:p>
            <a:pPr marL="628650" lvl="2">
              <a:buFont typeface="微软雅黑" panose="020B0503020204020204" pitchFamily="34" charset="-122"/>
              <a:buChar char="–"/>
              <a:defRPr/>
            </a:pPr>
            <a:r>
              <a:rPr lang="en-US" altLang="zh-CN" sz="1050" kern="0" dirty="0"/>
              <a:t>SP Result:  24Y/ 6N/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0766287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32</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estimation of CSI variation is implementation specific, but it shall follow the following rules: </a:t>
            </a:r>
          </a:p>
          <a:p>
            <a:pPr lvl="1">
              <a:buFont typeface="Arial" panose="020B0604020202020204" pitchFamily="34" charset="0"/>
              <a:buChar char="–"/>
              <a:defRPr/>
            </a:pPr>
            <a:r>
              <a:rPr lang="en-US" altLang="zh-CN" sz="1400" dirty="0"/>
              <a:t>The degree of the estimated CSI variation shall be represented by a value in the closed interval [0, 1].</a:t>
            </a:r>
          </a:p>
          <a:p>
            <a:pPr lvl="1">
              <a:buFont typeface="Arial" panose="020B0604020202020204" pitchFamily="34" charset="0"/>
              <a:buChar char="–"/>
              <a:defRPr/>
            </a:pPr>
            <a:r>
              <a:rPr lang="en-US" altLang="zh-CN" sz="1400" dirty="0"/>
              <a:t>A larger degree shall reflect a larger estimated CSI variation.</a:t>
            </a:r>
          </a:p>
          <a:p>
            <a:pPr lvl="1">
              <a:buFont typeface="Arial" panose="020B0604020202020204" pitchFamily="34" charset="0"/>
              <a:buChar char="–"/>
              <a:defRPr/>
            </a:pPr>
            <a:r>
              <a:rPr lang="en-US" altLang="zh-CN" sz="1400" dirty="0"/>
              <a:t>The degree of 0 indicates the smallest degree of the estimated CSI variation. </a:t>
            </a:r>
          </a:p>
          <a:p>
            <a:pPr lvl="1">
              <a:buFont typeface="Arial" panose="020B0604020202020204" pitchFamily="34" charset="0"/>
              <a:buChar char="–"/>
              <a:defRPr/>
            </a:pPr>
            <a:r>
              <a:rPr lang="en-US" altLang="zh-CN" sz="1400" dirty="0"/>
              <a:t>The degree of 1 indicates the largest degree of the estimated CSI variation. </a:t>
            </a:r>
          </a:p>
          <a:p>
            <a:pPr lvl="1">
              <a:buFont typeface="Arial" panose="020B0604020202020204" pitchFamily="34" charset="0"/>
              <a:buChar char="–"/>
              <a:defRPr/>
            </a:pPr>
            <a:r>
              <a:rPr lang="en-US" altLang="zh-CN" sz="1400" dirty="0"/>
              <a:t>Note: Which CSI variation corresponds to the degree of 0 or 1 is implementation specific.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( 18Y/  7N/  13A)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FF0000"/>
                </a:highlight>
                <a:latin typeface="Times New Roman" panose="02020603050405020304" pitchFamily="18" charset="0"/>
                <a:cs typeface="+mn-cs"/>
              </a:rPr>
              <a:t>Motion Fails (17Y, 7N, 13A)</a:t>
            </a:r>
          </a:p>
          <a:p>
            <a:pPr marL="342900" lvl="1" indent="-342900" algn="just">
              <a:buFont typeface="Arial" panose="020B0604020202020204" pitchFamily="34" charset="0"/>
              <a:buChar char="•"/>
              <a:defRPr/>
            </a:pPr>
            <a:endParaRPr lang="en-US" altLang="zh-CN" sz="105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14Y/ 5N/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058731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b="1" kern="0" dirty="0"/>
              <a:t>In the threshold based measurement instance, the threshold for each responder to be compared with the CSI variation value is determined by the initiator. </a:t>
            </a:r>
          </a:p>
          <a:p>
            <a:pPr marL="685800" lvl="2" indent="-342900" algn="just">
              <a:buFont typeface="Arial" panose="020B0604020202020204" pitchFamily="34" charset="0"/>
              <a:buChar char="•"/>
              <a:defRPr/>
            </a:pPr>
            <a:endParaRPr lang="en-US" altLang="zh-CN" sz="10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Mengshi</a:t>
            </a:r>
            <a:r>
              <a:rPr lang="en-US" altLang="zh-CN" sz="1800" b="1" kern="0" dirty="0"/>
              <a:t> Hu 	</a:t>
            </a:r>
            <a:r>
              <a:rPr lang="en-US" altLang="zh-CN" sz="1800" b="1" dirty="0"/>
              <a:t>	</a:t>
            </a:r>
            <a:r>
              <a:rPr lang="en-US" altLang="zh-CN" sz="1800" b="1" kern="0" dirty="0"/>
              <a:t>Second: </a:t>
            </a:r>
            <a:r>
              <a:rPr lang="en-US" altLang="zh-CN" sz="1800" b="1" kern="0" dirty="0" err="1"/>
              <a:t>Chenchen</a:t>
            </a:r>
            <a:r>
              <a:rPr lang="en-US" altLang="zh-CN" sz="1800" b="1" kern="0" dirty="0"/>
              <a:t> Liu</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800" dirty="0">
                <a:solidFill>
                  <a:srgbClr val="000000"/>
                </a:solidFill>
                <a:highlight>
                  <a:srgbClr val="00FF00"/>
                </a:highlight>
                <a:latin typeface="Times New Roman" panose="02020603050405020304" pitchFamily="18" charset="0"/>
              </a:rPr>
              <a:t>Approved by unanimous consent</a:t>
            </a:r>
            <a:endParaRPr lang="en-US" altLang="zh-CN" sz="1800" kern="0" dirty="0">
              <a:solidFill>
                <a:srgbClr val="000000"/>
              </a:solidFill>
              <a:latin typeface="Times New Roman" panose="02020603050405020304" pitchFamily="18" charset="0"/>
            </a:endParaRP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21/1364r3</a:t>
            </a:r>
          </a:p>
          <a:p>
            <a:pPr marL="628650" lvl="2">
              <a:buFont typeface="微软雅黑" panose="020B0503020204020204" pitchFamily="34" charset="-122"/>
              <a:buChar char="–"/>
              <a:defRPr/>
            </a:pPr>
            <a:r>
              <a:rPr lang="en-US" altLang="zh-CN" sz="1050" kern="0" dirty="0"/>
              <a:t>SP Result:  16Y/ 1N/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843593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November Plenary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315129942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34</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In reporting phase, the measurement results from multiple measurement setups of a sensing responder may be included in a single measurement report frame for delayed reporting.</a:t>
            </a:r>
          </a:p>
          <a:p>
            <a:pPr marL="685800" lvl="2" indent="-342900" algn="just">
              <a:buFont typeface="Arial" panose="020B0604020202020204" pitchFamily="34" charset="0"/>
              <a:buChar char="•"/>
              <a:defRPr/>
            </a:pPr>
            <a:r>
              <a:rPr lang="en-US" altLang="zh-CN" sz="1400" kern="0" dirty="0"/>
              <a:t>Support for obtaining more than one measurement results in a single measurement report frame sent by the responder is optional for the initiator.</a:t>
            </a:r>
          </a:p>
          <a:p>
            <a:pPr marL="685800" lvl="2" indent="-342900" algn="just">
              <a:buFont typeface="Arial" panose="020B0604020202020204" pitchFamily="34" charset="0"/>
              <a:buChar char="•"/>
              <a:defRPr/>
            </a:pPr>
            <a:r>
              <a:rPr lang="en-US" altLang="zh-CN" sz="1400" kern="0" dirty="0"/>
              <a:t>Support for buffering more than one measurement result and sending it in a single measurement report frame to the initiator is optional for the responder.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Lei Huang</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21/1438r1</a:t>
            </a:r>
          </a:p>
          <a:p>
            <a:pPr marL="628650" lvl="2">
              <a:buFont typeface="微软雅黑" panose="020B0503020204020204" pitchFamily="34" charset="-122"/>
              <a:buChar char="–"/>
              <a:defRPr/>
            </a:pPr>
            <a:r>
              <a:rPr lang="en-US" altLang="zh-CN" kern="0" dirty="0"/>
              <a:t>SP Result:  16Y/ 5N/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823901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Motion to incorporate the text on slides 5, 6 of 11-21-1701-01-00bf Measurement setup termination into the SFD. </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21/1701r1</a:t>
            </a:r>
          </a:p>
          <a:p>
            <a:pPr marL="628650" lvl="2">
              <a:buFont typeface="微软雅黑" panose="020B0503020204020204" pitchFamily="34" charset="-122"/>
              <a:buChar char="–"/>
              <a:defRPr/>
            </a:pPr>
            <a:r>
              <a:rPr lang="en-US" altLang="zh-CN" kern="0" dirty="0"/>
              <a:t>SP Result:  32Y/ 4N/ 59A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8825402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During a sensing measurement setup, role(s) of a sensing responder shall be determined as one of followings:</a:t>
            </a:r>
          </a:p>
          <a:p>
            <a:pPr marL="342900" lvl="2" indent="0" algn="just">
              <a:buNone/>
              <a:defRPr/>
            </a:pPr>
            <a:r>
              <a:rPr lang="en-US" altLang="zh-CN" sz="1400" kern="0" dirty="0"/>
              <a:t>– Sensing Receiver</a:t>
            </a:r>
          </a:p>
          <a:p>
            <a:pPr marL="342900" lvl="2" indent="0" algn="just">
              <a:buNone/>
              <a:defRPr/>
            </a:pPr>
            <a:r>
              <a:rPr lang="en-US" altLang="zh-CN" sz="1400" kern="0" dirty="0"/>
              <a:t>– Sensing Transmitter</a:t>
            </a:r>
          </a:p>
          <a:p>
            <a:pPr marL="342900" lvl="2" indent="0" algn="just">
              <a:buNone/>
              <a:defRPr/>
            </a:pPr>
            <a:r>
              <a:rPr lang="en-US" altLang="zh-CN" sz="1400" kern="0" dirty="0"/>
              <a:t>– Sensing Transmitter and Receiver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34Y/ 6N/ 23A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6662538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2b</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Assaf Kasher as </a:t>
            </a:r>
            <a:r>
              <a:rPr lang="en-US" altLang="zh-CN" kern="0" dirty="0" err="1"/>
              <a:t>TGbf</a:t>
            </a:r>
            <a:r>
              <a:rPr lang="en-US" altLang="zh-CN" kern="0" dirty="0"/>
              <a:t> Vice-Chair.</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a:t>
            </a:r>
            <a:r>
              <a:rPr lang="en-US" altLang="zh-CN" kern="0" dirty="0" err="1"/>
              <a:t>Jinsoo</a:t>
            </a:r>
            <a:r>
              <a:rPr lang="en-US" altLang="zh-CN" kern="0" dirty="0"/>
              <a:t> Choi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62719817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11bf SFD:</a:t>
            </a:r>
          </a:p>
          <a:p>
            <a:pPr marL="342900" lvl="1" indent="-342900" algn="just">
              <a:buFont typeface="Arial" panose="020B0604020202020204" pitchFamily="34" charset="0"/>
              <a:buChar char="•"/>
              <a:defRPr/>
            </a:pPr>
            <a:r>
              <a:rPr lang="en-US" altLang="zh-CN" sz="1800" kern="0" dirty="0"/>
              <a:t>The transmitter and receiver role(s) of a STA corresponding to a sensing measurement setup ID until the measurement setup is terminated shall be fixed as determined during the measurement setup.</a:t>
            </a:r>
          </a:p>
          <a:p>
            <a:pPr marL="342900" lvl="2" indent="0" algn="just">
              <a:buNone/>
              <a:defRPr/>
            </a:pPr>
            <a:endParaRPr lang="en-US" altLang="zh-CN" sz="1400" kern="0" dirty="0"/>
          </a:p>
          <a:p>
            <a:pPr marL="342900" lvl="2" indent="0" algn="just">
              <a:buNone/>
              <a:defRPr/>
            </a:pPr>
            <a:endParaRPr lang="en-US" altLang="zh-CN" sz="1400" b="1" kern="0" dirty="0"/>
          </a:p>
          <a:p>
            <a:pPr marL="342900" lvl="2" indent="0" algn="just">
              <a:buNone/>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00FF00"/>
                </a:highlight>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21/1736r2</a:t>
            </a:r>
          </a:p>
          <a:p>
            <a:pPr marL="628650" lvl="2">
              <a:buFont typeface="微软雅黑" panose="020B0503020204020204" pitchFamily="34" charset="-122"/>
              <a:buChar char="–"/>
              <a:defRPr/>
            </a:pPr>
            <a:r>
              <a:rPr lang="en-US" altLang="zh-CN" kern="0" dirty="0"/>
              <a:t>SP Result:  35Y/ 7N/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1866110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December 21 (Tuesday)</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7678886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38</a:t>
            </a:r>
          </a:p>
        </p:txBody>
      </p:sp>
      <p:sp>
        <p:nvSpPr>
          <p:cNvPr id="5" name="Rectangle 3"/>
          <p:cNvSpPr txBox="1">
            <a:spLocks noChangeArrowheads="1"/>
          </p:cNvSpPr>
          <p:nvPr/>
        </p:nvSpPr>
        <p:spPr bwMode="auto">
          <a:xfrm>
            <a:off x="1600200" y="1066800"/>
            <a:ext cx="90678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marL="0" indent="0">
              <a:buNone/>
            </a:pPr>
            <a:endParaRPr lang="en-US" altLang="zh-CN" sz="300" dirty="0"/>
          </a:p>
          <a:p>
            <a:pPr marL="0" indent="0">
              <a:buNone/>
            </a:pPr>
            <a:r>
              <a:rPr lang="en-US" altLang="zh-CN" sz="1400" dirty="0"/>
              <a:t>An optional sensing by proxy (SBP) procedure is defined in which:</a:t>
            </a:r>
            <a:endParaRPr lang="zh-CN" altLang="zh-CN" sz="1400" dirty="0"/>
          </a:p>
          <a:p>
            <a:pPr lvl="0"/>
            <a:r>
              <a:rPr lang="en-US" altLang="zh-CN" sz="1400" dirty="0"/>
              <a:t>An “SBP request” consists of a non-AP STA sending an SBP Request frame to an SBP-capable AP STA.</a:t>
            </a:r>
            <a:endParaRPr lang="zh-CN" altLang="zh-CN" sz="1400" dirty="0"/>
          </a:p>
          <a:p>
            <a:pPr lvl="1"/>
            <a:r>
              <a:rPr lang="en-US" altLang="zh-CN" sz="1200" dirty="0"/>
              <a:t>A STA that sends an SBP Request frame to invoke SBP (and, as a result, WLAN sensing) is denoted by “SBP requesting STA”.</a:t>
            </a:r>
          </a:p>
          <a:p>
            <a:pPr lvl="1"/>
            <a:r>
              <a:rPr lang="en-US" altLang="zh-CN" sz="1200" dirty="0"/>
              <a:t>The format and contents of the SBP Request frame are TBD.</a:t>
            </a:r>
            <a:endParaRPr lang="zh-CN" altLang="zh-CN" sz="1200" dirty="0"/>
          </a:p>
          <a:p>
            <a:pPr lvl="0"/>
            <a:r>
              <a:rPr lang="en-US" altLang="zh-CN" sz="1400" dirty="0"/>
              <a:t>An AP STA that receives an SBP request shall send to the SBP requesting STA an SBP Response frame to accept or reject the request. </a:t>
            </a:r>
            <a:endParaRPr lang="zh-CN" altLang="zh-CN" sz="1400" dirty="0"/>
          </a:p>
          <a:p>
            <a:pPr lvl="1"/>
            <a:r>
              <a:rPr lang="en-US" altLang="zh-CN" sz="1200" dirty="0"/>
              <a:t>The format and contents of the SBP Response frame are TBD.</a:t>
            </a:r>
            <a:endParaRPr lang="zh-CN" altLang="zh-CN" sz="1200" dirty="0"/>
          </a:p>
          <a:p>
            <a:pPr lvl="0"/>
            <a:r>
              <a:rPr lang="en-US" altLang="zh-CN" sz="1400" dirty="0"/>
              <a:t>An AP STA that accepts an SBP request shall initiate a WLAN sensing procedure with one or more non-AP STAs using operational parameters derived from those indicated within the SBP Request frame.</a:t>
            </a:r>
          </a:p>
          <a:p>
            <a:pPr lvl="0"/>
            <a:r>
              <a:rPr lang="en-US" altLang="zh-CN" sz="1400" dirty="0"/>
              <a:t>Whether the SBP requesting STA participates or not in the WLAN sensing procedure as a sensing responder is TBD.</a:t>
            </a:r>
          </a:p>
          <a:p>
            <a:pPr lvl="0"/>
            <a:r>
              <a:rPr lang="en-US" altLang="zh-CN" sz="1400" dirty="0"/>
              <a:t>Measurement results obtained in a WLAN sensing procedure resultant from an SBP request shall be reported to the SBP requesting STA.</a:t>
            </a:r>
          </a:p>
          <a:p>
            <a:pPr lvl="0"/>
            <a:endParaRPr lang="en-US" altLang="zh-CN" sz="800" kern="0" dirty="0"/>
          </a:p>
          <a:p>
            <a:pPr marL="342900" lvl="1" indent="-342900" algn="just">
              <a:buFont typeface="Arial" panose="020B0604020202020204" pitchFamily="34" charset="0"/>
              <a:buChar char="•"/>
              <a:defRPr/>
            </a:pPr>
            <a:r>
              <a:rPr lang="en-US" altLang="zh-CN" sz="1600" b="1" kern="0" dirty="0"/>
              <a:t>Move: Claudio Da Silva 	</a:t>
            </a:r>
            <a:r>
              <a:rPr lang="en-US" altLang="zh-CN" sz="1600" b="1" dirty="0"/>
              <a:t>	</a:t>
            </a:r>
            <a:r>
              <a:rPr lang="en-US" altLang="zh-CN" sz="1600" b="1" kern="0" dirty="0"/>
              <a:t>Second: Chaoming Luo</a:t>
            </a:r>
          </a:p>
          <a:p>
            <a:pPr marL="342900" lvl="1" indent="-342900" algn="just">
              <a:buFont typeface="Arial" panose="020B0604020202020204" pitchFamily="34" charset="0"/>
              <a:buChar char="•"/>
              <a:defRPr/>
            </a:pPr>
            <a:r>
              <a:rPr lang="en-US" altLang="zh-CN" sz="1600" b="1" kern="0" dirty="0"/>
              <a:t>Result: </a:t>
            </a:r>
            <a:r>
              <a:rPr lang="en-US" altLang="zh-CN" sz="16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600" kern="0" dirty="0"/>
          </a:p>
          <a:p>
            <a:pPr marL="0" lvl="1" indent="0">
              <a:buNone/>
              <a:defRPr/>
            </a:pPr>
            <a:r>
              <a:rPr lang="en-US" altLang="zh-CN" sz="1600" kern="0" dirty="0"/>
              <a:t>Note</a:t>
            </a:r>
            <a:r>
              <a:rPr lang="zh-CN" altLang="en-US" sz="1600" kern="0" dirty="0"/>
              <a:t>：  </a:t>
            </a:r>
            <a:endParaRPr lang="en-US" altLang="zh-CN" sz="1600" kern="0" dirty="0"/>
          </a:p>
          <a:p>
            <a:pPr marL="628650" lvl="2">
              <a:spcBef>
                <a:spcPts val="0"/>
              </a:spcBef>
              <a:buFont typeface="微软雅黑" panose="020B0503020204020204" pitchFamily="34" charset="-122"/>
              <a:buChar char="–"/>
              <a:defRPr/>
            </a:pPr>
            <a:r>
              <a:rPr lang="en-US" altLang="zh-CN" kern="0" dirty="0"/>
              <a:t>Related document </a:t>
            </a:r>
            <a:r>
              <a:rPr lang="en-US" altLang="zh-CN" dirty="0"/>
              <a:t>21/1692r4</a:t>
            </a:r>
            <a:endParaRPr lang="en-US" altLang="zh-CN" kern="0" dirty="0"/>
          </a:p>
          <a:p>
            <a:pPr marL="628650" lvl="2">
              <a:spcBef>
                <a:spcPts val="0"/>
              </a:spcBef>
              <a:buFont typeface="微软雅黑" panose="020B0503020204020204" pitchFamily="34" charset="-122"/>
              <a:buChar char="–"/>
              <a:defRPr/>
            </a:pPr>
            <a:r>
              <a:rPr lang="en-US" altLang="zh-CN" kern="0" dirty="0"/>
              <a:t>SP Result:  30Y/ 2N/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417354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39</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11bf shall define a non-Trigger based (non-TB) sensing measurement instance as follows:</a:t>
            </a:r>
            <a:endParaRPr lang="zh-CN" altLang="zh-CN" sz="1400" dirty="0"/>
          </a:p>
          <a:p>
            <a:pPr lvl="2"/>
            <a:r>
              <a:rPr lang="en-US" altLang="zh-CN" dirty="0"/>
              <a:t>One non-AP STA is the sensing initiator and one AP is the sensing responder.</a:t>
            </a:r>
          </a:p>
          <a:p>
            <a:pPr lvl="2"/>
            <a:r>
              <a:rPr lang="en-US" altLang="zh-CN" dirty="0"/>
              <a:t>Once the non-AP STA obtains a TXOP, it initiates a non-TB sensing measurement instance by transmitting an NDPA frame to the AP followed by an Initiator-to-Responder (I2R) NDP after SIFS. SIFS after the I2R NDP, the AP shall transmit a Responder-to-Initiator (R2I) NDP to the non-AP STA.</a:t>
            </a:r>
          </a:p>
          <a:p>
            <a:pPr lvl="2"/>
            <a:r>
              <a:rPr lang="en-US" altLang="zh-CN" dirty="0"/>
              <a:t>If the non-AP STA is only the sensing transmitter, then the NDPA frame should configure the R2I NDP to be transmitted with minimum possible length with one LTF symbol.</a:t>
            </a:r>
            <a:endParaRPr lang="zh-CN" altLang="zh-CN" dirty="0"/>
          </a:p>
          <a:p>
            <a:pPr lvl="2"/>
            <a:r>
              <a:rPr lang="en-US" altLang="zh-CN" dirty="0"/>
              <a:t>If the non-AP STA is only the sensing receiver, then the NDPA frame should configure the I2R NDP to be transmitted with minimum possible length with one LTF symbol.</a:t>
            </a:r>
            <a:endParaRPr lang="zh-CN" altLang="zh-CN" dirty="0"/>
          </a:p>
          <a:p>
            <a:pPr lvl="2"/>
            <a:r>
              <a:rPr lang="en-US" altLang="zh-CN" dirty="0"/>
              <a:t>The details of the NDPA frame are TBD.</a:t>
            </a:r>
          </a:p>
          <a:p>
            <a:pPr lvl="2"/>
            <a:r>
              <a:rPr lang="en-US" altLang="zh-CN" dirty="0"/>
              <a:t>I2R/R2I NDP formats are TBD.</a:t>
            </a:r>
            <a:endParaRPr lang="zh-CN" altLang="zh-CN" dirty="0"/>
          </a:p>
          <a:p>
            <a:pPr marL="342900" lvl="1" indent="-342900" algn="just">
              <a:buFont typeface="Arial" panose="020B0604020202020204" pitchFamily="34" charset="0"/>
              <a:buChar char="•"/>
              <a:defRPr/>
            </a:pPr>
            <a:endParaRPr lang="en-US" altLang="zh-CN" sz="1400" b="1" kern="0" dirty="0"/>
          </a:p>
          <a:p>
            <a:pPr marL="342900" lvl="1" indent="-342900" algn="just">
              <a:buFont typeface="Arial" panose="020B0604020202020204" pitchFamily="34" charset="0"/>
              <a:buChar char="•"/>
              <a:defRPr/>
            </a:pPr>
            <a:r>
              <a:rPr lang="en-US" altLang="zh-CN" sz="1800" b="1" kern="0" dirty="0"/>
              <a:t>Move: Cheng Chen 	</a:t>
            </a:r>
            <a:r>
              <a:rPr lang="en-US" altLang="zh-CN" sz="1800" b="1" dirty="0"/>
              <a:t>	</a:t>
            </a:r>
            <a:r>
              <a:rPr lang="en-US" altLang="zh-CN" sz="1800" b="1" kern="0" dirty="0"/>
              <a:t>Second: </a:t>
            </a:r>
            <a:r>
              <a:rPr lang="en-US" altLang="zh-CN" sz="1800" b="1" kern="0" dirty="0" err="1"/>
              <a:t>Jinsoo</a:t>
            </a:r>
            <a:r>
              <a:rPr lang="en-US" altLang="zh-CN" sz="1800" b="1" kern="0" dirty="0"/>
              <a:t> Choi</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5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21/1433r2</a:t>
            </a:r>
          </a:p>
          <a:p>
            <a:pPr marL="628650" lvl="2">
              <a:buFont typeface="微软雅黑" panose="020B0503020204020204" pitchFamily="34" charset="-122"/>
              <a:buChar char="–"/>
              <a:defRPr/>
            </a:pPr>
            <a:r>
              <a:rPr lang="en-US" altLang="zh-CN" kern="0" dirty="0"/>
              <a:t>SP Result:  19Y/ 4N/ 13A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99761513"/>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40</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DMG/EDMG-based WLAN sensing supports both monostatic sensing and monostatic sensing with coordination configurations.</a:t>
            </a:r>
          </a:p>
          <a:p>
            <a:pPr lvl="1"/>
            <a:r>
              <a:rPr lang="en-US" altLang="zh-CN" sz="1400" dirty="0"/>
              <a:t>In the monostatic sensing with coordination configuration, the transmissions of one or more devices that perform monostatic sensing are coordinated by a PCP/AP.</a:t>
            </a:r>
          </a:p>
          <a:p>
            <a:pPr marL="857250" lvl="2" indent="0">
              <a:buNone/>
            </a:pPr>
            <a:endParaRPr lang="zh-CN" altLang="zh-CN"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21/1914r0</a:t>
            </a:r>
          </a:p>
          <a:p>
            <a:pPr marL="628650" lvl="2">
              <a:buFont typeface="微软雅黑" panose="020B0503020204020204" pitchFamily="34" charset="-122"/>
              <a:buChar char="–"/>
              <a:defRPr/>
            </a:pPr>
            <a:r>
              <a:rPr lang="en-US" altLang="zh-CN" kern="0" dirty="0"/>
              <a:t>SP Result:  23Y/ 0N/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061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a:t>
            </a:r>
            <a:r>
              <a:rPr lang="en-US" altLang="zh-CN" sz="4000">
                <a:solidFill>
                  <a:srgbClr val="0000FF"/>
                </a:solidFill>
              </a:rPr>
              <a:t>11 (Tuesday)</a:t>
            </a:r>
            <a:r>
              <a:rPr lang="en-US" altLang="en-US" sz="400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72850410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41 (January 11)</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p>
          <a:p>
            <a:pPr marL="342900" lvl="1" indent="-342900" algn="just">
              <a:buFont typeface="Arial" panose="020B0604020202020204" pitchFamily="34" charset="0"/>
              <a:buChar char="•"/>
              <a:defRPr/>
            </a:pPr>
            <a:r>
              <a:rPr lang="en-US" altLang="zh-CN" sz="1600" b="1" kern="0" dirty="0"/>
              <a:t>Do you support to add to the 11bf SFD that sensing measurement setup request and response frames, which allow to perform a sensing measurement setup, are defined, and the following mechanism is enabled?</a:t>
            </a:r>
          </a:p>
          <a:p>
            <a:pPr lvl="1"/>
            <a:r>
              <a:rPr lang="en-US" altLang="zh-CN" sz="1200" dirty="0"/>
              <a:t>A sensing initiator transmits a sensing measurement setup request frame to a sensing responder with which it intends to perform a sensing measurement setup</a:t>
            </a:r>
            <a:endParaRPr lang="zh-CN" altLang="zh-CN" sz="1200" dirty="0"/>
          </a:p>
          <a:p>
            <a:pPr lvl="1"/>
            <a:r>
              <a:rPr lang="en-US" altLang="zh-CN" sz="1200" dirty="0"/>
              <a:t>The sensing responder, which receives the sensing measurement setup request frame, shall transmit a sensing measurement setup response frame to the sensing initiator which transmitted the sensing measurement setup request frame to accept or reject the sensing measurement setup</a:t>
            </a:r>
            <a:endParaRPr lang="zh-CN" altLang="zh-CN" sz="1200" dirty="0"/>
          </a:p>
          <a:p>
            <a:pPr lvl="1"/>
            <a:r>
              <a:rPr lang="en-US" altLang="zh-CN" sz="1200" dirty="0"/>
              <a:t>The subtype of sensing measurement setup request and response frames are Action and those are individually addressed</a:t>
            </a:r>
            <a:endParaRPr lang="zh-CN" altLang="zh-CN" sz="1200" dirty="0"/>
          </a:p>
          <a:p>
            <a:pPr lvl="1"/>
            <a:r>
              <a:rPr lang="en-US" altLang="zh-CN" sz="1200" dirty="0"/>
              <a:t>Formats of the sensing measurement setup request and response frames are TBD</a:t>
            </a:r>
          </a:p>
          <a:p>
            <a:pPr marL="342900" lvl="1" indent="-342900" algn="just">
              <a:buFont typeface="Arial" panose="020B0604020202020204" pitchFamily="34" charset="0"/>
              <a:buChar char="•"/>
              <a:defRPr/>
            </a:pPr>
            <a:endParaRPr lang="en-US" altLang="zh-CN" sz="1600" b="1" kern="0" dirty="0"/>
          </a:p>
          <a:p>
            <a:pPr marL="342900" lvl="1" indent="-342900" algn="just">
              <a:buFont typeface="Arial" panose="020B0604020202020204" pitchFamily="34" charset="0"/>
              <a:buChar char="•"/>
              <a:defRPr/>
            </a:pPr>
            <a:r>
              <a:rPr lang="en-US" altLang="zh-CN" sz="1600" b="1" kern="0" dirty="0"/>
              <a:t>Move: </a:t>
            </a:r>
            <a:r>
              <a:rPr lang="en-US" altLang="zh-CN" sz="1600" b="1" kern="0" dirty="0" err="1"/>
              <a:t>Insun</a:t>
            </a:r>
            <a:r>
              <a:rPr lang="en-US" altLang="zh-CN" sz="1600" b="1" kern="0" dirty="0"/>
              <a:t> Jang	</a:t>
            </a:r>
            <a:r>
              <a:rPr lang="en-US" altLang="zh-CN" sz="1600" b="1" dirty="0"/>
              <a:t>	</a:t>
            </a:r>
            <a:r>
              <a:rPr lang="en-US" altLang="zh-CN" sz="1600" b="1" kern="0" dirty="0"/>
              <a:t>Second: Sang Kim</a:t>
            </a:r>
          </a:p>
          <a:p>
            <a:pPr marL="342900" lvl="1" indent="-342900" algn="just">
              <a:buFont typeface="Arial" panose="020B0604020202020204" pitchFamily="34" charset="0"/>
              <a:buChar char="•"/>
              <a:defRPr/>
            </a:pPr>
            <a:r>
              <a:rPr lang="en-US" altLang="zh-CN" sz="1600" b="1" kern="0" dirty="0"/>
              <a:t>Result:</a:t>
            </a:r>
            <a:r>
              <a:rPr lang="en-US" altLang="zh-CN" sz="2800" b="1" kern="0" dirty="0"/>
              <a:t> </a:t>
            </a:r>
            <a:r>
              <a:rPr lang="en-US" altLang="zh-CN" sz="1400" dirty="0">
                <a:highlight>
                  <a:srgbClr val="00FF00"/>
                </a:highlight>
              </a:rPr>
              <a:t>Approved by unanimous consent</a:t>
            </a:r>
            <a:endParaRPr lang="en-US" altLang="zh-CN" sz="1000" kern="0" dirty="0"/>
          </a:p>
          <a:p>
            <a:pPr marL="342900" lvl="1" indent="-342900" algn="just">
              <a:buFont typeface="Arial" panose="020B0604020202020204" pitchFamily="34" charset="0"/>
              <a:buChar char="•"/>
              <a:defRPr/>
            </a:pPr>
            <a:endParaRPr lang="en-US" altLang="zh-CN" sz="1000" kern="0" dirty="0"/>
          </a:p>
          <a:p>
            <a:pPr marL="0" lvl="1" indent="0">
              <a:buNone/>
              <a:defRPr/>
            </a:pPr>
            <a:endParaRPr lang="en-US" altLang="zh-CN" sz="1400" kern="0" dirty="0"/>
          </a:p>
          <a:p>
            <a:pPr marL="0" lvl="1" indent="0">
              <a:buNone/>
              <a:defRPr/>
            </a:pPr>
            <a:r>
              <a:rPr lang="en-US" altLang="zh-CN" sz="1400" kern="0" dirty="0"/>
              <a:t>Note</a:t>
            </a:r>
            <a:r>
              <a:rPr lang="zh-CN" altLang="en-US" sz="1400" kern="0" dirty="0"/>
              <a:t>：  </a:t>
            </a:r>
            <a:endParaRPr lang="en-US" altLang="zh-CN" sz="1400" kern="0" dirty="0"/>
          </a:p>
          <a:p>
            <a:pPr marL="628650" lvl="2">
              <a:buFont typeface="微软雅黑" panose="020B0503020204020204" pitchFamily="34" charset="-122"/>
              <a:buChar char="–"/>
              <a:defRPr/>
            </a:pPr>
            <a:r>
              <a:rPr lang="en-US" altLang="zh-CN" sz="1100" kern="0" dirty="0"/>
              <a:t>Related document 21/1735r3</a:t>
            </a:r>
          </a:p>
          <a:p>
            <a:pPr marL="628650" lvl="2">
              <a:buFont typeface="微软雅黑" panose="020B0503020204020204" pitchFamily="34" charset="-122"/>
              <a:buChar char="–"/>
              <a:defRPr/>
            </a:pPr>
            <a:r>
              <a:rPr lang="en-US" altLang="zh-CN" sz="1100" kern="0" dirty="0"/>
              <a:t>SP Result:  25Y/ 0N/ 9A</a:t>
            </a:r>
          </a:p>
          <a:p>
            <a:pPr marL="628650" lvl="2">
              <a:buFont typeface="微软雅黑" panose="020B0503020204020204" pitchFamily="34" charset="-122"/>
              <a:buChar char="–"/>
              <a:defRPr/>
            </a:pPr>
            <a:endParaRPr lang="en-US" altLang="zh-CN" sz="1000" b="1" kern="0" dirty="0"/>
          </a:p>
        </p:txBody>
      </p:sp>
    </p:spTree>
    <p:extLst>
      <p:ext uri="{BB962C8B-B14F-4D97-AF65-F5344CB8AC3E}">
        <p14:creationId xmlns:p14="http://schemas.microsoft.com/office/powerpoint/2010/main" val="353627292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42</a:t>
            </a:r>
          </a:p>
        </p:txBody>
      </p:sp>
      <p:sp>
        <p:nvSpPr>
          <p:cNvPr id="5" name="Rectangle 3"/>
          <p:cNvSpPr txBox="1">
            <a:spLocks noChangeArrowheads="1"/>
          </p:cNvSpPr>
          <p:nvPr/>
        </p:nvSpPr>
        <p:spPr bwMode="auto">
          <a:xfrm>
            <a:off x="1676400" y="1295400"/>
            <a:ext cx="89916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400" dirty="0"/>
              <a:t>The 11bf amendment shall define at least one measurement report type for 2D, 3D and 4D filtered maps, for DMG/EDMG.</a:t>
            </a:r>
          </a:p>
          <a:p>
            <a:pPr lvl="1"/>
            <a:r>
              <a:rPr lang="en-US" altLang="zh-CN" sz="1400" dirty="0"/>
              <a:t>This measurement report type is an optional feature.</a:t>
            </a:r>
          </a:p>
          <a:p>
            <a:pPr lvl="1"/>
            <a:r>
              <a:rPr lang="en-US" altLang="zh-CN" sz="1400" dirty="0"/>
              <a:t>Supporting 2D, 3D and 4D are each optional feature </a:t>
            </a:r>
          </a:p>
          <a:p>
            <a:pPr lvl="1"/>
            <a:r>
              <a:rPr lang="en-US" altLang="zh-CN" sz="1400" dirty="0"/>
              <a:t>The details of the measurement report format is TBD</a:t>
            </a:r>
          </a:p>
          <a:p>
            <a:pPr lvl="1"/>
            <a:r>
              <a:rPr lang="en-US" altLang="zh-CN" sz="1400" dirty="0"/>
              <a:t>2D is a two-dimensional map, where the two dimensions are any from: Range, Azimuth, Elevation &amp; Doppler.</a:t>
            </a:r>
          </a:p>
          <a:p>
            <a:pPr lvl="1"/>
            <a:r>
              <a:rPr lang="en-US" altLang="zh-CN" sz="1400" dirty="0"/>
              <a:t>3D is a three-dimensional map, where the three dimensions are any from: Range, Azimuth, Elevation &amp; Doppler.</a:t>
            </a:r>
          </a:p>
          <a:p>
            <a:pPr lvl="1"/>
            <a:r>
              <a:rPr lang="en-US" altLang="zh-CN" sz="1400" dirty="0"/>
              <a:t>4D is a four-dimensional map, where the four dimensions are: Range, Azimuth, Elevation &amp; Doppler.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14Y/  4N/  21A)</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12Y/  4N/  21A)</a:t>
            </a:r>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2</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4N/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745142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43</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r>
              <a:rPr lang="en-US" altLang="zh-CN" sz="1600" dirty="0"/>
              <a:t>The 11bf amendment shall define at least one measurement report type for targets, for DMG/EDMG.</a:t>
            </a:r>
          </a:p>
          <a:p>
            <a:pPr lvl="1"/>
            <a:r>
              <a:rPr lang="en-US" altLang="zh-CN" sz="1600" dirty="0"/>
              <a:t>(“Target” is a detected object)</a:t>
            </a:r>
          </a:p>
          <a:p>
            <a:pPr lvl="1"/>
            <a:r>
              <a:rPr lang="en-US" altLang="zh-CN" sz="1600" dirty="0"/>
              <a:t>This measurement report type is an optional feature.</a:t>
            </a:r>
          </a:p>
          <a:p>
            <a:pPr lvl="1"/>
            <a:r>
              <a:rPr lang="en-US" altLang="zh-CN" sz="1600" dirty="0"/>
              <a:t>The details of the measurement report format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a:t>
            </a:r>
            <a:r>
              <a:rPr lang="en-US" altLang="zh-CN" sz="1800" b="1" kern="0" dirty="0" err="1"/>
              <a:t>Assaf</a:t>
            </a:r>
            <a:r>
              <a:rPr lang="en-US" altLang="zh-CN" sz="1800" b="1" kern="0" dirty="0"/>
              <a:t> </a:t>
            </a:r>
            <a:r>
              <a:rPr lang="en-US" altLang="zh-CN" sz="1800" b="1" kern="0" dirty="0" err="1"/>
              <a:t>Kasher</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21/1801r2</a:t>
            </a:r>
          </a:p>
          <a:p>
            <a:pPr marL="628650" lvl="2">
              <a:buFont typeface="微软雅黑" panose="020B0503020204020204" pitchFamily="34" charset="-122"/>
              <a:buChar char="–"/>
              <a:defRPr/>
            </a:pPr>
            <a:r>
              <a:rPr lang="en-US" altLang="zh-CN" kern="0" dirty="0"/>
              <a:t>SP Result:  8Y/ 10N/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3456257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44</a:t>
            </a:r>
          </a:p>
        </p:txBody>
      </p:sp>
      <p:sp>
        <p:nvSpPr>
          <p:cNvPr id="5" name="Rectangle 3"/>
          <p:cNvSpPr txBox="1">
            <a:spLocks noChangeArrowheads="1"/>
          </p:cNvSpPr>
          <p:nvPr/>
        </p:nvSpPr>
        <p:spPr bwMode="auto">
          <a:xfrm>
            <a:off x="2209800" y="1295400"/>
            <a:ext cx="77724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timestamp reflecting a time-of-measurement shall be included as part of a Measurement Result for both MLME and the Sensing Measurement Report.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Chris Beg	</a:t>
            </a:r>
            <a:r>
              <a:rPr lang="en-US" altLang="zh-CN" sz="1800" b="1" dirty="0"/>
              <a:t>	</a:t>
            </a:r>
            <a:r>
              <a:rPr lang="en-US" altLang="zh-CN" sz="1800" b="1" kern="0" dirty="0"/>
              <a:t>Second: </a:t>
            </a:r>
            <a:r>
              <a:rPr lang="en-US" altLang="zh-CN" sz="1800" b="1" kern="0" dirty="0" err="1"/>
              <a:t>Rajat</a:t>
            </a:r>
            <a:r>
              <a:rPr lang="en-US" altLang="zh-CN" sz="1800" b="1" kern="0" dirty="0"/>
              <a:t> </a:t>
            </a:r>
            <a:r>
              <a:rPr lang="en-US" altLang="zh-CN" sz="1800" b="1" kern="0" dirty="0" err="1"/>
              <a:t>Pushkarna</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( 15Y/  12N/  7A)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(14Y/  12N/  7A)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1</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21/1924r0</a:t>
            </a:r>
          </a:p>
          <a:p>
            <a:pPr marL="628650" lvl="2">
              <a:buFont typeface="微软雅黑" panose="020B0503020204020204" pitchFamily="34" charset="-122"/>
              <a:buChar char="–"/>
              <a:defRPr/>
            </a:pPr>
            <a:r>
              <a:rPr lang="en-US" altLang="zh-CN" kern="0" dirty="0"/>
              <a:t>SP Result:  18Y/ 7N/ 17A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425612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3</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Claudio Da Silva as </a:t>
            </a:r>
            <a:r>
              <a:rPr lang="en-US" altLang="zh-CN" kern="0" dirty="0" err="1"/>
              <a:t>TGbf</a:t>
            </a:r>
            <a:r>
              <a:rPr lang="en-US" altLang="zh-CN" kern="0" dirty="0"/>
              <a:t> Technical </a:t>
            </a:r>
            <a:r>
              <a:rPr lang="en-US" altLang="zh-CN" dirty="0"/>
              <a:t>Editor</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Edward Au 			Second: Oscar Au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36275108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45</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 transmitter initiator bi-static sensing is based on a BRP request in a BRP-RX/TX, BRP-TX, BRP-RX PPDU as defined in Clause 28 of 802.11 specifications and the BRP response</a:t>
            </a:r>
          </a:p>
          <a:p>
            <a:pPr lvl="1">
              <a:buFont typeface="Arial" panose="020B0604020202020204" pitchFamily="34" charset="0"/>
              <a:buChar char="–"/>
              <a:defRPr/>
            </a:pPr>
            <a:r>
              <a:rPr lang="en-US" altLang="zh-CN" sz="1600" dirty="0"/>
              <a:t>Feedback for the measurement is carried in the BRP response</a:t>
            </a:r>
          </a:p>
          <a:p>
            <a:pPr lvl="2">
              <a:buFont typeface="Arial" panose="020B0604020202020204" pitchFamily="34" charset="0"/>
              <a:buChar char="•"/>
              <a:defRPr/>
            </a:pPr>
            <a:r>
              <a:rPr lang="en-US" altLang="zh-CN" sz="1400" dirty="0"/>
              <a:t>Feedback may be delayed</a:t>
            </a:r>
          </a:p>
          <a:p>
            <a:pPr lvl="2">
              <a:buFont typeface="Arial" panose="020B0604020202020204" pitchFamily="34" charset="0"/>
              <a:buChar char="•"/>
              <a:defRPr/>
            </a:pPr>
            <a:r>
              <a:rPr lang="en-US" altLang="zh-CN" sz="1400" dirty="0"/>
              <a:t>Feedback may be aggregated (single feedback for some measurements, to facilitate </a:t>
            </a:r>
            <a:r>
              <a:rPr lang="en-US" altLang="zh-CN" sz="1400" dirty="0" err="1"/>
              <a:t>doppler</a:t>
            </a:r>
            <a:r>
              <a:rPr lang="en-US" altLang="zh-CN" sz="1400" dirty="0"/>
              <a:t> measurement)</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Solomon </a:t>
            </a:r>
            <a:r>
              <a:rPr lang="en-US" altLang="zh-CN" sz="1800" b="1" kern="0" dirty="0" err="1"/>
              <a:t>Trainin</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( 16Y/  1N/  13A), request to </a:t>
            </a:r>
            <a:r>
              <a:rPr lang="en-US" altLang="zh-CN" sz="1800" b="1" kern="0" dirty="0">
                <a:solidFill>
                  <a:srgbClr val="FF0000"/>
                </a:solidFill>
              </a:rPr>
              <a:t>record</a:t>
            </a:r>
            <a:r>
              <a:rPr lang="en-US" altLang="zh-CN" sz="1800" b="1" kern="0" dirty="0"/>
              <a:t> in minutes</a:t>
            </a:r>
          </a:p>
          <a:p>
            <a:pPr marL="342900" lvl="1" indent="-342900" algn="just">
              <a:buFont typeface="Arial" panose="020B0604020202020204" pitchFamily="34" charset="0"/>
              <a:buChar char="•"/>
              <a:defRPr/>
            </a:pPr>
            <a:r>
              <a:rPr lang="en-US" altLang="zh-CN" sz="1800" b="1" kern="0" dirty="0"/>
              <a:t>Result*: </a:t>
            </a:r>
            <a:r>
              <a:rPr lang="en-US" altLang="zh-CN" sz="1800" b="1" dirty="0">
                <a:highlight>
                  <a:srgbClr val="00FF00"/>
                </a:highlight>
              </a:rPr>
              <a:t>Motion Passes </a:t>
            </a:r>
            <a:r>
              <a:rPr lang="en-US" altLang="zh-CN" sz="1800" b="1" kern="0" dirty="0"/>
              <a:t>( 16Y/  1N/  13A)</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1N/ 22A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89232466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46</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sensing receiver initiator bi-static sensing is based on a BRP request frame that includes a request for the responder to transmit a BRP-RX/TX, BRP-TX, BRP-RX PPDU as defined in Clause 28 of 802.11 specifications . </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11Y/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6076437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47</a:t>
            </a:r>
          </a:p>
        </p:txBody>
      </p:sp>
      <p:sp>
        <p:nvSpPr>
          <p:cNvPr id="5" name="Rectangle 3"/>
          <p:cNvSpPr txBox="1">
            <a:spLocks noChangeArrowheads="1"/>
          </p:cNvSpPr>
          <p:nvPr/>
        </p:nvSpPr>
        <p:spPr bwMode="auto">
          <a:xfrm>
            <a:off x="2209800" y="12954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EDMG/DMG Bi/multi-static sensing capability set may include (at least):</a:t>
            </a:r>
          </a:p>
          <a:p>
            <a:pPr lvl="2">
              <a:defRPr/>
            </a:pPr>
            <a:r>
              <a:rPr lang="en-US" altLang="zh-CN" sz="1400" dirty="0"/>
              <a:t>TRN field </a:t>
            </a:r>
            <a:r>
              <a:rPr lang="en-US" altLang="zh-CN" sz="1400" dirty="0" err="1"/>
              <a:t>Golay</a:t>
            </a:r>
            <a:r>
              <a:rPr lang="en-US" altLang="zh-CN" sz="1400" dirty="0"/>
              <a:t> sequence lengths supported</a:t>
            </a:r>
          </a:p>
          <a:p>
            <a:pPr lvl="2">
              <a:defRPr/>
            </a:pPr>
            <a:r>
              <a:rPr lang="en-US" altLang="zh-CN" sz="1400" dirty="0"/>
              <a:t>Maximum number of directions in </a:t>
            </a:r>
            <a:r>
              <a:rPr lang="en-US" altLang="zh-CN" sz="1400" dirty="0" err="1"/>
              <a:t>Tx</a:t>
            </a:r>
            <a:r>
              <a:rPr lang="en-US" altLang="zh-CN" sz="1400" dirty="0"/>
              <a:t> and Rx (Number of </a:t>
            </a:r>
            <a:r>
              <a:rPr lang="en-US" altLang="zh-CN" sz="1400" dirty="0" err="1"/>
              <a:t>Tx</a:t>
            </a:r>
            <a:r>
              <a:rPr lang="en-US" altLang="zh-CN" sz="1400" dirty="0"/>
              <a:t>/RX AWV sets used for sensing)</a:t>
            </a:r>
          </a:p>
          <a:p>
            <a:pPr lvl="2">
              <a:defRPr/>
            </a:pPr>
            <a:r>
              <a:rPr lang="en-US" altLang="zh-CN" sz="1400" dirty="0"/>
              <a:t>Beam sets in which every beam has direction, gain, and beam width.</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Rui</a:t>
            </a:r>
            <a:r>
              <a:rPr lang="en-US" altLang="zh-CN" sz="1800" b="1" kern="0" dirty="0"/>
              <a:t> Du</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12Y/ 0N/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96721267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an EDMG/DMG Bi/Multi-static measurement setup exchange (at least) the following parameters may be exchanged:</a:t>
            </a:r>
          </a:p>
          <a:p>
            <a:pPr lvl="2">
              <a:defRPr/>
            </a:pPr>
            <a:r>
              <a:rPr lang="en-US" altLang="zh-CN" sz="1400" dirty="0"/>
              <a:t>set of beam directions in TX (sets of TX AWV settings to be used in the measurements)</a:t>
            </a:r>
          </a:p>
          <a:p>
            <a:pPr lvl="2">
              <a:defRPr/>
            </a:pPr>
            <a:r>
              <a:rPr lang="en-US" altLang="zh-CN" sz="1400" dirty="0"/>
              <a:t>set of beam directions in RX (sets of RX AWV settings to be used in the measurements)</a:t>
            </a:r>
          </a:p>
          <a:p>
            <a:pPr lvl="2">
              <a:defRPr/>
            </a:pPr>
            <a:r>
              <a:rPr lang="en-US" altLang="zh-CN" sz="1400" dirty="0"/>
              <a:t>beamforming TRN field information such as TRN-P, TRN-M, TRN-N</a:t>
            </a:r>
          </a:p>
          <a:p>
            <a:pPr lvl="2">
              <a:defRPr/>
            </a:pPr>
            <a:r>
              <a:rPr lang="en-US" altLang="zh-CN" sz="1400" dirty="0"/>
              <a:t>location and orientation of each of the STAs</a:t>
            </a:r>
          </a:p>
          <a:p>
            <a:pPr lvl="3">
              <a:defRPr/>
            </a:pPr>
            <a:r>
              <a:rPr lang="en-US" altLang="zh-CN" sz="1200" dirty="0"/>
              <a:t>coordinates can be local or earth coordinates</a:t>
            </a:r>
          </a:p>
          <a:p>
            <a:pPr lvl="3">
              <a:defRPr/>
            </a:pPr>
            <a:r>
              <a:rPr lang="en-US" altLang="zh-CN" sz="1200" dirty="0"/>
              <a:t>relative locations orientation may be estimated using </a:t>
            </a:r>
            <a:r>
              <a:rPr lang="en-US" altLang="zh-CN" sz="1200" dirty="0" err="1"/>
              <a:t>TGaz</a:t>
            </a:r>
            <a:r>
              <a:rPr lang="en-US" altLang="zh-CN" sz="1200" dirty="0"/>
              <a:t> based exchanges or available from management layer</a:t>
            </a:r>
          </a:p>
          <a:p>
            <a:pPr lvl="2">
              <a:defRPr/>
            </a:pPr>
            <a:r>
              <a:rPr lang="en-US" altLang="zh-CN" sz="1400" dirty="0"/>
              <a:t>Scheduling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21/1865r1</a:t>
            </a:r>
          </a:p>
          <a:p>
            <a:pPr marL="628650" lvl="2">
              <a:buFont typeface="微软雅黑" panose="020B0503020204020204" pitchFamily="34" charset="-122"/>
              <a:buChar char="–"/>
              <a:defRPr/>
            </a:pPr>
            <a:r>
              <a:rPr lang="en-US" altLang="zh-CN" kern="0" dirty="0"/>
              <a:t>SP Result:  10Y/ 1N/ 21A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01966429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49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Truncated Channel Impulse Response(TCIR) described as follows should be considered as one optional type of the sensing measurement results for sub-7GHz sensing.</a:t>
            </a:r>
          </a:p>
          <a:p>
            <a:pPr lvl="2">
              <a:defRPr/>
            </a:pPr>
            <a:r>
              <a:rPr lang="en-US" altLang="zh-CN" sz="1400" dirty="0"/>
              <a:t>Calculating the CIR (time domain) from frequency domain CSI through IDFT(usually, IFFT) .</a:t>
            </a:r>
          </a:p>
          <a:p>
            <a:pPr lvl="2">
              <a:defRPr/>
            </a:pPr>
            <a:r>
              <a:rPr lang="en-US" altLang="zh-CN" sz="1400" dirty="0"/>
              <a:t>Reporting the subset of complex samples corresponding to the range of interest of the entire CIR .</a:t>
            </a:r>
          </a:p>
          <a:p>
            <a:pPr lvl="2">
              <a:defRPr/>
            </a:pPr>
            <a:r>
              <a:rPr lang="en-US" altLang="zh-CN" sz="1400" dirty="0"/>
              <a:t>Note: the size of the subset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Rui Du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a:t>Preliminary Result: ( 17Y/  8N/  14A)</a:t>
            </a:r>
          </a:p>
          <a:p>
            <a:pPr marL="342900" lvl="1" indent="-342900" algn="just">
              <a:buFont typeface="Arial" panose="020B0604020202020204" pitchFamily="34" charset="0"/>
              <a:buChar char="•"/>
              <a:defRPr/>
            </a:pPr>
            <a:r>
              <a:rPr lang="en-US" altLang="zh-CN" sz="1800" b="1" kern="0" dirty="0"/>
              <a:t>Result*: </a:t>
            </a:r>
            <a:r>
              <a:rPr lang="en-US" altLang="zh-CN" sz="1800" dirty="0">
                <a:highlight>
                  <a:srgbClr val="FF0000"/>
                </a:highlight>
              </a:rPr>
              <a:t>Motion Fails </a:t>
            </a:r>
            <a:r>
              <a:rPr lang="en-US" altLang="zh-CN" sz="1800" b="1" kern="0" dirty="0"/>
              <a:t>( 17Y/  8N/  14A)</a:t>
            </a:r>
          </a:p>
          <a:p>
            <a:pPr marL="342900" lvl="1" indent="-342900" algn="just">
              <a:buFont typeface="Arial" panose="020B0604020202020204" pitchFamily="34" charset="0"/>
              <a:buChar char="•"/>
              <a:defRPr/>
            </a:pP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0</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21/1288r4</a:t>
            </a:r>
          </a:p>
          <a:p>
            <a:pPr marL="628650" lvl="2">
              <a:buFont typeface="微软雅黑" panose="020B0503020204020204" pitchFamily="34" charset="-122"/>
              <a:buChar char="–"/>
              <a:defRPr/>
            </a:pPr>
            <a:r>
              <a:rPr lang="en-US" altLang="zh-CN" kern="0" dirty="0"/>
              <a:t>SP Result:  12Y/ 3N/ 20A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63320899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11bf amendment shall define a new </a:t>
            </a:r>
            <a:r>
              <a:rPr lang="en-US" altLang="zh-CN" sz="1600" dirty="0" err="1"/>
              <a:t>subclause</a:t>
            </a:r>
            <a:r>
              <a:rPr lang="en-US" altLang="zh-CN" sz="1600" dirty="0"/>
              <a:t> under 6.3 (MLME SAP interface) that specifies request, confirm, indication, and response primitives for WLAN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Cheng Chen</a:t>
            </a:r>
          </a:p>
          <a:p>
            <a:pPr marL="342900" lvl="1" indent="-342900" algn="just">
              <a:buFont typeface="Arial" panose="020B0604020202020204" pitchFamily="34" charset="0"/>
              <a:buChar char="•"/>
              <a:defRPr/>
            </a:pPr>
            <a:r>
              <a:rPr lang="en-US" altLang="zh-CN" sz="1800" b="1" kern="0" dirty="0"/>
              <a:t>Result: </a:t>
            </a:r>
            <a:r>
              <a:rPr lang="en-US" altLang="zh-CN" sz="14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Related document 21/1949r0</a:t>
            </a:r>
          </a:p>
          <a:p>
            <a:pPr marL="628650" lvl="2">
              <a:buFont typeface="微软雅黑" panose="020B0503020204020204" pitchFamily="34" charset="-122"/>
              <a:buChar char="–"/>
              <a:defRPr/>
            </a:pPr>
            <a:r>
              <a:rPr lang="en-US" altLang="zh-CN" kern="0" dirty="0"/>
              <a:t>SP Result:  28Y/ 0N/ 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219528747"/>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January Interim</a:t>
            </a:r>
            <a:r>
              <a:rPr lang="en-US" altLang="en-US" sz="4000" dirty="0"/>
              <a:t>.</a:t>
            </a:r>
          </a:p>
          <a:p>
            <a:pPr lvl="1"/>
            <a:endParaRPr lang="en-US" altLang="en-US" sz="3600" dirty="0"/>
          </a:p>
          <a:p>
            <a:pPr lvl="1"/>
            <a:endParaRPr lang="en-US" altLang="en-US" sz="3600" dirty="0"/>
          </a:p>
        </p:txBody>
      </p:sp>
    </p:spTree>
    <p:extLst>
      <p:ext uri="{BB962C8B-B14F-4D97-AF65-F5344CB8AC3E}">
        <p14:creationId xmlns:p14="http://schemas.microsoft.com/office/powerpoint/2010/main" val="9686880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51 </a:t>
            </a:r>
            <a:r>
              <a:rPr lang="en-US" altLang="zh-CN" sz="4000"/>
              <a:t>(January 21 </a:t>
            </a:r>
            <a:r>
              <a:rPr lang="en-US" altLang="zh-CN" sz="4000" dirty="0"/>
              <a:t>Interim)</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The sensing measurement setup procedure consists of</a:t>
            </a:r>
          </a:p>
          <a:p>
            <a:pPr marL="990600" lvl="1">
              <a:buFont typeface="Arial" panose="020B0604020202020204" pitchFamily="34" charset="0"/>
              <a:buChar char="•"/>
              <a:defRPr/>
            </a:pPr>
            <a:r>
              <a:rPr lang="en-US" altLang="zh-CN" sz="1400" dirty="0"/>
              <a:t>the transmission of a sensing measurement setup request frame by the sensing initiator followed by the transmission of an </a:t>
            </a:r>
            <a:r>
              <a:rPr lang="en-US" altLang="zh-CN" sz="1400" dirty="0" err="1"/>
              <a:t>Ack</a:t>
            </a:r>
            <a:r>
              <a:rPr lang="en-US" altLang="zh-CN" sz="1400" dirty="0"/>
              <a:t> frame by the intended sensing responder; and</a:t>
            </a:r>
          </a:p>
          <a:p>
            <a:pPr marL="990600" lvl="1">
              <a:buFont typeface="Arial" panose="020B0604020202020204" pitchFamily="34" charset="0"/>
              <a:buChar char="•"/>
              <a:defRPr/>
            </a:pPr>
            <a:r>
              <a:rPr lang="en-US" altLang="zh-CN" sz="1400" dirty="0"/>
              <a:t>the transmission of a sensing measurement setup response frame by the intended sensing responder followed by the transmission of an </a:t>
            </a:r>
            <a:r>
              <a:rPr lang="en-US" altLang="zh-CN" sz="1400" dirty="0" err="1"/>
              <a:t>Ack</a:t>
            </a:r>
            <a:r>
              <a:rPr lang="en-US" altLang="zh-CN" sz="1400" dirty="0"/>
              <a:t> frame by the sensing initiator.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Pei Zhou</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highlight>
                  <a:srgbClr val="00FF00"/>
                </a:highlight>
              </a:rPr>
              <a:t>Approved by unanimous consent</a:t>
            </a:r>
            <a:endParaRPr lang="en-US" altLang="zh-CN" sz="1800" kern="0"/>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 1828r4</a:t>
            </a:r>
          </a:p>
          <a:p>
            <a:pPr marL="628650" lvl="2">
              <a:buFont typeface="微软雅黑" panose="020B0503020204020204" pitchFamily="34" charset="-122"/>
              <a:buChar char="–"/>
              <a:defRPr/>
            </a:pPr>
            <a:r>
              <a:rPr lang="en-US" altLang="zh-CN" kern="0" dirty="0"/>
              <a:t>SP Result:   20Y/  1N/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737469176"/>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52</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In a sensing measurement setup procedure, if the sensing responder intends to reject the assigned operational parameters included in the sensing measurement setup request frame, it may provide its preferred operational parameters in the sensing measurement setup response frame.</a:t>
            </a:r>
          </a:p>
          <a:p>
            <a:pPr lvl="1">
              <a:buFont typeface="Arial" panose="020B0604020202020204" pitchFamily="34" charset="0"/>
              <a:buChar char="–"/>
              <a:defRPr/>
            </a:pPr>
            <a:r>
              <a:rPr lang="en-US" altLang="zh-CN" sz="1600" dirty="0"/>
              <a:t>For the accept case, whether the responder may provide its preferred operational parameters or not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a:t>Second: Insun Jang</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( 34  </a:t>
            </a:r>
            <a:r>
              <a:rPr lang="en-US" altLang="zh-CN" sz="1800" b="1" kern="0" dirty="0"/>
              <a:t>Y</a:t>
            </a:r>
            <a:r>
              <a:rPr lang="en-US" altLang="zh-CN" sz="1800" b="1" kern="0"/>
              <a:t>/ 2 </a:t>
            </a:r>
            <a:r>
              <a:rPr lang="en-US" altLang="zh-CN" sz="1800" b="1" kern="0" dirty="0"/>
              <a:t>N</a:t>
            </a:r>
            <a:r>
              <a:rPr lang="en-US" altLang="zh-CN" sz="1800" b="1" kern="0"/>
              <a:t>/ 19 A) </a:t>
            </a:r>
            <a:r>
              <a:rPr lang="en-US" altLang="zh-CN" sz="1800" b="1" kern="0">
                <a:solidFill>
                  <a:srgbClr val="FF0000"/>
                </a:solidFill>
              </a:rPr>
              <a:t>Record</a:t>
            </a:r>
            <a:endParaRPr lang="en-US" altLang="zh-CN" sz="1800" b="1" kern="0" dirty="0">
              <a:solidFill>
                <a:srgbClr val="FF0000"/>
              </a:solidFill>
            </a:endParaRPr>
          </a:p>
          <a:p>
            <a:pPr marL="342900" lvl="1" indent="-342900" algn="just">
              <a:buFont typeface="Arial" panose="020B0604020202020204" pitchFamily="34" charset="0"/>
              <a:buChar char="•"/>
              <a:defRPr/>
            </a:pPr>
            <a:r>
              <a:rPr lang="en-US" altLang="zh-CN" sz="1800" b="1" kern="0" dirty="0"/>
              <a:t>Result</a:t>
            </a:r>
            <a:r>
              <a:rPr lang="en-US" altLang="zh-CN" sz="1800" b="1" kern="0"/>
              <a:t>*: </a:t>
            </a:r>
            <a:r>
              <a:rPr lang="en-US" altLang="zh-CN" sz="1800" b="1">
                <a:highlight>
                  <a:srgbClr val="00FF00"/>
                </a:highlight>
              </a:rPr>
              <a:t>Motion Passes (34Y, 2N, 18A)</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14Y/  6N/  14A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04905836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53 (</a:t>
            </a:r>
            <a:r>
              <a:rPr lang="en-US" altLang="zh-CN" sz="4000" dirty="0">
                <a:solidFill>
                  <a:srgbClr val="FF0000"/>
                </a:solidFill>
              </a:rPr>
              <a:t>Defer</a:t>
            </a:r>
            <a:r>
              <a:rPr lang="en-US" altLang="zh-CN" sz="4000" dirty="0"/>
              <a:t>)</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11bf shall define both public and protected action frames, which include sensing measurement setup request/response, sensing measurement report, sensing measurement setup termination, and SBP request/response frames.</a:t>
            </a:r>
          </a:p>
          <a:p>
            <a:pPr lvl="1">
              <a:buFont typeface="Arial" panose="020B0604020202020204" pitchFamily="34" charset="0"/>
              <a:buChar char="–"/>
              <a:defRPr/>
            </a:pPr>
            <a:r>
              <a:rPr lang="en-US" altLang="zh-CN" sz="1600"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a:t>
            </a:r>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a:t>Related document 21/ 1828r4</a:t>
            </a:r>
          </a:p>
          <a:p>
            <a:pPr marL="628650" lvl="2">
              <a:buFont typeface="微软雅黑" panose="020B0503020204020204" pitchFamily="34" charset="-122"/>
              <a:buChar char="–"/>
              <a:defRPr/>
            </a:pPr>
            <a:r>
              <a:rPr lang="en-US" altLang="zh-CN" kern="0" dirty="0"/>
              <a:t>SP Result:   23Y/  0N/  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5101053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2800"/>
              <a:t>Motion 4</a:t>
            </a:r>
            <a:endParaRPr lang="en-US" altLang="en-US" sz="2800">
              <a:solidFill>
                <a:schemeClr val="tx2"/>
              </a:solidFill>
            </a:endParaRPr>
          </a:p>
        </p:txBody>
      </p:sp>
      <p:sp>
        <p:nvSpPr>
          <p:cNvPr id="18" name="Rectangle 3"/>
          <p:cNvSpPr txBox="1">
            <a:spLocks noChangeArrowheads="1"/>
          </p:cNvSpPr>
          <p:nvPr/>
        </p:nvSpPr>
        <p:spPr bwMode="auto">
          <a:xfrm>
            <a:off x="2209800" y="19812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defRPr/>
            </a:pPr>
            <a:r>
              <a:rPr lang="en-US" altLang="zh-CN" kern="0" dirty="0"/>
              <a:t>Move to confirm Leif Wilhelmsson as </a:t>
            </a:r>
            <a:r>
              <a:rPr lang="en-US" altLang="zh-CN" kern="0" dirty="0" err="1"/>
              <a:t>TGbf</a:t>
            </a:r>
            <a:r>
              <a:rPr lang="en-US" altLang="zh-CN" kern="0" dirty="0"/>
              <a:t> </a:t>
            </a:r>
            <a:r>
              <a:rPr lang="en-US" altLang="zh-CN" dirty="0"/>
              <a:t>Secretary</a:t>
            </a:r>
            <a:r>
              <a:rPr lang="en-US" altLang="zh-CN" kern="0" dirty="0"/>
              <a:t>.</a:t>
            </a:r>
          </a:p>
          <a:p>
            <a:pPr>
              <a:defRPr/>
            </a:pPr>
            <a:endParaRPr lang="en-US" altLang="zh-CN" kern="0" dirty="0"/>
          </a:p>
          <a:p>
            <a:pPr>
              <a:defRPr/>
            </a:pPr>
            <a:endParaRPr lang="en-US" altLang="zh-CN" kern="0" dirty="0"/>
          </a:p>
          <a:p>
            <a:pPr marL="342900" lvl="1" indent="-342900">
              <a:buFont typeface="Arial" panose="020B0604020202020204" pitchFamily="34" charset="0"/>
              <a:buChar char="•"/>
              <a:defRPr/>
            </a:pPr>
            <a:r>
              <a:rPr lang="en-US" altLang="zh-CN" kern="0" dirty="0"/>
              <a:t>Move: Oscar Au 			Second: Sang Kim 	</a:t>
            </a:r>
          </a:p>
          <a:p>
            <a:pPr marL="342900" lvl="1" indent="-342900">
              <a:buFont typeface="Arial" panose="020B0604020202020204" pitchFamily="34" charset="0"/>
              <a:buChar char="•"/>
              <a:defRPr/>
            </a:pPr>
            <a:r>
              <a:rPr lang="en-US" altLang="zh-CN" kern="0" dirty="0"/>
              <a:t>Result: </a:t>
            </a:r>
            <a:r>
              <a:rPr lang="en-US" altLang="zh-CN" dirty="0">
                <a:highlight>
                  <a:srgbClr val="00FF00"/>
                </a:highlight>
              </a:rPr>
              <a:t>Approved by unanimous consent</a:t>
            </a:r>
            <a:endParaRPr lang="en-US" altLang="zh-CN" kern="0" dirty="0"/>
          </a:p>
        </p:txBody>
      </p:sp>
    </p:spTree>
    <p:extLst>
      <p:ext uri="{BB962C8B-B14F-4D97-AF65-F5344CB8AC3E}">
        <p14:creationId xmlns:p14="http://schemas.microsoft.com/office/powerpoint/2010/main" val="97634658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54</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Measurement Setup ID is set by Sensing Initiator, the tuple &lt;Sensing Initiator’s MAC address, Measurement Setup ID&gt; is used to identify a specific Measurement Setup.</a:t>
            </a:r>
          </a:p>
          <a:p>
            <a:pPr lvl="1">
              <a:buFont typeface="Arial" panose="020B0604020202020204" pitchFamily="34" charset="0"/>
              <a:buChar char="–"/>
              <a:defRPr/>
            </a:pPr>
            <a:r>
              <a:rPr lang="en-US" altLang="zh-CN" sz="1600" dirty="0"/>
              <a:t>How the SBP Requesting STA identifies the sensing measurement setup ID is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Pei Zhou 	</a:t>
            </a:r>
            <a:r>
              <a:rPr lang="en-US" altLang="zh-CN" sz="1800" b="1" dirty="0"/>
              <a:t>	</a:t>
            </a:r>
            <a:r>
              <a:rPr lang="en-US" altLang="zh-CN" sz="1800" b="1" kern="0"/>
              <a:t>Second: Chaoming Luo</a:t>
            </a:r>
            <a:endParaRPr lang="en-US" altLang="zh-CN" sz="1800" b="1" kern="0" dirty="0"/>
          </a:p>
          <a:p>
            <a:pPr marL="342900" lvl="1" indent="-342900" algn="just">
              <a:buFont typeface="Arial" panose="020B0604020202020204" pitchFamily="34" charset="0"/>
              <a:buChar char="•"/>
              <a:defRPr/>
            </a:pPr>
            <a:r>
              <a:rPr lang="en-US" altLang="zh-CN" sz="1800" b="1" kern="0" dirty="0"/>
              <a:t>Preliminary Result: </a:t>
            </a:r>
            <a:r>
              <a:rPr lang="en-US" altLang="zh-CN" sz="1800" b="1" kern="0"/>
              <a:t>(  28 </a:t>
            </a:r>
            <a:r>
              <a:rPr lang="en-US" altLang="zh-CN" sz="1800" b="1" kern="0" dirty="0"/>
              <a:t>Y</a:t>
            </a:r>
            <a:r>
              <a:rPr lang="en-US" altLang="zh-CN" sz="1800" b="1" kern="0"/>
              <a:t>/ 3 </a:t>
            </a:r>
            <a:r>
              <a:rPr lang="en-US" altLang="zh-CN" sz="1800" b="1" kern="0" dirty="0"/>
              <a:t>N</a:t>
            </a:r>
            <a:r>
              <a:rPr lang="en-US" altLang="zh-CN" sz="1800" b="1" kern="0"/>
              <a:t>/ 26 </a:t>
            </a:r>
            <a:r>
              <a:rPr lang="en-US" altLang="zh-CN" sz="1800" b="1" kern="0" dirty="0"/>
              <a:t>A)</a:t>
            </a:r>
          </a:p>
          <a:p>
            <a:pPr marL="342900" lvl="1" indent="-342900" algn="just">
              <a:spcBef>
                <a:spcPct val="0"/>
              </a:spcBef>
              <a:buFont typeface="Arial" panose="020B0604020202020204" pitchFamily="34" charset="0"/>
              <a:buChar char="•"/>
              <a:defRPr/>
            </a:pPr>
            <a:r>
              <a:rPr lang="en-US" altLang="zh-CN" sz="1800" b="1" kern="0"/>
              <a:t>Result*: </a:t>
            </a:r>
            <a:r>
              <a:rPr lang="en-US" altLang="zh-CN" sz="1800" b="1">
                <a:solidFill>
                  <a:srgbClr val="000000"/>
                </a:solidFill>
                <a:highlight>
                  <a:srgbClr val="00FF00"/>
                </a:highlight>
                <a:latin typeface="Times New Roman" panose="02020603050405020304" pitchFamily="18" charset="0"/>
                <a:cs typeface="+mn-cs"/>
              </a:rPr>
              <a:t>Motion Passes (28Y, 3N, 25A)</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a:t>
            </a:r>
            <a:r>
              <a:rPr lang="en-US" altLang="zh-CN" kern="0"/>
              <a:t>of </a:t>
            </a:r>
            <a:r>
              <a:rPr lang="en-US" altLang="zh-CN" kern="0">
                <a:solidFill>
                  <a:srgbClr val="FF0000"/>
                </a:solidFill>
              </a:rPr>
              <a:t>1</a:t>
            </a:r>
            <a:r>
              <a:rPr lang="en-US" altLang="zh-CN" kern="0"/>
              <a:t> </a:t>
            </a:r>
            <a:r>
              <a:rPr lang="en-US" altLang="zh-CN" kern="0" dirty="0"/>
              <a:t>votes of non-voting members.</a:t>
            </a:r>
          </a:p>
          <a:p>
            <a:pPr marL="628650" lvl="2">
              <a:buFont typeface="微软雅黑" panose="020B0503020204020204" pitchFamily="34" charset="-122"/>
              <a:buChar char="–"/>
              <a:defRPr/>
            </a:pPr>
            <a:r>
              <a:rPr lang="en-US" altLang="zh-CN" kern="0" dirty="0"/>
              <a:t>Related document 21/ 1941r1</a:t>
            </a:r>
          </a:p>
          <a:p>
            <a:pPr marL="628650" lvl="2">
              <a:buFont typeface="微软雅黑" panose="020B0503020204020204" pitchFamily="34" charset="-122"/>
              <a:buChar char="–"/>
              <a:defRPr/>
            </a:pPr>
            <a:r>
              <a:rPr lang="en-US" altLang="zh-CN" kern="0" dirty="0"/>
              <a:t>SP Result:   20Y/ 4N/ 16A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9283807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55</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on page 2 and the figures of </a:t>
            </a:r>
            <a:r>
              <a:rPr lang="en-US" altLang="zh-CN" sz="1800" b="1" kern="0"/>
              <a:t>the 11-21-2015-04-00bf-DMG-Sensing-procedure </a:t>
            </a:r>
            <a:r>
              <a:rPr lang="en-US" altLang="zh-CN" sz="1800" b="1" kern="0" dirty="0"/>
              <a:t>to the SFD</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Alecsander Eitan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21</a:t>
            </a:r>
            <a:r>
              <a:rPr lang="en-US" altLang="zh-CN" kern="0"/>
              <a:t>/ 2015r4</a:t>
            </a:r>
            <a:endParaRPr lang="en-US" altLang="zh-CN" kern="0" dirty="0"/>
          </a:p>
          <a:p>
            <a:pPr marL="628650" lvl="2">
              <a:buFont typeface="微软雅黑" panose="020B0503020204020204" pitchFamily="34" charset="-122"/>
              <a:buChar char="–"/>
              <a:defRPr/>
            </a:pPr>
            <a:r>
              <a:rPr lang="en-US" altLang="zh-CN" kern="0" dirty="0"/>
              <a:t>SP Result:   18Y/ 4N/ 18A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282915501"/>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56</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append the text of the “11-22-0031-00-00bf-DMG Sensing procedure part two” to the SFD</a:t>
            </a:r>
          </a:p>
          <a:p>
            <a:pPr marL="342900" lvl="1" indent="-342900" algn="just">
              <a:buFont typeface="Arial" panose="020B0604020202020204" pitchFamily="34" charset="0"/>
              <a:buChar char="•"/>
              <a:defRPr/>
            </a:pPr>
            <a:r>
              <a:rPr lang="en-US" altLang="zh-CN" sz="1800" b="1" kern="0" dirty="0"/>
              <a:t>The text does not include the references</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Solomon Trainin	</a:t>
            </a:r>
            <a:r>
              <a:rPr lang="en-US" altLang="zh-CN" sz="1800" b="1" dirty="0"/>
              <a:t>	</a:t>
            </a:r>
            <a:r>
              <a:rPr lang="en-US" altLang="zh-CN" sz="1800" b="1" kern="0"/>
              <a:t>Second: Assaf Kasher</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0031r0</a:t>
            </a:r>
          </a:p>
          <a:p>
            <a:pPr marL="628650" lvl="2">
              <a:buFont typeface="微软雅黑" panose="020B0503020204020204" pitchFamily="34" charset="-122"/>
              <a:buChar char="–"/>
              <a:defRPr/>
            </a:pPr>
            <a:r>
              <a:rPr lang="en-US" altLang="zh-CN" kern="0" dirty="0"/>
              <a:t>SP Result</a:t>
            </a:r>
            <a:r>
              <a:rPr lang="en-US" altLang="zh-CN" kern="0"/>
              <a:t>:   12Y/ 7N/ 16A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1033004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57</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DMG passive sensing is enabled by</a:t>
            </a:r>
          </a:p>
          <a:p>
            <a:pPr marL="457200" lvl="1" indent="0">
              <a:buNone/>
              <a:defRPr/>
            </a:pPr>
            <a:r>
              <a:rPr lang="en-US" altLang="zh-CN" sz="1600" dirty="0"/>
              <a:t>	• A capability bit in the beacon</a:t>
            </a:r>
          </a:p>
          <a:p>
            <a:pPr marL="457200" lvl="1" indent="0">
              <a:buNone/>
              <a:defRPr/>
            </a:pPr>
            <a:r>
              <a:rPr lang="en-US" altLang="zh-CN" sz="1600" dirty="0"/>
              <a:t>	• Sensing information request and response that will provide information about the beacon</a:t>
            </a:r>
          </a:p>
          <a:p>
            <a:pPr marL="457200" lvl="1" indent="0">
              <a:buNone/>
              <a:defRPr/>
            </a:pPr>
            <a:r>
              <a:rPr lang="en-US" altLang="zh-CN" sz="1600" dirty="0"/>
              <a:t>	• Sensing information may include:</a:t>
            </a:r>
          </a:p>
          <a:p>
            <a:pPr marL="457200" lvl="1" indent="0">
              <a:buNone/>
              <a:defRPr/>
            </a:pPr>
            <a:r>
              <a:rPr lang="en-US" altLang="zh-CN" sz="1600" dirty="0"/>
              <a:t>	   a. azimuth and elevation for each sector id (of beacons)</a:t>
            </a:r>
          </a:p>
          <a:p>
            <a:pPr marL="457200" lvl="1" indent="0">
              <a:buNone/>
              <a:defRPr/>
            </a:pPr>
            <a:r>
              <a:rPr lang="en-US" altLang="zh-CN" sz="1600" dirty="0"/>
              <a:t>	   b. location information of the PCP/AP</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400855663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58</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measurement instance has the following parts:</a:t>
            </a:r>
          </a:p>
          <a:p>
            <a:pPr marL="457200" lvl="1" indent="0">
              <a:buNone/>
              <a:defRPr/>
            </a:pPr>
            <a:r>
              <a:rPr lang="en-US" altLang="zh-CN" sz="1600" dirty="0"/>
              <a:t>	• An instance request frame (frame type TBD) sent to each STA sequentially, and each STA responds to it.</a:t>
            </a:r>
          </a:p>
          <a:p>
            <a:pPr marL="457200" lvl="1" indent="0">
              <a:buNone/>
              <a:defRPr/>
            </a:pPr>
            <a:r>
              <a:rPr lang="en-US" altLang="zh-CN" sz="1600" dirty="0"/>
              <a:t>	• A multi-static EDMG sensing PPDU.  The format of the EDMG sensing PPDU is undefined. </a:t>
            </a:r>
          </a:p>
          <a:p>
            <a:pPr marL="457200" lvl="1" indent="0">
              <a:buNone/>
              <a:defRPr/>
            </a:pPr>
            <a:r>
              <a:rPr lang="en-US" altLang="zh-CN" sz="1600" dirty="0"/>
              <a:t>	• A feedback part in which the initiator polls each responding STA for a report and the responders respond with a report.</a:t>
            </a:r>
          </a:p>
          <a:p>
            <a:pPr lvl="1">
              <a:buFont typeface="Arial" panose="020B0604020202020204" pitchFamily="34" charset="0"/>
              <a:buChar char="–"/>
              <a:defRPr/>
            </a:pP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Solomon Trainin</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85768793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59</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A multi-static EDMG sensing PPDU is an EDMG BRP-RX, BRP-TX, BRP-RX/TX PPDU with an addition of sync fields between the data and the TRN field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Assaf Kasher	</a:t>
            </a:r>
            <a:r>
              <a:rPr lang="en-US" altLang="zh-CN" sz="1800" b="1" dirty="0"/>
              <a:t>	</a:t>
            </a:r>
            <a:r>
              <a:rPr lang="en-US" altLang="zh-CN" sz="1800" b="1" kern="0"/>
              <a:t>Second: Alecsander Eitan</a:t>
            </a:r>
            <a:endParaRPr lang="en-US" altLang="zh-CN" sz="1800" b="1" kern="0" dirty="0"/>
          </a:p>
          <a:p>
            <a:pPr marL="342900" lvl="1" indent="-342900" algn="just">
              <a:spcBef>
                <a:spcPct val="0"/>
              </a:spcBef>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 XXXX r0</a:t>
            </a:r>
          </a:p>
          <a:p>
            <a:pPr marL="628650" lvl="2">
              <a:buFont typeface="微软雅黑" panose="020B0503020204020204" pitchFamily="34" charset="-122"/>
              <a:buChar char="–"/>
              <a:defRPr/>
            </a:pPr>
            <a:r>
              <a:rPr lang="en-US" altLang="zh-CN" kern="0" dirty="0"/>
              <a:t>SP Result:   Y/ N/ 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1865674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a:t>Motion 60</a:t>
            </a:r>
          </a:p>
        </p:txBody>
      </p:sp>
      <p:sp>
        <p:nvSpPr>
          <p:cNvPr id="5" name="Rectangle 3"/>
          <p:cNvSpPr txBox="1">
            <a:spLocks noChangeArrowheads="1"/>
          </p:cNvSpPr>
          <p:nvPr/>
        </p:nvSpPr>
        <p:spPr bwMode="auto">
          <a:xfrm>
            <a:off x="2209800" y="990600"/>
            <a:ext cx="77724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a:t>For the case when the sensing initiator is the sensing transmitter, the reporting of sensing measurement results to the sensing initiator is optional.</a:t>
            </a:r>
            <a:endParaRPr lang="en-US"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a:t>: Oscar Au</a:t>
            </a:r>
            <a:r>
              <a:rPr lang="en-US" altLang="zh-CN" sz="1800" b="1" kern="0" dirty="0"/>
              <a:t>	</a:t>
            </a:r>
            <a:r>
              <a:rPr lang="en-US" altLang="zh-CN" sz="1800" b="1" dirty="0"/>
              <a:t>	</a:t>
            </a:r>
            <a:r>
              <a:rPr lang="en-US" altLang="zh-CN" sz="1800" b="1" kern="0"/>
              <a:t>Second: Claudio da Silva</a:t>
            </a:r>
            <a:endParaRPr lang="en-US" altLang="zh-CN" sz="1800" b="1" kern="0" dirty="0"/>
          </a:p>
          <a:p>
            <a:pPr marL="342900" lvl="1" indent="-342900" algn="just">
              <a:buFont typeface="Arial" panose="020B0604020202020204" pitchFamily="34" charset="0"/>
              <a:buChar char="•"/>
              <a:defRPr/>
            </a:pPr>
            <a:r>
              <a:rPr lang="en-US" altLang="zh-CN" sz="1800" b="1" kern="0"/>
              <a:t>Result: </a:t>
            </a:r>
            <a:r>
              <a:rPr lang="en-US" altLang="zh-CN" sz="180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a:t>Related </a:t>
            </a:r>
            <a:r>
              <a:rPr lang="en-US" altLang="zh-CN" kern="0" dirty="0"/>
              <a:t>document 22</a:t>
            </a:r>
            <a:r>
              <a:rPr lang="en-US" altLang="zh-CN" kern="0"/>
              <a:t>/ 0038 r2</a:t>
            </a:r>
            <a:endParaRPr lang="en-US" altLang="zh-CN" kern="0" dirty="0"/>
          </a:p>
          <a:p>
            <a:pPr marL="628650" lvl="2">
              <a:buFont typeface="微软雅黑" panose="020B0503020204020204" pitchFamily="34" charset="-122"/>
              <a:buChar char="–"/>
              <a:defRPr/>
            </a:pPr>
            <a:r>
              <a:rPr lang="en-US" altLang="zh-CN" kern="0" dirty="0"/>
              <a:t>SP Result</a:t>
            </a:r>
            <a:r>
              <a:rPr lang="en-US" altLang="zh-CN" kern="0"/>
              <a:t>:   43Y/ 2N/ 21A</a:t>
            </a:r>
            <a:endParaRPr lang="en-US" altLang="zh-CN"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134620631"/>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019300" y="2514600"/>
            <a:ext cx="8153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February </a:t>
            </a:r>
            <a:r>
              <a:rPr lang="en-US" altLang="zh-CN" sz="4000" dirty="0" smtClean="0">
                <a:solidFill>
                  <a:srgbClr val="0000FF"/>
                </a:solidFill>
              </a:rPr>
              <a:t>22</a:t>
            </a:r>
            <a:r>
              <a:rPr lang="en-US" altLang="en-US" sz="4000" dirty="0" smtClean="0"/>
              <a:t>.</a:t>
            </a:r>
            <a:endParaRPr lang="en-US" altLang="en-US" sz="4000" dirty="0"/>
          </a:p>
          <a:p>
            <a:pPr lvl="1"/>
            <a:endParaRPr lang="en-US" altLang="en-US" sz="3600" dirty="0"/>
          </a:p>
          <a:p>
            <a:pPr lvl="1"/>
            <a:endParaRPr lang="en-US" altLang="en-US" sz="3600" dirty="0"/>
          </a:p>
        </p:txBody>
      </p:sp>
    </p:spTree>
    <p:extLst>
      <p:ext uri="{BB962C8B-B14F-4D97-AF65-F5344CB8AC3E}">
        <p14:creationId xmlns:p14="http://schemas.microsoft.com/office/powerpoint/2010/main" val="251028547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a:t>
            </a:r>
            <a:r>
              <a:rPr lang="en-US" altLang="zh-CN" sz="4000" dirty="0" smtClean="0"/>
              <a:t>61</a:t>
            </a:r>
            <a:endParaRPr lang="en-US" altLang="zh-CN" sz="4000" dirty="0"/>
          </a:p>
        </p:txBody>
      </p:sp>
      <p:sp>
        <p:nvSpPr>
          <p:cNvPr id="5" name="Rectangle 3"/>
          <p:cNvSpPr txBox="1">
            <a:spLocks noChangeArrowheads="1"/>
          </p:cNvSpPr>
          <p:nvPr/>
        </p:nvSpPr>
        <p:spPr bwMode="auto">
          <a:xfrm>
            <a:off x="457200" y="990600"/>
            <a:ext cx="11277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1050" kern="0" dirty="0"/>
          </a:p>
          <a:p>
            <a:pPr marL="342900" lvl="1" indent="-342900" algn="just">
              <a:buFont typeface="Arial" panose="020B0604020202020204" pitchFamily="34" charset="0"/>
              <a:buChar char="•"/>
              <a:defRPr/>
            </a:pPr>
            <a:r>
              <a:rPr lang="en-US" altLang="zh-CN" sz="2400" b="1" kern="0" dirty="0"/>
              <a:t>Move to add the following to the </a:t>
            </a:r>
            <a:r>
              <a:rPr lang="en-US" altLang="zh-CN" sz="2400" b="1" kern="0" dirty="0" err="1"/>
              <a:t>TGbf</a:t>
            </a:r>
            <a:r>
              <a:rPr lang="en-US" altLang="zh-CN" sz="2400" b="1" kern="0" dirty="0"/>
              <a:t> SFD:</a:t>
            </a:r>
          </a:p>
          <a:p>
            <a:pPr lvl="1">
              <a:buFont typeface="Arial" panose="020B0604020202020204" pitchFamily="34" charset="0"/>
              <a:buChar char="–"/>
              <a:defRPr/>
            </a:pPr>
            <a:r>
              <a:rPr lang="en-US" altLang="zh-CN" dirty="0"/>
              <a:t>11bf shall define both public and protected action frames, which include sensing measurement setup request/response, sensing measurement report, sensing measurement setup termination, and SBP </a:t>
            </a:r>
            <a:r>
              <a:rPr lang="en-US" altLang="zh-CN" dirty="0" smtClean="0"/>
              <a:t>request/response/termination </a:t>
            </a:r>
            <a:r>
              <a:rPr lang="en-US" altLang="zh-CN" dirty="0"/>
              <a:t>frames.</a:t>
            </a:r>
          </a:p>
          <a:p>
            <a:pPr lvl="1">
              <a:buFont typeface="Arial" panose="020B0604020202020204" pitchFamily="34" charset="0"/>
              <a:buChar char="–"/>
              <a:defRPr/>
            </a:pPr>
            <a:r>
              <a:rPr lang="en-US" altLang="zh-CN" dirty="0"/>
              <a:t>Note: Other public and protected action frames for sensing are TBD.</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2400" b="1" kern="0" dirty="0"/>
              <a:t>Move: Chaoming Luo 	</a:t>
            </a:r>
            <a:r>
              <a:rPr lang="en-US" altLang="zh-CN" sz="2400" b="1" dirty="0"/>
              <a:t>	</a:t>
            </a:r>
            <a:r>
              <a:rPr lang="en-US" altLang="zh-CN" sz="2400" b="1" kern="0" dirty="0"/>
              <a:t>Second: Pei Zhou</a:t>
            </a:r>
          </a:p>
          <a:p>
            <a:pPr marL="342900" lvl="1" indent="-342900" algn="just">
              <a:buFont typeface="Arial" panose="020B0604020202020204" pitchFamily="34" charset="0"/>
              <a:buChar char="•"/>
              <a:defRPr/>
            </a:pPr>
            <a:r>
              <a:rPr lang="en-US" altLang="zh-CN" sz="2400" b="1" kern="0" dirty="0" smtClean="0"/>
              <a:t>Result: </a:t>
            </a:r>
            <a:r>
              <a:rPr lang="en-US" altLang="zh-CN" dirty="0">
                <a:highlight>
                  <a:srgbClr val="00FF00"/>
                </a:highlight>
              </a:rPr>
              <a:t>Approved by unanimous consent</a:t>
            </a:r>
            <a:endParaRPr lang="en-US" altLang="zh-CN" sz="1200" kern="0" dirty="0"/>
          </a:p>
          <a:p>
            <a:pPr marL="342900" lvl="1" indent="-342900" algn="just">
              <a:buFont typeface="Arial" panose="020B0604020202020204" pitchFamily="34" charset="0"/>
              <a:buChar char="•"/>
              <a:defRPr/>
            </a:pPr>
            <a:endParaRPr lang="en-US" altLang="zh-CN" sz="1200" kern="0" dirty="0" smtClean="0"/>
          </a:p>
          <a:p>
            <a:pPr marL="0" lvl="1" indent="0">
              <a:buNone/>
              <a:defRPr/>
            </a:pPr>
            <a:endParaRPr lang="en-US" altLang="zh-CN" sz="1400" kern="0" dirty="0"/>
          </a:p>
          <a:p>
            <a:pPr marL="0" lvl="1" indent="0">
              <a:buNone/>
              <a:defRPr/>
            </a:pPr>
            <a:r>
              <a:rPr lang="en-US" altLang="zh-CN" kern="0" dirty="0"/>
              <a:t>Note</a:t>
            </a:r>
            <a:r>
              <a:rPr lang="zh-CN" altLang="en-US" kern="0" dirty="0"/>
              <a:t>：  </a:t>
            </a:r>
            <a:endParaRPr lang="en-US" altLang="zh-CN" kern="0" dirty="0"/>
          </a:p>
          <a:p>
            <a:pPr marL="628650" lvl="2">
              <a:buFont typeface="微软雅黑" panose="020B0503020204020204" pitchFamily="34" charset="-122"/>
              <a:buChar char="–"/>
              <a:defRPr/>
            </a:pPr>
            <a:r>
              <a:rPr lang="en-US" altLang="zh-CN" sz="1600" kern="0" dirty="0" smtClean="0"/>
              <a:t>Related </a:t>
            </a:r>
            <a:r>
              <a:rPr lang="en-US" altLang="zh-CN" sz="1600" kern="0" dirty="0"/>
              <a:t>document 21/ 1828r4</a:t>
            </a:r>
          </a:p>
          <a:p>
            <a:pPr marL="628650" lvl="2">
              <a:buFont typeface="微软雅黑" panose="020B0503020204020204" pitchFamily="34" charset="-122"/>
              <a:buChar char="–"/>
              <a:defRPr/>
            </a:pPr>
            <a:r>
              <a:rPr lang="en-US" altLang="zh-CN" sz="1600" kern="0" dirty="0"/>
              <a:t>SP Result:   23Y/  0N/  8A</a:t>
            </a:r>
          </a:p>
          <a:p>
            <a:pPr marL="628650" lvl="2">
              <a:buFont typeface="微软雅黑" panose="020B0503020204020204" pitchFamily="34" charset="-122"/>
              <a:buChar char="–"/>
              <a:defRPr/>
            </a:pPr>
            <a:r>
              <a:rPr lang="en-US" altLang="zh-CN" sz="1600" kern="0" dirty="0"/>
              <a:t>This motion is the former deferred </a:t>
            </a:r>
            <a:r>
              <a:rPr lang="en-US" altLang="zh-CN" sz="1600" kern="0" dirty="0" smtClean="0"/>
              <a:t>Motion </a:t>
            </a:r>
            <a:r>
              <a:rPr lang="en-US" altLang="zh-CN" sz="1600" kern="0" dirty="0"/>
              <a:t>53.</a:t>
            </a:r>
          </a:p>
          <a:p>
            <a:pPr marL="628650" lvl="2">
              <a:buFont typeface="微软雅黑" panose="020B0503020204020204" pitchFamily="34" charset="-122"/>
              <a:buChar char="–"/>
              <a:defRPr/>
            </a:pPr>
            <a:endParaRPr lang="en-US" altLang="zh-CN" b="1" kern="0" dirty="0"/>
          </a:p>
        </p:txBody>
      </p:sp>
    </p:spTree>
    <p:extLst>
      <p:ext uri="{BB962C8B-B14F-4D97-AF65-F5344CB8AC3E}">
        <p14:creationId xmlns:p14="http://schemas.microsoft.com/office/powerpoint/2010/main" val="411920263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5334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 62</a:t>
            </a:r>
          </a:p>
        </p:txBody>
      </p:sp>
      <p:sp>
        <p:nvSpPr>
          <p:cNvPr id="5" name="Rectangle 3"/>
          <p:cNvSpPr txBox="1">
            <a:spLocks noChangeArrowheads="1"/>
          </p:cNvSpPr>
          <p:nvPr/>
        </p:nvSpPr>
        <p:spPr bwMode="auto">
          <a:xfrm>
            <a:off x="2209800" y="990600"/>
            <a:ext cx="7772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add the following to the </a:t>
            </a:r>
            <a:r>
              <a:rPr lang="en-US" altLang="zh-CN" sz="1800" b="1" kern="0" dirty="0" err="1"/>
              <a:t>TGbf</a:t>
            </a:r>
            <a:r>
              <a:rPr lang="en-US" altLang="zh-CN" sz="1800" b="1" kern="0" dirty="0"/>
              <a:t> SFD:</a:t>
            </a:r>
          </a:p>
          <a:p>
            <a:pPr lvl="1">
              <a:buFont typeface="Arial" panose="020B0604020202020204" pitchFamily="34" charset="0"/>
              <a:buChar char="–"/>
              <a:defRPr/>
            </a:pPr>
            <a:r>
              <a:rPr lang="en-US" altLang="zh-CN" sz="1600" dirty="0"/>
              <a:t>PASN for unassociated STA is used in sensing.</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Chaoming Luo 	</a:t>
            </a:r>
            <a:r>
              <a:rPr lang="en-US" altLang="zh-CN" sz="1800" b="1" dirty="0"/>
              <a:t>	</a:t>
            </a:r>
            <a:r>
              <a:rPr lang="en-US" altLang="zh-CN" sz="1800" b="1" kern="0" dirty="0"/>
              <a:t>Second: Oscar Au</a:t>
            </a:r>
          </a:p>
          <a:p>
            <a:pPr marL="342900" lvl="1" indent="-342900" algn="just">
              <a:buFont typeface="Arial" panose="020B0604020202020204" pitchFamily="34" charset="0"/>
              <a:buChar char="•"/>
              <a:defRPr/>
            </a:pPr>
            <a:r>
              <a:rPr lang="en-US" altLang="zh-CN" sz="1800" b="1" kern="0" dirty="0" smtClean="0"/>
              <a:t>Result: </a:t>
            </a:r>
            <a:r>
              <a:rPr lang="en-US" altLang="zh-CN" sz="16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1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22/ 0286r1</a:t>
            </a:r>
          </a:p>
          <a:p>
            <a:pPr marL="628650" lvl="2">
              <a:buFont typeface="微软雅黑" panose="020B0503020204020204" pitchFamily="34" charset="-122"/>
              <a:buChar char="–"/>
              <a:defRPr/>
            </a:pPr>
            <a:r>
              <a:rPr lang="en-US" altLang="zh-CN" kern="0" dirty="0"/>
              <a:t>SP Result:   18Y/ 3N/ 15A</a:t>
            </a:r>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335998385"/>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108134</TotalTime>
  <Words>12764</Words>
  <Application>Microsoft Office PowerPoint</Application>
  <PresentationFormat>宽屏</PresentationFormat>
  <Paragraphs>3321</Paragraphs>
  <Slides>283</Slides>
  <Notes>283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283</vt:i4>
      </vt:variant>
    </vt:vector>
  </HeadingPairs>
  <TitlesOfParts>
    <vt:vector size="292" baseType="lpstr">
      <vt:lpstr>MS PGothic</vt:lpstr>
      <vt:lpstr>宋体</vt:lpstr>
      <vt:lpstr>微软雅黑</vt:lpstr>
      <vt:lpstr>Arial</vt:lpstr>
      <vt:lpstr>Calibri</vt:lpstr>
      <vt:lpstr>Cambria Math</vt:lpstr>
      <vt:lpstr>Times New Roman</vt:lpstr>
      <vt:lpstr>Wingdings</vt:lpstr>
      <vt:lpstr>802-11-Submission</vt:lpstr>
      <vt:lpstr>TGbf Motions List</vt:lpstr>
      <vt:lpstr>IEEE 802.11 Task Group bf WLAN Sensing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5027</cp:revision>
  <cp:lastPrinted>2014-11-04T15:04:57Z</cp:lastPrinted>
  <dcterms:created xsi:type="dcterms:W3CDTF">2007-04-17T18:10:23Z</dcterms:created>
  <dcterms:modified xsi:type="dcterms:W3CDTF">2022-12-02T08:42:08Z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(3)qDGV/gaU7rvn/fMZ/ihJ+sCBiFKk0AA1Ryc2MPS5AyPLVZQu3YX45nkCc34YbwlaTjfSmvnU
w8up3h772wwMX4EHnyLQrmIfz8VGo/k07XLVNJ2unnevjqb+rXWNP8RZwpjan6n3Aq8AjP+5
w0PuIcbpNcadQKYxpb/jqtWrTbRfBlcvsgVcnwQX2UN4YIwgc8GQjw1bBQ7w+qNGu/TTTJeX
FTPfWzvFQUt4DQw6yj</vt:lpwstr>
  </property>
  <property fmtid="{D5CDD505-2E9C-101B-9397-08002B2CF9AE}" pid="27" name="_2015_ms_pID_7253431">
    <vt:lpwstr>qJqi3L5Wl5ZT6ql7hIiQauO/PNZRdpa36DQMFCr4ST3sNsex05vJEV
KshrnNbLT4rlRZWlknh+q7KN/SnV+hZSmmIFYj3XgsHvsWjAW5+Y4ihqF4iktYzJLarQqOht
GANpP8aSArIawIX889Ov7qclLlcjeWSbVaZkpxJBPndpP2Jb3VzFBV0i0X8N8gXq1qqr19Vi
ZurldOIfRjrnLyyhtMeOg5CkUUjZsdnHRYXj</vt:lpwstr>
  </property>
  <property fmtid="{D5CDD505-2E9C-101B-9397-08002B2CF9AE}" pid="28" name="_2015_ms_pID_7253432">
    <vt:lpwstr>18N11YewB1bCmW5Y/AiSAsM=</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1638412409</vt:lpwstr>
  </property>
</Properties>
</file>