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notesSlides/notesSlide251.xml" ContentType="application/vnd.openxmlformats-officedocument.presentationml.notesSlide+xml"/>
  <Override PartName="/ppt/notesSlides/notesSlide252.xml" ContentType="application/vnd.openxmlformats-officedocument.presentationml.notesSlide+xml"/>
  <Override PartName="/ppt/notesSlides/notesSlide253.xml" ContentType="application/vnd.openxmlformats-officedocument.presentationml.notesSlide+xml"/>
  <Override PartName="/ppt/notesSlides/notesSlide254.xml" ContentType="application/vnd.openxmlformats-officedocument.presentationml.notesSlide+xml"/>
  <Override PartName="/ppt/notesSlides/notesSlide255.xml" ContentType="application/vnd.openxmlformats-officedocument.presentationml.notesSlide+xml"/>
  <Override PartName="/ppt/notesSlides/notesSlide256.xml" ContentType="application/vnd.openxmlformats-officedocument.presentationml.notesSlide+xml"/>
  <Override PartName="/ppt/notesSlides/notesSlide257.xml" ContentType="application/vnd.openxmlformats-officedocument.presentationml.notesSlide+xml"/>
  <Override PartName="/ppt/notesSlides/notesSlide258.xml" ContentType="application/vnd.openxmlformats-officedocument.presentationml.notesSlide+xml"/>
  <Override PartName="/ppt/notesSlides/notesSlide2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1"/>
  </p:notesMasterIdLst>
  <p:handoutMasterIdLst>
    <p:handoutMasterId r:id="rId262"/>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820" r:id="rId204"/>
    <p:sldId id="821" r:id="rId205"/>
    <p:sldId id="822" r:id="rId206"/>
    <p:sldId id="823" r:id="rId207"/>
    <p:sldId id="824" r:id="rId208"/>
    <p:sldId id="825" r:id="rId209"/>
    <p:sldId id="826" r:id="rId210"/>
    <p:sldId id="827" r:id="rId211"/>
    <p:sldId id="828" r:id="rId212"/>
    <p:sldId id="829" r:id="rId213"/>
    <p:sldId id="805" r:id="rId214"/>
    <p:sldId id="842" r:id="rId215"/>
    <p:sldId id="843" r:id="rId216"/>
    <p:sldId id="844" r:id="rId217"/>
    <p:sldId id="845" r:id="rId218"/>
    <p:sldId id="846" r:id="rId219"/>
    <p:sldId id="847" r:id="rId220"/>
    <p:sldId id="848" r:id="rId221"/>
    <p:sldId id="849" r:id="rId222"/>
    <p:sldId id="850" r:id="rId223"/>
    <p:sldId id="851" r:id="rId224"/>
    <p:sldId id="852" r:id="rId225"/>
    <p:sldId id="853" r:id="rId226"/>
    <p:sldId id="854" r:id="rId227"/>
    <p:sldId id="855" r:id="rId228"/>
    <p:sldId id="856" r:id="rId229"/>
    <p:sldId id="857" r:id="rId230"/>
    <p:sldId id="858" r:id="rId231"/>
    <p:sldId id="859" r:id="rId232"/>
    <p:sldId id="860" r:id="rId233"/>
    <p:sldId id="861" r:id="rId234"/>
    <p:sldId id="862" r:id="rId235"/>
    <p:sldId id="863" r:id="rId236"/>
    <p:sldId id="864" r:id="rId237"/>
    <p:sldId id="841" r:id="rId238"/>
    <p:sldId id="865" r:id="rId239"/>
    <p:sldId id="866" r:id="rId240"/>
    <p:sldId id="867" r:id="rId241"/>
    <p:sldId id="868" r:id="rId242"/>
    <p:sldId id="869" r:id="rId243"/>
    <p:sldId id="870" r:id="rId244"/>
    <p:sldId id="871" r:id="rId245"/>
    <p:sldId id="872" r:id="rId246"/>
    <p:sldId id="873" r:id="rId247"/>
    <p:sldId id="874" r:id="rId248"/>
    <p:sldId id="875" r:id="rId249"/>
    <p:sldId id="876" r:id="rId250"/>
    <p:sldId id="877" r:id="rId251"/>
    <p:sldId id="878" r:id="rId252"/>
    <p:sldId id="879" r:id="rId253"/>
    <p:sldId id="880" r:id="rId254"/>
    <p:sldId id="881" r:id="rId255"/>
    <p:sldId id="882" r:id="rId256"/>
    <p:sldId id="708" r:id="rId257"/>
    <p:sldId id="561" r:id="rId258"/>
    <p:sldId id="698" r:id="rId259"/>
    <p:sldId id="705" r:id="rId26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0427" autoAdjust="0"/>
  </p:normalViewPr>
  <p:slideViewPr>
    <p:cSldViewPr>
      <p:cViewPr varScale="1">
        <p:scale>
          <a:sx n="101" d="100"/>
          <a:sy n="101" d="100"/>
        </p:scale>
        <p:origin x="798"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notesMaster" Target="notesMasters/notesMaster1.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handoutMaster" Target="handoutMasters/handoutMaster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commentAuthors" Target="commentAuthor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viewProps" Target="viewProp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theme" Target="theme/theme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tableStyles" Target="tableStyles.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56.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257.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258.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_rels/notesSlide259.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623748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357752"/>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7408740"/>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3225096"/>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02331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4607930"/>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68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0874494"/>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1666096"/>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188816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2011289"/>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5410321"/>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5211201"/>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5883292"/>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090859"/>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976193"/>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37115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2627920"/>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4513517"/>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8902203"/>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6072560"/>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0660888"/>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1098025"/>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7872355"/>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97725"/>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496759"/>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7701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9860749"/>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93672"/>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904314"/>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67888"/>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3480946"/>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109019"/>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826056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7046184"/>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6654071"/>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0095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9032521"/>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1006598"/>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3435167"/>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5512193"/>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279458"/>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2612841"/>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4409645"/>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0955352"/>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967413"/>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52832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4950535"/>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4267835"/>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183702"/>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1574233"/>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510674"/>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154122"/>
      </p:ext>
    </p:extLst>
  </p:cSld>
  <p:clrMapOvr>
    <a:masterClrMapping/>
  </p:clrMapOvr>
</p:notes>
</file>

<file path=ppt/notesSlides/notesSlide2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r86</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248.xml"/><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2" Type="http://schemas.openxmlformats.org/officeDocument/2006/relationships/notesSlide" Target="../notesSlides/notesSlide250.xml"/><Relationship Id="rId1" Type="http://schemas.openxmlformats.org/officeDocument/2006/relationships/slideLayout" Target="../slideLayouts/slideLayou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253.xml"/><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254.xml"/><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255.xml"/><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256.xml"/><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257.xml"/><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2" Type="http://schemas.openxmlformats.org/officeDocument/2006/relationships/notesSlide" Target="../notesSlides/notesSlide258.xml"/><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25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410257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213285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3555952"/>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858428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65273687"/>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13250594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75505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3404920"/>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312481"/>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84404755"/>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517320794"/>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3463819"/>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59472176"/>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664266777"/>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50952858"/>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555932485"/>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592903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660509166"/>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009314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808539806"/>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825352698"/>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79265447"/>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195991170"/>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59605304"/>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78477180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12306760"/>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60897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607337"/>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45920891"/>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866970836"/>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704284687"/>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14229254"/>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02565488"/>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65974686"/>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16    (Wednesday AM 2),	10:30-12:30 Thailand time</a:t>
            </a:r>
          </a:p>
          <a:p>
            <a:pPr lvl="1"/>
            <a:endParaRPr lang="en-US" altLang="en-US" sz="3600" dirty="0"/>
          </a:p>
        </p:txBody>
      </p:sp>
    </p:spTree>
    <p:extLst>
      <p:ext uri="{BB962C8B-B14F-4D97-AF65-F5344CB8AC3E}">
        <p14:creationId xmlns:p14="http://schemas.microsoft.com/office/powerpoint/2010/main" val="1806053299"/>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dirty="0"/>
              <a:t>as specified </a:t>
            </a:r>
            <a:r>
              <a:rPr lang="en-US" altLang="zh-CN" sz="1600" kern="0" dirty="0" smtClean="0"/>
              <a:t>in 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Stephen McCann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22/1861r3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38159185"/>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717328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184</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 365, and 449 and </a:t>
            </a:r>
            <a:r>
              <a:rPr lang="en-US" altLang="zh-CN" sz="1600" dirty="0" smtClean="0"/>
              <a:t>33</a:t>
            </a:r>
          </a:p>
          <a:p>
            <a:pPr lvl="1" algn="just">
              <a:buFont typeface="Arial" panose="020B0604020202020204" pitchFamily="34" charset="0"/>
              <a:buChar char="–"/>
              <a:defRPr/>
            </a:pPr>
            <a:r>
              <a:rPr lang="en-US" altLang="zh-CN" sz="1600" dirty="0" smtClean="0"/>
              <a:t>as </a:t>
            </a:r>
            <a:r>
              <a:rPr lang="en-US" altLang="zh-CN" sz="1600" dirty="0"/>
              <a:t>specified in 11-22/0980r5 ‘CC40 CR for CIDs 52, 365 and 449’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22/0980r5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43601504"/>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accept document </a:t>
            </a:r>
            <a:r>
              <a:rPr lang="en-US" altLang="zh-CN" sz="1800" b="1" kern="0" dirty="0" smtClean="0"/>
              <a:t>11-22-1795r2 </a:t>
            </a:r>
            <a:r>
              <a:rPr lang="en-US" altLang="zh-CN" sz="1800" b="1" kern="0" dirty="0"/>
              <a:t>as the </a:t>
            </a:r>
            <a:r>
              <a:rPr lang="en-US" altLang="zh-CN" sz="1800" b="1" kern="0" dirty="0" err="1"/>
              <a:t>TGbf</a:t>
            </a:r>
            <a:r>
              <a:rPr lang="en-US" altLang="zh-CN" sz="1800" b="1" kern="0" dirty="0"/>
              <a:t> Coexistence Assessment document: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26 </a:t>
            </a:r>
            <a:r>
              <a:rPr lang="en-US" altLang="zh-CN" sz="1800" b="1" kern="0" dirty="0"/>
              <a:t>Y/  </a:t>
            </a:r>
            <a:r>
              <a:rPr lang="en-US" altLang="zh-CN" sz="1800" b="1" kern="0" dirty="0" smtClean="0"/>
              <a:t>0N</a:t>
            </a:r>
            <a:r>
              <a:rPr lang="en-US" altLang="zh-CN" sz="1800" b="1" kern="0" dirty="0"/>
              <a:t>/  </a:t>
            </a:r>
            <a:r>
              <a:rPr lang="en-US" altLang="zh-CN" sz="1800" b="1" kern="0" dirty="0" smtClean="0"/>
              <a:t>8A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a:t>
            </a:r>
            <a:r>
              <a:rPr lang="en-US" altLang="zh-CN" sz="1600" b="1" dirty="0" smtClean="0">
                <a:highlight>
                  <a:srgbClr val="00FF00"/>
                </a:highlight>
              </a:rPr>
              <a:t>(26Y</a:t>
            </a:r>
            <a:r>
              <a:rPr lang="en-US" altLang="zh-CN" sz="1600" b="1" dirty="0">
                <a:highlight>
                  <a:srgbClr val="00FF00"/>
                </a:highlight>
              </a:rPr>
              <a:t>, </a:t>
            </a:r>
            <a:r>
              <a:rPr lang="en-US" altLang="zh-CN" sz="1600" b="1" dirty="0" smtClean="0">
                <a:highlight>
                  <a:srgbClr val="00FF00"/>
                </a:highlight>
              </a:rPr>
              <a:t>0N</a:t>
            </a:r>
            <a:r>
              <a:rPr lang="en-US" altLang="zh-CN" sz="1600" b="1" dirty="0">
                <a:highlight>
                  <a:srgbClr val="00FF00"/>
                </a:highlight>
              </a:rPr>
              <a:t>, </a:t>
            </a:r>
            <a:r>
              <a:rPr lang="en-US" altLang="zh-CN" sz="1600" b="1" dirty="0" smtClean="0">
                <a:highlight>
                  <a:srgbClr val="00FF00"/>
                </a:highlight>
              </a:rPr>
              <a:t>8A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3311411"/>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700" kern="0" dirty="0"/>
          </a:p>
          <a:p>
            <a:pPr marL="342900" lvl="1" indent="-342900" algn="just">
              <a:buFont typeface="Arial" panose="020B0604020202020204" pitchFamily="34" charset="0"/>
              <a:buChar char="•"/>
              <a:defRPr/>
            </a:pPr>
            <a:r>
              <a:rPr lang="en-US" altLang="zh-CN" sz="1400" b="1" dirty="0"/>
              <a:t>Move to add the following to </a:t>
            </a:r>
            <a:r>
              <a:rPr lang="en-US" altLang="zh-CN" sz="1400" b="1" dirty="0" err="1"/>
              <a:t>TGbf's</a:t>
            </a:r>
            <a:r>
              <a:rPr lang="en-US" altLang="zh-CN" sz="1400" b="1" dirty="0"/>
              <a:t> </a:t>
            </a:r>
            <a:r>
              <a:rPr lang="en-US" altLang="zh-CN" sz="1400" b="1" dirty="0" smtClean="0"/>
              <a:t>SFD</a:t>
            </a:r>
            <a:r>
              <a:rPr lang="en-US" altLang="zh-CN" sz="1400" b="1" kern="0" dirty="0" smtClean="0"/>
              <a:t>:</a:t>
            </a:r>
            <a:endParaRPr lang="en-US" altLang="zh-CN" sz="1400" b="1" kern="0" dirty="0"/>
          </a:p>
          <a:p>
            <a:pPr marL="342900" lvl="1" indent="-342900" algn="just">
              <a:buFont typeface="Arial" panose="020B0604020202020204" pitchFamily="34" charset="0"/>
              <a:buChar char="•"/>
              <a:defRPr/>
            </a:pPr>
            <a:r>
              <a:rPr lang="en-US" altLang="zh-CN" sz="1200" b="1" dirty="0" smtClean="0"/>
              <a:t>Add </a:t>
            </a:r>
            <a:r>
              <a:rPr lang="en-US" altLang="zh-CN" sz="1200" b="1" dirty="0"/>
              <a:t>fields </a:t>
            </a:r>
            <a:r>
              <a:rPr lang="en-US" altLang="zh-CN" sz="1200" b="1" dirty="0" err="1"/>
              <a:t>RX_OP_Gain_Type</a:t>
            </a:r>
            <a:r>
              <a:rPr lang="en-US" altLang="zh-CN" sz="1200" b="1" dirty="0"/>
              <a:t> and </a:t>
            </a:r>
            <a:r>
              <a:rPr lang="en-US" altLang="zh-CN" sz="1200" b="1" dirty="0" err="1"/>
              <a:t>Rx_OP_Gain_Index</a:t>
            </a:r>
            <a:r>
              <a:rPr lang="en-US" altLang="zh-CN" sz="1200" b="1" dirty="0"/>
              <a:t> along with CSI in 11bf sub-7GHz sensing measurement report to indicate the Rx OP index or Rx gain </a:t>
            </a:r>
            <a:r>
              <a:rPr lang="en-US" altLang="zh-CN" sz="1200" b="1" dirty="0" smtClean="0"/>
              <a:t>index.</a:t>
            </a:r>
            <a:endParaRPr lang="en-US" altLang="zh-CN" sz="1200" b="1" kern="0" dirty="0"/>
          </a:p>
          <a:p>
            <a:pPr lvl="1" algn="just">
              <a:buFont typeface="Arial" panose="020B0604020202020204" pitchFamily="34" charset="0"/>
              <a:buChar char="–"/>
              <a:defRPr/>
            </a:pPr>
            <a:r>
              <a:rPr lang="en-US" altLang="zh-CN" sz="1050" b="1" kern="0" dirty="0" err="1" smtClean="0"/>
              <a:t>RX_OP_Gain_Type</a:t>
            </a:r>
            <a:r>
              <a:rPr lang="en-US" altLang="zh-CN" sz="1050" b="1" kern="0" dirty="0"/>
              <a:t>: 2 bits (b1b0)</a:t>
            </a:r>
          </a:p>
          <a:p>
            <a:pPr marL="457200" lvl="1" indent="0" algn="just">
              <a:buNone/>
              <a:defRPr/>
            </a:pPr>
            <a:r>
              <a:rPr lang="en-US" altLang="zh-CN" sz="1050" b="1" kern="0" dirty="0" smtClean="0"/>
              <a:t>	•       </a:t>
            </a:r>
            <a:r>
              <a:rPr lang="en-US" altLang="zh-CN" sz="1050" b="1" kern="0" dirty="0"/>
              <a:t>00: neither Rx OP index nor Rx gain index  is reported, and </a:t>
            </a:r>
            <a:r>
              <a:rPr lang="en-US" altLang="zh-CN" sz="1050" b="1" kern="0" dirty="0" err="1"/>
              <a:t>Rx_OP_Gain_Index</a:t>
            </a:r>
            <a:r>
              <a:rPr lang="en-US" altLang="zh-CN" sz="1050" b="1" kern="0" dirty="0"/>
              <a:t> values are invalid</a:t>
            </a:r>
          </a:p>
          <a:p>
            <a:pPr marL="457200" lvl="1" indent="0" algn="just">
              <a:buNone/>
              <a:defRPr/>
            </a:pPr>
            <a:r>
              <a:rPr lang="en-US" altLang="zh-CN" sz="1050" b="1" kern="0" dirty="0" smtClean="0"/>
              <a:t>	•       </a:t>
            </a:r>
            <a:r>
              <a:rPr lang="en-US" altLang="zh-CN" sz="1050" b="1" kern="0" dirty="0"/>
              <a:t>01: Rx OP index is reported in </a:t>
            </a:r>
            <a:r>
              <a:rPr lang="en-US" altLang="zh-CN" sz="1050" b="1" kern="0" dirty="0" err="1"/>
              <a:t>Rx_OP_Gain_Index</a:t>
            </a:r>
            <a:r>
              <a:rPr lang="en-US" altLang="zh-CN" sz="1050" b="1" kern="0" dirty="0"/>
              <a:t>. The details of receiver OP categorization method(s) are TBD</a:t>
            </a:r>
          </a:p>
          <a:p>
            <a:pPr marL="457200" lvl="1" indent="0" algn="just">
              <a:buNone/>
              <a:defRPr/>
            </a:pPr>
            <a:r>
              <a:rPr lang="en-US" altLang="zh-CN" sz="1050" b="1" kern="0" dirty="0" smtClean="0"/>
              <a:t>	•       </a:t>
            </a:r>
            <a:r>
              <a:rPr lang="en-US" altLang="zh-CN" sz="1050" b="1" kern="0" dirty="0"/>
              <a:t>10: Rx gain index is reported in </a:t>
            </a:r>
            <a:r>
              <a:rPr lang="en-US" altLang="zh-CN" sz="1050" b="1" kern="0" dirty="0" err="1"/>
              <a:t>Rx_OP_Gain_Index</a:t>
            </a:r>
            <a:r>
              <a:rPr lang="en-US" altLang="zh-CN" sz="1050" b="1" kern="0" dirty="0"/>
              <a:t>. The details of  Rx gain index definition are TBD</a:t>
            </a:r>
          </a:p>
          <a:p>
            <a:pPr marL="457200" lvl="1" indent="0" algn="just">
              <a:buNone/>
              <a:defRPr/>
            </a:pPr>
            <a:r>
              <a:rPr lang="en-US" altLang="zh-CN" sz="1050" b="1" kern="0" dirty="0" smtClean="0"/>
              <a:t>	•       </a:t>
            </a:r>
            <a:r>
              <a:rPr lang="en-US" altLang="zh-CN" sz="1050" b="1" kern="0" dirty="0"/>
              <a:t>11: reserved</a:t>
            </a:r>
          </a:p>
          <a:p>
            <a:pPr marL="895350" lvl="1" indent="-438150" algn="just">
              <a:buNone/>
              <a:defRPr/>
            </a:pPr>
            <a:r>
              <a:rPr lang="en-US" altLang="zh-CN" sz="1050" b="1" kern="0" dirty="0" smtClean="0"/>
              <a:t>	•     Note</a:t>
            </a:r>
            <a:r>
              <a:rPr lang="en-US" altLang="zh-CN" sz="1050" b="1" kern="0" dirty="0"/>
              <a:t>: Receiver determines value of </a:t>
            </a:r>
            <a:r>
              <a:rPr lang="en-US" altLang="zh-CN" sz="1050" b="1" kern="0" dirty="0" err="1"/>
              <a:t>Rx_OP_Gain_Type</a:t>
            </a:r>
            <a:r>
              <a:rPr lang="en-US" altLang="zh-CN" sz="1050" b="1" kern="0" dirty="0"/>
              <a:t> as it sees the best fit. </a:t>
            </a:r>
            <a:r>
              <a:rPr lang="en-US" altLang="zh-CN" sz="1050" b="1" kern="0" dirty="0" err="1"/>
              <a:t>Rx_OP_Gain_Type</a:t>
            </a:r>
            <a:r>
              <a:rPr lang="en-US" altLang="zh-CN" sz="1050" b="1" kern="0" dirty="0"/>
              <a:t> value doesn’t change during a sensing measurement setup. No need of capability info to use this field. No need of initiator assigning the use of this field.</a:t>
            </a:r>
          </a:p>
          <a:p>
            <a:pPr lvl="1" algn="just">
              <a:buFont typeface="Arial" panose="020B0604020202020204" pitchFamily="34" charset="0"/>
              <a:buChar char="–"/>
              <a:defRPr/>
            </a:pPr>
            <a:r>
              <a:rPr lang="en-US" altLang="zh-CN" sz="1050" b="1" kern="0" dirty="0" err="1" smtClean="0"/>
              <a:t>Rx_OP_Gain_Index</a:t>
            </a:r>
            <a:r>
              <a:rPr lang="en-US" altLang="zh-CN" sz="1050" b="1" kern="0" dirty="0"/>
              <a:t>:</a:t>
            </a:r>
          </a:p>
          <a:p>
            <a:pPr marL="457200" lvl="1" indent="0" algn="just">
              <a:buNone/>
              <a:defRPr/>
            </a:pPr>
            <a:r>
              <a:rPr lang="en-US" altLang="zh-CN" sz="1050" b="1" kern="0" dirty="0" smtClean="0"/>
              <a:t>	•       </a:t>
            </a:r>
            <a:r>
              <a:rPr lang="en-US" altLang="zh-CN" sz="1050" b="1" kern="0" dirty="0"/>
              <a:t>It’s a fixed size field, number of bits TBD.  </a:t>
            </a:r>
          </a:p>
          <a:p>
            <a:pPr marL="457200" lvl="1" indent="0" algn="just">
              <a:buNone/>
              <a:defRPr/>
            </a:pPr>
            <a:r>
              <a:rPr lang="en-US" altLang="zh-CN" sz="1050" b="1" kern="0" dirty="0" smtClean="0"/>
              <a:t>	•       </a:t>
            </a:r>
            <a:r>
              <a:rPr lang="en-US" altLang="zh-CN" sz="1050" b="1" kern="0" dirty="0"/>
              <a:t>Its content depends on the value of </a:t>
            </a:r>
            <a:r>
              <a:rPr lang="en-US" altLang="zh-CN" sz="1050" b="1" kern="0" dirty="0" err="1"/>
              <a:t>RX_OP_Gain_Type</a:t>
            </a:r>
            <a:endParaRPr lang="en-US" altLang="zh-CN" sz="1050" b="1" kern="0" dirty="0"/>
          </a:p>
          <a:p>
            <a:pPr marL="457200" lvl="1" indent="0" algn="just">
              <a:buNone/>
              <a:defRPr/>
            </a:pPr>
            <a:r>
              <a:rPr lang="en-US" altLang="zh-CN" sz="1050" b="1" kern="0" dirty="0" smtClean="0"/>
              <a:t>	•       </a:t>
            </a:r>
            <a:r>
              <a:rPr lang="en-US" altLang="zh-CN" sz="1050" b="1" kern="0" dirty="0"/>
              <a:t>Reporting value per receive antenna is TBD</a:t>
            </a:r>
          </a:p>
          <a:p>
            <a:pPr lvl="1" algn="just">
              <a:buFont typeface="Arial" panose="020B0604020202020204" pitchFamily="34" charset="0"/>
              <a:buChar char="–"/>
              <a:defRPr/>
            </a:pPr>
            <a:endParaRPr lang="en-US" altLang="zh-CN" sz="1400" b="1" kern="0" dirty="0" smtClean="0"/>
          </a:p>
          <a:p>
            <a:pPr marL="342900" lvl="1" indent="-342900" algn="just">
              <a:buFont typeface="Arial" panose="020B0604020202020204" pitchFamily="34" charset="0"/>
              <a:buChar char="•"/>
              <a:defRPr/>
            </a:pPr>
            <a:r>
              <a:rPr lang="en-US" altLang="zh-CN" sz="1400" b="1" kern="0" dirty="0" smtClean="0"/>
              <a:t>Move: </a:t>
            </a:r>
            <a:r>
              <a:rPr lang="en-US" altLang="zh-CN" sz="1400" b="1" kern="0" dirty="0"/>
              <a:t>Julia </a:t>
            </a:r>
            <a:r>
              <a:rPr lang="en-US" altLang="zh-CN" sz="1400" b="1" kern="0" dirty="0" smtClean="0"/>
              <a:t>Feng</a:t>
            </a:r>
            <a:r>
              <a:rPr lang="en-US" altLang="zh-CN" sz="1400" b="1" dirty="0" smtClean="0"/>
              <a:t>	</a:t>
            </a:r>
            <a:r>
              <a:rPr lang="en-US" altLang="zh-CN" sz="1400" b="1" kern="0" dirty="0" smtClean="0"/>
              <a:t>Second</a:t>
            </a:r>
            <a:r>
              <a:rPr lang="en-US" altLang="zh-CN" sz="1400" b="1" kern="0" dirty="0"/>
              <a:t>: Kevin </a:t>
            </a:r>
            <a:r>
              <a:rPr lang="en-US" altLang="zh-CN" sz="1400" b="1" kern="0" dirty="0" err="1"/>
              <a:t>Tsung-han</a:t>
            </a:r>
            <a:r>
              <a:rPr lang="en-US" altLang="zh-CN" sz="1400" b="1" kern="0" dirty="0"/>
              <a:t> Tsai</a:t>
            </a:r>
            <a:endParaRPr lang="en-US" altLang="zh-CN" sz="1400" b="1" kern="0" dirty="0" smtClean="0"/>
          </a:p>
          <a:p>
            <a:pPr marL="342900" lvl="1" indent="-342900" algn="just">
              <a:buFont typeface="Arial" panose="020B0604020202020204" pitchFamily="34" charset="0"/>
              <a:buChar char="•"/>
              <a:defRPr/>
            </a:pPr>
            <a:r>
              <a:rPr lang="en-US" altLang="zh-CN" sz="1400" b="1" kern="0" dirty="0" smtClean="0"/>
              <a:t>Preliminary </a:t>
            </a:r>
            <a:r>
              <a:rPr lang="en-US" altLang="zh-CN" sz="1400" b="1" kern="0" dirty="0"/>
              <a:t>Result: (   </a:t>
            </a:r>
            <a:r>
              <a:rPr lang="en-US" altLang="zh-CN" sz="1400" b="1" kern="0" dirty="0" smtClean="0"/>
              <a:t>29Y</a:t>
            </a:r>
            <a:r>
              <a:rPr lang="en-US" altLang="zh-CN" sz="1400" b="1" kern="0" dirty="0"/>
              <a:t>/  </a:t>
            </a:r>
            <a:r>
              <a:rPr lang="en-US" altLang="zh-CN" sz="1400" b="1" kern="0" dirty="0" smtClean="0"/>
              <a:t>6N</a:t>
            </a:r>
            <a:r>
              <a:rPr lang="en-US" altLang="zh-CN" sz="1400" b="1" kern="0" dirty="0"/>
              <a:t>/  </a:t>
            </a:r>
            <a:r>
              <a:rPr lang="en-US" altLang="zh-CN" sz="1400" b="1" kern="0" dirty="0" smtClean="0"/>
              <a:t>10A</a:t>
            </a:r>
            <a:r>
              <a:rPr lang="en-US" altLang="zh-CN" sz="1400" b="1" kern="0" dirty="0"/>
              <a:t>)</a:t>
            </a:r>
          </a:p>
          <a:p>
            <a:pPr marL="342900" lvl="1" indent="-342900" algn="just">
              <a:spcBef>
                <a:spcPct val="0"/>
              </a:spcBef>
              <a:buFont typeface="Arial" panose="020B0604020202020204" pitchFamily="34" charset="0"/>
              <a:buChar char="•"/>
              <a:defRPr/>
            </a:pPr>
            <a:r>
              <a:rPr lang="en-US" altLang="zh-CN" sz="1400" b="1" kern="0" dirty="0"/>
              <a:t>Result*: </a:t>
            </a:r>
            <a:r>
              <a:rPr lang="en-US" altLang="zh-CN" sz="1400" b="1" dirty="0">
                <a:solidFill>
                  <a:srgbClr val="000000"/>
                </a:solidFill>
                <a:highlight>
                  <a:srgbClr val="00FF00"/>
                </a:highlight>
                <a:latin typeface="Times New Roman" panose="02020603050405020304" pitchFamily="18" charset="0"/>
                <a:cs typeface="+mn-cs"/>
              </a:rPr>
              <a:t>Motion Passes (</a:t>
            </a:r>
            <a:r>
              <a:rPr lang="en-US" altLang="zh-CN" sz="1400" b="1" dirty="0" smtClean="0">
                <a:solidFill>
                  <a:srgbClr val="000000"/>
                </a:solidFill>
                <a:highlight>
                  <a:srgbClr val="00FF00"/>
                </a:highlight>
                <a:latin typeface="Times New Roman" panose="02020603050405020304" pitchFamily="18" charset="0"/>
                <a:cs typeface="+mn-cs"/>
              </a:rPr>
              <a:t>28Y</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5N</a:t>
            </a:r>
            <a:r>
              <a:rPr lang="en-US" altLang="zh-CN" sz="1400" b="1" dirty="0">
                <a:solidFill>
                  <a:srgbClr val="000000"/>
                </a:solidFill>
                <a:highlight>
                  <a:srgbClr val="00FF00"/>
                </a:highlight>
                <a:latin typeface="Times New Roman" panose="02020603050405020304" pitchFamily="18" charset="0"/>
                <a:cs typeface="+mn-cs"/>
              </a:rPr>
              <a:t>, </a:t>
            </a:r>
            <a:r>
              <a:rPr lang="en-US" altLang="zh-CN" sz="1400" b="1" dirty="0" smtClean="0">
                <a:solidFill>
                  <a:srgbClr val="000000"/>
                </a:solidFill>
                <a:highlight>
                  <a:srgbClr val="00FF00"/>
                </a:highlight>
                <a:latin typeface="Times New Roman" panose="02020603050405020304" pitchFamily="18" charset="0"/>
                <a:cs typeface="+mn-cs"/>
              </a:rPr>
              <a:t>10A</a:t>
            </a:r>
            <a:r>
              <a:rPr lang="en-US" altLang="zh-CN" sz="1400" b="1" dirty="0">
                <a:solidFill>
                  <a:srgbClr val="000000"/>
                </a:solidFill>
                <a:highlight>
                  <a:srgbClr val="00FF00"/>
                </a:highlight>
                <a:latin typeface="Times New Roman" panose="02020603050405020304" pitchFamily="18" charset="0"/>
                <a:cs typeface="+mn-cs"/>
              </a:rPr>
              <a:t>)</a:t>
            </a:r>
            <a:endParaRPr lang="en-US" altLang="zh-CN" sz="14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900" kern="0" dirty="0"/>
          </a:p>
          <a:p>
            <a:pPr marL="0" lvl="1" indent="0">
              <a:buNone/>
              <a:defRPr/>
            </a:pPr>
            <a:endParaRPr lang="en-US" altLang="zh-CN" sz="1200" kern="0" dirty="0"/>
          </a:p>
          <a:p>
            <a:pPr marL="0" lvl="1" indent="0">
              <a:buNone/>
              <a:defRPr/>
            </a:pPr>
            <a:r>
              <a:rPr lang="en-US" altLang="zh-CN" sz="1200" kern="0" dirty="0"/>
              <a:t>Note</a:t>
            </a:r>
            <a:r>
              <a:rPr lang="zh-CN" altLang="en-US" sz="1200" kern="0" dirty="0"/>
              <a:t>：  </a:t>
            </a:r>
            <a:endParaRPr lang="en-US" altLang="zh-CN" sz="1200" kern="0" dirty="0"/>
          </a:p>
          <a:p>
            <a:pPr marL="628650" lvl="2">
              <a:buFont typeface="微软雅黑" panose="020B0503020204020204" pitchFamily="34" charset="-122"/>
              <a:buChar char="–"/>
              <a:defRPr/>
            </a:pPr>
            <a:r>
              <a:rPr lang="en-US" altLang="zh-CN" sz="1050" kern="0" dirty="0"/>
              <a:t>* Amended result accounts for removal of </a:t>
            </a:r>
            <a:r>
              <a:rPr lang="en-US" altLang="zh-CN" sz="1050" kern="0" dirty="0" smtClean="0">
                <a:solidFill>
                  <a:srgbClr val="FF0000"/>
                </a:solidFill>
              </a:rPr>
              <a:t>2</a:t>
            </a:r>
            <a:r>
              <a:rPr lang="en-US" altLang="zh-CN" sz="1050" kern="0" dirty="0" smtClean="0"/>
              <a:t> </a:t>
            </a:r>
            <a:r>
              <a:rPr lang="en-US" altLang="zh-CN" sz="1050" kern="0" dirty="0"/>
              <a:t>votes of non-voting members.</a:t>
            </a:r>
          </a:p>
          <a:p>
            <a:pPr marL="628650" lvl="2">
              <a:buFont typeface="微软雅黑" panose="020B0503020204020204" pitchFamily="34" charset="-122"/>
              <a:buChar char="–"/>
              <a:defRPr/>
            </a:pPr>
            <a:r>
              <a:rPr lang="en-US" altLang="zh-CN" sz="1050" kern="0" dirty="0"/>
              <a:t>Related document: </a:t>
            </a:r>
            <a:r>
              <a:rPr lang="en-US" altLang="zh-CN" sz="1050" kern="0" dirty="0" smtClean="0"/>
              <a:t>11-22/1254r3</a:t>
            </a:r>
          </a:p>
          <a:p>
            <a:pPr marL="628650" lvl="2">
              <a:buFont typeface="微软雅黑" panose="020B0503020204020204" pitchFamily="34" charset="-122"/>
              <a:buChar char="–"/>
              <a:defRPr/>
            </a:pPr>
            <a:r>
              <a:rPr lang="en-US" altLang="zh-CN" sz="1050" kern="0" dirty="0" smtClean="0"/>
              <a:t>SP </a:t>
            </a:r>
            <a:r>
              <a:rPr lang="en-US" altLang="zh-CN" sz="1050" kern="0" dirty="0"/>
              <a:t>Result: Unanimous consent</a:t>
            </a:r>
          </a:p>
          <a:p>
            <a:pPr marL="628650" lvl="2">
              <a:buFont typeface="微软雅黑" panose="020B0503020204020204" pitchFamily="34" charset="-122"/>
              <a:buChar char="–"/>
              <a:defRPr/>
            </a:pPr>
            <a:endParaRPr lang="en-US" altLang="zh-CN" sz="900" b="1" kern="0" dirty="0"/>
          </a:p>
        </p:txBody>
      </p:sp>
      <p:pic>
        <p:nvPicPr>
          <p:cNvPr id="1026" name="Picture 2" descr="image_SP_11-22-1254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43500"/>
            <a:ext cx="412432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2677026"/>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3035894632"/>
      </p:ext>
    </p:extLst>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39, 40, 644, </a:t>
            </a:r>
            <a:r>
              <a:rPr lang="pt-BR" altLang="zh-CN" sz="1600" dirty="0" smtClean="0"/>
              <a:t>645</a:t>
            </a:r>
            <a:endParaRPr lang="en-US" altLang="zh-CN" sz="1600" dirty="0"/>
          </a:p>
          <a:p>
            <a:pPr lvl="1" algn="just">
              <a:buFont typeface="Arial" panose="020B0604020202020204" pitchFamily="34" charset="0"/>
              <a:buChar char="–"/>
              <a:defRPr/>
            </a:pPr>
            <a:r>
              <a:rPr lang="en-US" altLang="zh-CN" sz="1600" dirty="0"/>
              <a:t>as specified in 11-22/1946r0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r>
              <a:rPr lang="en-US" altLang="zh-CN" sz="1800" b="1" kern="0" dirty="0"/>
              <a:t>: Dongguk Lim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22/1946r0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162718988"/>
      </p:ext>
    </p:extLst>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pt-BR" altLang="zh-CN" sz="1600" dirty="0"/>
              <a:t>CID: 295</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22/1839r0 SR2SR Link Identification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Rajat </a:t>
            </a:r>
            <a:r>
              <a:rPr lang="en-US" altLang="zh-CN" sz="1800" b="1" kern="0" dirty="0" err="1" smtClean="0"/>
              <a:t>Pushkarna</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22/1839r0</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471052666"/>
      </p:ext>
    </p:extLst>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11-22/1937r3  PDT </a:t>
            </a:r>
            <a:r>
              <a:rPr lang="en-US" altLang="zh-CN" sz="1600" dirty="0"/>
              <a:t>- NDP formats for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r>
              <a:rPr lang="en-US" altLang="zh-CN" sz="1800" b="1" kern="0" dirty="0"/>
              <a:t>: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22/1937r3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8701613"/>
      </p:ext>
    </p:extLst>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a:t>
            </a:r>
            <a:r>
              <a:rPr lang="en-US" altLang="zh-CN" sz="1600" dirty="0"/>
              <a:t>: 307, 480.</a:t>
            </a:r>
          </a:p>
          <a:p>
            <a:pPr lvl="1"/>
            <a:r>
              <a:rPr lang="en-US" altLang="zh-CN" sz="1600" dirty="0" smtClean="0"/>
              <a:t>as </a:t>
            </a:r>
            <a:r>
              <a:rPr lang="en-US" altLang="zh-CN" sz="1600" dirty="0"/>
              <a:t>specified in 22/1980r4 CR Document for CIDs related to NDP format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r>
              <a:rPr lang="en-US" altLang="zh-CN" sz="1800" b="1" kern="0" dirty="0"/>
              <a:t>: Mahmoud Kamel</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22/1980r4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953131554"/>
      </p:ext>
    </p:extLst>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11-22/2015r2  </a:t>
            </a:r>
            <a:r>
              <a:rPr lang="en-US" altLang="zh-CN" sz="1600" dirty="0"/>
              <a:t>PDT - CSD Setting for Sensing</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Qinghua Li</a:t>
            </a:r>
            <a:r>
              <a:rPr lang="en-US" altLang="zh-CN" sz="1800" b="1" kern="0" dirty="0"/>
              <a:t>	</a:t>
            </a:r>
            <a:r>
              <a:rPr lang="en-US" altLang="zh-CN" sz="1800" b="1" dirty="0"/>
              <a:t>	</a:t>
            </a:r>
            <a:r>
              <a:rPr lang="en-US" altLang="zh-CN" sz="1800" b="1" kern="0" dirty="0"/>
              <a:t>Second</a:t>
            </a:r>
            <a:r>
              <a:rPr lang="en-US" altLang="zh-CN" sz="1800" b="1" kern="0" dirty="0"/>
              <a:t>: Junghoon Suh</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22/2015r2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45353709"/>
      </p:ext>
    </p:extLst>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192</a:t>
            </a:r>
            <a:endParaRPr lang="en-US" altLang="en-US" sz="3600" dirty="0"/>
          </a:p>
        </p:txBody>
      </p:sp>
      <p:sp>
        <p:nvSpPr>
          <p:cNvPr id="5" name="Rectangle 3"/>
          <p:cNvSpPr txBox="1">
            <a:spLocks noChangeArrowheads="1"/>
          </p:cNvSpPr>
          <p:nvPr/>
        </p:nvSpPr>
        <p:spPr bwMode="auto">
          <a:xfrm>
            <a:off x="762000" y="12954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smtClean="0"/>
              <a:t>CIDs:172</a:t>
            </a:r>
            <a:r>
              <a:rPr lang="en-US" altLang="zh-CN" sz="1600" dirty="0"/>
              <a:t>, 545, </a:t>
            </a:r>
            <a:r>
              <a:rPr lang="en-US" altLang="zh-CN" sz="1600" dirty="0" smtClean="0"/>
              <a:t>563</a:t>
            </a:r>
          </a:p>
          <a:p>
            <a:pPr lvl="1"/>
            <a:r>
              <a:rPr lang="en-US" altLang="zh-CN" sz="1600" dirty="0" smtClean="0"/>
              <a:t>as </a:t>
            </a:r>
            <a:r>
              <a:rPr lang="en-US" altLang="zh-CN" sz="1600" dirty="0"/>
              <a:t>specified in 22/1673r4 CC40 CR for CIDs on NDP</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a:t>
            </a:r>
            <a:r>
              <a:rPr lang="en-US" altLang="zh-CN" sz="1800" b="1" kern="0" dirty="0"/>
              <a:t>: Dongguk Lim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22/1673r4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9004720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p>
          <a:p>
            <a:pPr lvl="1" algn="just">
              <a:buFont typeface="Arial" panose="020B0604020202020204" pitchFamily="34" charset="0"/>
              <a:buChar char="–"/>
              <a:defRPr/>
            </a:pPr>
            <a:r>
              <a:rPr lang="en-US" altLang="zh-CN" sz="1600" dirty="0" smtClean="0"/>
              <a:t>11-22/1785r2  </a:t>
            </a:r>
            <a:r>
              <a:rPr lang="en-US" altLang="zh-CN" sz="1600" dirty="0"/>
              <a:t>PDT Sensing NDPA Frame Format</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a:t>
            </a:r>
            <a:r>
              <a:rPr lang="en-US" altLang="zh-CN" sz="1800" b="1" kern="0" dirty="0" smtClean="0"/>
              <a:t>Suh</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22/1785r2</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508756461"/>
      </p:ext>
    </p:extLst>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194</a:t>
            </a:r>
            <a:endParaRPr lang="en-US" altLang="en-US" sz="3600" dirty="0"/>
          </a:p>
        </p:txBody>
      </p:sp>
      <p:sp>
        <p:nvSpPr>
          <p:cNvPr id="5" name="Rectangle 3"/>
          <p:cNvSpPr txBox="1">
            <a:spLocks noChangeArrowheads="1"/>
          </p:cNvSpPr>
          <p:nvPr/>
        </p:nvSpPr>
        <p:spPr bwMode="auto">
          <a:xfrm>
            <a:off x="762000" y="12954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GB" altLang="zh-CN" sz="1600" dirty="0"/>
              <a:t>CIDs: 137 151 152 281 98 548 624 </a:t>
            </a:r>
            <a:endParaRPr lang="en-GB" altLang="zh-CN" sz="1600" dirty="0" smtClean="0"/>
          </a:p>
          <a:p>
            <a:pPr lvl="1"/>
            <a:r>
              <a:rPr lang="en-US" altLang="zh-CN" sz="1600" dirty="0" smtClean="0"/>
              <a:t>as </a:t>
            </a:r>
            <a:r>
              <a:rPr lang="en-US" altLang="zh-CN" sz="1600" dirty="0"/>
              <a:t>specified in </a:t>
            </a:r>
            <a:r>
              <a:rPr lang="en-US" altLang="zh-CN" sz="1600" dirty="0" smtClean="0"/>
              <a:t>22/1888r0 </a:t>
            </a:r>
            <a:r>
              <a:rPr lang="en-US" altLang="zh-CN" sz="1600" dirty="0"/>
              <a:t>Resolutions for Instance Comments in CC40 – Part 4</a:t>
            </a:r>
          </a:p>
          <a:p>
            <a:pPr lvl="1"/>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a:t>: Qinghua Li</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22/1888r0 </a:t>
            </a:r>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41708838"/>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a:solidFill>
                  <a:srgbClr val="0000FF"/>
                </a:solidFill>
              </a:rPr>
              <a:t>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373520033"/>
      </p:ext>
    </p:extLst>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Dongguk Lim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23582865"/>
      </p:ext>
    </p:extLst>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Zinan Lin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9211047"/>
      </p:ext>
    </p:extLst>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Stephen McCann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a:t>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2165149"/>
      </p:ext>
    </p:extLst>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108010</TotalTime>
  <Words>11794</Words>
  <Application>Microsoft Office PowerPoint</Application>
  <PresentationFormat>宽屏</PresentationFormat>
  <Paragraphs>2998</Paragraphs>
  <Slides>259</Slides>
  <Notes>259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259</vt:i4>
      </vt:variant>
    </vt:vector>
  </HeadingPairs>
  <TitlesOfParts>
    <vt:vector size="268"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4992</cp:revision>
  <cp:lastPrinted>2014-11-04T15:04:57Z</cp:lastPrinted>
  <dcterms:created xsi:type="dcterms:W3CDTF">2007-04-17T18:10:23Z</dcterms:created>
  <dcterms:modified xsi:type="dcterms:W3CDTF">2022-11-17T04:10:47Z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(3)qDGV/gaU7rvn/fMZ/ihJ+sCBiFKk0AA1Ryc2MPS5AyPLVZQu3YX45nkCc34YbwlaTjfSmvnU
w8up3h772wwMX4EHnyLQrmIfz8VGo/k07XLVNJ2unnevjqb+rXWNP8RZwpjan6n3Aq8AjP+5
w0PuIcbpNcadQKYxpb/jqtWrTbRfBlcvsgVcnwQX2UN4YIwgc8GQjw1bBQ7w+qNGu/TTTJeX
FTPfWzvFQUt4DQw6yj</vt:lpwstr>
  </property>
  <property fmtid="{D5CDD505-2E9C-101B-9397-08002B2CF9AE}" pid="27" name="_2015_ms_pID_7253431">
    <vt:lpwstr>qJqi3L5Wl5ZT6ql7hIiQauO/PNZRdpa36DQMFCr4ST3sNsex05vJEV
KshrnNbLT4rlRZWlknh+q7KN/SnV+hZSmmIFYj3XgsHvsWjAW5+Y4ihqF4iktYzJLarQqOht
GANpP8aSArIawIX889Ov7qclLlcjeWSbVaZkpxJBPndpP2Jb3VzFBV0i0X8N8gXq1qqr19Vi
ZurldOIfRjrnLyyhtMeOg5CkUUjZsdnHRYXj</vt:lpwstr>
  </property>
  <property fmtid="{D5CDD505-2E9C-101B-9397-08002B2CF9AE}" pid="28" name="_2015_ms_pID_7253432">
    <vt:lpwstr>18N11YewB1bCmW5Y/AiSAsM=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