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ppt/notesSlides/notesSlide245.xml" ContentType="application/vnd.openxmlformats-officedocument.presentationml.notesSlide+xml"/>
  <Override PartName="/ppt/notesSlides/notesSlide2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8"/>
  </p:notesMasterIdLst>
  <p:handoutMasterIdLst>
    <p:handoutMasterId r:id="rId249"/>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96" r:id="rId199"/>
    <p:sldId id="797" r:id="rId200"/>
    <p:sldId id="798" r:id="rId201"/>
    <p:sldId id="799" r:id="rId202"/>
    <p:sldId id="792" r:id="rId203"/>
    <p:sldId id="820" r:id="rId204"/>
    <p:sldId id="821" r:id="rId205"/>
    <p:sldId id="822" r:id="rId206"/>
    <p:sldId id="823" r:id="rId207"/>
    <p:sldId id="824" r:id="rId208"/>
    <p:sldId id="825" r:id="rId209"/>
    <p:sldId id="826" r:id="rId210"/>
    <p:sldId id="827" r:id="rId211"/>
    <p:sldId id="828" r:id="rId212"/>
    <p:sldId id="829" r:id="rId213"/>
    <p:sldId id="805" r:id="rId214"/>
    <p:sldId id="842" r:id="rId215"/>
    <p:sldId id="843" r:id="rId216"/>
    <p:sldId id="844" r:id="rId217"/>
    <p:sldId id="845" r:id="rId218"/>
    <p:sldId id="846" r:id="rId219"/>
    <p:sldId id="847" r:id="rId220"/>
    <p:sldId id="848" r:id="rId221"/>
    <p:sldId id="849" r:id="rId222"/>
    <p:sldId id="850" r:id="rId223"/>
    <p:sldId id="851" r:id="rId224"/>
    <p:sldId id="852" r:id="rId225"/>
    <p:sldId id="853" r:id="rId226"/>
    <p:sldId id="854" r:id="rId227"/>
    <p:sldId id="855" r:id="rId228"/>
    <p:sldId id="856" r:id="rId229"/>
    <p:sldId id="857" r:id="rId230"/>
    <p:sldId id="858" r:id="rId231"/>
    <p:sldId id="859" r:id="rId232"/>
    <p:sldId id="860" r:id="rId233"/>
    <p:sldId id="861" r:id="rId234"/>
    <p:sldId id="862" r:id="rId235"/>
    <p:sldId id="863" r:id="rId236"/>
    <p:sldId id="864" r:id="rId237"/>
    <p:sldId id="841" r:id="rId238"/>
    <p:sldId id="840" r:id="rId239"/>
    <p:sldId id="865" r:id="rId240"/>
    <p:sldId id="866" r:id="rId241"/>
    <p:sldId id="867" r:id="rId242"/>
    <p:sldId id="868" r:id="rId243"/>
    <p:sldId id="708" r:id="rId244"/>
    <p:sldId id="561" r:id="rId245"/>
    <p:sldId id="698" r:id="rId246"/>
    <p:sldId id="705" r:id="rId2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41" autoAdjust="0"/>
    <p:restoredTop sz="90427" autoAdjust="0"/>
  </p:normalViewPr>
  <p:slideViewPr>
    <p:cSldViewPr>
      <p:cViewPr varScale="1">
        <p:scale>
          <a:sx n="101" d="100"/>
          <a:sy n="101" d="100"/>
        </p:scale>
        <p:origin x="450"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notesMaster" Target="notesMasters/notesMaster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handoutMaster" Target="handoutMasters/handoutMaster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commentAuthors" Target="commentAuthor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presProps" Target="pres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viewProps" Target="view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tableStyles" Target="tableStyles.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0767624"/>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7233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153254"/>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099287"/>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0806597"/>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6237482"/>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357752"/>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7408740"/>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3225096"/>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02331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4607930"/>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688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0874494"/>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1666096"/>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188816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2011289"/>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5410321"/>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5211201"/>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5883292"/>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090859"/>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976193"/>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37115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2627920"/>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4513517"/>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8902203"/>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6072560"/>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0660888"/>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1098025"/>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7872355"/>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97725"/>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496759"/>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77015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9860749"/>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93672"/>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904314"/>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967888"/>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3480946"/>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0109019"/>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826056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7046184"/>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7288852"/>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82447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27769108"/>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7616760"/>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6836449"/>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r83</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245.xml"/><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24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299930437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99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1743720"/>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9885303"/>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88252168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410257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2132854"/>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3555952"/>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8584289"/>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p>
          <a:p>
            <a:pPr marL="628650" lvl="2">
              <a:buFont typeface="微软雅黑" panose="020B0503020204020204" pitchFamily="34" charset="-122"/>
              <a:buChar char="–"/>
              <a:defRPr/>
            </a:pPr>
            <a:r>
              <a:rPr lang="en-SG" altLang="zh-CN" b="1" dirty="0" smtClean="0"/>
              <a:t>22/989r1 contains other 3 CIDs that are not part of this motion request.</a:t>
            </a:r>
            <a:endParaRPr lang="zh-CN" altLang="zh-CN" dirty="0" smtClean="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65273687"/>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4132505944"/>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r>
              <a:rPr lang="en-US" altLang="zh-CN" sz="1800" b="1" kern="0" dirty="0"/>
              <a:t>: </a:t>
            </a:r>
            <a:r>
              <a:rPr lang="en-US" altLang="zh-CN" sz="1800" b="1" kern="0" dirty="0" err="1"/>
              <a:t>Rojan</a:t>
            </a:r>
            <a:r>
              <a:rPr lang="en-US" altLang="zh-CN" sz="1800" b="1" kern="0" dirty="0"/>
              <a:t> </a:t>
            </a:r>
            <a:r>
              <a:rPr lang="en-US" altLang="zh-CN" sz="1800" b="1" kern="0" dirty="0" err="1"/>
              <a:t>Chitrakar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75505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smtClean="0"/>
              <a:t>Kamel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smtClean="0"/>
              <a:t>SP Result</a:t>
            </a:r>
            <a:r>
              <a:rPr lang="en-US" altLang="zh-CN" kern="0" dirty="0"/>
              <a:t>: Unanimous consent</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3404920"/>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312481"/>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84404755"/>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517320794"/>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3463819"/>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59472176"/>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664266777"/>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Dibakar Das</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50952858"/>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555932485"/>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5929032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660509166"/>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00931405"/>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Dong Wei</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808539806"/>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825352698"/>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79265447"/>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195991170"/>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259605304"/>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784771806"/>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12306760"/>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Chaoming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260897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607337"/>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45920891"/>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866970836"/>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704284687"/>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14229254"/>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02565488"/>
      </p:ext>
    </p:extLst>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65974686"/>
      </p:ext>
    </p:extLst>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16    (Wednesday AM 2),	10:30-12:30 Thailand time</a:t>
            </a:r>
          </a:p>
          <a:p>
            <a:pPr lvl="1"/>
            <a:endParaRPr lang="en-US" altLang="en-US" sz="3600" dirty="0"/>
          </a:p>
        </p:txBody>
      </p:sp>
    </p:spTree>
    <p:extLst>
      <p:ext uri="{BB962C8B-B14F-4D97-AF65-F5344CB8AC3E}">
        <p14:creationId xmlns:p14="http://schemas.microsoft.com/office/powerpoint/2010/main" val="1806053299"/>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dirty="0"/>
              <a:t>as specified </a:t>
            </a:r>
            <a:r>
              <a:rPr lang="en-US" altLang="zh-CN" sz="1600" kern="0" dirty="0" smtClean="0"/>
              <a:t>in </a:t>
            </a:r>
            <a:r>
              <a:rPr lang="en-US" altLang="zh-CN" sz="1600" kern="0" dirty="0"/>
              <a:t>11-22/1861r2 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22/1861r2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775614"/>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351 and 356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11-22-1830-03-00bf Resolution of DMG CID 351 356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22/1830r3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09541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184</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 365, and 449 and </a:t>
            </a:r>
            <a:r>
              <a:rPr lang="en-US" altLang="zh-CN" sz="1600" dirty="0" smtClean="0"/>
              <a:t>33</a:t>
            </a:r>
          </a:p>
          <a:p>
            <a:pPr lvl="1" algn="just">
              <a:buFont typeface="Arial" panose="020B0604020202020204" pitchFamily="34" charset="0"/>
              <a:buChar char="–"/>
              <a:defRPr/>
            </a:pPr>
            <a:r>
              <a:rPr lang="en-US" altLang="zh-CN" sz="1600" dirty="0" smtClean="0"/>
              <a:t>as </a:t>
            </a:r>
            <a:r>
              <a:rPr lang="en-US" altLang="zh-CN" sz="1600" dirty="0"/>
              <a:t>specified in 11-22/0980r5 ‘CC40 CR for CIDs 52, 365 and 449’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Rui Du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22/0980r5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2860896"/>
      </p:ext>
    </p:extLst>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accept document </a:t>
            </a:r>
            <a:r>
              <a:rPr lang="en-US" altLang="zh-CN" sz="1800" b="1" kern="0" dirty="0" smtClean="0"/>
              <a:t>11-22-1795r2 </a:t>
            </a:r>
            <a:r>
              <a:rPr lang="en-US" altLang="zh-CN" sz="1800" b="1" kern="0" dirty="0"/>
              <a:t>as the </a:t>
            </a:r>
            <a:r>
              <a:rPr lang="en-US" altLang="zh-CN" sz="1800" b="1" kern="0" dirty="0" err="1"/>
              <a:t>TGbf</a:t>
            </a:r>
            <a:r>
              <a:rPr lang="en-US" altLang="zh-CN" sz="1800" b="1" kern="0" dirty="0"/>
              <a:t> Coexistence Assessment document: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32610016"/>
      </p:ext>
    </p:extLst>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700" kern="0" dirty="0"/>
          </a:p>
          <a:p>
            <a:pPr marL="342900" lvl="1" indent="-342900" algn="just">
              <a:buFont typeface="Arial" panose="020B0604020202020204" pitchFamily="34" charset="0"/>
              <a:buChar char="•"/>
              <a:defRPr/>
            </a:pPr>
            <a:r>
              <a:rPr lang="en-US" altLang="zh-CN" sz="1400" b="1" dirty="0"/>
              <a:t>Move to reflect the following text in the </a:t>
            </a:r>
            <a:r>
              <a:rPr lang="en-US" altLang="zh-CN" sz="1400" b="1" dirty="0" smtClean="0"/>
              <a:t>PDT</a:t>
            </a:r>
            <a:r>
              <a:rPr lang="en-US" altLang="zh-CN" sz="1400" b="1" kern="0" dirty="0"/>
              <a:t>:</a:t>
            </a:r>
          </a:p>
          <a:p>
            <a:pPr marL="342900" lvl="1" indent="-342900" algn="just">
              <a:buFont typeface="Arial" panose="020B0604020202020204" pitchFamily="34" charset="0"/>
              <a:buChar char="•"/>
              <a:defRPr/>
            </a:pPr>
            <a:r>
              <a:rPr lang="en-US" altLang="zh-CN" sz="1200" b="1" dirty="0" smtClean="0"/>
              <a:t>Add </a:t>
            </a:r>
            <a:r>
              <a:rPr lang="en-US" altLang="zh-CN" sz="1200" b="1" dirty="0"/>
              <a:t>fields </a:t>
            </a:r>
            <a:r>
              <a:rPr lang="en-US" altLang="zh-CN" sz="1200" b="1" dirty="0" err="1"/>
              <a:t>RX_OP_Gain_Type</a:t>
            </a:r>
            <a:r>
              <a:rPr lang="en-US" altLang="zh-CN" sz="1200" b="1" dirty="0"/>
              <a:t> and </a:t>
            </a:r>
            <a:r>
              <a:rPr lang="en-US" altLang="zh-CN" sz="1200" b="1" dirty="0" err="1"/>
              <a:t>Rx_OP_Gain_Index</a:t>
            </a:r>
            <a:r>
              <a:rPr lang="en-US" altLang="zh-CN" sz="1200" b="1" dirty="0"/>
              <a:t> along with CSI in 11bf sub-7GHz sensing measurement report to indicate the Rx OP index or Rx gain </a:t>
            </a:r>
            <a:r>
              <a:rPr lang="en-US" altLang="zh-CN" sz="1200" b="1" dirty="0" smtClean="0"/>
              <a:t>index.</a:t>
            </a:r>
            <a:endParaRPr lang="en-US" altLang="zh-CN" sz="1200" b="1" kern="0" dirty="0"/>
          </a:p>
          <a:p>
            <a:pPr lvl="1" algn="just">
              <a:buFont typeface="Arial" panose="020B0604020202020204" pitchFamily="34" charset="0"/>
              <a:buChar char="–"/>
              <a:defRPr/>
            </a:pPr>
            <a:r>
              <a:rPr lang="en-US" altLang="zh-CN" sz="1050" b="1" kern="0" dirty="0" err="1" smtClean="0"/>
              <a:t>RX_OP_Gain_Type</a:t>
            </a:r>
            <a:r>
              <a:rPr lang="en-US" altLang="zh-CN" sz="1050" b="1" kern="0" dirty="0"/>
              <a:t>: 2 bits (b1b0)</a:t>
            </a:r>
          </a:p>
          <a:p>
            <a:pPr marL="457200" lvl="1" indent="0" algn="just">
              <a:buNone/>
              <a:defRPr/>
            </a:pPr>
            <a:r>
              <a:rPr lang="en-US" altLang="zh-CN" sz="1050" b="1" kern="0" dirty="0" smtClean="0"/>
              <a:t>	•       </a:t>
            </a:r>
            <a:r>
              <a:rPr lang="en-US" altLang="zh-CN" sz="1050" b="1" kern="0" dirty="0"/>
              <a:t>00: neither Rx OP index nor Rx gain index  is reported, and </a:t>
            </a:r>
            <a:r>
              <a:rPr lang="en-US" altLang="zh-CN" sz="1050" b="1" kern="0" dirty="0" err="1"/>
              <a:t>Rx_OP_Gain_Index</a:t>
            </a:r>
            <a:r>
              <a:rPr lang="en-US" altLang="zh-CN" sz="1050" b="1" kern="0" dirty="0"/>
              <a:t> values are invalid</a:t>
            </a:r>
          </a:p>
          <a:p>
            <a:pPr marL="457200" lvl="1" indent="0" algn="just">
              <a:buNone/>
              <a:defRPr/>
            </a:pPr>
            <a:r>
              <a:rPr lang="en-US" altLang="zh-CN" sz="1050" b="1" kern="0" dirty="0" smtClean="0"/>
              <a:t>	•       </a:t>
            </a:r>
            <a:r>
              <a:rPr lang="en-US" altLang="zh-CN" sz="1050" b="1" kern="0" dirty="0"/>
              <a:t>01: Rx OP index is reported in </a:t>
            </a:r>
            <a:r>
              <a:rPr lang="en-US" altLang="zh-CN" sz="1050" b="1" kern="0" dirty="0" err="1"/>
              <a:t>Rx_OP_Gain_Index</a:t>
            </a:r>
            <a:r>
              <a:rPr lang="en-US" altLang="zh-CN" sz="1050" b="1" kern="0" dirty="0"/>
              <a:t>. The details of receiver OP categorization method(s) are TBD</a:t>
            </a:r>
          </a:p>
          <a:p>
            <a:pPr marL="457200" lvl="1" indent="0" algn="just">
              <a:buNone/>
              <a:defRPr/>
            </a:pPr>
            <a:r>
              <a:rPr lang="en-US" altLang="zh-CN" sz="1050" b="1" kern="0" dirty="0" smtClean="0"/>
              <a:t>	•       </a:t>
            </a:r>
            <a:r>
              <a:rPr lang="en-US" altLang="zh-CN" sz="1050" b="1" kern="0" dirty="0"/>
              <a:t>10: Rx gain index is reported in </a:t>
            </a:r>
            <a:r>
              <a:rPr lang="en-US" altLang="zh-CN" sz="1050" b="1" kern="0" dirty="0" err="1"/>
              <a:t>Rx_OP_Gain_Index</a:t>
            </a:r>
            <a:r>
              <a:rPr lang="en-US" altLang="zh-CN" sz="1050" b="1" kern="0" dirty="0"/>
              <a:t>. The details of  Rx gain index definition are TBD</a:t>
            </a:r>
          </a:p>
          <a:p>
            <a:pPr marL="457200" lvl="1" indent="0" algn="just">
              <a:buNone/>
              <a:defRPr/>
            </a:pPr>
            <a:r>
              <a:rPr lang="en-US" altLang="zh-CN" sz="1050" b="1" kern="0" dirty="0" smtClean="0"/>
              <a:t>	•       </a:t>
            </a:r>
            <a:r>
              <a:rPr lang="en-US" altLang="zh-CN" sz="1050" b="1" kern="0" dirty="0"/>
              <a:t>11: reserved</a:t>
            </a:r>
          </a:p>
          <a:p>
            <a:pPr marL="895350" lvl="1" indent="-438150" algn="just">
              <a:buNone/>
              <a:defRPr/>
            </a:pPr>
            <a:r>
              <a:rPr lang="en-US" altLang="zh-CN" sz="1050" b="1" kern="0" dirty="0" smtClean="0"/>
              <a:t>	•     Note</a:t>
            </a:r>
            <a:r>
              <a:rPr lang="en-US" altLang="zh-CN" sz="1050" b="1" kern="0" dirty="0"/>
              <a:t>: Receiver determines value of </a:t>
            </a:r>
            <a:r>
              <a:rPr lang="en-US" altLang="zh-CN" sz="1050" b="1" kern="0" dirty="0" err="1"/>
              <a:t>Rx_OP_Gain_Type</a:t>
            </a:r>
            <a:r>
              <a:rPr lang="en-US" altLang="zh-CN" sz="1050" b="1" kern="0" dirty="0"/>
              <a:t> as it sees the best fit. </a:t>
            </a:r>
            <a:r>
              <a:rPr lang="en-US" altLang="zh-CN" sz="1050" b="1" kern="0" dirty="0" err="1"/>
              <a:t>Rx_OP_Gain_Type</a:t>
            </a:r>
            <a:r>
              <a:rPr lang="en-US" altLang="zh-CN" sz="1050" b="1" kern="0" dirty="0"/>
              <a:t> value doesn’t change during a sensing measurement setup. No need of capability info to use this field. No need of initiator assigning the use of this field.</a:t>
            </a:r>
          </a:p>
          <a:p>
            <a:pPr lvl="1" algn="just">
              <a:buFont typeface="Arial" panose="020B0604020202020204" pitchFamily="34" charset="0"/>
              <a:buChar char="–"/>
              <a:defRPr/>
            </a:pPr>
            <a:r>
              <a:rPr lang="en-US" altLang="zh-CN" sz="1050" b="1" kern="0" dirty="0" err="1" smtClean="0"/>
              <a:t>Rx_OP_Gain_Index</a:t>
            </a:r>
            <a:r>
              <a:rPr lang="en-US" altLang="zh-CN" sz="1050" b="1" kern="0" dirty="0"/>
              <a:t>:</a:t>
            </a:r>
          </a:p>
          <a:p>
            <a:pPr marL="457200" lvl="1" indent="0" algn="just">
              <a:buNone/>
              <a:defRPr/>
            </a:pPr>
            <a:r>
              <a:rPr lang="en-US" altLang="zh-CN" sz="1050" b="1" kern="0" dirty="0" smtClean="0"/>
              <a:t>	•       </a:t>
            </a:r>
            <a:r>
              <a:rPr lang="en-US" altLang="zh-CN" sz="1050" b="1" kern="0" dirty="0"/>
              <a:t>It’s a fixed size field, number of bits TBD.  </a:t>
            </a:r>
          </a:p>
          <a:p>
            <a:pPr marL="457200" lvl="1" indent="0" algn="just">
              <a:buNone/>
              <a:defRPr/>
            </a:pPr>
            <a:r>
              <a:rPr lang="en-US" altLang="zh-CN" sz="1050" b="1" kern="0" dirty="0" smtClean="0"/>
              <a:t>	•       </a:t>
            </a:r>
            <a:r>
              <a:rPr lang="en-US" altLang="zh-CN" sz="1050" b="1" kern="0" dirty="0"/>
              <a:t>Its content depends on the value of </a:t>
            </a:r>
            <a:r>
              <a:rPr lang="en-US" altLang="zh-CN" sz="1050" b="1" kern="0" dirty="0" err="1"/>
              <a:t>RX_OP_Gain_Type</a:t>
            </a:r>
            <a:endParaRPr lang="en-US" altLang="zh-CN" sz="1050" b="1" kern="0" dirty="0"/>
          </a:p>
          <a:p>
            <a:pPr marL="457200" lvl="1" indent="0" algn="just">
              <a:buNone/>
              <a:defRPr/>
            </a:pPr>
            <a:r>
              <a:rPr lang="en-US" altLang="zh-CN" sz="1050" b="1" kern="0" dirty="0" smtClean="0"/>
              <a:t>	•       </a:t>
            </a:r>
            <a:r>
              <a:rPr lang="en-US" altLang="zh-CN" sz="1050" b="1" kern="0" dirty="0"/>
              <a:t>Reporting value per receive antenna is TBD</a:t>
            </a:r>
          </a:p>
          <a:p>
            <a:pPr lvl="1" algn="just">
              <a:buFont typeface="Arial" panose="020B0604020202020204" pitchFamily="34" charset="0"/>
              <a:buChar char="–"/>
              <a:defRPr/>
            </a:pPr>
            <a:endParaRPr lang="en-US" altLang="zh-CN" sz="1400" b="1" kern="0" dirty="0" smtClean="0"/>
          </a:p>
          <a:p>
            <a:pPr marL="342900" lvl="1" indent="-342900" algn="just">
              <a:buFont typeface="Arial" panose="020B0604020202020204" pitchFamily="34" charset="0"/>
              <a:buChar char="•"/>
              <a:defRPr/>
            </a:pPr>
            <a:r>
              <a:rPr lang="en-US" altLang="zh-CN" sz="1400" b="1" kern="0" dirty="0" smtClean="0"/>
              <a:t>Move</a:t>
            </a:r>
            <a:r>
              <a:rPr lang="en-US" altLang="zh-CN" sz="1400" b="1" kern="0" dirty="0" smtClean="0"/>
              <a:t>: </a:t>
            </a:r>
            <a:r>
              <a:rPr lang="en-US" altLang="zh-CN" sz="1400" b="1" kern="0" dirty="0"/>
              <a:t>Julia </a:t>
            </a:r>
            <a:r>
              <a:rPr lang="en-US" altLang="zh-CN" sz="1400" b="1" kern="0" dirty="0" smtClean="0"/>
              <a:t>Feng</a:t>
            </a:r>
            <a:r>
              <a:rPr lang="en-US" altLang="zh-CN" sz="1400" b="1" dirty="0" smtClean="0"/>
              <a:t>	</a:t>
            </a:r>
            <a:r>
              <a:rPr lang="en-US" altLang="zh-CN" sz="1400" b="1" kern="0" dirty="0" smtClean="0"/>
              <a:t>Second:</a:t>
            </a:r>
          </a:p>
          <a:p>
            <a:pPr marL="342900" lvl="1" indent="-342900" algn="just">
              <a:buFont typeface="Arial" panose="020B0604020202020204" pitchFamily="34" charset="0"/>
              <a:buChar char="•"/>
              <a:defRPr/>
            </a:pPr>
            <a:r>
              <a:rPr lang="en-US" altLang="zh-CN" sz="1400" b="1" kern="0" dirty="0" smtClean="0"/>
              <a:t>Preliminary </a:t>
            </a:r>
            <a:r>
              <a:rPr lang="en-US" altLang="zh-CN" sz="1400" b="1" kern="0" dirty="0"/>
              <a:t>Result: (   Y/  N/  A)</a:t>
            </a:r>
          </a:p>
          <a:p>
            <a:pPr marL="342900" lvl="1" indent="-342900" algn="just">
              <a:buFont typeface="Arial" panose="020B0604020202020204" pitchFamily="34" charset="0"/>
              <a:buChar char="•"/>
              <a:defRPr/>
            </a:pPr>
            <a:r>
              <a:rPr lang="en-US" altLang="zh-CN" sz="1400" b="1" kern="0" dirty="0"/>
              <a:t>Result*: </a:t>
            </a:r>
            <a:endParaRPr lang="en-US" altLang="zh-CN" sz="900" kern="0" dirty="0"/>
          </a:p>
          <a:p>
            <a:pPr marL="0" lvl="1" indent="0">
              <a:buNone/>
              <a:defRPr/>
            </a:pPr>
            <a:endParaRPr lang="en-US" altLang="zh-CN" sz="1200" kern="0" dirty="0"/>
          </a:p>
          <a:p>
            <a:pPr marL="0" lvl="1" indent="0">
              <a:buNone/>
              <a:defRPr/>
            </a:pPr>
            <a:r>
              <a:rPr lang="en-US" altLang="zh-CN" sz="1200" kern="0" dirty="0"/>
              <a:t>Note</a:t>
            </a:r>
            <a:r>
              <a:rPr lang="zh-CN" altLang="en-US" sz="1200" kern="0" dirty="0"/>
              <a:t>：  </a:t>
            </a:r>
            <a:endParaRPr lang="en-US" altLang="zh-CN" sz="1200" kern="0" dirty="0"/>
          </a:p>
          <a:p>
            <a:pPr marL="628650" lvl="2">
              <a:buFont typeface="微软雅黑" panose="020B0503020204020204" pitchFamily="34" charset="-122"/>
              <a:buChar char="–"/>
              <a:defRPr/>
            </a:pPr>
            <a:r>
              <a:rPr lang="en-US" altLang="zh-CN" sz="1050" kern="0" dirty="0"/>
              <a:t>* Amended result accounts for removal of </a:t>
            </a:r>
            <a:r>
              <a:rPr lang="en-US" altLang="zh-CN" sz="1050" kern="0" dirty="0">
                <a:solidFill>
                  <a:srgbClr val="FF0000"/>
                </a:solidFill>
              </a:rPr>
              <a:t>X</a:t>
            </a:r>
            <a:r>
              <a:rPr lang="en-US" altLang="zh-CN" sz="1050" kern="0" dirty="0"/>
              <a:t> votes of non-voting members.</a:t>
            </a:r>
          </a:p>
          <a:p>
            <a:pPr marL="628650" lvl="2">
              <a:buFont typeface="微软雅黑" panose="020B0503020204020204" pitchFamily="34" charset="-122"/>
              <a:buChar char="–"/>
              <a:defRPr/>
            </a:pPr>
            <a:r>
              <a:rPr lang="en-US" altLang="zh-CN" sz="1050" kern="0" dirty="0"/>
              <a:t>Related document: </a:t>
            </a:r>
            <a:r>
              <a:rPr lang="en-US" altLang="zh-CN" sz="1050" kern="0" dirty="0" smtClean="0"/>
              <a:t>11-22/1254r3</a:t>
            </a:r>
          </a:p>
          <a:p>
            <a:pPr marL="628650" lvl="2">
              <a:buFont typeface="微软雅黑" panose="020B0503020204020204" pitchFamily="34" charset="-122"/>
              <a:buChar char="–"/>
              <a:defRPr/>
            </a:pPr>
            <a:r>
              <a:rPr lang="en-US" altLang="zh-CN" sz="1050" kern="0" dirty="0" smtClean="0"/>
              <a:t>SP </a:t>
            </a:r>
            <a:r>
              <a:rPr lang="en-US" altLang="zh-CN" sz="1050" kern="0" dirty="0"/>
              <a:t>Result: Unanimous consent</a:t>
            </a:r>
          </a:p>
          <a:p>
            <a:pPr marL="628650" lvl="2">
              <a:buFont typeface="微软雅黑" panose="020B0503020204020204" pitchFamily="34" charset="-122"/>
              <a:buChar char="–"/>
              <a:defRPr/>
            </a:pPr>
            <a:endParaRPr lang="en-US" altLang="zh-CN" sz="900" b="1" kern="0" dirty="0"/>
          </a:p>
        </p:txBody>
      </p:sp>
      <p:pic>
        <p:nvPicPr>
          <p:cNvPr id="1026" name="Picture 2" descr="image_SP_11-22-1254r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43500"/>
            <a:ext cx="412432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7004643"/>
      </p:ext>
    </p:extLst>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106695</TotalTime>
  <Words>11314</Words>
  <Application>Microsoft Office PowerPoint</Application>
  <PresentationFormat>宽屏</PresentationFormat>
  <Paragraphs>2829</Paragraphs>
  <Slides>246</Slides>
  <Notes>246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246</vt:i4>
      </vt:variant>
    </vt:vector>
  </HeadingPairs>
  <TitlesOfParts>
    <vt:vector size="255"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4958</cp:revision>
  <cp:lastPrinted>2014-11-04T15:04:57Z</cp:lastPrinted>
  <dcterms:created xsi:type="dcterms:W3CDTF">2007-04-17T18:10:23Z</dcterms:created>
  <dcterms:modified xsi:type="dcterms:W3CDTF">2022-11-16T02:47:20Z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(3)qDGV/gaU7rvn/fMZ/ihJ+sCBiFKk0AA1Ryc2MPS5AyPLVZQu3YX45nkCc34YbwlaTjfSmvnU
w8up3h772wwMX4EHnyLQrmIfz8VGo/k07XLVNJ2unnevjqb+rXWNP8RZwpjan6n3Aq8AjP+5
w0PuIcbpNcadQKYxpb/jqtWrTbRfBlcvsgVcnwQX2UN4YIwgc8GQjw1bBQ7w+qNGu/TTTJeX
FTPfWzvFQUt4DQw6yj</vt:lpwstr>
  </property>
  <property fmtid="{D5CDD505-2E9C-101B-9397-08002B2CF9AE}" pid="27" name="_2015_ms_pID_7253431">
    <vt:lpwstr>qJqi3L5Wl5ZT6ql7hIiQauO/PNZRdpa36DQMFCr4ST3sNsex05vJEV
KshrnNbLT4rlRZWlknh+q7KN/SnV+hZSmmIFYj3XgsHvsWjAW5+Y4ihqF4iktYzJLarQqOht
GANpP8aSArIawIX889Ov7qclLlcjeWSbVaZkpxJBPndpP2Jb3VzFBV0i0X8N8gXq1qqr19Vi
ZurldOIfRjrnLyyhtMeOg5CkUUjZsdnHRYXj</vt:lpwstr>
  </property>
  <property fmtid="{D5CDD505-2E9C-101B-9397-08002B2CF9AE}" pid="28" name="_2015_ms_pID_7253432">
    <vt:lpwstr>18N11YewB1bCmW5Y/AiSAsM=</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