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2"/>
  </p:notesMasterIdLst>
  <p:handoutMasterIdLst>
    <p:handoutMasterId r:id="rId203"/>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87" r:id="rId139"/>
    <p:sldId id="689" r:id="rId140"/>
    <p:sldId id="714" r:id="rId141"/>
    <p:sldId id="693" r:id="rId142"/>
    <p:sldId id="694" r:id="rId143"/>
    <p:sldId id="695" r:id="rId144"/>
    <p:sldId id="696" r:id="rId145"/>
    <p:sldId id="697" r:id="rId146"/>
    <p:sldId id="702" r:id="rId147"/>
    <p:sldId id="703" r:id="rId148"/>
    <p:sldId id="704" r:id="rId149"/>
    <p:sldId id="706" r:id="rId150"/>
    <p:sldId id="720" r:id="rId151"/>
    <p:sldId id="709" r:id="rId152"/>
    <p:sldId id="710" r:id="rId153"/>
    <p:sldId id="711" r:id="rId154"/>
    <p:sldId id="712" r:id="rId155"/>
    <p:sldId id="713" r:id="rId156"/>
    <p:sldId id="721" r:id="rId157"/>
    <p:sldId id="722" r:id="rId158"/>
    <p:sldId id="723" r:id="rId159"/>
    <p:sldId id="724" r:id="rId160"/>
    <p:sldId id="725" r:id="rId161"/>
    <p:sldId id="726" r:id="rId162"/>
    <p:sldId id="727" r:id="rId163"/>
    <p:sldId id="728" r:id="rId164"/>
    <p:sldId id="729" r:id="rId165"/>
    <p:sldId id="744" r:id="rId166"/>
    <p:sldId id="745" r:id="rId167"/>
    <p:sldId id="746" r:id="rId168"/>
    <p:sldId id="747" r:id="rId169"/>
    <p:sldId id="748" r:id="rId170"/>
    <p:sldId id="749" r:id="rId171"/>
    <p:sldId id="750" r:id="rId172"/>
    <p:sldId id="751" r:id="rId173"/>
    <p:sldId id="738" r:id="rId174"/>
    <p:sldId id="763" r:id="rId175"/>
    <p:sldId id="764" r:id="rId176"/>
    <p:sldId id="765" r:id="rId177"/>
    <p:sldId id="766" r:id="rId178"/>
    <p:sldId id="767" r:id="rId179"/>
    <p:sldId id="768" r:id="rId180"/>
    <p:sldId id="769" r:id="rId181"/>
    <p:sldId id="755" r:id="rId182"/>
    <p:sldId id="770" r:id="rId183"/>
    <p:sldId id="771" r:id="rId184"/>
    <p:sldId id="772" r:id="rId185"/>
    <p:sldId id="773" r:id="rId186"/>
    <p:sldId id="774" r:id="rId187"/>
    <p:sldId id="775" r:id="rId188"/>
    <p:sldId id="776" r:id="rId189"/>
    <p:sldId id="777" r:id="rId190"/>
    <p:sldId id="778" r:id="rId191"/>
    <p:sldId id="779" r:id="rId192"/>
    <p:sldId id="780" r:id="rId193"/>
    <p:sldId id="781" r:id="rId194"/>
    <p:sldId id="782" r:id="rId195"/>
    <p:sldId id="783" r:id="rId196"/>
    <p:sldId id="784" r:id="rId197"/>
    <p:sldId id="708" r:id="rId198"/>
    <p:sldId id="561" r:id="rId199"/>
    <p:sldId id="698" r:id="rId200"/>
    <p:sldId id="705" r:id="rId20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0427" autoAdjust="0"/>
  </p:normalViewPr>
  <p:slideViewPr>
    <p:cSldViewPr>
      <p:cViewPr varScale="1">
        <p:scale>
          <a:sx n="101" d="100"/>
          <a:sy n="101" d="100"/>
        </p:scale>
        <p:origin x="49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presProps" Target="pres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viewProps" Target="viewProp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theme" Target="theme/theme1.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handoutMaster" Target="handoutMasters/handoutMaster1.xml"/><Relationship Id="rId208"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204" Type="http://schemas.openxmlformats.org/officeDocument/2006/relationships/commentAuthors" Target="commentAuthor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notesMaster" Target="notesMasters/notesMaster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872019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34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614845447"/>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383651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020362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0169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643750"/>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8854110"/>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3365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0526615"/>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678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661556106"/>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2194087"/>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5178045"/>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250970"/>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0450423"/>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344195"/>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223212"/>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812512"/>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08631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6082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812595"/>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416837"/>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2132305"/>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6783361"/>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5963681"/>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678291"/>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0021715"/>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95403"/>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525372"/>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0797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544200"/>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6715521"/>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2645793"/>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69413307"/>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7252117"/>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19937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592"/>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0750092"/>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7918018"/>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70727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3320586"/>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05055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5370850"/>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6034561"/>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2743596"/>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66783586"/>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213376"/>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8524385"/>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45982288"/>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60474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9530464"/>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398454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2266241"/>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0715590"/>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46951717"/>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895014"/>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3555939"/>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r72</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40.xml"/><Relationship Id="rId1" Type="http://schemas.openxmlformats.org/officeDocument/2006/relationships/slideLayout" Target="../slideLayouts/slideLayout1.xml"/><Relationship Id="rId4" Type="http://schemas.openxmlformats.org/officeDocument/2006/relationships/hyperlink" Target="https://mentor.ieee.org/802.11/dcn/22/11-22-0512-19-00bf-ieee-802-11bf-teleconference-minutes-march-may-2022.docx" TargetMode="Externa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50.xml"/><Relationship Id="rId1" Type="http://schemas.openxmlformats.org/officeDocument/2006/relationships/slideLayout" Target="../slideLayouts/slideLayout1.xml"/><Relationship Id="rId4" Type="http://schemas.openxmlformats.org/officeDocument/2006/relationships/hyperlink" Target="https://mentor.ieee.org/802.11/dcn/22/11-22-0812-14-00bf-teleconference-minutes-may-july-2022.docx" TargetMode="Externa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2021-07-13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08994446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a:t>
            </a:r>
            <a:r>
              <a:rPr lang="en-US" altLang="zh-CN" sz="4000" dirty="0" smtClean="0">
                <a:solidFill>
                  <a:srgbClr val="0000FF"/>
                </a:solidFill>
              </a:rPr>
              <a:t>interim</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5480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Alecsander Eitan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264444962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3611572"/>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396893740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68478752"/>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751191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5882618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394032029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  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411580015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July Plenary</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96842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mentor.ieee.org/802.11/dcn/22/11-22-0812-14-00bf-teleconference-minutes-may-july-2022.docx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r>
              <a:rPr lang="en-US" altLang="zh-CN" sz="2000" dirty="0" smtClean="0"/>
              <a:t>Sang </a:t>
            </a:r>
            <a:r>
              <a:rPr lang="en-US" altLang="zh-CN" sz="2000" dirty="0"/>
              <a:t>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54125455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a:t>
            </a:r>
            <a:r>
              <a:rPr lang="en-US" altLang="zh-CN" sz="1800" b="1" kern="0" dirty="0" smtClean="0"/>
              <a:t>Rojan </a:t>
            </a:r>
            <a:r>
              <a:rPr lang="en-US" altLang="zh-CN" sz="1800" b="1" kern="0" dirty="0"/>
              <a:t>Chitrakar </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557571"/>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86163863"/>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a:t>
            </a:r>
            <a:r>
              <a:rPr lang="en-US" altLang="zh-CN" sz="1600" dirty="0" smtClean="0"/>
              <a:t>842</a:t>
            </a:r>
            <a:r>
              <a:rPr lang="en-US" altLang="zh-CN" sz="1600" dirty="0"/>
              <a:t>,</a:t>
            </a:r>
            <a:r>
              <a:rPr lang="en-US" altLang="zh-CN" sz="1600" dirty="0" smtClean="0"/>
              <a:t> </a:t>
            </a:r>
            <a:r>
              <a:rPr lang="en-US" altLang="zh-CN" sz="1600" dirty="0"/>
              <a:t>in 22/0907r1, Resolutions for Editorial Comments in CC40 - Part 3</a:t>
            </a:r>
            <a:endParaRPr lang="en-US" altLang="zh-CN" sz="1600" dirty="0" smtClean="0"/>
          </a:p>
          <a:p>
            <a:pPr lvl="1" algn="just">
              <a:buFont typeface="Arial" panose="020B0604020202020204" pitchFamily="34" charset="0"/>
              <a:buChar char="–"/>
              <a:defRPr/>
            </a:pPr>
            <a:r>
              <a:rPr lang="en-US" altLang="zh-CN" sz="1600" dirty="0"/>
              <a:t>023, 229, 429, 665, 841, 848, 852, 853, 854, 856, 858, 859, </a:t>
            </a:r>
            <a:r>
              <a:rPr lang="en-US" altLang="zh-CN" sz="1600" dirty="0" smtClean="0"/>
              <a:t>894, </a:t>
            </a:r>
            <a:r>
              <a:rPr lang="en-US" altLang="zh-CN" sz="1600" dirty="0"/>
              <a:t>in 22/0889r3, Resolutions for Editorial Comments in CC40 - Part 2</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a:t>
            </a:r>
            <a:r>
              <a:rPr lang="en-US" altLang="zh-CN" sz="1800" b="1" kern="0" dirty="0" smtClean="0"/>
              <a:t>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5263699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a:t>
            </a:r>
            <a:r>
              <a:rPr lang="en-US" altLang="zh-CN" sz="1600" dirty="0" smtClean="0"/>
              <a:t>902, </a:t>
            </a:r>
            <a:r>
              <a:rPr lang="en-US" altLang="zh-CN" sz="1600" dirty="0"/>
              <a:t>in 22/0931r2, Resolutions for Editorial Comments in CC40 - Part 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4039174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 (</a:t>
            </a:r>
            <a:r>
              <a:rPr lang="en-US" altLang="zh-CN" sz="4000" dirty="0" smtClean="0">
                <a:solidFill>
                  <a:srgbClr val="FF0000"/>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575561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108 </a:t>
            </a:r>
            <a:r>
              <a:rPr lang="en-US" altLang="zh-CN" sz="4000" dirty="0"/>
              <a:t>(</a:t>
            </a:r>
            <a:r>
              <a:rPr lang="en-US" altLang="zh-CN" sz="4000" dirty="0">
                <a:solidFill>
                  <a:srgbClr val="0000FF"/>
                </a:solidFill>
              </a:rPr>
              <a:t>July </a:t>
            </a:r>
            <a:r>
              <a:rPr lang="en-US" altLang="zh-CN" sz="4000" dirty="0" smtClean="0">
                <a:solidFill>
                  <a:srgbClr val="0000FF"/>
                </a:solidFill>
              </a:rPr>
              <a:t>14</a:t>
            </a:r>
            <a:r>
              <a:rPr lang="en-US" altLang="zh-CN" sz="4000" dirty="0" smtClean="0"/>
              <a:t>)</a:t>
            </a:r>
            <a:endParaRPr lang="en-US" altLang="zh-CN" sz="4000" dirty="0"/>
          </a:p>
          <a:p>
            <a:pPr algn="ctr">
              <a:buFontTx/>
              <a:buNone/>
            </a:pP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b="1" dirty="0"/>
              <a:t>330, 656, 414, 225, 657, 679, 652, 649, </a:t>
            </a:r>
            <a:r>
              <a:rPr lang="en-US" altLang="zh-CN" sz="1600" b="1" dirty="0" smtClean="0"/>
              <a:t>109</a:t>
            </a:r>
            <a:endParaRPr lang="en-US" altLang="zh-CN" sz="1600" dirty="0"/>
          </a:p>
          <a:p>
            <a:pPr lvl="1" algn="just">
              <a:buFont typeface="Arial" panose="020B0604020202020204" pitchFamily="34" charset="0"/>
              <a:buChar char="–"/>
              <a:defRPr/>
            </a:pPr>
            <a:r>
              <a:rPr lang="en-US" altLang="zh-CN" sz="1600" dirty="0" smtClean="0"/>
              <a:t>In </a:t>
            </a:r>
            <a:r>
              <a:rPr lang="en-US" altLang="zh-CN" sz="1600" b="1" dirty="0" smtClean="0"/>
              <a:t>11-22-918r2, </a:t>
            </a:r>
            <a:r>
              <a:rPr lang="en-US" altLang="zh-CN" sz="1600" dirty="0"/>
              <a:t>CC40-DNG-sensing-req-CIDs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22/0918r2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795193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45, 107, 397, 339, 329, 223, 372 </a:t>
            </a:r>
            <a:r>
              <a:rPr lang="en-US" altLang="zh-CN" sz="1600" dirty="0" smtClean="0"/>
              <a:t>(In 11-22-0943-01-00bf </a:t>
            </a:r>
            <a:r>
              <a:rPr lang="en-US" altLang="zh-CN" sz="1600" dirty="0"/>
              <a:t>CC40-comments DMG comments resolution part one) </a:t>
            </a:r>
            <a:endParaRPr lang="en-US" altLang="zh-CN" sz="1600" dirty="0" smtClean="0"/>
          </a:p>
          <a:p>
            <a:pPr lvl="1" algn="just">
              <a:buFont typeface="Arial" panose="020B0604020202020204" pitchFamily="34" charset="0"/>
              <a:buChar char="–"/>
              <a:defRPr/>
            </a:pPr>
            <a:r>
              <a:rPr lang="en-US" altLang="zh-CN" sz="1600" kern="0" dirty="0"/>
              <a:t>215, 219, 262, 263, 377  </a:t>
            </a:r>
            <a:r>
              <a:rPr lang="en-US" altLang="zh-CN" sz="1600" kern="0" dirty="0" smtClean="0"/>
              <a:t>(In 11-22-0944-02-00bf </a:t>
            </a:r>
            <a:r>
              <a:rPr lang="en-US" altLang="zh-CN" sz="1600" kern="0" dirty="0"/>
              <a:t>CC40-comments DMG comments resolution part two)</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22/0943r1, 22/0944r2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58822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106, 67, 68, 84, 396, 86, 87, 73</a:t>
            </a:r>
          </a:p>
          <a:p>
            <a:pPr lvl="1" algn="just">
              <a:buFont typeface="Arial" panose="020B0604020202020204" pitchFamily="34" charset="0"/>
              <a:buChar char="–"/>
              <a:defRPr/>
            </a:pPr>
            <a:r>
              <a:rPr lang="en-US" altLang="zh-CN" sz="1600" dirty="0"/>
              <a:t>as specified in 11-22-901r0 (CC40-Resolution of CIDs in clause 9.4.2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22/0901r0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3766292"/>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702, 70, 71, 72, 69, 85 </a:t>
            </a:r>
          </a:p>
          <a:p>
            <a:pPr lvl="1" algn="just">
              <a:buFont typeface="Arial" panose="020B0604020202020204" pitchFamily="34" charset="0"/>
              <a:buChar char="–"/>
              <a:defRPr/>
            </a:pPr>
            <a:r>
              <a:rPr lang="en-US" altLang="zh-CN" sz="1600" dirty="0"/>
              <a:t>as specified in </a:t>
            </a:r>
            <a:r>
              <a:rPr lang="en-US" altLang="zh-CN" sz="1600" dirty="0" smtClean="0"/>
              <a:t>11-22-922r1 </a:t>
            </a:r>
            <a:r>
              <a:rPr lang="en-US" altLang="zh-CN" sz="1600" dirty="0"/>
              <a:t>(CC40-Resolution of CIDs in clause 9.4.2 part 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22/0922r1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7154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103, 104, 669, 54, 667, 222, 394, 402, 140, 804, 604, 805, 391, 224, 607, 36, 37, </a:t>
            </a:r>
            <a:r>
              <a:rPr lang="en-US" altLang="zh-CN" sz="1600" dirty="0" smtClean="0"/>
              <a:t>38</a:t>
            </a:r>
          </a:p>
          <a:p>
            <a:pPr lvl="1" algn="just">
              <a:buFont typeface="Arial" panose="020B0604020202020204" pitchFamily="34" charset="0"/>
              <a:buChar char="–"/>
              <a:defRPr/>
            </a:pPr>
            <a:r>
              <a:rPr lang="en-US" altLang="zh-CN" sz="1600" dirty="0"/>
              <a:t>as specified in </a:t>
            </a:r>
            <a:r>
              <a:rPr lang="en-US" altLang="zh-CN" sz="1600" dirty="0" smtClean="0"/>
              <a:t>11-22-0985-03-00bf-resolutions-for-editorial-comments-in-cc40-part-5</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2309631"/>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2, 228,729, </a:t>
            </a:r>
            <a:r>
              <a:rPr lang="en-US" altLang="zh-CN" sz="1600" dirty="0" smtClean="0"/>
              <a:t>781</a:t>
            </a:r>
          </a:p>
          <a:p>
            <a:pPr lvl="1" algn="just">
              <a:buFont typeface="Arial" panose="020B0604020202020204" pitchFamily="34" charset="0"/>
              <a:buChar char="–"/>
              <a:defRPr/>
            </a:pPr>
            <a:r>
              <a:rPr lang="en-US" altLang="zh-CN" sz="1600" dirty="0"/>
              <a:t>as specified in 11-22-0934r4, Comment resolution for CIDs 2, 228 and 729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22/0934r4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41647394"/>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341, 90, 237, 350, 352, 353, 354, 437, 438, 439, 444, and </a:t>
            </a:r>
            <a:r>
              <a:rPr lang="en-US" altLang="zh-CN" sz="1600" dirty="0" smtClean="0"/>
              <a:t>336</a:t>
            </a:r>
          </a:p>
          <a:p>
            <a:pPr lvl="1" algn="just">
              <a:buFont typeface="Arial" panose="020B0604020202020204" pitchFamily="34" charset="0"/>
              <a:buChar char="–"/>
              <a:defRPr/>
            </a:pPr>
            <a:r>
              <a:rPr lang="en-US" altLang="zh-CN" sz="1600" kern="0" dirty="0"/>
              <a:t>as specified in 11-22-1095-01-00bf cc40-comments DMG comments resolution part three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22/1095r1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6389217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331</a:t>
            </a:r>
            <a:r>
              <a:rPr lang="en-US" altLang="zh-CN" sz="1600" dirty="0"/>
              <a:t>, 332, 643, 420, 653, 839, 648, 333, 240, 258, 395, 651, 424, 425, 259, 421, 422, 423, 840, 426, 514, </a:t>
            </a:r>
            <a:r>
              <a:rPr lang="en-US" altLang="zh-CN" sz="1600" dirty="0" smtClean="0"/>
              <a:t>427, </a:t>
            </a:r>
            <a:r>
              <a:rPr lang="en-US" altLang="zh-CN" sz="1600" dirty="0"/>
              <a:t>as specified in 11-22-947r3, </a:t>
            </a:r>
            <a:r>
              <a:rPr lang="en-US" altLang="zh-CN" sz="1600" dirty="0" smtClean="0"/>
              <a:t>CC40-DMG-informtion-elements-CIDs</a:t>
            </a:r>
          </a:p>
          <a:p>
            <a:pPr lvl="1" algn="just">
              <a:buFont typeface="Arial" panose="020B0604020202020204" pitchFamily="34" charset="0"/>
              <a:buChar char="–"/>
              <a:defRPr/>
            </a:pPr>
            <a:r>
              <a:rPr lang="en-US" altLang="zh-CN" sz="1600" dirty="0"/>
              <a:t>763, 366, 361, 448, 357, 358, 359, 360, 362, 363, 364, 869, 450, 451, 870, 871, </a:t>
            </a:r>
            <a:r>
              <a:rPr lang="en-US" altLang="zh-CN" sz="1600" dirty="0" smtClean="0"/>
              <a:t>872, </a:t>
            </a:r>
            <a:r>
              <a:rPr lang="en-US" altLang="zh-CN" sz="1600" dirty="0"/>
              <a:t>as specified in 11-22-966r1, CC40-DMG-clasue-11-CIDs-part-1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22/947r3, 22/966r1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17751133"/>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290, 458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11-22-988r2, </a:t>
            </a:r>
            <a:r>
              <a:rPr lang="en-US" altLang="zh-CN" sz="1600" dirty="0"/>
              <a:t>Comment Resolutions for CC40 11bf D0.1 SBP MLME CIDs</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22/988r2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6751647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71225322"/>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1751149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41637596"/>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07712585"/>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47119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91038509"/>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11716326"/>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49719950"/>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83685886"/>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573884386"/>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1910474398"/>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a:t>
            </a:r>
            <a:r>
              <a:rPr lang="en-US" altLang="zh-CN" sz="1600" dirty="0" smtClean="0"/>
              <a:t>11-22-1224r2</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22/1224r2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80388556"/>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73391043"/>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664045091"/>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904274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235860194"/>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12 PM1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213688040"/>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273 161 432 192 616 617 618 619 274 348</a:t>
            </a:r>
          </a:p>
          <a:p>
            <a:pPr lvl="1" algn="just">
              <a:buFont typeface="Arial" panose="020B0604020202020204" pitchFamily="34" charset="0"/>
              <a:buChar char="–"/>
              <a:defRPr/>
            </a:pPr>
            <a:r>
              <a:rPr lang="en-US" altLang="zh-CN" sz="1600" dirty="0"/>
              <a:t>as specified in 11-22-1244r7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22/1244r7</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94495982"/>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CIDs 632, 174, 566, 176, 717, 010, 117, 382, 383, 384, 134, 387, 582, 873, 135, 677</a:t>
            </a:r>
          </a:p>
          <a:p>
            <a:pPr lvl="1" algn="just">
              <a:buFont typeface="Arial" panose="020B0604020202020204" pitchFamily="34" charset="0"/>
              <a:buChar char="–"/>
              <a:defRPr/>
            </a:pPr>
            <a:r>
              <a:rPr lang="en-US" altLang="zh-CN" sz="1600" dirty="0"/>
              <a:t>as specified in 22/1261r3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22/1261r3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275451860"/>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94, 244,324, 581, 801, 802, 817, 892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22/1315r2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Kamel</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22/1315r2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764732337"/>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51, 175, 203, 568, 569, 634, 635, 636, 637, 638, 639, 911</a:t>
            </a:r>
          </a:p>
          <a:p>
            <a:pPr lvl="1" algn="just">
              <a:buFont typeface="Arial" panose="020B0604020202020204" pitchFamily="34" charset="0"/>
              <a:buChar char="–"/>
              <a:defRPr/>
            </a:pPr>
            <a:r>
              <a:rPr lang="en-US" altLang="zh-CN" sz="1600" dirty="0"/>
              <a:t>as specified in 22/1172r3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22/1172r3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4876917"/>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682, 684, 226, 688, 689, 690, 41, 591, 334, 599, 267</a:t>
            </a:r>
          </a:p>
          <a:p>
            <a:pPr lvl="1" algn="just">
              <a:buFont typeface="Arial" panose="020B0604020202020204" pitchFamily="34" charset="0"/>
              <a:buChar char="–"/>
              <a:defRPr/>
            </a:pPr>
            <a:r>
              <a:rPr lang="en-US" altLang="zh-CN" sz="1600" dirty="0"/>
              <a:t>as specified in 22/1271r3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22/1271r3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7820270"/>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884 </a:t>
            </a:r>
          </a:p>
          <a:p>
            <a:pPr lvl="1" algn="just">
              <a:buFont typeface="Arial" panose="020B0604020202020204" pitchFamily="34" charset="0"/>
              <a:buChar char="–"/>
              <a:defRPr/>
            </a:pPr>
            <a:r>
              <a:rPr lang="en-US" altLang="zh-CN" sz="1600" dirty="0"/>
              <a:t>as specified in 22/1331r1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22/1331r1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7914904"/>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694,697,698,699,700,701,704,705,706,708,712</a:t>
            </a:r>
          </a:p>
          <a:p>
            <a:pPr lvl="1" algn="just">
              <a:buFont typeface="Arial" panose="020B0604020202020204" pitchFamily="34" charset="0"/>
              <a:buChar char="–"/>
              <a:defRPr/>
            </a:pPr>
            <a:r>
              <a:rPr lang="en-US" altLang="zh-CN" sz="1600" dirty="0"/>
              <a:t>as specified in 22/0978r3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Leif Wilhelmsson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22/0978r3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28402769"/>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42, 43, 44, 520, 521, 592, 337, 600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11-22-1337-00-00bf cc40-comments DMG comments resolution part </a:t>
            </a:r>
            <a:r>
              <a:rPr lang="en-US" altLang="zh-CN" sz="1600" dirty="0" smtClean="0"/>
              <a:t>four</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22/1337r0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0543440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730, 818, 413, 78, 266, 526, 79, 268, 530</a:t>
            </a:r>
          </a:p>
          <a:p>
            <a:pPr lvl="1" algn="just">
              <a:buFont typeface="Arial" panose="020B0604020202020204" pitchFamily="34" charset="0"/>
              <a:buChar char="–"/>
              <a:defRPr/>
            </a:pPr>
            <a:r>
              <a:rPr lang="en-US" altLang="zh-CN" sz="1600" dirty="0"/>
              <a:t>as specified in 22/1389r0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22/1389r0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80829609"/>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 863, 866, 167, 92, 195, 625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22/0930r4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Chris Beg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22/0930r4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349844684"/>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a:t>
            </a:r>
            <a:r>
              <a:rPr lang="en-US" altLang="zh-CN" sz="1800" b="1" kern="0" dirty="0" smtClean="0"/>
              <a:t>SFD:</a:t>
            </a:r>
            <a:endParaRPr lang="en-US" altLang="zh-CN" sz="1800" b="1" kern="0" dirty="0"/>
          </a:p>
          <a:p>
            <a:pPr lvl="1" algn="just">
              <a:buFont typeface="Arial" panose="020B0604020202020204" pitchFamily="34" charset="0"/>
              <a:buChar char="–"/>
              <a:defRPr/>
            </a:pPr>
            <a:r>
              <a:rPr lang="en-US" altLang="zh-CN" sz="1600" dirty="0" smtClean="0"/>
              <a:t>The </a:t>
            </a:r>
            <a:r>
              <a:rPr lang="en-US" altLang="zh-CN" sz="1600" dirty="0"/>
              <a:t>HE Ranging NDP and HE TB Ranging NDP formats shall be used for 802.11bf sub-7 GHz sensing when PPDU BW ≤ 160 MHz </a:t>
            </a:r>
          </a:p>
          <a:p>
            <a:pPr lvl="1" algn="just">
              <a:buFont typeface="Arial" panose="020B0604020202020204" pitchFamily="34" charset="0"/>
              <a:buChar char="–"/>
              <a:defRPr/>
            </a:pPr>
            <a:r>
              <a:rPr lang="en-US" altLang="zh-CN" sz="1600" dirty="0" smtClean="0"/>
              <a:t>The </a:t>
            </a:r>
            <a:r>
              <a:rPr lang="en-US" altLang="zh-CN" sz="1600" dirty="0"/>
              <a:t>EHT sounding NDP format (including specified preamble puncturing patterns) shall be used for 802.11bf sub-7 GHz sensing when PPDU BW = 320 MHz</a:t>
            </a:r>
          </a:p>
          <a:p>
            <a:pPr lvl="1" algn="just">
              <a:buFont typeface="Arial" panose="020B0604020202020204" pitchFamily="34" charset="0"/>
              <a:buChar char="–"/>
              <a:defRPr/>
            </a:pPr>
            <a:r>
              <a:rPr lang="en-US" altLang="zh-CN" sz="1600" dirty="0"/>
              <a:t>Note: which preamble puncturing patterns to be supported are TBD.</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	</a:t>
            </a:r>
            <a:r>
              <a:rPr lang="en-US" altLang="zh-CN" sz="1800" b="1" dirty="0" smtClean="0"/>
              <a:t>	</a:t>
            </a:r>
            <a:r>
              <a:rPr lang="en-US" altLang="zh-CN" sz="1800" b="1" kern="0" dirty="0" smtClean="0"/>
              <a:t>Second</a:t>
            </a:r>
            <a:r>
              <a:rPr lang="en-US" altLang="zh-CN" sz="1800" b="1" kern="0" dirty="0"/>
              <a:t>: Steve Shellhammer</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22/1380r0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30 Yes / 7 No / 8 Abstain</a:t>
            </a:r>
            <a:endParaRPr lang="en-US" altLang="zh-CN" sz="1050" b="1" kern="0" dirty="0"/>
          </a:p>
        </p:txBody>
      </p:sp>
    </p:spTree>
    <p:extLst>
      <p:ext uri="{BB962C8B-B14F-4D97-AF65-F5344CB8AC3E}">
        <p14:creationId xmlns:p14="http://schemas.microsoft.com/office/powerpoint/2010/main" val="124894776"/>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a:t>
            </a:r>
            <a:r>
              <a:rPr lang="en-US" altLang="en-US" sz="4000" dirty="0" smtClean="0">
                <a:solidFill>
                  <a:srgbClr val="0000FF"/>
                </a:solidFill>
                <a:cs typeface="Times New Roman" panose="02020603050405020304" pitchFamily="18" charset="0"/>
              </a:rPr>
              <a:t>15 PM2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37122029"/>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146, 379, 516, 517, 536, 716, 779, 880</a:t>
            </a:r>
          </a:p>
          <a:p>
            <a:pPr lvl="1" algn="just">
              <a:buFont typeface="Arial" panose="020B0604020202020204" pitchFamily="34" charset="0"/>
              <a:buChar char="–"/>
              <a:defRPr/>
            </a:pPr>
            <a:r>
              <a:rPr lang="en-US" altLang="zh-CN" sz="1600" dirty="0" smtClean="0"/>
              <a:t>as </a:t>
            </a:r>
            <a:r>
              <a:rPr lang="en-US" altLang="zh-CN" sz="1600" dirty="0"/>
              <a:t>specified in 22/1387r1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7761257"/>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807, 399, 857, 142, 143, 806</a:t>
            </a:r>
          </a:p>
          <a:p>
            <a:pPr lvl="1" algn="just">
              <a:buFont typeface="Arial" panose="020B0604020202020204" pitchFamily="34" charset="0"/>
              <a:buChar char="–"/>
              <a:defRPr/>
            </a:pPr>
            <a:r>
              <a:rPr lang="en-US" altLang="zh-CN" sz="1600" dirty="0" smtClean="0"/>
              <a:t>as </a:t>
            </a:r>
            <a:r>
              <a:rPr lang="en-US" altLang="zh-CN" sz="1600" dirty="0"/>
              <a:t>specified in 11-22/1342r2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Chaoming Luo </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22/1342r2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55690532"/>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529, 571, 580, 891, </a:t>
            </a:r>
            <a:r>
              <a:rPr lang="pt-BR" altLang="zh-CN" sz="1600" dirty="0" smtClean="0"/>
              <a:t>893</a:t>
            </a:r>
          </a:p>
          <a:p>
            <a:pPr lvl="1" algn="just">
              <a:buFont typeface="Arial" panose="020B0604020202020204" pitchFamily="34" charset="0"/>
              <a:buChar char="–"/>
              <a:defRPr/>
            </a:pPr>
            <a:r>
              <a:rPr lang="en-US" altLang="zh-CN" sz="1600" dirty="0" smtClean="0"/>
              <a:t>as specified </a:t>
            </a:r>
            <a:r>
              <a:rPr lang="en-US" altLang="zh-CN" sz="1600" dirty="0"/>
              <a:t>in </a:t>
            </a:r>
            <a:r>
              <a:rPr lang="en-US" altLang="zh-CN" sz="1600" dirty="0" smtClean="0"/>
              <a:t>22/1499r2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Jiayi </a:t>
            </a:r>
            <a:r>
              <a:rPr lang="en-US" altLang="zh-CN" sz="1800" b="1" kern="0" dirty="0" smtClean="0"/>
              <a:t>Zhang</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22/1499r2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1529892"/>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53 (</a:t>
            </a:r>
            <a:r>
              <a:rPr lang="en-US" altLang="zh-CN" sz="4000" dirty="0">
                <a:solidFill>
                  <a:srgbClr val="FF0000"/>
                </a:solidFill>
              </a:rPr>
              <a:t>Defer</a:t>
            </a:r>
            <a:r>
              <a:rPr lang="en-US" altLang="zh-CN" sz="4000" dirty="0"/>
              <a:t>)</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105837</TotalTime>
  <Words>9151</Words>
  <Application>Microsoft Office PowerPoint</Application>
  <PresentationFormat>宽屏</PresentationFormat>
  <Paragraphs>2268</Paragraphs>
  <Slides>200</Slides>
  <Notes>200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200</vt:i4>
      </vt:variant>
    </vt:vector>
  </HeadingPairs>
  <TitlesOfParts>
    <vt:vector size="209" baseType="lpstr">
      <vt:lpstr>MS PGothic</vt:lpstr>
      <vt:lpstr>宋体</vt:lpstr>
      <vt:lpstr>微软雅黑</vt:lpstr>
      <vt:lpstr>Arial</vt:lpstr>
      <vt:lpstr>Calibri</vt:lpstr>
      <vt:lpstr>Cambria Math</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4846</cp:revision>
  <cp:lastPrinted>2014-11-04T15:04:57Z</cp:lastPrinted>
  <dcterms:created xsi:type="dcterms:W3CDTF">2007-04-17T18:10:23Z</dcterms:created>
  <dcterms:modified xsi:type="dcterms:W3CDTF">2022-09-15T06:37:11Z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(3)BhmNcDd42SEFkaqCp2nDMbwP86pJgFaBGC0SadMWxqwKDZ0WTCsZEvhfyTjQncEKqNUSmCZy
gUGR6Q9lz8Iukagf/XTohr33c47Pd8kpHYt8ixdnJy+02/U8TAVFwnmY9KxWk4+3pZlSkLVx
Kn0irg7tVkyFPmmyuA7MEMPwC0ujzOKufB0v2zO4bV9V3Uk11FwinLoEJ/6Y2qWWF5tkKD2V
jjYu++E8Ce/XNH77ZI</vt:lpwstr>
  </property>
  <property fmtid="{D5CDD505-2E9C-101B-9397-08002B2CF9AE}" pid="27" name="_2015_ms_pID_7253431">
    <vt:lpwstr>o02P9L/g9CtzUt7NCveOyLdI2Ce2mpEsRT2BmX1mI3QDrzfbaLlvP9
BTKXbHH7LVZqfmR9Sl5R3O4ROZtvgJezJPPndggZ7KciI1LvOUo+vu6mzHPECo8IIiaIXImo
DIBt378lqA31meMn7Ichz63nOgcdIV26uXwfAM+rK7oMPAFJpnmThbA2aTJPdaG1eI6MHhmc
iP64DHsVPucjxxIUQdgSPnydbcoMVdizBHSy</vt:lpwstr>
  </property>
  <property fmtid="{D5CDD505-2E9C-101B-9397-08002B2CF9AE}" pid="28" name="_2015_ms_pID_7253432">
    <vt:lpwstr>leLjiHc3AGjBA/8W3YFXqY8=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