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ppt/notesSlides/notesSlide173.xml" ContentType="application/vnd.openxmlformats-officedocument.presentationml.notesSlide+xml"/>
  <Override PartName="/ppt/notesSlides/notesSlide174.xml" ContentType="application/vnd.openxmlformats-officedocument.presentationml.notesSlide+xml"/>
  <Override PartName="/ppt/notesSlides/notesSlide175.xml" ContentType="application/vnd.openxmlformats-officedocument.presentationml.notesSlide+xml"/>
  <Override PartName="/ppt/notesSlides/notesSlide176.xml" ContentType="application/vnd.openxmlformats-officedocument.presentationml.notesSlide+xml"/>
  <Override PartName="/ppt/notesSlides/notesSlide177.xml" ContentType="application/vnd.openxmlformats-officedocument.presentationml.notesSlide+xml"/>
  <Override PartName="/ppt/notesSlides/notesSlide178.xml" ContentType="application/vnd.openxmlformats-officedocument.presentationml.notesSlide+xml"/>
  <Override PartName="/ppt/notesSlides/notesSlide179.xml" ContentType="application/vnd.openxmlformats-officedocument.presentationml.notesSlide+xml"/>
  <Override PartName="/ppt/notesSlides/notesSlide180.xml" ContentType="application/vnd.openxmlformats-officedocument.presentationml.notesSlide+xml"/>
  <Override PartName="/ppt/notesSlides/notesSlide181.xml" ContentType="application/vnd.openxmlformats-officedocument.presentationml.notesSlide+xml"/>
  <Override PartName="/ppt/notesSlides/notesSlide182.xml" ContentType="application/vnd.openxmlformats-officedocument.presentationml.notesSlide+xml"/>
  <Override PartName="/ppt/notesSlides/notesSlide183.xml" ContentType="application/vnd.openxmlformats-officedocument.presentationml.notesSlide+xml"/>
  <Override PartName="/ppt/notesSlides/notesSlide184.xml" ContentType="application/vnd.openxmlformats-officedocument.presentationml.notesSlide+xml"/>
  <Override PartName="/ppt/notesSlides/notesSlide185.xml" ContentType="application/vnd.openxmlformats-officedocument.presentationml.notesSlide+xml"/>
  <Override PartName="/ppt/notesSlides/notesSlide186.xml" ContentType="application/vnd.openxmlformats-officedocument.presentationml.notesSlide+xml"/>
  <Override PartName="/ppt/notesSlides/notesSlide187.xml" ContentType="application/vnd.openxmlformats-officedocument.presentationml.notesSlide+xml"/>
  <Override PartName="/ppt/notesSlides/notesSlide188.xml" ContentType="application/vnd.openxmlformats-officedocument.presentationml.notesSlide+xml"/>
  <Override PartName="/ppt/notesSlides/notesSlide189.xml" ContentType="application/vnd.openxmlformats-officedocument.presentationml.notesSlide+xml"/>
  <Override PartName="/ppt/notesSlides/notesSlide190.xml" ContentType="application/vnd.openxmlformats-officedocument.presentationml.notesSlide+xml"/>
  <Override PartName="/ppt/notesSlides/notesSlide191.xml" ContentType="application/vnd.openxmlformats-officedocument.presentationml.notesSlide+xml"/>
  <Override PartName="/ppt/notesSlides/notesSlide192.xml" ContentType="application/vnd.openxmlformats-officedocument.presentationml.notesSlide+xml"/>
  <Override PartName="/ppt/notesSlides/notesSlide193.xml" ContentType="application/vnd.openxmlformats-officedocument.presentationml.notesSlide+xml"/>
  <Override PartName="/ppt/notesSlides/notesSlide194.xml" ContentType="application/vnd.openxmlformats-officedocument.presentationml.notesSlide+xml"/>
  <Override PartName="/ppt/notesSlides/notesSlide195.xml" ContentType="application/vnd.openxmlformats-officedocument.presentationml.notesSlide+xml"/>
  <Override PartName="/ppt/notesSlides/notesSlide19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8"/>
  </p:notesMasterIdLst>
  <p:handoutMasterIdLst>
    <p:handoutMasterId r:id="rId199"/>
  </p:handoutMasterIdLst>
  <p:sldIdLst>
    <p:sldId id="269" r:id="rId2"/>
    <p:sldId id="450" r:id="rId3"/>
    <p:sldId id="424" r:id="rId4"/>
    <p:sldId id="456" r:id="rId5"/>
    <p:sldId id="457" r:id="rId6"/>
    <p:sldId id="458" r:id="rId7"/>
    <p:sldId id="459" r:id="rId8"/>
    <p:sldId id="460" r:id="rId9"/>
    <p:sldId id="461" r:id="rId10"/>
    <p:sldId id="462" r:id="rId11"/>
    <p:sldId id="465" r:id="rId12"/>
    <p:sldId id="466" r:id="rId13"/>
    <p:sldId id="467" r:id="rId14"/>
    <p:sldId id="470" r:id="rId15"/>
    <p:sldId id="468" r:id="rId16"/>
    <p:sldId id="471" r:id="rId17"/>
    <p:sldId id="472" r:id="rId18"/>
    <p:sldId id="473" r:id="rId19"/>
    <p:sldId id="474" r:id="rId20"/>
    <p:sldId id="482" r:id="rId21"/>
    <p:sldId id="483" r:id="rId22"/>
    <p:sldId id="484" r:id="rId23"/>
    <p:sldId id="485" r:id="rId24"/>
    <p:sldId id="486" r:id="rId25"/>
    <p:sldId id="487" r:id="rId26"/>
    <p:sldId id="479" r:id="rId27"/>
    <p:sldId id="481" r:id="rId28"/>
    <p:sldId id="492" r:id="rId29"/>
    <p:sldId id="489" r:id="rId30"/>
    <p:sldId id="494" r:id="rId31"/>
    <p:sldId id="495" r:id="rId32"/>
    <p:sldId id="496" r:id="rId33"/>
    <p:sldId id="497" r:id="rId34"/>
    <p:sldId id="498" r:id="rId35"/>
    <p:sldId id="501" r:id="rId36"/>
    <p:sldId id="514" r:id="rId37"/>
    <p:sldId id="504" r:id="rId38"/>
    <p:sldId id="505" r:id="rId39"/>
    <p:sldId id="506" r:id="rId40"/>
    <p:sldId id="515" r:id="rId41"/>
    <p:sldId id="516" r:id="rId42"/>
    <p:sldId id="517" r:id="rId43"/>
    <p:sldId id="518" r:id="rId44"/>
    <p:sldId id="519" r:id="rId45"/>
    <p:sldId id="520" r:id="rId46"/>
    <p:sldId id="521" r:id="rId47"/>
    <p:sldId id="522" r:id="rId48"/>
    <p:sldId id="526" r:id="rId49"/>
    <p:sldId id="527" r:id="rId50"/>
    <p:sldId id="528" r:id="rId51"/>
    <p:sldId id="523" r:id="rId52"/>
    <p:sldId id="530" r:id="rId53"/>
    <p:sldId id="531" r:id="rId54"/>
    <p:sldId id="532" r:id="rId55"/>
    <p:sldId id="529" r:id="rId56"/>
    <p:sldId id="533" r:id="rId57"/>
    <p:sldId id="534" r:id="rId58"/>
    <p:sldId id="545" r:id="rId59"/>
    <p:sldId id="538" r:id="rId60"/>
    <p:sldId id="539" r:id="rId61"/>
    <p:sldId id="540" r:id="rId62"/>
    <p:sldId id="546" r:id="rId63"/>
    <p:sldId id="547" r:id="rId64"/>
    <p:sldId id="548" r:id="rId65"/>
    <p:sldId id="549" r:id="rId66"/>
    <p:sldId id="550" r:id="rId67"/>
    <p:sldId id="551" r:id="rId68"/>
    <p:sldId id="552" r:id="rId69"/>
    <p:sldId id="553" r:id="rId70"/>
    <p:sldId id="554" r:id="rId71"/>
    <p:sldId id="555" r:id="rId72"/>
    <p:sldId id="576" r:id="rId73"/>
    <p:sldId id="577" r:id="rId74"/>
    <p:sldId id="578" r:id="rId75"/>
    <p:sldId id="559" r:id="rId76"/>
    <p:sldId id="579" r:id="rId77"/>
    <p:sldId id="580" r:id="rId78"/>
    <p:sldId id="581" r:id="rId79"/>
    <p:sldId id="582" r:id="rId80"/>
    <p:sldId id="583" r:id="rId81"/>
    <p:sldId id="584" r:id="rId82"/>
    <p:sldId id="585" r:id="rId83"/>
    <p:sldId id="586" r:id="rId84"/>
    <p:sldId id="587" r:id="rId85"/>
    <p:sldId id="588" r:id="rId86"/>
    <p:sldId id="592" r:id="rId87"/>
    <p:sldId id="600" r:id="rId88"/>
    <p:sldId id="601" r:id="rId89"/>
    <p:sldId id="602" r:id="rId90"/>
    <p:sldId id="603" r:id="rId91"/>
    <p:sldId id="604" r:id="rId92"/>
    <p:sldId id="605" r:id="rId93"/>
    <p:sldId id="606" r:id="rId94"/>
    <p:sldId id="607" r:id="rId95"/>
    <p:sldId id="608" r:id="rId96"/>
    <p:sldId id="610" r:id="rId97"/>
    <p:sldId id="612" r:id="rId98"/>
    <p:sldId id="619" r:id="rId99"/>
    <p:sldId id="620" r:id="rId100"/>
    <p:sldId id="621" r:id="rId101"/>
    <p:sldId id="622" r:id="rId102"/>
    <p:sldId id="616" r:id="rId103"/>
    <p:sldId id="637" r:id="rId104"/>
    <p:sldId id="638" r:id="rId105"/>
    <p:sldId id="623" r:id="rId106"/>
    <p:sldId id="639" r:id="rId107"/>
    <p:sldId id="640" r:id="rId108"/>
    <p:sldId id="641" r:id="rId109"/>
    <p:sldId id="642" r:id="rId110"/>
    <p:sldId id="643" r:id="rId111"/>
    <p:sldId id="644" r:id="rId112"/>
    <p:sldId id="645" r:id="rId113"/>
    <p:sldId id="646" r:id="rId114"/>
    <p:sldId id="647" r:id="rId115"/>
    <p:sldId id="648" r:id="rId116"/>
    <p:sldId id="649" r:id="rId117"/>
    <p:sldId id="650" r:id="rId118"/>
    <p:sldId id="651" r:id="rId119"/>
    <p:sldId id="652" r:id="rId120"/>
    <p:sldId id="653" r:id="rId121"/>
    <p:sldId id="654" r:id="rId122"/>
    <p:sldId id="659" r:id="rId123"/>
    <p:sldId id="660" r:id="rId124"/>
    <p:sldId id="658" r:id="rId125"/>
    <p:sldId id="673" r:id="rId126"/>
    <p:sldId id="674" r:id="rId127"/>
    <p:sldId id="675" r:id="rId128"/>
    <p:sldId id="676" r:id="rId129"/>
    <p:sldId id="664" r:id="rId130"/>
    <p:sldId id="680" r:id="rId131"/>
    <p:sldId id="681" r:id="rId132"/>
    <p:sldId id="682" r:id="rId133"/>
    <p:sldId id="683" r:id="rId134"/>
    <p:sldId id="684" r:id="rId135"/>
    <p:sldId id="685" r:id="rId136"/>
    <p:sldId id="686" r:id="rId137"/>
    <p:sldId id="679" r:id="rId138"/>
    <p:sldId id="687" r:id="rId139"/>
    <p:sldId id="689" r:id="rId140"/>
    <p:sldId id="714" r:id="rId141"/>
    <p:sldId id="693" r:id="rId142"/>
    <p:sldId id="694" r:id="rId143"/>
    <p:sldId id="695" r:id="rId144"/>
    <p:sldId id="696" r:id="rId145"/>
    <p:sldId id="697" r:id="rId146"/>
    <p:sldId id="702" r:id="rId147"/>
    <p:sldId id="703" r:id="rId148"/>
    <p:sldId id="704" r:id="rId149"/>
    <p:sldId id="706" r:id="rId150"/>
    <p:sldId id="720" r:id="rId151"/>
    <p:sldId id="709" r:id="rId152"/>
    <p:sldId id="710" r:id="rId153"/>
    <p:sldId id="711" r:id="rId154"/>
    <p:sldId id="712" r:id="rId155"/>
    <p:sldId id="713" r:id="rId156"/>
    <p:sldId id="721" r:id="rId157"/>
    <p:sldId id="722" r:id="rId158"/>
    <p:sldId id="723" r:id="rId159"/>
    <p:sldId id="724" r:id="rId160"/>
    <p:sldId id="725" r:id="rId161"/>
    <p:sldId id="726" r:id="rId162"/>
    <p:sldId id="727" r:id="rId163"/>
    <p:sldId id="728" r:id="rId164"/>
    <p:sldId id="729" r:id="rId165"/>
    <p:sldId id="744" r:id="rId166"/>
    <p:sldId id="745" r:id="rId167"/>
    <p:sldId id="746" r:id="rId168"/>
    <p:sldId id="747" r:id="rId169"/>
    <p:sldId id="748" r:id="rId170"/>
    <p:sldId id="749" r:id="rId171"/>
    <p:sldId id="750" r:id="rId172"/>
    <p:sldId id="751" r:id="rId173"/>
    <p:sldId id="738" r:id="rId174"/>
    <p:sldId id="763" r:id="rId175"/>
    <p:sldId id="764" r:id="rId176"/>
    <p:sldId id="765" r:id="rId177"/>
    <p:sldId id="766" r:id="rId178"/>
    <p:sldId id="767" r:id="rId179"/>
    <p:sldId id="768" r:id="rId180"/>
    <p:sldId id="769" r:id="rId181"/>
    <p:sldId id="755" r:id="rId182"/>
    <p:sldId id="756" r:id="rId183"/>
    <p:sldId id="757" r:id="rId184"/>
    <p:sldId id="758" r:id="rId185"/>
    <p:sldId id="759" r:id="rId186"/>
    <p:sldId id="760" r:id="rId187"/>
    <p:sldId id="761" r:id="rId188"/>
    <p:sldId id="762" r:id="rId189"/>
    <p:sldId id="770" r:id="rId190"/>
    <p:sldId id="771" r:id="rId191"/>
    <p:sldId id="772" r:id="rId192"/>
    <p:sldId id="773" r:id="rId193"/>
    <p:sldId id="708" r:id="rId194"/>
    <p:sldId id="561" r:id="rId195"/>
    <p:sldId id="698" r:id="rId196"/>
    <p:sldId id="705" r:id="rId19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90427" autoAdjust="0"/>
  </p:normalViewPr>
  <p:slideViewPr>
    <p:cSldViewPr>
      <p:cViewPr varScale="1">
        <p:scale>
          <a:sx n="101" d="100"/>
          <a:sy n="101" d="100"/>
        </p:scale>
        <p:origin x="492"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handoutMaster" Target="handoutMasters/handoutMaster1.xml"/><Relationship Id="rId203"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190" Type="http://schemas.openxmlformats.org/officeDocument/2006/relationships/slide" Target="slides/slide189.xml"/><Relationship Id="rId204" Type="http://schemas.openxmlformats.org/officeDocument/2006/relationships/tableStyles" Target="tableStyle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commentAuthors" Target="commentAuthors.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presProps" Target="presProps.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notesMaster" Target="notesMasters/notesMaster1.xml"/><Relationship Id="rId202" Type="http://schemas.openxmlformats.org/officeDocument/2006/relationships/viewProps" Target="viewProps.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77.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8.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79.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0.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81.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82.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83.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84.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185.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186.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187.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188.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189.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0.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191.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192.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193.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194.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195.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196.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1864676"/>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0777771"/>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049187"/>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636804"/>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8138341"/>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4143903"/>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6073080"/>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1425978"/>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98288901"/>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2597759"/>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8192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2299167"/>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7498275"/>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76794885"/>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5306721"/>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0823609"/>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4484443"/>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73974940"/>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3841817"/>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6500490"/>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2010884"/>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16707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721730"/>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1122498"/>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09383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1802190"/>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6709207"/>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9884077"/>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5712348"/>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1644474"/>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5692064"/>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125629"/>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7377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85757"/>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99348772"/>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0076641"/>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9112371"/>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mtClean="0"/>
              <a:t>Naren</a:t>
            </a:r>
            <a:endParaRPr lang="zh-CN" altLang="en-US" dirty="0"/>
          </a:p>
        </p:txBody>
      </p:sp>
    </p:spTree>
    <p:extLst>
      <p:ext uri="{BB962C8B-B14F-4D97-AF65-F5344CB8AC3E}">
        <p14:creationId xmlns:p14="http://schemas.microsoft.com/office/powerpoint/2010/main" val="1835242587"/>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15018017"/>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4527615"/>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7799924"/>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454704"/>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8720194"/>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843437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endParaRPr lang="zh-CN" altLang="en-US" dirty="0"/>
          </a:p>
        </p:txBody>
      </p:sp>
    </p:spTree>
    <p:extLst>
      <p:ext uri="{BB962C8B-B14F-4D97-AF65-F5344CB8AC3E}">
        <p14:creationId xmlns:p14="http://schemas.microsoft.com/office/powerpoint/2010/main" val="517989824"/>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614845447"/>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3836513"/>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60203628"/>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301691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822624"/>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643750"/>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38854110"/>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33653"/>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0526615"/>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67886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717274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661556106"/>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2194087"/>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35178045"/>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9250970"/>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50450423"/>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0344195"/>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85223212"/>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812512"/>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086313"/>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60824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2976149"/>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1812595"/>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5416837"/>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2132305"/>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76783361"/>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5963681"/>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28678291"/>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0021715"/>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95403"/>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525372"/>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307978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5742587"/>
      </p:ext>
    </p:extLst>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544200"/>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6715521"/>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2645793"/>
      </p:ext>
    </p:extLst>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69413307"/>
      </p:ext>
    </p:extLst>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97252117"/>
      </p:ext>
    </p:extLst>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86199377"/>
      </p:ext>
    </p:extLst>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2942592"/>
      </p:ext>
    </p:extLst>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0750092"/>
      </p:ext>
    </p:extLst>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7918018"/>
      </p:ext>
    </p:extLst>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770727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1987145"/>
      </p:ext>
    </p:extLst>
  </p:cSld>
  <p:clrMapOvr>
    <a:masterClrMapping/>
  </p:clrMapOvr>
</p:notes>
</file>

<file path=ppt/notesSlides/notesSlide1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33320586"/>
      </p:ext>
    </p:extLst>
  </p:cSld>
  <p:clrMapOvr>
    <a:masterClrMapping/>
  </p:clrMapOvr>
</p:notes>
</file>

<file path=ppt/notesSlides/notesSlide1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050559"/>
      </p:ext>
    </p:extLst>
  </p:cSld>
  <p:clrMapOvr>
    <a:masterClrMapping/>
  </p:clrMapOvr>
</p:notes>
</file>

<file path=ppt/notesSlides/notesSlide1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30951078"/>
      </p:ext>
    </p:extLst>
  </p:cSld>
  <p:clrMapOvr>
    <a:masterClrMapping/>
  </p:clrMapOvr>
</p:notes>
</file>

<file path=ppt/notesSlides/notesSlide1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3065998"/>
      </p:ext>
    </p:extLst>
  </p:cSld>
  <p:clrMapOvr>
    <a:masterClrMapping/>
  </p:clrMapOvr>
</p:notes>
</file>

<file path=ppt/notesSlides/notesSlide1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2995942"/>
      </p:ext>
    </p:extLst>
  </p:cSld>
  <p:clrMapOvr>
    <a:masterClrMapping/>
  </p:clrMapOvr>
</p:notes>
</file>

<file path=ppt/notesSlides/notesSlide1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01613605"/>
      </p:ext>
    </p:extLst>
  </p:cSld>
  <p:clrMapOvr>
    <a:masterClrMapping/>
  </p:clrMapOvr>
</p:notes>
</file>

<file path=ppt/notesSlides/notesSlide1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9591044"/>
      </p:ext>
    </p:extLst>
  </p:cSld>
  <p:clrMapOvr>
    <a:masterClrMapping/>
  </p:clrMapOvr>
</p:notes>
</file>

<file path=ppt/notesSlides/notesSlide1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6735459"/>
      </p:ext>
    </p:extLst>
  </p:cSld>
  <p:clrMapOvr>
    <a:masterClrMapping/>
  </p:clrMapOvr>
</p:notes>
</file>

<file path=ppt/notesSlides/notesSlide1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3592929"/>
      </p:ext>
    </p:extLst>
  </p:cSld>
  <p:clrMapOvr>
    <a:masterClrMapping/>
  </p:clrMapOvr>
</p:notes>
</file>

<file path=ppt/notesSlides/notesSlide1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17336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4970649"/>
      </p:ext>
    </p:extLst>
  </p:cSld>
  <p:clrMapOvr>
    <a:masterClrMapping/>
  </p:clrMapOvr>
</p:notes>
</file>

<file path=ppt/notesSlides/notesSlide1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9072314"/>
      </p:ext>
    </p:extLst>
  </p:cSld>
  <p:clrMapOvr>
    <a:masterClrMapping/>
  </p:clrMapOvr>
</p:notes>
</file>

<file path=ppt/notesSlides/notesSlide1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493912"/>
      </p:ext>
    </p:extLst>
  </p:cSld>
  <p:clrMapOvr>
    <a:masterClrMapping/>
  </p:clrMapOvr>
</p:notes>
</file>

<file path=ppt/notesSlides/notesSlide1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0293599"/>
      </p:ext>
    </p:extLst>
  </p:cSld>
  <p:clrMapOvr>
    <a:masterClrMapping/>
  </p:clrMapOvr>
</p:notes>
</file>

<file path=ppt/notesSlides/notesSlide1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1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1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12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12329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1266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319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536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0048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122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6958374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977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6149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63263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639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2588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7710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952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1615183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0410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09986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3463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9541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4275268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955375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80656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1446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49948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72027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67077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21475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81907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309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7535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49060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498044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36931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12282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247218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20466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46847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758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781254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4311126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9245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98459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65717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301597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22046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47868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22022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7998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575893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785975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9523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44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05895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219704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245718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54958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70859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8090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0713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12478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965410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970525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7708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2937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9282934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827644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526016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51766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071794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74697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88009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429656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0709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6318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239865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670610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3571659"/>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619999"/>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480390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634090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5819802"/>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699060"/>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60398745"/>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78893901"/>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3067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786037" y="304027"/>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a:t>
            </a:r>
            <a:r>
              <a:rPr lang="en-US" altLang="en-US" sz="1800" b="1" smtClean="0"/>
              <a:t>IEEE </a:t>
            </a:r>
            <a:r>
              <a:rPr lang="en-US" altLang="en-US" sz="1800" b="1" kern="1200" smtClean="0">
                <a:solidFill>
                  <a:schemeClr val="tx1"/>
                </a:solidFill>
                <a:latin typeface="Times New Roman" panose="02020603050405020304" pitchFamily="18" charset="0"/>
                <a:ea typeface="MS PGothic" panose="020B0600070205080204" pitchFamily="34" charset="-128"/>
                <a:cs typeface="+mn-cs"/>
              </a:rPr>
              <a:t>802.11-20/</a:t>
            </a:r>
            <a:r>
              <a:rPr lang="en-US" altLang="zh-CN" sz="1800" b="1" kern="1200" smtClean="0">
                <a:solidFill>
                  <a:schemeClr val="tx1"/>
                </a:solidFill>
                <a:latin typeface="Times New Roman" panose="02020603050405020304" pitchFamily="18" charset="0"/>
                <a:ea typeface="MS PGothic" panose="020B0600070205080204" pitchFamily="34" charset="-128"/>
                <a:cs typeface="+mn-cs"/>
              </a:rPr>
              <a:t>1874</a:t>
            </a:r>
            <a:r>
              <a:rPr lang="en-US" altLang="en-US" sz="1800" b="1" kern="1200" smtClean="0">
                <a:solidFill>
                  <a:schemeClr val="tx1"/>
                </a:solidFill>
                <a:latin typeface="Times New Roman" panose="02020603050405020304" pitchFamily="18" charset="0"/>
                <a:ea typeface="MS PGothic" panose="020B0600070205080204" pitchFamily="34" charset="-128"/>
                <a:cs typeface="+mn-cs"/>
              </a:rPr>
              <a:t>r70</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a:t>
            </a:r>
            <a:r>
              <a:rPr lang="en-US" altLang="en-US" sz="1800" b="1" dirty="0" smtClean="0"/>
              <a:t>2022</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mentor.ieee.org/802.11/dcn/21/11-21-0038-00-00bf-802-11bf-teleconference-minutes-january-2021.docx" TargetMode="Externa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40.xml.rels><?xml version="1.0" encoding="UTF-8" standalone="yes"?>
<Relationships xmlns="http://schemas.openxmlformats.org/package/2006/relationships"><Relationship Id="rId3" Type="http://schemas.openxmlformats.org/officeDocument/2006/relationships/hyperlink" Target="https://mentor.ieee.org/802.11/dcn/22/11-22-0499-00-00bf-ieee-802-11bf-march-2022-plenary-meeting-minutes.docx" TargetMode="External"/><Relationship Id="rId2" Type="http://schemas.openxmlformats.org/officeDocument/2006/relationships/notesSlide" Target="../notesSlides/notesSlide140.xml"/><Relationship Id="rId1" Type="http://schemas.openxmlformats.org/officeDocument/2006/relationships/slideLayout" Target="../slideLayouts/slideLayout1.xml"/><Relationship Id="rId4" Type="http://schemas.openxmlformats.org/officeDocument/2006/relationships/hyperlink" Target="https://mentor.ieee.org/802.11/dcn/22/11-22-0512-19-00bf-ieee-802-11bf-teleconference-minutes-march-may-2022.docx" TargetMode="Externa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3" Type="http://schemas.openxmlformats.org/officeDocument/2006/relationships/hyperlink" Target="https://mentor.ieee.org/802.11/dcn/22/11-22-0811-00-00bf-ieee-802-11bf-may-2022-interim-meeting-minutes.docx" TargetMode="External"/><Relationship Id="rId2" Type="http://schemas.openxmlformats.org/officeDocument/2006/relationships/notesSlide" Target="../notesSlides/notesSlide150.xml"/><Relationship Id="rId1" Type="http://schemas.openxmlformats.org/officeDocument/2006/relationships/slideLayout" Target="../slideLayouts/slideLayout1.xml"/><Relationship Id="rId4" Type="http://schemas.openxmlformats.org/officeDocument/2006/relationships/hyperlink" Target="https://mentor.ieee.org/802.11/dcn/22/11-22-0812-14-00bf-teleconference-minutes-may-july-2022.docx" TargetMode="Externa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1.xml"/><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2.xml"/><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73.xml"/><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4.xml"/><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75.xml"/><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76.xml"/><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77.xml"/><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8.xml"/><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7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80.xml"/><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81.xml"/><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82.xml"/><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83.xml"/><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84.xml"/><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185.xml"/><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186.xml"/><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187.xml"/><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2" Type="http://schemas.openxmlformats.org/officeDocument/2006/relationships/notesSlide" Target="../notesSlides/notesSlide188.xml"/><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18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190.xml"/><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191.xml"/><Relationship Id="rId1" Type="http://schemas.openxmlformats.org/officeDocument/2006/relationships/slideLayout" Target="../slideLayouts/slideLayout1.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192.xml"/><Relationship Id="rId1" Type="http://schemas.openxmlformats.org/officeDocument/2006/relationships/slideLayout" Target="../slideLayouts/slideLayout1.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193.xml"/><Relationship Id="rId1" Type="http://schemas.openxmlformats.org/officeDocument/2006/relationships/slideLayout" Target="../slideLayouts/slideLayout1.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194.xml"/><Relationship Id="rId1" Type="http://schemas.openxmlformats.org/officeDocument/2006/relationships/slideLayout" Target="../slideLayouts/slideLayout1.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195.xml"/><Relationship Id="rId1" Type="http://schemas.openxmlformats.org/officeDocument/2006/relationships/slideLayout" Target="../slideLayouts/slideLayout1.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19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hyperlink" Target="https://mentor.ieee.org/802.11/dcn/21/11-21-0645-03-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1465-00-SENS-wlan-sensing-sg-september-2020-interim-meeting-minut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1/dcn/20/11-20-1729-00-00bf-ieee-802-11bf-teleconference-meeting-minutes-september-and-october-2020.docx"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hyperlink" Target="https://mentor.ieee.org/802.11/dcn/21/11-21-0914-03-00bf-ieee-802-11bf-teleconference-minutes-may-july-2021.docx"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hyperlink" Target="https://mentor.ieee.org/802.11/dcn/21/11-21-1314-04-00bf-ieee-802-11bf-teleconference-minutes-july-september-2021.docx"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a:t>
            </a:r>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2021-07-13</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95062992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9108702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381544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7987446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65</a:t>
            </a:r>
            <a:endParaRPr lang="en-US" altLang="zh-CN" sz="4000" dirty="0"/>
          </a:p>
        </p:txBody>
      </p:sp>
      <p:sp>
        <p:nvSpPr>
          <p:cNvPr id="5" name="Rectangle 3"/>
          <p:cNvSpPr txBox="1">
            <a:spLocks noChangeArrowheads="1"/>
          </p:cNvSpPr>
          <p:nvPr/>
        </p:nvSpPr>
        <p:spPr bwMode="auto">
          <a:xfrm>
            <a:off x="914400" y="11430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p>
          <a:p>
            <a:pPr lvl="1">
              <a:buFont typeface="Arial" panose="020B0604020202020204" pitchFamily="34" charset="0"/>
              <a:buChar char="–"/>
              <a:defRPr/>
            </a:pPr>
            <a:r>
              <a:rPr lang="en-US" altLang="zh-CN" sz="1600" dirty="0"/>
              <a:t>22/0170r3, Sensing Measurement Instance: 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78977610"/>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 (</a:t>
            </a:r>
            <a:r>
              <a:rPr lang="en-US" altLang="zh-CN" sz="4000" dirty="0" smtClean="0">
                <a:solidFill>
                  <a:srgbClr val="0000FF"/>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an optional type of the sensing measurement results for sub-7GHz sensing</a:t>
            </a:r>
            <a:r>
              <a:rPr lang="en-US" altLang="zh-CN" sz="1600" dirty="0" smtClean="0"/>
              <a:t>.</a:t>
            </a:r>
            <a:endParaRPr lang="en-US" altLang="zh-CN" sz="1600" dirty="0"/>
          </a:p>
          <a:p>
            <a:pPr lvl="2">
              <a:buFont typeface="Arial" panose="020B0604020202020204" pitchFamily="34" charset="0"/>
              <a:buChar char="–"/>
              <a:defRPr/>
            </a:pPr>
            <a:r>
              <a:rPr lang="en-US" altLang="zh-CN" sz="1600" dirty="0" smtClean="0"/>
              <a:t>The </a:t>
            </a:r>
            <a:r>
              <a:rPr lang="en-US" altLang="zh-CN" sz="1600" dirty="0"/>
              <a:t>CIR is defined as the output of IDFT of frequency domain CSI.</a:t>
            </a:r>
          </a:p>
          <a:p>
            <a:pPr lvl="2">
              <a:buFont typeface="Arial" panose="020B0604020202020204" pitchFamily="34" charset="0"/>
              <a:buChar char="–"/>
              <a:defRPr/>
            </a:pPr>
            <a:r>
              <a:rPr lang="en-US" altLang="zh-CN" sz="1600" dirty="0" smtClean="0"/>
              <a:t>The </a:t>
            </a:r>
            <a:r>
              <a:rPr lang="en-US" altLang="zh-CN" sz="1600" dirty="0"/>
              <a:t>TCIR is a subset of CIR around the largest magnitude tap of the CIR. </a:t>
            </a:r>
          </a:p>
          <a:p>
            <a:pPr lvl="2">
              <a:buFont typeface="Arial" panose="020B0604020202020204" pitchFamily="34" charset="0"/>
              <a:buChar char="–"/>
              <a:defRPr/>
            </a:pPr>
            <a:r>
              <a:rPr lang="en-US" altLang="zh-CN" sz="1600" dirty="0"/>
              <a:t>Note: the method of selecting TCIR taps from the CIR is TBD.</a:t>
            </a:r>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9711136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8</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82426266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67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Enhance the sensing procedure initiated by an AP to optionally allow sensing responder to sensing responder </a:t>
            </a:r>
            <a:r>
              <a:rPr lang="en-US" altLang="zh-CN" sz="1600" dirty="0" smtClean="0"/>
              <a:t>NDP measurement.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Sang Kim</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 0312r2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2N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54775692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endParaRPr lang="en-US" altLang="zh-CN" sz="1800" b="1" kern="0" dirty="0"/>
          </a:p>
          <a:p>
            <a:pPr lvl="1">
              <a:buFont typeface="Arial" panose="020B0604020202020204" pitchFamily="34" charset="0"/>
              <a:buChar char="–"/>
              <a:defRPr/>
            </a:pPr>
            <a:r>
              <a:rPr lang="en-US" altLang="zh-CN" sz="1600" dirty="0"/>
              <a:t>22/0172r3	PDT Sensing Measurement Instance: General</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22/0172r3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0N</a:t>
            </a:r>
            <a:r>
              <a:rPr lang="en-US" altLang="zh-CN" kern="0" dirty="0"/>
              <a:t>/ </a:t>
            </a:r>
            <a:r>
              <a:rPr lang="en-US" altLang="zh-CN" kern="0" dirty="0" smtClean="0"/>
              <a:t>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56466856"/>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69</a:t>
            </a:r>
            <a:endParaRPr lang="en-US" altLang="en-US" sz="3600" dirty="0"/>
          </a:p>
        </p:txBody>
      </p:sp>
      <p:sp>
        <p:nvSpPr>
          <p:cNvPr id="5" name="Rectangle 3"/>
          <p:cNvSpPr txBox="1">
            <a:spLocks noChangeArrowheads="1"/>
          </p:cNvSpPr>
          <p:nvPr/>
        </p:nvSpPr>
        <p:spPr bwMode="auto">
          <a:xfrm>
            <a:off x="9144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22/0174r3	PDT Non-TB Sensing Measurement Instance</a:t>
            </a:r>
          </a:p>
          <a:p>
            <a:pPr lvl="1">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22/0174r3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25Y</a:t>
            </a:r>
            <a:r>
              <a:rPr lang="en-US" altLang="zh-CN" kern="0" dirty="0"/>
              <a:t>/ </a:t>
            </a:r>
            <a:r>
              <a:rPr lang="en-US" altLang="zh-CN" kern="0" dirty="0" smtClean="0"/>
              <a:t>0N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28742517"/>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22/0233r3: Proposed Draft Text for MLME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30Y</a:t>
            </a:r>
            <a:r>
              <a:rPr lang="en-US" altLang="zh-CN" kern="0" dirty="0"/>
              <a:t>/ </a:t>
            </a:r>
            <a:r>
              <a:rPr lang="en-US" altLang="zh-CN" kern="0" dirty="0" smtClean="0"/>
              <a:t>0N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32247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5</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11-20/1812r0 as the selection procedure 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t>
            </a:r>
            <a:r>
              <a:rPr lang="en-US" altLang="zh-CN" dirty="0"/>
              <a:t>Claudio Da Silva 	</a:t>
            </a:r>
            <a:r>
              <a:rPr lang="en-US" altLang="zh-CN" kern="0" dirty="0"/>
              <a:t>	Second: Assaf Kasher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marL="285750" lvl="1">
              <a:buFont typeface="Arial" panose="020B0604020202020204" pitchFamily="34" charset="0"/>
              <a:buChar char="•"/>
              <a:defRPr/>
            </a:pPr>
            <a:endParaRPr lang="en-US" altLang="zh-CN" dirty="0"/>
          </a:p>
          <a:p>
            <a:pPr lvl="1">
              <a:defRPr/>
            </a:pPr>
            <a:endParaRPr lang="en-US" altLang="zh-CN" kern="0" dirty="0"/>
          </a:p>
        </p:txBody>
      </p:sp>
    </p:spTree>
    <p:extLst>
      <p:ext uri="{BB962C8B-B14F-4D97-AF65-F5344CB8AC3E}">
        <p14:creationId xmlns:p14="http://schemas.microsoft.com/office/powerpoint/2010/main" val="296898819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22/0079r2: Proposed Draft Text for SENS Procedure Overview</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22/0079r2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31Y</a:t>
            </a:r>
            <a:r>
              <a:rPr lang="en-US" altLang="zh-CN" kern="0" dirty="0"/>
              <a:t>/ </a:t>
            </a:r>
            <a:r>
              <a:rPr lang="en-US" altLang="zh-CN" kern="0" dirty="0" smtClean="0"/>
              <a:t>0N</a:t>
            </a:r>
            <a:r>
              <a:rPr lang="en-US" altLang="zh-CN" kern="0" dirty="0"/>
              <a:t>/ </a:t>
            </a:r>
            <a:r>
              <a:rPr lang="en-US" altLang="zh-CN" kern="0" dirty="0" smtClean="0"/>
              <a:t>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8267446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22/0235r5 Proposed Draft Text for Sensing Measurement Report frame (excl.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22/0235r5 </a:t>
            </a:r>
            <a:endParaRPr lang="en-US" altLang="zh-CN" kern="0" dirty="0" smtClean="0"/>
          </a:p>
          <a:p>
            <a:pPr marL="628650" lvl="2">
              <a:buFont typeface="微软雅黑" panose="020B0503020204020204" pitchFamily="34" charset="-122"/>
              <a:buChar char="–"/>
              <a:defRPr/>
            </a:pPr>
            <a:r>
              <a:rPr lang="en-US" altLang="zh-CN" kern="0" dirty="0" smtClean="0"/>
              <a:t>SP Result:  28Y/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26951106"/>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73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22/0134r4</a:t>
            </a:r>
            <a:r>
              <a:rPr lang="en-US" altLang="zh-CN" sz="1600" dirty="0"/>
              <a:t>	PDT Threshold-based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51 </a:t>
            </a:r>
            <a:r>
              <a:rPr lang="en-US" altLang="zh-CN" sz="1800" b="1" kern="0" dirty="0"/>
              <a:t>Y/ </a:t>
            </a:r>
            <a:r>
              <a:rPr lang="en-US" altLang="zh-CN" sz="1800" b="1" kern="0" dirty="0" smtClean="0"/>
              <a:t>5 </a:t>
            </a:r>
            <a:r>
              <a:rPr lang="en-US" altLang="zh-CN" sz="1800" b="1" kern="0" dirty="0"/>
              <a:t>N/  </a:t>
            </a:r>
            <a:r>
              <a:rPr lang="en-US" altLang="zh-CN" sz="1800" b="1" kern="0" dirty="0" smtClean="0"/>
              <a:t>24A</a:t>
            </a:r>
            <a:r>
              <a:rPr lang="en-US" altLang="zh-CN" sz="1800" b="1" kern="0" dirty="0"/>
              <a:t>)</a:t>
            </a:r>
          </a:p>
          <a:p>
            <a:pPr marL="342900" lvl="1" indent="-342900">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Motion Passes </a:t>
            </a:r>
            <a:r>
              <a:rPr lang="en-US" altLang="zh-CN" sz="1800" dirty="0" smtClean="0">
                <a:solidFill>
                  <a:srgbClr val="000000"/>
                </a:solidFill>
                <a:highlight>
                  <a:srgbClr val="00FF00"/>
                </a:highlight>
                <a:latin typeface="Times New Roman" panose="02020603050405020304" pitchFamily="18" charset="0"/>
                <a:cs typeface="+mn-cs"/>
              </a:rPr>
              <a:t>(51Y/5N/23A</a:t>
            </a:r>
            <a:r>
              <a:rPr lang="en-US" altLang="zh-CN" sz="1800" dirty="0">
                <a:solidFill>
                  <a:srgbClr val="000000"/>
                </a:solidFill>
                <a:highlight>
                  <a:srgbClr val="00FF00"/>
                </a:highlight>
                <a:latin typeface="Times New Roman" panose="02020603050405020304" pitchFamily="18" charset="0"/>
                <a:cs typeface="+mn-cs"/>
              </a:rPr>
              <a:t>)</a:t>
            </a:r>
            <a:endParaRPr lang="en-US" altLang="zh-CN" sz="1800" b="1"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dirty="0"/>
              <a:t>22/0134r4 </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35Y/ 6N/ 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4153208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22/0229r7</a:t>
            </a:r>
            <a:r>
              <a:rPr lang="en-US" altLang="zh-CN" sz="1600" dirty="0"/>
              <a:t>	PDT for Sensing Measurement 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22/0229r7  </a:t>
            </a:r>
            <a:endParaRPr lang="en-US" altLang="zh-CN" kern="0" dirty="0" smtClean="0"/>
          </a:p>
          <a:p>
            <a:pPr marL="628650" lvl="2">
              <a:buFont typeface="微软雅黑" panose="020B0503020204020204" pitchFamily="34" charset="-122"/>
              <a:buChar char="–"/>
              <a:defRPr/>
            </a:pPr>
            <a:r>
              <a:rPr lang="en-US" altLang="zh-CN" kern="0" dirty="0" smtClean="0"/>
              <a:t>SP Result:  22Y/ 0N/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3572229"/>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22/0243r6</a:t>
            </a:r>
            <a:r>
              <a:rPr lang="en-US" altLang="zh-CN" sz="1600" dirty="0"/>
              <a:t>	PDT DMG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kern="0" dirty="0" smtClean="0"/>
              <a:t>	</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22/0243r6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9006734"/>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22/0181r1</a:t>
            </a:r>
            <a:r>
              <a:rPr lang="en-US" altLang="zh-CN" sz="1600" dirty="0"/>
              <a:t>	 </a:t>
            </a:r>
            <a:r>
              <a:rPr lang="en-US" altLang="zh-CN" sz="1600" dirty="0" err="1"/>
              <a:t>pdt</a:t>
            </a:r>
            <a:r>
              <a:rPr lang="en-US" altLang="zh-CN" sz="1600" dirty="0"/>
              <a:t>-sensing-session-setup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Mike Montemurro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207724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22/0182r0</a:t>
            </a:r>
            <a:r>
              <a:rPr lang="en-US" altLang="zh-CN" sz="1600" dirty="0"/>
              <a:t>	 </a:t>
            </a:r>
            <a:r>
              <a:rPr lang="en-US" altLang="zh-CN" sz="1600" dirty="0" err="1" smtClean="0"/>
              <a:t>pdt</a:t>
            </a:r>
            <a:r>
              <a:rPr lang="en-US" altLang="zh-CN" sz="1600" dirty="0" smtClean="0"/>
              <a:t>-sensing-session-termination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22/0182r0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192210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22/0173r5</a:t>
            </a:r>
            <a:r>
              <a:rPr lang="en-US" altLang="zh-CN" sz="1600" dirty="0"/>
              <a:t>	 PDT TB Sensing Measurement </a:t>
            </a:r>
            <a:r>
              <a:rPr lang="en-US" altLang="zh-CN" sz="1600" dirty="0" smtClean="0"/>
              <a:t>Instance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22/0173r5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5297589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79</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800" dirty="0" smtClean="0"/>
              <a:t>The </a:t>
            </a:r>
            <a:r>
              <a:rPr lang="en-US" altLang="zh-CN" sz="1800" dirty="0"/>
              <a:t>STA info field in sensing NDPA includes the following information. </a:t>
            </a:r>
          </a:p>
          <a:p>
            <a:pPr marL="984250" lvl="2">
              <a:buFont typeface="Wingdings" panose="05000000000000000000" pitchFamily="2" charset="2"/>
              <a:buChar char="n"/>
              <a:defRPr/>
            </a:pPr>
            <a:r>
              <a:rPr lang="en-US" altLang="zh-CN" dirty="0" smtClean="0"/>
              <a:t>AID11 </a:t>
            </a:r>
            <a:r>
              <a:rPr lang="en-US" altLang="zh-CN" dirty="0"/>
              <a:t>(11bits)</a:t>
            </a:r>
          </a:p>
          <a:p>
            <a:pPr marL="984250" lvl="2">
              <a:buFont typeface="Wingdings" panose="05000000000000000000" pitchFamily="2" charset="2"/>
              <a:buChar char="n"/>
              <a:defRPr/>
            </a:pPr>
            <a:r>
              <a:rPr lang="en-US" altLang="zh-CN" dirty="0" smtClean="0"/>
              <a:t>I2R </a:t>
            </a:r>
            <a:r>
              <a:rPr lang="en-US" altLang="zh-CN" dirty="0"/>
              <a:t>NDP NSTS (3bits)</a:t>
            </a:r>
          </a:p>
          <a:p>
            <a:pPr marL="984250" lvl="2">
              <a:buFont typeface="Wingdings" panose="05000000000000000000" pitchFamily="2" charset="2"/>
              <a:buChar char="n"/>
              <a:defRPr/>
            </a:pPr>
            <a:r>
              <a:rPr lang="en-US" altLang="zh-CN" dirty="0" smtClean="0"/>
              <a:t>R2I </a:t>
            </a:r>
            <a:r>
              <a:rPr lang="en-US" altLang="zh-CN" dirty="0"/>
              <a:t>NDP NSTS (3bits</a:t>
            </a:r>
            <a:r>
              <a:rPr lang="en-US" altLang="zh-CN" dirty="0" smtClean="0"/>
              <a:t>)</a:t>
            </a:r>
            <a:endParaRPr lang="en-US" altLang="zh-CN" sz="3200" dirty="0" smtClean="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Dongguk</a:t>
            </a:r>
            <a:r>
              <a:rPr lang="en-US" altLang="zh-CN" sz="1800" b="1" kern="0" dirty="0" smtClean="0"/>
              <a:t> Lim</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 </a:t>
            </a:r>
            <a:r>
              <a:rPr lang="en-US" altLang="zh-CN" sz="1800" b="1" kern="0" dirty="0"/>
              <a:t>Y/  </a:t>
            </a:r>
            <a:r>
              <a:rPr lang="en-US" altLang="zh-CN" sz="1800" b="1" kern="0" dirty="0" smtClean="0"/>
              <a:t>30 N</a:t>
            </a:r>
            <a:r>
              <a:rPr lang="en-US" altLang="zh-CN" sz="1800" b="1" kern="0" dirty="0"/>
              <a:t>/  </a:t>
            </a:r>
            <a:r>
              <a:rPr lang="en-US" altLang="zh-CN" sz="1800" b="1" kern="0" dirty="0" smtClean="0"/>
              <a:t>23A</a:t>
            </a:r>
            <a:r>
              <a:rPr lang="en-US" altLang="zh-CN" sz="1800" b="1" kern="0" dirty="0"/>
              <a:t>)</a:t>
            </a:r>
          </a:p>
          <a:p>
            <a:pPr defTabSz="933450">
              <a:spcBef>
                <a:spcPct val="30000"/>
              </a:spcBef>
              <a:defRPr/>
            </a:pPr>
            <a:r>
              <a:rPr lang="en-US" altLang="zh-CN" sz="1800" b="1" kern="0" dirty="0" smtClean="0"/>
              <a:t>Result*: </a:t>
            </a:r>
            <a:r>
              <a:rPr lang="en-US" altLang="zh-CN" sz="1800" b="0" dirty="0">
                <a:solidFill>
                  <a:srgbClr val="000000"/>
                </a:solidFill>
                <a:highlight>
                  <a:srgbClr val="FF0000"/>
                </a:highlight>
                <a:latin typeface="Times New Roman" pitchFamily="18" charset="0"/>
              </a:rPr>
              <a:t>Motion Fails </a:t>
            </a:r>
            <a:r>
              <a:rPr lang="en-US" altLang="zh-CN" sz="1800" b="0" dirty="0" smtClean="0">
                <a:solidFill>
                  <a:srgbClr val="000000"/>
                </a:solidFill>
                <a:highlight>
                  <a:srgbClr val="FF0000"/>
                </a:highlight>
                <a:latin typeface="Times New Roman" pitchFamily="18" charset="0"/>
              </a:rPr>
              <a:t>(26 Y</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29N</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22A</a:t>
            </a:r>
            <a:r>
              <a:rPr lang="en-US" altLang="zh-CN" sz="1800" b="0" dirty="0">
                <a:solidFill>
                  <a:srgbClr val="000000"/>
                </a:solidFill>
                <a:highlight>
                  <a:srgbClr val="FF0000"/>
                </a:highlight>
                <a:latin typeface="Times New Roman" pitchFamily="18" charset="0"/>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0338r1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22Y</a:t>
            </a:r>
            <a:r>
              <a:rPr lang="en-US" altLang="zh-CN" kern="0" dirty="0"/>
              <a:t>/ </a:t>
            </a:r>
            <a:r>
              <a:rPr lang="en-US" altLang="zh-CN" kern="0" dirty="0" smtClean="0"/>
              <a:t>6N</a:t>
            </a:r>
            <a:r>
              <a:rPr lang="en-US" altLang="zh-CN" kern="0" dirty="0"/>
              <a:t>/ </a:t>
            </a:r>
            <a:r>
              <a:rPr lang="en-US" altLang="zh-CN" kern="0" dirty="0" smtClean="0"/>
              <a:t>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31454800"/>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22/0126r5</a:t>
            </a:r>
            <a:r>
              <a:rPr lang="en-US" altLang="zh-CN" sz="1600" dirty="0"/>
              <a:t>	 </a:t>
            </a:r>
            <a:r>
              <a:rPr lang="en-US" altLang="zh-CN" sz="1600" dirty="0" smtClean="0"/>
              <a:t>Proposed </a:t>
            </a:r>
            <a:r>
              <a:rPr lang="en-US" altLang="zh-CN" sz="1600" dirty="0"/>
              <a:t>Draft Text for Sensing measurement setup 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22/0126r5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94967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for </a:t>
            </a:r>
            <a:r>
              <a:rPr lang="en-US" altLang="zh-CN" kern="0" dirty="0" err="1"/>
              <a:t>TGbf</a:t>
            </a:r>
            <a:r>
              <a:rPr lang="en-US" altLang="zh-CN" kern="0" dirty="0"/>
              <a:t>. The Functional Requirements document may be modified at any time by a 75% approval vote.</a:t>
            </a:r>
          </a:p>
          <a:p>
            <a:pPr>
              <a:defRPr/>
            </a:pPr>
            <a:endParaRPr lang="en-US" altLang="zh-CN" kern="0" dirty="0"/>
          </a:p>
          <a:p>
            <a:pPr marL="342900" lvl="1" indent="-342900">
              <a:buFont typeface="Arial" panose="020B0604020202020204" pitchFamily="34" charset="0"/>
              <a:buChar char="•"/>
              <a:defRPr/>
            </a:pPr>
            <a:r>
              <a:rPr lang="en-US" altLang="zh-CN" kern="0" dirty="0"/>
              <a:t>Move: </a:t>
            </a:r>
            <a:r>
              <a:rPr lang="en-US" altLang="zh-CN" dirty="0"/>
              <a:t>Claudio Da Silva</a:t>
            </a:r>
            <a:r>
              <a:rPr lang="en-US" altLang="zh-CN" kern="0" dirty="0"/>
              <a:t>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lvl="1">
              <a:defRPr/>
            </a:pPr>
            <a:endParaRPr lang="en-US" altLang="zh-CN" kern="0" dirty="0"/>
          </a:p>
        </p:txBody>
      </p:sp>
    </p:spTree>
    <p:extLst>
      <p:ext uri="{BB962C8B-B14F-4D97-AF65-F5344CB8AC3E}">
        <p14:creationId xmlns:p14="http://schemas.microsoft.com/office/powerpoint/2010/main" val="112715862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22/0223r5</a:t>
            </a:r>
            <a:r>
              <a:rPr lang="en-US" altLang="zh-CN" sz="1600" dirty="0"/>
              <a:t>	 </a:t>
            </a:r>
            <a:r>
              <a:rPr lang="en-US" altLang="zh-CN" sz="1600" dirty="0" err="1"/>
              <a:t>pdt</a:t>
            </a:r>
            <a:r>
              <a:rPr lang="en-US" altLang="zh-CN" sz="1600" dirty="0"/>
              <a:t>-</a:t>
            </a:r>
            <a:r>
              <a:rPr lang="en-US" altLang="zh-CN" sz="1600" dirty="0" err="1"/>
              <a:t>sbp</a:t>
            </a:r>
            <a:r>
              <a:rPr lang="en-US" altLang="zh-CN" sz="1600" dirty="0"/>
              <a:t>-frames</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Chaoming Luo </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smtClean="0"/>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22/0223r5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23Y</a:t>
            </a:r>
            <a:r>
              <a:rPr lang="en-US" altLang="zh-CN" kern="0" dirty="0"/>
              <a:t>/ </a:t>
            </a:r>
            <a:r>
              <a:rPr lang="en-US" altLang="zh-CN" kern="0" dirty="0" smtClean="0"/>
              <a:t>2N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657894684"/>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0258797"/>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82</a:t>
            </a:r>
            <a:endParaRPr lang="en-US" altLang="zh-CN"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22/0234r6	 Proposed Draft Text for the SBP </a:t>
            </a:r>
            <a:r>
              <a:rPr lang="en-US" altLang="zh-CN" sz="1600" dirty="0" smtClean="0"/>
              <a:t>Procedure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22/0234r6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87494798"/>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22/0251r4	PDT DMG Sensing Report </a:t>
            </a:r>
            <a:r>
              <a:rPr lang="en-US" altLang="zh-CN" sz="1600" dirty="0" smtClean="0"/>
              <a:t>IE</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22/0251r4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83029931"/>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31</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89389418"/>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22/240r5</a:t>
            </a:r>
            <a:r>
              <a:rPr lang="en-US" altLang="zh-CN" sz="1600" dirty="0"/>
              <a:t>	PDT-DMG-Sensing-Capability</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175932492"/>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22/241r7	PDT-DMG-Passive-sensing</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22/241r7</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636646259"/>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22/295r5	PDT-DMG-Measurement-Setup-frames</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22/295r5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5367797"/>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22/0327r1 	PDT-Bi-Static-Sounding-and-BPR-Frame</a:t>
            </a: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22/0327r1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04944361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986272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12, 13, 14</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397352333"/>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22/0370r3	 </a:t>
            </a:r>
            <a:r>
              <a:rPr lang="en-US" altLang="zh-CN" sz="1600" dirty="0"/>
              <a:t>	</a:t>
            </a:r>
            <a:r>
              <a:rPr lang="en-US" altLang="zh-CN" sz="1600" dirty="0" smtClean="0"/>
              <a:t>PDT-DMG-Multi-Static-Instance</a:t>
            </a:r>
            <a:endParaRPr lang="en-US" altLang="zh-CN" sz="1600" b="1" kern="0" dirty="0" smtClean="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22/0370r3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17/6/17</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643134"/>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89</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22/0524r1 </a:t>
            </a:r>
            <a:r>
              <a:rPr lang="en-US" altLang="zh-CN" sz="1600" dirty="0"/>
              <a:t>	Proposed Draft Text for SBP and Motion 60</a:t>
            </a: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22/0524r1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3808438"/>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22/0521r1 	</a:t>
            </a:r>
            <a:r>
              <a:rPr lang="it-IT" altLang="zh-CN" sz="1600" dirty="0"/>
              <a:t>PDT STA to STA </a:t>
            </a:r>
            <a:r>
              <a:rPr lang="it-IT" altLang="zh-CN" sz="1600" dirty="0" smtClean="0"/>
              <a:t>Sensing</a:t>
            </a:r>
          </a:p>
          <a:p>
            <a:pPr lvl="1">
              <a:buFont typeface="Arial" panose="020B0604020202020204" pitchFamily="34" charset="0"/>
              <a:buChar char="–"/>
              <a:defRPr/>
            </a:pPr>
            <a:endParaRPr lang="it-IT"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Sang Kim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22/0521r1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81698586"/>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22/0513r2 </a:t>
            </a:r>
            <a:r>
              <a:rPr lang="en-US" altLang="zh-CN" sz="1600" dirty="0"/>
              <a:t>	Proposed Draft Text for MLME - Part </a:t>
            </a:r>
            <a:r>
              <a:rPr lang="en-US" altLang="zh-CN" sz="1600" dirty="0" smtClean="0"/>
              <a:t>II</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Rui</a:t>
            </a:r>
            <a:r>
              <a:rPr lang="en-US" altLang="zh-CN" sz="1800" b="1" kern="0" dirty="0"/>
              <a:t> Du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22/0513r1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930881"/>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22/0132r</a:t>
            </a:r>
            <a:r>
              <a:rPr lang="en-US" altLang="zh-CN" sz="1600" dirty="0"/>
              <a:t>6</a:t>
            </a:r>
            <a:r>
              <a:rPr lang="en-US" altLang="zh-CN" sz="1600" dirty="0" smtClean="0"/>
              <a:t> </a:t>
            </a:r>
            <a:r>
              <a:rPr lang="en-US" altLang="zh-CN" sz="1600" dirty="0"/>
              <a:t>	PDT for DMG sensing monostatic </a:t>
            </a:r>
            <a:r>
              <a:rPr lang="en-US" altLang="zh-CN" sz="1600" dirty="0" smtClean="0"/>
              <a:t>configurations</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Rui Du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22/0132r</a:t>
            </a:r>
            <a:r>
              <a:rPr lang="en-US" altLang="zh-CN" dirty="0"/>
              <a:t>6</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075710050"/>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22/0555r1 </a:t>
            </a:r>
            <a:r>
              <a:rPr lang="en-US" altLang="zh-CN" sz="1600" dirty="0"/>
              <a:t>	Proposed Draft Text for SBP Procedure Enhancement</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Enrico Rantala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22/0555r1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85967147"/>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94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22/0464r2</a:t>
            </a:r>
            <a:r>
              <a:rPr lang="en-US" altLang="zh-CN" sz="1600" dirty="0"/>
              <a:t>	PDT EDMG Multi-Static PPDU structure</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12Y</a:t>
            </a:r>
            <a:r>
              <a:rPr lang="en-US" altLang="zh-CN" sz="1800" b="1" kern="0" dirty="0"/>
              <a:t>/ </a:t>
            </a:r>
            <a:r>
              <a:rPr lang="en-US" altLang="zh-CN" sz="1800" b="1" kern="0" dirty="0" smtClean="0"/>
              <a:t>7 </a:t>
            </a:r>
            <a:r>
              <a:rPr lang="en-US" altLang="zh-CN" sz="1800" b="1" kern="0" dirty="0"/>
              <a:t>N/  </a:t>
            </a:r>
            <a:r>
              <a:rPr lang="en-US" altLang="zh-CN" sz="1800" b="1" kern="0" dirty="0" smtClean="0"/>
              <a:t>21A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dirty="0" smtClean="0">
                <a:highlight>
                  <a:srgbClr val="FF0000"/>
                </a:highlight>
              </a:rPr>
              <a:t>(12Y</a:t>
            </a:r>
            <a:r>
              <a:rPr lang="en-US" altLang="zh-CN" sz="1800" dirty="0">
                <a:highlight>
                  <a:srgbClr val="FF0000"/>
                </a:highlight>
              </a:rPr>
              <a:t>, </a:t>
            </a:r>
            <a:r>
              <a:rPr lang="en-US" altLang="zh-CN" sz="1800" dirty="0" smtClean="0">
                <a:highlight>
                  <a:srgbClr val="FF0000"/>
                </a:highlight>
              </a:rPr>
              <a:t>7N</a:t>
            </a:r>
            <a:r>
              <a:rPr lang="en-US" altLang="zh-CN" sz="1800" dirty="0">
                <a:highlight>
                  <a:srgbClr val="FF0000"/>
                </a:highlight>
              </a:rPr>
              <a:t>, </a:t>
            </a:r>
            <a:r>
              <a:rPr lang="en-US" altLang="zh-CN" sz="1800" dirty="0" smtClean="0">
                <a:highlight>
                  <a:srgbClr val="FF0000"/>
                </a:highlight>
              </a:rPr>
              <a:t>21A</a:t>
            </a:r>
            <a:r>
              <a:rPr lang="en-US" altLang="zh-CN" sz="1800" dirty="0">
                <a:highlight>
                  <a:srgbClr val="FF0000"/>
                </a:highlight>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22/0464r2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12Y / 10N / 23A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9441581"/>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402225422"/>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solidFill>
                  <a:srgbClr val="0000FF"/>
                </a:solidFill>
              </a:rPr>
              <a:t>95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r>
              <a:rPr lang="en-US" altLang="zh-CN" sz="2400" b="1" kern="0" dirty="0" smtClean="0"/>
              <a:t>: </a:t>
            </a:r>
            <a:r>
              <a:rPr lang="en-US" altLang="zh-CN" sz="2400" b="1" kern="0" dirty="0"/>
              <a:t>Cheng Chen</a:t>
            </a:r>
          </a:p>
          <a:p>
            <a:pPr marL="342900" lvl="1" indent="-342900" algn="just">
              <a:buFont typeface="Arial" panose="020B0604020202020204" pitchFamily="34" charset="0"/>
              <a:buChar char="•"/>
              <a:defRPr/>
            </a:pPr>
            <a:r>
              <a:rPr lang="en-US" altLang="zh-CN" sz="2400" b="1" kern="0" dirty="0"/>
              <a:t>Preliminary Result: (  </a:t>
            </a:r>
            <a:r>
              <a:rPr lang="en-US" altLang="zh-CN" sz="2400" b="1" kern="0" dirty="0" smtClean="0"/>
              <a:t>42 </a:t>
            </a:r>
            <a:r>
              <a:rPr lang="en-US" altLang="zh-CN" sz="2400" b="1" kern="0" dirty="0"/>
              <a:t>Y/  </a:t>
            </a:r>
            <a:r>
              <a:rPr lang="en-US" altLang="zh-CN" sz="2400" b="1" kern="0" dirty="0" smtClean="0"/>
              <a:t>0N</a:t>
            </a:r>
            <a:r>
              <a:rPr lang="en-US" altLang="zh-CN" sz="2400" b="1" kern="0" dirty="0"/>
              <a:t>/ </a:t>
            </a:r>
            <a:r>
              <a:rPr lang="en-US" altLang="zh-CN" sz="2400" b="1" kern="0" dirty="0" smtClean="0"/>
              <a:t>7 </a:t>
            </a:r>
            <a:r>
              <a:rPr lang="en-US" altLang="zh-CN" sz="2400" b="1" kern="0" dirty="0"/>
              <a:t>A)</a:t>
            </a:r>
          </a:p>
          <a:p>
            <a:pPr marL="342900" lvl="1" indent="-342900" algn="just">
              <a:buFont typeface="Arial" panose="020B0604020202020204" pitchFamily="34" charset="0"/>
              <a:buChar char="•"/>
              <a:defRPr/>
            </a:pPr>
            <a:r>
              <a:rPr lang="en-US" altLang="zh-CN" sz="2400" b="1" kern="0" dirty="0" smtClean="0"/>
              <a:t>Result*: </a:t>
            </a:r>
            <a:r>
              <a:rPr lang="en-US" altLang="zh-CN" sz="2400" b="1" dirty="0">
                <a:highlight>
                  <a:srgbClr val="00FF00"/>
                </a:highlight>
              </a:rPr>
              <a:t>Motion Passes (42 Y/  0N/ 7 A)</a:t>
            </a:r>
            <a:endParaRPr lang="en-US" altLang="zh-CN" sz="2400" dirty="0">
              <a:highlight>
                <a:srgbClr val="00FF00"/>
              </a:highlight>
            </a:endParaRPr>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smtClean="0">
                <a:solidFill>
                  <a:srgbClr val="FF0000"/>
                </a:solidFill>
              </a:rPr>
              <a:t>0</a:t>
            </a:r>
            <a:r>
              <a:rPr lang="en-US" altLang="zh-CN" sz="1600" kern="0" dirty="0" smtClean="0"/>
              <a:t> </a:t>
            </a:r>
            <a:r>
              <a:rPr lang="en-US" altLang="zh-CN" sz="1600" kern="0" dirty="0"/>
              <a:t>votes of non-voting members.</a:t>
            </a:r>
          </a:p>
          <a:p>
            <a:pPr marL="628650" lvl="2">
              <a:buFont typeface="微软雅黑" panose="020B0503020204020204" pitchFamily="34" charset="-122"/>
              <a:buChar char="–"/>
              <a:defRPr/>
            </a:pPr>
            <a:r>
              <a:rPr lang="en-US" altLang="zh-CN" sz="1600" kern="0" dirty="0" smtClean="0"/>
              <a:t>SP </a:t>
            </a:r>
            <a:r>
              <a:rPr lang="en-US" altLang="zh-CN" sz="1600" kern="0" dirty="0"/>
              <a:t>Result:  </a:t>
            </a:r>
            <a:r>
              <a:rPr lang="en-US" altLang="zh-CN" sz="1600" kern="0" dirty="0" smtClean="0"/>
              <a:t>33Y</a:t>
            </a:r>
            <a:r>
              <a:rPr lang="en-US" altLang="zh-CN" sz="1600" kern="0" dirty="0"/>
              <a:t>/ </a:t>
            </a:r>
            <a:r>
              <a:rPr lang="en-US" altLang="zh-CN" sz="1600" kern="0" dirty="0" smtClean="0"/>
              <a:t>0N</a:t>
            </a:r>
            <a:r>
              <a:rPr lang="en-US" altLang="zh-CN" sz="1600" kern="0" dirty="0"/>
              <a:t>/ </a:t>
            </a:r>
            <a:r>
              <a:rPr lang="en-US" altLang="zh-CN" sz="1600" kern="0" dirty="0" smtClean="0"/>
              <a:t>3A</a:t>
            </a:r>
            <a:endParaRPr lang="en-US" altLang="zh-CN" sz="1600" kern="0" dirty="0"/>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308994446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a:t>
            </a:r>
            <a:r>
              <a:rPr lang="en-US" altLang="zh-CN" sz="4000" dirty="0" smtClean="0">
                <a:solidFill>
                  <a:srgbClr val="0000FF"/>
                </a:solidFill>
              </a:rPr>
              <a:t>interim</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5548045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5240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November 2020 meeting to today:</a:t>
            </a:r>
          </a:p>
          <a:p>
            <a:pPr lvl="1">
              <a:buFont typeface="Arial" panose="020B0604020202020204" pitchFamily="34" charset="0"/>
              <a:buChar char="•"/>
            </a:pPr>
            <a:r>
              <a:rPr lang="en-US" altLang="zh-CN" sz="1600" dirty="0"/>
              <a:t>November plenary: </a:t>
            </a:r>
            <a:r>
              <a:rPr lang="en-US" altLang="zh-CN" sz="1600" dirty="0">
                <a:hlinkClick r:id="rId3"/>
              </a:rPr>
              <a:t>https://mentor.ieee.org/802.11/dcn/20/11-20-1834-00-00bf-ieee-802-11bf-november-2020-plenary-meeting-minutes.docx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November - January: </a:t>
            </a:r>
          </a:p>
          <a:p>
            <a:pPr marL="714375" lvl="1" indent="0">
              <a:buNone/>
            </a:pPr>
            <a:r>
              <a:rPr lang="en-US" altLang="zh-CN" sz="1600" dirty="0">
                <a:hlinkClick r:id="rId4"/>
              </a:rPr>
              <a:t>https://mentor.ieee.org/802.11/dcn/20/11-20-1909-00-00bf-802-11bf-teleconference-minutes-november-2020.docx</a:t>
            </a:r>
            <a:endParaRPr lang="en-US" altLang="zh-CN" sz="1600" dirty="0"/>
          </a:p>
          <a:p>
            <a:pPr marL="714375" lvl="1" indent="0">
              <a:buNone/>
            </a:pPr>
            <a:r>
              <a:rPr lang="en-US" altLang="zh-CN" sz="1600" dirty="0">
                <a:hlinkClick r:id="rId5"/>
              </a:rPr>
              <a:t>https://mentor.ieee.org/802.11/dcn/20/11-20-1955-01-00bf-802-11bf-teleconference-minutes-december-2020.docx</a:t>
            </a:r>
            <a:endParaRPr lang="en-US" altLang="zh-CN" sz="1600" dirty="0"/>
          </a:p>
          <a:p>
            <a:pPr marL="714375" lvl="1" indent="0">
              <a:buNone/>
            </a:pPr>
            <a:r>
              <a:rPr lang="en-US" altLang="zh-CN" sz="1600" dirty="0">
                <a:hlinkClick r:id="rId6"/>
              </a:rPr>
              <a:t>https://mentor.ieee.org/802.11/dcn/21/11-21-0038-00-00bf-802-11bf-teleconference-minutes-january-2021.docx</a:t>
            </a:r>
            <a:endParaRPr lang="en-US" altLang="zh-CN" sz="1600" dirty="0"/>
          </a:p>
          <a:p>
            <a:endParaRPr lang="en-US" altLang="zh-CN" sz="2000" dirty="0"/>
          </a:p>
          <a:p>
            <a:r>
              <a:rPr lang="en-US" altLang="zh-CN" sz="2000" dirty="0"/>
              <a:t>Move: Leif Wilhelmsson 		Second: Claudio Da Silva </a:t>
            </a:r>
          </a:p>
          <a:p>
            <a:endParaRPr lang="en-US" altLang="zh-CN" sz="2000" dirty="0"/>
          </a:p>
          <a:p>
            <a:r>
              <a:rPr lang="en-US" altLang="zh-CN" sz="2000" dirty="0"/>
              <a:t>Result:</a:t>
            </a:r>
            <a:r>
              <a:rPr lang="en-US" altLang="zh-CN" sz="2000" dirty="0">
                <a:highlight>
                  <a:srgbClr val="00FF00"/>
                </a:highlight>
              </a:rPr>
              <a:t> Approved by unanimous consent</a:t>
            </a:r>
            <a:endParaRPr lang="zh-CN" altLang="en-US" sz="2000" dirty="0"/>
          </a:p>
          <a:p>
            <a:pPr marL="0" indent="0">
              <a:buNone/>
            </a:pPr>
            <a:endParaRPr lang="zh-CN" altLang="en-US" sz="2000" dirty="0"/>
          </a:p>
          <a:p>
            <a:endParaRPr lang="zh-CN" altLang="en-US" sz="2000" dirty="0"/>
          </a:p>
        </p:txBody>
      </p:sp>
    </p:spTree>
    <p:extLst>
      <p:ext uri="{BB962C8B-B14F-4D97-AF65-F5344CB8AC3E}">
        <p14:creationId xmlns:p14="http://schemas.microsoft.com/office/powerpoint/2010/main" val="146944168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smtClean="0"/>
              <a:t>March Plenary: </a:t>
            </a:r>
            <a:r>
              <a:rPr lang="en-US" altLang="zh-CN" sz="1600" dirty="0">
                <a:hlinkClick r:id="rId3"/>
              </a:rPr>
              <a:t>https://</a:t>
            </a:r>
            <a:r>
              <a:rPr lang="en-US" altLang="zh-CN" sz="1600" dirty="0" smtClean="0">
                <a:hlinkClick r:id="rId3"/>
              </a:rPr>
              <a:t>mentor.ieee.org/802.11/dcn/22/11-22-0499-00-00bf-ieee-802-11bf-march-2022-plenary-meeting-minutes.docx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a:t>
            </a:r>
            <a:r>
              <a:rPr lang="en-US" altLang="zh-CN" sz="1600" dirty="0" smtClean="0"/>
              <a:t>March- May: </a:t>
            </a:r>
            <a:endParaRPr lang="en-US" altLang="zh-CN" sz="1600" dirty="0"/>
          </a:p>
          <a:p>
            <a:pPr marL="714375" lvl="1" indent="0" algn="just">
              <a:buNone/>
            </a:pPr>
            <a:r>
              <a:rPr lang="en-US" altLang="zh-CN" sz="1600" dirty="0">
                <a:hlinkClick r:id="rId4"/>
              </a:rPr>
              <a:t>https://</a:t>
            </a:r>
            <a:r>
              <a:rPr lang="en-US" altLang="zh-CN" sz="1600" dirty="0" smtClean="0">
                <a:hlinkClick r:id="rId4"/>
              </a:rPr>
              <a:t>mentor.ieee.org/802.11/dcn/22/11-22-0512-19-00bf-ieee-802-11bf-teleconference-minutes-march-may-2022.docx</a:t>
            </a:r>
            <a:endParaRPr lang="en-US" altLang="zh-CN" sz="1600" dirty="0" smtClean="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Alecsander Eitan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p:txBody>
      </p:sp>
    </p:spTree>
    <p:extLst>
      <p:ext uri="{BB962C8B-B14F-4D97-AF65-F5344CB8AC3E}">
        <p14:creationId xmlns:p14="http://schemas.microsoft.com/office/powerpoint/2010/main" val="2644449629"/>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96 (</a:t>
            </a:r>
            <a:r>
              <a:rPr lang="en-US" altLang="zh-CN" sz="4000" dirty="0" smtClean="0">
                <a:solidFill>
                  <a:srgbClr val="0000FF"/>
                </a:solidFill>
              </a:rPr>
              <a:t>May 10</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In </a:t>
            </a:r>
            <a:r>
              <a:rPr lang="en-US" altLang="zh-CN" sz="1600" dirty="0"/>
              <a:t>the formatting of the Sensing Measurement report all the in-phase and quadrature components of each of the tones of the CSI from a given measurement instance for a given TX/RX antenna pair, shall be scaled with the same </a:t>
            </a:r>
            <a:r>
              <a:rPr lang="en-US" altLang="zh-CN" sz="1600" dirty="0" smtClean="0"/>
              <a:t>value.</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23611572"/>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If </a:t>
            </a:r>
            <a:r>
              <a:rPr lang="en-US" altLang="zh-CN" sz="1600" dirty="0"/>
              <a:t>a STA supports the Sensing Measurement report, then the conditionally mandatory and optional supported values of Ng in the Sensing Measurement report shall depend on the number of transmit antennas and the NDP bandwidth according to the following table:</a:t>
            </a:r>
          </a:p>
          <a:p>
            <a:pPr marL="457200" lvl="1" indent="0" algn="just">
              <a:buNone/>
              <a:defRPr/>
            </a:pPr>
            <a:r>
              <a:rPr lang="en-US" altLang="zh-CN" sz="1600" dirty="0" smtClean="0"/>
              <a:t>	• Note</a:t>
            </a:r>
            <a:r>
              <a:rPr lang="en-US" altLang="zh-CN" sz="1600" dirty="0"/>
              <a:t>, this is relative to a 4x LTF</a:t>
            </a:r>
          </a:p>
          <a:p>
            <a:pPr marL="457200" lvl="1" indent="0">
              <a:buNone/>
              <a:defRPr/>
            </a:pPr>
            <a:endParaRPr lang="en-US" altLang="zh-CN" sz="1600" dirty="0" smtClean="0"/>
          </a:p>
          <a:p>
            <a:pPr marL="457200" lvl="1" indent="0">
              <a:buNone/>
              <a:defRPr/>
            </a:pPr>
            <a:endParaRPr lang="en-US" altLang="zh-CN" sz="1600" dirty="0"/>
          </a:p>
          <a:p>
            <a:pPr marL="457200" lvl="1" indent="0">
              <a:buNone/>
              <a:defRPr/>
            </a:pPr>
            <a:endParaRPr lang="en-US" altLang="zh-CN" sz="1600" dirty="0" smtClean="0"/>
          </a:p>
          <a:p>
            <a:pPr marL="457200" lvl="1" indent="0" algn="just">
              <a:buNone/>
              <a:defRPr/>
            </a:pPr>
            <a:r>
              <a:rPr lang="en-US" altLang="zh-CN" sz="1600" dirty="0" smtClean="0"/>
              <a:t>	• The </a:t>
            </a:r>
            <a:r>
              <a:rPr lang="en-US" altLang="zh-CN" sz="1600" dirty="0"/>
              <a:t>indices for the Ng = 8 for a 160 MHz NDP are specified in the following table:</a:t>
            </a:r>
            <a:endParaRPr lang="zh-CN" altLang="zh-CN" sz="1600" dirty="0"/>
          </a:p>
          <a:p>
            <a:pPr marL="457200" lvl="1" indent="0">
              <a:buNone/>
              <a:defRPr/>
            </a:pPr>
            <a:endParaRPr lang="en-US" altLang="zh-CN" sz="1600" dirty="0" smtClean="0"/>
          </a:p>
          <a:p>
            <a:pPr lvl="1" algn="just">
              <a:buFont typeface="Arial" panose="020B0604020202020204" pitchFamily="34" charset="0"/>
              <a:buChar char="–"/>
              <a:defRPr/>
            </a:pPr>
            <a:r>
              <a:rPr lang="en-US" altLang="zh-CN" sz="1600" dirty="0"/>
              <a:t>Note: the maximum number of transmit antennas is 8.</a:t>
            </a:r>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32Y</a:t>
            </a:r>
            <a:r>
              <a:rPr lang="en-US" altLang="zh-CN" sz="1800" b="1" kern="0" dirty="0"/>
              <a:t>/  </a:t>
            </a:r>
            <a:r>
              <a:rPr lang="en-US" altLang="zh-CN" sz="1800" b="1" kern="0" dirty="0" smtClean="0"/>
              <a:t>6N</a:t>
            </a:r>
            <a:r>
              <a:rPr lang="en-US" altLang="zh-CN" sz="1800" b="1" kern="0" dirty="0"/>
              <a:t>/  </a:t>
            </a:r>
            <a:r>
              <a:rPr lang="en-US" altLang="zh-CN" sz="1800" b="1" kern="0" dirty="0" smtClean="0"/>
              <a:t>11A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(29Y</a:t>
            </a:r>
            <a:r>
              <a:rPr lang="en-US" altLang="zh-CN" sz="1800" b="1" dirty="0">
                <a:highlight>
                  <a:srgbClr val="00FF00"/>
                </a:highlight>
              </a:rPr>
              <a:t>, </a:t>
            </a:r>
            <a:r>
              <a:rPr lang="en-US" altLang="zh-CN" sz="1800" b="1" dirty="0" smtClean="0">
                <a:highlight>
                  <a:srgbClr val="00FF00"/>
                </a:highlight>
              </a:rPr>
              <a:t>6N</a:t>
            </a:r>
            <a:r>
              <a:rPr lang="en-US" altLang="zh-CN" sz="1800" b="1" dirty="0">
                <a:highlight>
                  <a:srgbClr val="00FF00"/>
                </a:highlight>
              </a:rPr>
              <a:t>, </a:t>
            </a:r>
            <a:r>
              <a:rPr lang="en-US" altLang="zh-CN" sz="1800" b="1" dirty="0" smtClean="0">
                <a:highlight>
                  <a:srgbClr val="00FF00"/>
                </a:highlight>
              </a:rPr>
              <a:t>11A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45</a:t>
            </a:r>
            <a:r>
              <a:rPr lang="en-US" altLang="zh-CN" dirty="0" smtClean="0"/>
              <a:t>Y/ 13N/ 12A</a:t>
            </a:r>
            <a:endParaRPr lang="en-US" altLang="zh-CN" sz="1050" b="1" kern="0" dirty="0"/>
          </a:p>
        </p:txBody>
      </p:sp>
      <mc:AlternateContent xmlns:mc="http://schemas.openxmlformats.org/markup-compatibility/2006" xmlns:a14="http://schemas.microsoft.com/office/drawing/2010/main">
        <mc:Choice Requires="a14">
          <p:graphicFrame>
            <p:nvGraphicFramePr>
              <p:cNvPr id="3" name="表格 2"/>
              <p:cNvGraphicFramePr>
                <a:graphicFrameLocks noGrp="1"/>
              </p:cNvGraphicFramePr>
              <p:nvPr>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266304">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≤4</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≤80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=160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Choice>
        <mc:Fallback xmlns="">
          <p:graphicFrame>
            <p:nvGraphicFramePr>
              <p:cNvPr id="3" name="表格 2"/>
              <p:cNvGraphicFramePr>
                <a:graphicFrameLocks noGrp="1"/>
              </p:cNvGraphicFramePr>
              <p:nvPr>
                <p:extLst>
                  <p:ext uri="{D42A27DB-BD31-4B8C-83A1-F6EECF244321}">
                    <p14:modId xmlns:p14="http://schemas.microsoft.com/office/powerpoint/2010/main" val="2106676159"/>
                  </p:ext>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396240">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153488" r="-124658" b="-204651"/>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259524" r="-124658" b="-10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359524" r="-124658" b="-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Fallback>
      </mc:AlternateContent>
      <p:graphicFrame>
        <p:nvGraphicFramePr>
          <p:cNvPr id="4" name="表格 3"/>
          <p:cNvGraphicFramePr>
            <a:graphicFrameLocks noGrp="1"/>
          </p:cNvGraphicFramePr>
          <p:nvPr>
            <p:extLst/>
          </p:nvPr>
        </p:nvGraphicFramePr>
        <p:xfrm>
          <a:off x="6540500" y="3831770"/>
          <a:ext cx="4737100" cy="518160"/>
        </p:xfrm>
        <a:graphic>
          <a:graphicData uri="http://schemas.openxmlformats.org/drawingml/2006/table">
            <a:tbl>
              <a:tblPr firstRow="1" firstCol="1" bandRow="1"/>
              <a:tblGrid>
                <a:gridCol w="1193800"/>
                <a:gridCol w="571500"/>
                <a:gridCol w="2971800"/>
              </a:tblGrid>
              <a:tr h="259079">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Channel Width</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a:solidFill>
                            <a:srgbClr val="FFFFFF"/>
                          </a:solidFill>
                          <a:effectLst/>
                          <a:latin typeface="Calibri" panose="020F0502020204030204" pitchFamily="34" charset="0"/>
                          <a:ea typeface="宋体" panose="02010600030101010101" pitchFamily="2" charset="-122"/>
                        </a:rPr>
                        <a:t>Ng</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Indices</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81069">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160 MHz</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-1012, -1004, … -20, -12, 12, 20, … 1004, 1012</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p:spTree>
    <p:extLst>
      <p:ext uri="{BB962C8B-B14F-4D97-AF65-F5344CB8AC3E}">
        <p14:creationId xmlns:p14="http://schemas.microsoft.com/office/powerpoint/2010/main" val="3968937401"/>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98</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Sensing Measurement report shall support word size values for the in-phase and quadrature components of the scaled CSI of both </a:t>
            </a:r>
            <a:r>
              <a:rPr lang="en-US" altLang="zh-CN" sz="1600" dirty="0" err="1"/>
              <a:t>Nb</a:t>
            </a:r>
            <a:r>
              <a:rPr lang="en-US" altLang="zh-CN" sz="1600" dirty="0"/>
              <a:t> = 8 and </a:t>
            </a:r>
            <a:r>
              <a:rPr lang="en-US" altLang="zh-CN" sz="1600" dirty="0" err="1"/>
              <a:t>Nb</a:t>
            </a:r>
            <a:r>
              <a:rPr lang="en-US" altLang="zh-CN" sz="1600" dirty="0"/>
              <a:t> = 10 bits</a:t>
            </a:r>
            <a:r>
              <a:rPr lang="en-US" altLang="zh-CN" sz="1600" dirty="0" smtClean="0"/>
              <a: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68478752"/>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Motion </a:t>
            </a:r>
            <a:r>
              <a:rPr lang="en-US" altLang="zh-CN" sz="3200" dirty="0" smtClean="0">
                <a:solidFill>
                  <a:srgbClr val="FF0000"/>
                </a:solidFill>
              </a:rPr>
              <a:t>99</a:t>
            </a:r>
            <a:r>
              <a:rPr lang="en-US" altLang="en-US" sz="3200" dirty="0" smtClean="0">
                <a:solidFill>
                  <a:schemeClr val="tx2"/>
                </a:solidFill>
              </a:rPr>
              <a:t>: Vice Chair/Secretary election/reaffirmation</a:t>
            </a:r>
          </a:p>
          <a:p>
            <a:pPr algn="ctr">
              <a:spcBef>
                <a:spcPct val="0"/>
              </a:spcBef>
              <a:buFontTx/>
              <a:buNone/>
            </a:pPr>
            <a:r>
              <a:rPr lang="en-US" altLang="en-US" sz="3200" dirty="0" smtClean="0">
                <a:solidFill>
                  <a:schemeClr val="tx2"/>
                </a:solidFill>
              </a:rPr>
              <a:t>(</a:t>
            </a:r>
            <a:r>
              <a:rPr lang="en-US" altLang="en-US" sz="3200" dirty="0" smtClean="0">
                <a:solidFill>
                  <a:srgbClr val="0000FF"/>
                </a:solidFill>
              </a:rPr>
              <a:t>May 11</a:t>
            </a:r>
            <a:r>
              <a:rPr lang="en-US" altLang="en-US" sz="3200" dirty="0" smtClean="0">
                <a:solidFill>
                  <a:schemeClr val="tx2"/>
                </a:solidFill>
              </a:rPr>
              <a:t>)</a:t>
            </a:r>
            <a:endParaRPr lang="en-US" altLang="en-US" sz="3200" dirty="0">
              <a:solidFill>
                <a:schemeClr val="tx2"/>
              </a:solidFill>
            </a:endParaRPr>
          </a:p>
        </p:txBody>
      </p:sp>
      <p:sp>
        <p:nvSpPr>
          <p:cNvPr id="3" name="Rectangle 3"/>
          <p:cNvSpPr txBox="1">
            <a:spLocks noChangeArrowheads="1"/>
          </p:cNvSpPr>
          <p:nvPr/>
        </p:nvSpPr>
        <p:spPr bwMode="auto">
          <a:xfrm>
            <a:off x="457200" y="2438400"/>
            <a:ext cx="11277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t>
            </a:r>
            <a:r>
              <a:rPr lang="en-US" altLang="zh-CN" kern="0" dirty="0" smtClean="0"/>
              <a:t>reaffirm </a:t>
            </a:r>
            <a:r>
              <a:rPr lang="en-US" altLang="zh-CN" kern="0" dirty="0"/>
              <a:t>Sang </a:t>
            </a:r>
            <a:r>
              <a:rPr lang="en-US" altLang="zh-CN" kern="0" dirty="0" smtClean="0"/>
              <a:t>Kim </a:t>
            </a:r>
            <a:r>
              <a:rPr lang="en-US" altLang="zh-CN" kern="0" dirty="0"/>
              <a:t>and Assaf Kasher as </a:t>
            </a:r>
            <a:r>
              <a:rPr lang="en-US" altLang="zh-CN" kern="0" dirty="0" err="1"/>
              <a:t>TGbf</a:t>
            </a:r>
            <a:r>
              <a:rPr lang="en-US" altLang="zh-CN" kern="0" dirty="0"/>
              <a:t> </a:t>
            </a:r>
            <a:r>
              <a:rPr lang="en-US" altLang="zh-CN" kern="0" dirty="0" smtClean="0"/>
              <a:t>Vice-Chairs, and reaffirm Leif </a:t>
            </a:r>
            <a:r>
              <a:rPr lang="en-US" altLang="zh-CN" kern="0" dirty="0"/>
              <a:t>Wilhelmsson as </a:t>
            </a:r>
            <a:r>
              <a:rPr lang="en-US" altLang="zh-CN" kern="0" dirty="0" err="1"/>
              <a:t>TGbf</a:t>
            </a:r>
            <a:r>
              <a:rPr lang="en-US" altLang="zh-CN" kern="0" dirty="0"/>
              <a:t> Secretary.</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Jinsoo Choi		Second: Oscar Au	</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kern="0" dirty="0" smtClean="0"/>
              <a:t>Result: </a:t>
            </a:r>
            <a:r>
              <a:rPr lang="en-US" altLang="zh-CN" dirty="0">
                <a:solidFill>
                  <a:srgbClr val="000000"/>
                </a:solidFill>
                <a:highlight>
                  <a:srgbClr val="00FF00"/>
                </a:highlight>
                <a:latin typeface="Times New Roman" panose="02020603050405020304" pitchFamily="18" charset="0"/>
              </a:rPr>
              <a:t>Approved by unanimous </a:t>
            </a:r>
            <a:r>
              <a:rPr lang="en-US" altLang="zh-CN" dirty="0" smtClean="0">
                <a:solidFill>
                  <a:srgbClr val="000000"/>
                </a:solidFill>
                <a:highlight>
                  <a:srgbClr val="00FF00"/>
                </a:highlight>
                <a:latin typeface="Times New Roman" panose="02020603050405020304" pitchFamily="18" charset="0"/>
              </a:rPr>
              <a:t>consent</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sz="1400" kern="0" dirty="0" smtClean="0"/>
              <a:t>Note: the number of attendee</a:t>
            </a:r>
            <a:r>
              <a:rPr lang="en-US" altLang="zh-CN" sz="1400" kern="0" dirty="0"/>
              <a:t> </a:t>
            </a:r>
            <a:r>
              <a:rPr lang="en-US" altLang="zh-CN" sz="1400" kern="0" dirty="0" smtClean="0"/>
              <a:t>is 57</a:t>
            </a:r>
            <a:endParaRPr lang="en-US" altLang="zh-CN" sz="1400" kern="0" dirty="0">
              <a:solidFill>
                <a:srgbClr val="000000"/>
              </a:solidFill>
              <a:latin typeface="Times New Roman" panose="02020603050405020304" pitchFamily="18" charset="0"/>
            </a:endParaRP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endParaRPr lang="en-US" altLang="zh-CN" kern="0" dirty="0"/>
          </a:p>
        </p:txBody>
      </p:sp>
    </p:spTree>
    <p:extLst>
      <p:ext uri="{BB962C8B-B14F-4D97-AF65-F5344CB8AC3E}">
        <p14:creationId xmlns:p14="http://schemas.microsoft.com/office/powerpoint/2010/main" val="1169656823"/>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smtClean="0">
                <a:solidFill>
                  <a:srgbClr val="0000FF"/>
                </a:solidFill>
              </a:rPr>
              <a:t>June 20</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97511916"/>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100</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11-22-0798-02-00bf-pdt-updates-on-measurement-setup-termination-frame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a:t>
            </a:r>
            <a:r>
              <a:rPr lang="en-US" altLang="zh-CN" sz="1800" b="1" kern="0" dirty="0" smtClean="0"/>
              <a:t>: Chaoming Luo</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22/0798r2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17Y</a:t>
            </a:r>
            <a:r>
              <a:rPr lang="en-US" altLang="zh-CN" kern="0" dirty="0"/>
              <a:t>/ </a:t>
            </a:r>
            <a:r>
              <a:rPr lang="en-US" altLang="zh-CN" kern="0" dirty="0" smtClean="0"/>
              <a:t>5N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58826184"/>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101</a:t>
            </a:r>
            <a:endParaRPr lang="en-US" altLang="zh-CN" sz="4000" dirty="0"/>
          </a:p>
        </p:txBody>
      </p:sp>
      <p:sp>
        <p:nvSpPr>
          <p:cNvPr id="5" name="Rectangle 3"/>
          <p:cNvSpPr txBox="1">
            <a:spLocks noChangeArrowheads="1"/>
          </p:cNvSpPr>
          <p:nvPr/>
        </p:nvSpPr>
        <p:spPr bwMode="auto">
          <a:xfrm>
            <a:off x="914400" y="1295400"/>
            <a:ext cx="105156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Both </a:t>
            </a:r>
            <a:r>
              <a:rPr lang="en-US" altLang="zh-CN" sz="1600" dirty="0"/>
              <a:t>Control mode PPDU and SC mode PPDU could be adopted in DMG </a:t>
            </a:r>
            <a:r>
              <a:rPr lang="en-US" altLang="zh-CN" sz="1600" dirty="0" err="1"/>
              <a:t>bistatic</a:t>
            </a:r>
            <a:r>
              <a:rPr lang="en-US" altLang="zh-CN" sz="1600" dirty="0"/>
              <a:t> sensing, coordinated </a:t>
            </a:r>
            <a:r>
              <a:rPr lang="en-US" altLang="zh-CN" sz="1600" dirty="0" err="1"/>
              <a:t>bistatic</a:t>
            </a:r>
            <a:r>
              <a:rPr lang="en-US" altLang="zh-CN" sz="1600" dirty="0"/>
              <a:t> sensing, passive sensing, monostatic sensing,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r>
              <a:rPr lang="en-US" altLang="zh-CN" sz="1800" b="1" kern="0" dirty="0" smtClean="0"/>
              <a:t>: Yan 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16Y</a:t>
            </a:r>
            <a:r>
              <a:rPr lang="en-US" altLang="zh-CN" sz="1800" b="1" kern="0" dirty="0"/>
              <a:t>/  </a:t>
            </a:r>
            <a:r>
              <a:rPr lang="en-US" altLang="zh-CN" sz="1800" b="1" kern="0" dirty="0" smtClean="0"/>
              <a:t>5N</a:t>
            </a:r>
            <a:r>
              <a:rPr lang="en-US" altLang="zh-CN" sz="1800" b="1" kern="0" dirty="0"/>
              <a:t>/  </a:t>
            </a:r>
            <a:r>
              <a:rPr lang="en-US" altLang="zh-CN" sz="1800" b="1" kern="0" dirty="0" smtClean="0"/>
              <a:t>16A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(16Y</a:t>
            </a:r>
            <a:r>
              <a:rPr lang="en-US" altLang="zh-CN" sz="1800" b="1" dirty="0">
                <a:highlight>
                  <a:srgbClr val="00FF00"/>
                </a:highlight>
              </a:rPr>
              <a:t>, </a:t>
            </a:r>
            <a:r>
              <a:rPr lang="en-US" altLang="zh-CN" sz="1800" b="1" dirty="0" smtClean="0">
                <a:highlight>
                  <a:srgbClr val="00FF00"/>
                </a:highlight>
              </a:rPr>
              <a:t>4N</a:t>
            </a:r>
            <a:r>
              <a:rPr lang="en-US" altLang="zh-CN" sz="1800" b="1" dirty="0">
                <a:highlight>
                  <a:srgbClr val="00FF00"/>
                </a:highlight>
              </a:rPr>
              <a:t>, </a:t>
            </a:r>
            <a:r>
              <a:rPr lang="en-US" altLang="zh-CN" sz="1800" b="1" dirty="0" smtClean="0">
                <a:highlight>
                  <a:srgbClr val="00FF00"/>
                </a:highlight>
              </a:rPr>
              <a:t>14A)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2</a:t>
            </a:r>
            <a:r>
              <a:rPr lang="en-US" altLang="zh-CN" kern="0" dirty="0" smtClean="0"/>
              <a:t> </a:t>
            </a:r>
            <a:r>
              <a:rPr lang="en-US" altLang="zh-CN" kern="0" dirty="0"/>
              <a:t>votes of non-voting </a:t>
            </a:r>
            <a:r>
              <a:rPr lang="en-US" altLang="zh-CN" kern="0" dirty="0" smtClean="0"/>
              <a:t>members, and </a:t>
            </a:r>
            <a:r>
              <a:rPr lang="en-US" altLang="zh-CN" kern="0" dirty="0" smtClean="0">
                <a:solidFill>
                  <a:srgbClr val="FF0000"/>
                </a:solidFill>
              </a:rPr>
              <a:t>1 </a:t>
            </a:r>
            <a:r>
              <a:rPr lang="en-US" altLang="zh-CN" kern="0" dirty="0" smtClean="0"/>
              <a:t>change request from “No” to “Abstain” (the member clicked the wrong option, and sent the request during the meeting)</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3940320299"/>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102</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TRN </a:t>
            </a:r>
            <a:r>
              <a:rPr lang="en-US" altLang="zh-CN" sz="1600" dirty="0"/>
              <a:t>based sensing should be adopted as one of the operating modes in DMG monostatic sensing and coordinated monostatic sensing.</a:t>
            </a:r>
          </a:p>
          <a:p>
            <a:pPr lvl="1" algn="just">
              <a:buFont typeface="Arial" panose="020B0604020202020204" pitchFamily="34" charset="0"/>
              <a:buChar char="–"/>
              <a:defRPr/>
            </a:pPr>
            <a:r>
              <a:rPr lang="en-US" altLang="zh-CN" sz="1600" dirty="0" smtClean="0"/>
              <a:t>TRN </a:t>
            </a:r>
            <a:r>
              <a:rPr lang="en-US" altLang="zh-CN" sz="1600" dirty="0"/>
              <a:t>based sensing is an optional operating mode for DMG monostatic sensing and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Yan </a:t>
            </a:r>
            <a:r>
              <a:rPr lang="en-US" altLang="zh-CN" sz="1800" b="1" kern="0" dirty="0" smtClean="0"/>
              <a:t>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  15Y</a:t>
            </a:r>
            <a:r>
              <a:rPr lang="en-US" altLang="zh-CN" sz="1800" b="1" kern="0" dirty="0"/>
              <a:t>/  </a:t>
            </a:r>
            <a:r>
              <a:rPr lang="en-US" altLang="zh-CN" sz="1800" b="1" kern="0" dirty="0" smtClean="0"/>
              <a:t>2N</a:t>
            </a:r>
            <a:r>
              <a:rPr lang="en-US" altLang="zh-CN" sz="1800" b="1" kern="0" dirty="0"/>
              <a:t>/  </a:t>
            </a:r>
            <a:r>
              <a:rPr lang="en-US" altLang="zh-CN" sz="1800" b="1" kern="0" dirty="0" smtClean="0"/>
              <a:t>18A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15Y</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2N</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18A</a:t>
            </a:r>
            <a:r>
              <a:rPr lang="en-US" altLang="zh-CN" sz="1800" b="1" dirty="0">
                <a:solidFill>
                  <a:srgbClr val="000000"/>
                </a:solidFill>
                <a:highlight>
                  <a:srgbClr val="00FF00"/>
                </a:highlight>
                <a:latin typeface="Times New Roman" panose="02020603050405020304" pitchFamily="18" charset="0"/>
                <a:cs typeface="+mn-cs"/>
              </a:rPr>
              <a: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4115800157"/>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July Plenary</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968421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7</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11-20/-1712r</a:t>
            </a:r>
            <a:r>
              <a:rPr lang="en-US" altLang="zh-CN" kern="0" dirty="0">
                <a:solidFill>
                  <a:srgbClr val="FF0000"/>
                </a:solidFill>
              </a:rPr>
              <a:t>2</a:t>
            </a:r>
            <a:r>
              <a:rPr lang="en-US" altLang="zh-CN" kern="0" dirty="0"/>
              <a:t> as the </a:t>
            </a:r>
            <a:r>
              <a:rPr lang="en-US" altLang="zh-CN" dirty="0"/>
              <a:t>use cases </a:t>
            </a:r>
            <a:r>
              <a:rPr lang="en-US" altLang="zh-CN" kern="0" dirty="0"/>
              <a:t>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Assaf Kasher</a:t>
            </a:r>
            <a:r>
              <a:rPr lang="en-US" altLang="zh-CN" dirty="0"/>
              <a:t> 	</a:t>
            </a:r>
            <a:r>
              <a:rPr lang="en-US" altLang="zh-CN" kern="0" dirty="0"/>
              <a:t>	Second: Rui Du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zh-CN" altLang="en-US" dirty="0"/>
          </a:p>
          <a:p>
            <a:pPr lvl="1">
              <a:defRPr/>
            </a:pPr>
            <a:endParaRPr lang="en-US" altLang="zh-CN" kern="0" dirty="0"/>
          </a:p>
        </p:txBody>
      </p:sp>
    </p:spTree>
    <p:extLst>
      <p:ext uri="{BB962C8B-B14F-4D97-AF65-F5344CB8AC3E}">
        <p14:creationId xmlns:p14="http://schemas.microsoft.com/office/powerpoint/2010/main" val="1352245903"/>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May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a:t>May </a:t>
            </a:r>
            <a:r>
              <a:rPr lang="en-US" altLang="zh-CN" sz="1600" dirty="0" smtClean="0"/>
              <a:t>Interim</a:t>
            </a:r>
            <a:r>
              <a:rPr lang="en-US" altLang="zh-CN" sz="1600" dirty="0"/>
              <a:t>: </a:t>
            </a:r>
            <a:endParaRPr lang="en-US" altLang="zh-CN" sz="1600" dirty="0" smtClean="0"/>
          </a:p>
          <a:p>
            <a:pPr marL="457200" lvl="1" indent="0" algn="just">
              <a:buNone/>
            </a:pPr>
            <a:r>
              <a:rPr lang="en-US" altLang="zh-CN" sz="1600" dirty="0" smtClean="0"/>
              <a:t>	</a:t>
            </a:r>
            <a:r>
              <a:rPr lang="en-US" altLang="zh-CN" sz="1600" dirty="0" smtClean="0">
                <a:hlinkClick r:id="rId3"/>
              </a:rPr>
              <a:t>https</a:t>
            </a:r>
            <a:r>
              <a:rPr lang="en-US" altLang="zh-CN" sz="1600" dirty="0">
                <a:hlinkClick r:id="rId3"/>
              </a:rPr>
              <a:t>://</a:t>
            </a:r>
            <a:r>
              <a:rPr lang="en-US" altLang="zh-CN" sz="1600" dirty="0" smtClean="0">
                <a:hlinkClick r:id="rId3"/>
              </a:rPr>
              <a:t>mentor.ieee.org/802.11/dcn/22/11-22-0811-00-00bf-ieee-802-11bf-may-2022-interim-meeting-minutes.docx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mentor.ieee.org/802.11/dcn/22/11-22-0812-14-00bf-teleconference-minutes-may-july-2022.docx</a:t>
            </a: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 </a:t>
            </a:r>
            <a:r>
              <a:rPr lang="en-US" altLang="zh-CN" sz="2000" dirty="0" smtClean="0"/>
              <a:t>Sang </a:t>
            </a:r>
            <a:r>
              <a:rPr lang="en-US" altLang="zh-CN" sz="2000" dirty="0"/>
              <a:t>Kim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541254551"/>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103 (</a:t>
            </a:r>
            <a:r>
              <a:rPr lang="en-US" altLang="zh-CN" sz="4000" dirty="0" smtClean="0">
                <a:solidFill>
                  <a:srgbClr val="0000FF"/>
                </a:solidFill>
              </a:rPr>
              <a:t>July 12</a:t>
            </a:r>
            <a:r>
              <a:rPr lang="en-US" altLang="zh-CN" sz="4000" dirty="0" smtClean="0"/>
              <a:t>)</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111</a:t>
            </a:r>
            <a:r>
              <a:rPr lang="en-US" altLang="zh-CN" sz="1600" dirty="0"/>
              <a:t>, 370, </a:t>
            </a:r>
            <a:r>
              <a:rPr lang="en-US" altLang="zh-CN" sz="1600" dirty="0" smtClean="0"/>
              <a:t>412</a:t>
            </a:r>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22/852r2 Comment Resolution for CIDs related to 4.3.21.25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a:t>
            </a:r>
            <a:r>
              <a:rPr lang="en-US" altLang="zh-CN" sz="1800" b="1" kern="0" dirty="0" smtClean="0"/>
              <a:t>Rojan </a:t>
            </a:r>
            <a:r>
              <a:rPr lang="en-US" altLang="zh-CN" sz="1800" b="1" kern="0" dirty="0"/>
              <a:t>Chitrakar </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22/0852r2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2557571"/>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104</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022</a:t>
            </a:r>
            <a:r>
              <a:rPr lang="en-US" altLang="zh-CN" sz="1600" dirty="0"/>
              <a:t>, 148, 149, 150, 180, 186, 188, 189, 190, 196, 197, 198, 210, 216, 217, 220, 231, 232, 233, 234, 257, 269, 335, 342, 344, 401, 455, 461, 462, 464, 465, 473, 524, 533, 584, 605, 608, 609, 610, 629, 646, 675, 691, 692, 695, 696, 711, 713, 742, 745,746, 812, 819, 828, 830, 831, 832, 835, 850, 851,860, 861, 865, 876, 900, 901  </a:t>
            </a:r>
            <a:endParaRPr lang="en-US" altLang="zh-CN" sz="1600" dirty="0" smtClean="0"/>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22/0877r2, </a:t>
            </a:r>
            <a:r>
              <a:rPr lang="en-US" altLang="zh-CN" sz="1600" dirty="0" smtClean="0"/>
              <a:t>Resolutions </a:t>
            </a:r>
            <a:r>
              <a:rPr lang="en-US" altLang="zh-CN" sz="1600" dirty="0"/>
              <a:t>for Editorial Comments in CC40 -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0877r2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86163863"/>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105</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025, 074, 183, 201, 227, 235, 440, 441, 683, 685, 686, 687, 693, 703, 707, 723, 727, 728, </a:t>
            </a:r>
            <a:r>
              <a:rPr lang="en-US" altLang="zh-CN" sz="1600" dirty="0" smtClean="0"/>
              <a:t>842</a:t>
            </a:r>
            <a:r>
              <a:rPr lang="en-US" altLang="zh-CN" sz="1600" dirty="0"/>
              <a:t>,</a:t>
            </a:r>
            <a:r>
              <a:rPr lang="en-US" altLang="zh-CN" sz="1600" dirty="0" smtClean="0"/>
              <a:t> </a:t>
            </a:r>
            <a:r>
              <a:rPr lang="en-US" altLang="zh-CN" sz="1600" dirty="0"/>
              <a:t>in 22/0907r1, Resolutions for Editorial Comments in CC40 - Part 3</a:t>
            </a:r>
            <a:endParaRPr lang="en-US" altLang="zh-CN" sz="1600" dirty="0" smtClean="0"/>
          </a:p>
          <a:p>
            <a:pPr lvl="1" algn="just">
              <a:buFont typeface="Arial" panose="020B0604020202020204" pitchFamily="34" charset="0"/>
              <a:buChar char="–"/>
              <a:defRPr/>
            </a:pPr>
            <a:r>
              <a:rPr lang="en-US" altLang="zh-CN" sz="1600" dirty="0"/>
              <a:t>023, 229, 429, 665, 841, 848, 852, 853, 854, 856, 858, 859, </a:t>
            </a:r>
            <a:r>
              <a:rPr lang="en-US" altLang="zh-CN" sz="1600" dirty="0" smtClean="0"/>
              <a:t>894, </a:t>
            </a:r>
            <a:r>
              <a:rPr lang="en-US" altLang="zh-CN" sz="1600" dirty="0"/>
              <a:t>in 22/0889r3, Resolutions for Editorial Comments in CC40 - Part 2</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a:t>
            </a:r>
            <a:r>
              <a:rPr lang="en-US" altLang="zh-CN" sz="1800" b="1" kern="0" dirty="0" smtClean="0"/>
              <a:t>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22/0907r1, 22/0889r3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52636993"/>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106</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133, 199, 255, 392, 393, 488, 522, 587, 680, 681, 709, 710, 837, 843, 844, 874, </a:t>
            </a:r>
            <a:r>
              <a:rPr lang="en-US" altLang="zh-CN" sz="1600" dirty="0" smtClean="0"/>
              <a:t>902, </a:t>
            </a:r>
            <a:r>
              <a:rPr lang="en-US" altLang="zh-CN" sz="1600" dirty="0"/>
              <a:t>in 22/0931r2, Resolutions for Editorial Comments in CC40 - Part 4</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22/0931r2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40391743"/>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107 (</a:t>
            </a:r>
            <a:r>
              <a:rPr lang="en-US" altLang="zh-CN" sz="4000" dirty="0" smtClean="0">
                <a:solidFill>
                  <a:srgbClr val="FF0000"/>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SBP initiator shall be able to request the SBP responder to restrict the sensing procedure in the SBP to a list of selected non-AP STAs as sensing responders. Each selected non-AP STA shall be specified in terms of its MAC address. When requested, the SBP responder shall not include any non-selected non-AP STAs as sensing responders in the sensing procedure in the SBP</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r>
              <a:rPr lang="en-US" altLang="zh-CN" sz="1600" dirty="0"/>
              <a:t>Note: SBP initiator can include itself as one of the sensing responders.</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Oscar Au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dirty="0" smtClean="0"/>
              <a:t>0670r1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65755612"/>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108 </a:t>
            </a:r>
            <a:r>
              <a:rPr lang="en-US" altLang="zh-CN" sz="4000" dirty="0"/>
              <a:t>(</a:t>
            </a:r>
            <a:r>
              <a:rPr lang="en-US" altLang="zh-CN" sz="4000" dirty="0">
                <a:solidFill>
                  <a:srgbClr val="0000FF"/>
                </a:solidFill>
              </a:rPr>
              <a:t>July </a:t>
            </a:r>
            <a:r>
              <a:rPr lang="en-US" altLang="zh-CN" sz="4000" dirty="0" smtClean="0">
                <a:solidFill>
                  <a:srgbClr val="0000FF"/>
                </a:solidFill>
              </a:rPr>
              <a:t>14</a:t>
            </a:r>
            <a:r>
              <a:rPr lang="en-US" altLang="zh-CN" sz="4000" dirty="0" smtClean="0"/>
              <a:t>)</a:t>
            </a:r>
            <a:endParaRPr lang="en-US" altLang="zh-CN" sz="4000" dirty="0"/>
          </a:p>
          <a:p>
            <a:pPr algn="ctr">
              <a:buFontTx/>
              <a:buNone/>
            </a:pP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b="1" dirty="0"/>
              <a:t>330, 656, 414, 225, 657, 679, 652, 649, </a:t>
            </a:r>
            <a:r>
              <a:rPr lang="en-US" altLang="zh-CN" sz="1600" b="1" dirty="0" smtClean="0"/>
              <a:t>109</a:t>
            </a:r>
            <a:endParaRPr lang="en-US" altLang="zh-CN" sz="1600" dirty="0"/>
          </a:p>
          <a:p>
            <a:pPr lvl="1" algn="just">
              <a:buFont typeface="Arial" panose="020B0604020202020204" pitchFamily="34" charset="0"/>
              <a:buChar char="–"/>
              <a:defRPr/>
            </a:pPr>
            <a:r>
              <a:rPr lang="en-US" altLang="zh-CN" sz="1600" dirty="0" smtClean="0"/>
              <a:t>In </a:t>
            </a:r>
            <a:r>
              <a:rPr lang="en-US" altLang="zh-CN" sz="1600" b="1" dirty="0" smtClean="0"/>
              <a:t>11-22-918r2, </a:t>
            </a:r>
            <a:r>
              <a:rPr lang="en-US" altLang="zh-CN" sz="1600" dirty="0"/>
              <a:t>CC40-DNG-sensing-req-CIDs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22/0918r2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27951932"/>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45, 107, 397, 339, 329, 223, 372 </a:t>
            </a:r>
            <a:r>
              <a:rPr lang="en-US" altLang="zh-CN" sz="1600" dirty="0" smtClean="0"/>
              <a:t>(In 11-22-0943-01-00bf </a:t>
            </a:r>
            <a:r>
              <a:rPr lang="en-US" altLang="zh-CN" sz="1600" dirty="0"/>
              <a:t>CC40-comments DMG comments resolution part one) </a:t>
            </a:r>
            <a:endParaRPr lang="en-US" altLang="zh-CN" sz="1600" dirty="0" smtClean="0"/>
          </a:p>
          <a:p>
            <a:pPr lvl="1" algn="just">
              <a:buFont typeface="Arial" panose="020B0604020202020204" pitchFamily="34" charset="0"/>
              <a:buChar char="–"/>
              <a:defRPr/>
            </a:pPr>
            <a:r>
              <a:rPr lang="en-US" altLang="zh-CN" sz="1600" kern="0" dirty="0"/>
              <a:t>215, 219, 262, 263, 377  </a:t>
            </a:r>
            <a:r>
              <a:rPr lang="en-US" altLang="zh-CN" sz="1600" kern="0" dirty="0" smtClean="0"/>
              <a:t>(In 11-22-0944-02-00bf </a:t>
            </a:r>
            <a:r>
              <a:rPr lang="en-US" altLang="zh-CN" sz="1600" kern="0" dirty="0"/>
              <a:t>CC40-comments DMG comments resolution part two)</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22/0943r1, 22/0944r2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55882223"/>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106, 67, 68, 84, 396, 86, 87, 73</a:t>
            </a:r>
          </a:p>
          <a:p>
            <a:pPr lvl="1" algn="just">
              <a:buFont typeface="Arial" panose="020B0604020202020204" pitchFamily="34" charset="0"/>
              <a:buChar char="–"/>
              <a:defRPr/>
            </a:pPr>
            <a:r>
              <a:rPr lang="en-US" altLang="zh-CN" sz="1600" dirty="0"/>
              <a:t>as specified in 11-22-901r0 (CC40-Resolution of CIDs in clause 9.4.2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22/0901r0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53766292"/>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702, 70, 71, 72, 69, 85 </a:t>
            </a:r>
          </a:p>
          <a:p>
            <a:pPr lvl="1" algn="just">
              <a:buFont typeface="Arial" panose="020B0604020202020204" pitchFamily="34" charset="0"/>
              <a:buChar char="–"/>
              <a:defRPr/>
            </a:pPr>
            <a:r>
              <a:rPr lang="en-US" altLang="zh-CN" sz="1600" dirty="0"/>
              <a:t>as specified in </a:t>
            </a:r>
            <a:r>
              <a:rPr lang="en-US" altLang="zh-CN" sz="1600" dirty="0" smtClean="0"/>
              <a:t>11-22-922r1 </a:t>
            </a:r>
            <a:r>
              <a:rPr lang="en-US" altLang="zh-CN" sz="1600" dirty="0"/>
              <a:t>(CC40-Resolution of CIDs in clause 9.4.2 part 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 Solomon </a:t>
            </a:r>
            <a:r>
              <a:rPr lang="en-US" altLang="zh-CN" sz="1800" b="1" kern="0" dirty="0" smtClean="0"/>
              <a:t>Trainin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22/0922r1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571544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674143884"/>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103, 104, 669, 54, 667, 222, 394, 402, 140, 804, 604, 805, 391, 224, 607, 36, 37, </a:t>
            </a:r>
            <a:r>
              <a:rPr lang="en-US" altLang="zh-CN" sz="1600" dirty="0" smtClean="0"/>
              <a:t>38</a:t>
            </a:r>
          </a:p>
          <a:p>
            <a:pPr lvl="1" algn="just">
              <a:buFont typeface="Arial" panose="020B0604020202020204" pitchFamily="34" charset="0"/>
              <a:buChar char="–"/>
              <a:defRPr/>
            </a:pPr>
            <a:r>
              <a:rPr lang="en-US" altLang="zh-CN" sz="1600" dirty="0"/>
              <a:t>as specified in </a:t>
            </a:r>
            <a:r>
              <a:rPr lang="en-US" altLang="zh-CN" sz="1600" dirty="0" smtClean="0"/>
              <a:t>11-22-0985-03-00bf-resolutions-for-editorial-comments-in-cc40-part-5</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22/0985r3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2309631"/>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2, 228,729, </a:t>
            </a:r>
            <a:r>
              <a:rPr lang="en-US" altLang="zh-CN" sz="1600" dirty="0" smtClean="0"/>
              <a:t>781</a:t>
            </a:r>
          </a:p>
          <a:p>
            <a:pPr lvl="1" algn="just">
              <a:buFont typeface="Arial" panose="020B0604020202020204" pitchFamily="34" charset="0"/>
              <a:buChar char="–"/>
              <a:defRPr/>
            </a:pPr>
            <a:r>
              <a:rPr lang="en-US" altLang="zh-CN" sz="1600" dirty="0"/>
              <a:t>as specified in 11-22-0934r4, Comment resolution for CIDs 2, 228 and 729</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22/0934r4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41647394"/>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341, 90, 237, 350, 352, 353, 354, 437, 438, 439, 444, and </a:t>
            </a:r>
            <a:r>
              <a:rPr lang="en-US" altLang="zh-CN" sz="1600" dirty="0" smtClean="0"/>
              <a:t>336</a:t>
            </a:r>
          </a:p>
          <a:p>
            <a:pPr lvl="1" algn="just">
              <a:buFont typeface="Arial" panose="020B0604020202020204" pitchFamily="34" charset="0"/>
              <a:buChar char="–"/>
              <a:defRPr/>
            </a:pPr>
            <a:r>
              <a:rPr lang="en-US" altLang="zh-CN" sz="1600" kern="0" dirty="0"/>
              <a:t>as specified in 11-22-1095-01-00bf cc40-comments DMG comments resolution part three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22/1095r1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63892174"/>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331</a:t>
            </a:r>
            <a:r>
              <a:rPr lang="en-US" altLang="zh-CN" sz="1600" dirty="0"/>
              <a:t>, 332, 643, 420, 653, 839, 648, 333, 240, 258, 395, 651, 424, 425, 259, 421, 422, 423, 840, 426, 514, </a:t>
            </a:r>
            <a:r>
              <a:rPr lang="en-US" altLang="zh-CN" sz="1600" dirty="0" smtClean="0"/>
              <a:t>427, </a:t>
            </a:r>
            <a:r>
              <a:rPr lang="en-US" altLang="zh-CN" sz="1600" dirty="0"/>
              <a:t>as specified in 11-22-947r3, </a:t>
            </a:r>
            <a:r>
              <a:rPr lang="en-US" altLang="zh-CN" sz="1600" dirty="0" smtClean="0"/>
              <a:t>CC40-DMG-informtion-elements-CIDs</a:t>
            </a:r>
          </a:p>
          <a:p>
            <a:pPr lvl="1" algn="just">
              <a:buFont typeface="Arial" panose="020B0604020202020204" pitchFamily="34" charset="0"/>
              <a:buChar char="–"/>
              <a:defRPr/>
            </a:pPr>
            <a:r>
              <a:rPr lang="en-US" altLang="zh-CN" sz="1600" dirty="0"/>
              <a:t>763, 366, 361, 448, 357, 358, 359, 360, 362, 363, 364, 869, 450, 451, 870, 871, </a:t>
            </a:r>
            <a:r>
              <a:rPr lang="en-US" altLang="zh-CN" sz="1600" dirty="0" smtClean="0"/>
              <a:t>872, </a:t>
            </a:r>
            <a:r>
              <a:rPr lang="en-US" altLang="zh-CN" sz="1600" dirty="0"/>
              <a:t>as specified in 11-22-966r1, CC40-DMG-clasue-11-CIDs-part-1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dirty="0"/>
              <a:t>	</a:t>
            </a:r>
            <a:r>
              <a:rPr lang="en-US" altLang="zh-CN" sz="1800" b="1" kern="0" dirty="0"/>
              <a:t>Second: Solomon </a:t>
            </a:r>
            <a:r>
              <a:rPr lang="en-US" altLang="zh-CN" sz="1800" b="1" kern="0" dirty="0" smtClean="0"/>
              <a:t>Trainin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22/947r3, 22/966r1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17751133"/>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290, 458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11-22-988r2, </a:t>
            </a:r>
            <a:r>
              <a:rPr lang="en-US" altLang="zh-CN" sz="1600" dirty="0"/>
              <a:t>Comment Resolutions for CC40 11bf D0.1 SBP MLME CIDs</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22/988r2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67516470"/>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16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571225322"/>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a:t>
            </a:r>
            <a:r>
              <a:rPr lang="en-US" altLang="zh-CN" sz="1600" dirty="0"/>
              <a:t>, 589, </a:t>
            </a:r>
            <a:r>
              <a:rPr lang="en-US" altLang="zh-CN" sz="1600" dirty="0" smtClean="0"/>
              <a:t>647</a:t>
            </a:r>
          </a:p>
          <a:p>
            <a:pPr lvl="1" algn="just">
              <a:buFont typeface="Arial" panose="020B0604020202020204" pitchFamily="34" charset="0"/>
              <a:buChar char="–"/>
              <a:defRPr/>
            </a:pPr>
            <a:r>
              <a:rPr lang="en-US" altLang="zh-CN" sz="1600" dirty="0"/>
              <a:t>as specified in 11-22-0829r3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Ning Gao </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22/0829r3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17511499"/>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118</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r>
              <a:rPr lang="en-US" altLang="zh-CN" sz="1800" b="1" kern="0" dirty="0"/>
              <a:t>The measurement report type described in the PDT Formatting of CSI 22/1020 is the only one defined for the </a:t>
            </a:r>
            <a:r>
              <a:rPr lang="en-US" altLang="zh-CN" sz="1800" b="1" kern="0" dirty="0" err="1"/>
              <a:t>TGbf</a:t>
            </a:r>
            <a:r>
              <a:rPr lang="en-US" altLang="zh-CN" sz="1800" b="1" kern="0" dirty="0"/>
              <a:t> sub-7 GHz WLAN </a:t>
            </a:r>
            <a:r>
              <a:rPr lang="en-US" altLang="zh-CN" sz="1800" b="1" kern="0" dirty="0" smtClean="0"/>
              <a:t>sensing.  </a:t>
            </a:r>
            <a:endParaRPr lang="en-US" altLang="zh-CN" sz="1800" b="1" kern="0" dirty="0"/>
          </a:p>
          <a:p>
            <a:pPr marL="685800" lvl="2" indent="-342900" algn="just">
              <a:buFont typeface="微软雅黑" panose="020B0503020204020204" pitchFamily="34" charset="-122"/>
              <a:buChar char="–"/>
              <a:defRPr/>
            </a:pPr>
            <a:r>
              <a:rPr lang="en-US" altLang="zh-CN" sz="1400" kern="0" dirty="0" smtClean="0"/>
              <a:t>Signaling </a:t>
            </a:r>
            <a:r>
              <a:rPr lang="en-US" altLang="zh-CN" sz="1400" kern="0" dirty="0"/>
              <a:t>of the measurement report type is for further discussion</a:t>
            </a:r>
          </a:p>
          <a:p>
            <a:pPr marL="685800" lvl="2" indent="-342900" algn="just">
              <a:buFont typeface="微软雅黑" panose="020B0503020204020204" pitchFamily="34" charset="-122"/>
              <a:buChar char="–"/>
              <a:defRPr/>
            </a:pPr>
            <a:r>
              <a:rPr lang="en-US" altLang="zh-CN" sz="1400" kern="0" dirty="0" smtClean="0"/>
              <a:t>Reporting </a:t>
            </a:r>
            <a:r>
              <a:rPr lang="en-US" altLang="zh-CN" sz="1400" kern="0" dirty="0"/>
              <a:t>of per-RX antenna gain, RSSI or SNR is for further discussion and it is not a standalone report type</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Junghoon Suh</a:t>
            </a:r>
            <a:r>
              <a:rPr lang="en-US" altLang="zh-CN" sz="1800" b="1" kern="0" dirty="0"/>
              <a:t>	</a:t>
            </a:r>
            <a:r>
              <a:rPr lang="en-US" altLang="zh-CN" sz="1800" b="1" dirty="0"/>
              <a:t>	</a:t>
            </a:r>
            <a:r>
              <a:rPr lang="en-US" altLang="zh-CN" sz="1800" b="1" kern="0" dirty="0"/>
              <a:t>Second: Yan 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22/1158r1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23Y</a:t>
            </a:r>
            <a:r>
              <a:rPr lang="en-US" altLang="zh-CN" kern="0" dirty="0"/>
              <a:t>/ </a:t>
            </a:r>
            <a:r>
              <a:rPr lang="en-US" altLang="zh-CN" kern="0" dirty="0" smtClean="0"/>
              <a:t>3N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41637596"/>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221, </a:t>
            </a:r>
            <a:r>
              <a:rPr lang="en-US" altLang="zh-CN" sz="1600" dirty="0" smtClean="0"/>
              <a:t>265</a:t>
            </a:r>
          </a:p>
          <a:p>
            <a:pPr lvl="1" algn="just">
              <a:buFont typeface="Arial" panose="020B0604020202020204" pitchFamily="34" charset="0"/>
              <a:buChar char="–"/>
              <a:defRPr/>
            </a:pPr>
            <a:r>
              <a:rPr lang="en-US" altLang="zh-CN" sz="1600" dirty="0" smtClean="0"/>
              <a:t>as </a:t>
            </a:r>
            <a:r>
              <a:rPr lang="en-US" altLang="zh-CN" sz="1600" dirty="0"/>
              <a:t>specified in 11-22-1176r2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Anirudha Sahoo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22/1176r2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07712585"/>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 97, 200, 282, 499, 558, 562, 628, </a:t>
            </a:r>
            <a:r>
              <a:rPr lang="en-US" altLang="zh-CN" sz="1600" dirty="0" smtClean="0"/>
              <a:t>910</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11-22-976r4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22/0976r4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471190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8</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procedure allows a STA to perform WLAN sensing and obtain measurement results. A sensing session is an instance of a sensing procedure with associated operational parameters of that instance.</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b="1" kern="0" dirty="0"/>
              <a:t>Move: Cheng Chen</a:t>
            </a:r>
            <a:r>
              <a:rPr lang="en-US" altLang="zh-CN" b="1" dirty="0"/>
              <a:t>	</a:t>
            </a:r>
            <a:r>
              <a:rPr lang="en-US" altLang="zh-CN" b="1" kern="0" dirty="0"/>
              <a:t>	Second: Solomon Trainin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342900" lvl="1" indent="-342900">
              <a:buFont typeface="Arial" panose="020B0604020202020204" pitchFamily="34" charset="0"/>
              <a:buChar char="•"/>
              <a:defRPr/>
            </a:pPr>
            <a:endParaRPr lang="en-US" altLang="zh-CN" b="1" kern="0" dirty="0"/>
          </a:p>
          <a:p>
            <a:pPr marL="342900" lvl="1" indent="-342900">
              <a:buFont typeface="Arial" panose="020B0604020202020204" pitchFamily="34" charset="0"/>
              <a:buChar char="•"/>
              <a:defRPr/>
            </a:pPr>
            <a:r>
              <a:rPr lang="en-US" altLang="zh-CN" kern="0" dirty="0"/>
              <a:t>Note</a:t>
            </a:r>
            <a:r>
              <a:rPr lang="zh-CN" altLang="en-US" kern="0" dirty="0"/>
              <a:t>：  </a:t>
            </a:r>
            <a:r>
              <a:rPr lang="en-US" altLang="zh-CN" kern="0" dirty="0"/>
              <a:t>Related document 20/1849r4</a:t>
            </a:r>
          </a:p>
          <a:p>
            <a:pPr marL="0" lvl="1" indent="0">
              <a:buNone/>
              <a:defRPr/>
            </a:pPr>
            <a:endParaRPr lang="en-US" altLang="zh-CN" b="1" kern="0" dirty="0"/>
          </a:p>
        </p:txBody>
      </p:sp>
    </p:spTree>
    <p:extLst>
      <p:ext uri="{BB962C8B-B14F-4D97-AF65-F5344CB8AC3E}">
        <p14:creationId xmlns:p14="http://schemas.microsoft.com/office/powerpoint/2010/main" val="1443288491"/>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 46, 75, 76, 77, 80, 260, 261, 378, 492, 515 and </a:t>
            </a:r>
            <a:r>
              <a:rPr lang="en-US" altLang="zh-CN" sz="1600" dirty="0" smtClean="0"/>
              <a:t>518</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11-22/1168r5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a:t>
            </a:r>
            <a:r>
              <a:rPr lang="en-US" altLang="zh-CN" kern="0" dirty="0"/>
              <a:t>22/1168r5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91038509"/>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 138, 184 and 275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11-22/1170r2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18Y</a:t>
            </a:r>
            <a:r>
              <a:rPr lang="en-US" altLang="zh-CN" sz="1800" b="1" kern="0" dirty="0"/>
              <a:t>/ </a:t>
            </a:r>
            <a:r>
              <a:rPr lang="en-US" altLang="zh-CN" sz="1800" b="1" kern="0" dirty="0" smtClean="0"/>
              <a:t> 1 </a:t>
            </a:r>
            <a:r>
              <a:rPr lang="en-US" altLang="zh-CN" sz="1800" b="1" kern="0" dirty="0"/>
              <a:t>N/  </a:t>
            </a:r>
            <a:r>
              <a:rPr lang="en-US" altLang="zh-CN" sz="1800" b="1" kern="0" dirty="0" smtClean="0"/>
              <a:t>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(18Y</a:t>
            </a:r>
            <a:r>
              <a:rPr lang="en-US" altLang="zh-CN" sz="1800" b="1" dirty="0">
                <a:highlight>
                  <a:srgbClr val="00FF00"/>
                </a:highlight>
              </a:rPr>
              <a:t>, </a:t>
            </a:r>
            <a:r>
              <a:rPr lang="en-US" altLang="zh-CN" sz="1800" b="1" dirty="0" smtClean="0">
                <a:highlight>
                  <a:srgbClr val="00FF00"/>
                </a:highlight>
              </a:rPr>
              <a:t>1N</a:t>
            </a:r>
            <a:r>
              <a:rPr lang="en-US" altLang="zh-CN" sz="1800" b="1" dirty="0">
                <a:highlight>
                  <a:srgbClr val="00FF00"/>
                </a:highlight>
              </a:rPr>
              <a:t>, </a:t>
            </a:r>
            <a:r>
              <a:rPr lang="en-US" altLang="zh-CN" sz="1800" b="1" dirty="0" smtClean="0">
                <a:highlight>
                  <a:srgbClr val="00FF00"/>
                </a:highlight>
              </a:rPr>
              <a:t>6A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22/1170r2</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14Y/ 3N/ 9A</a:t>
            </a:r>
            <a:endParaRPr lang="en-US" altLang="zh-CN" sz="1050" b="1" kern="0" dirty="0"/>
          </a:p>
        </p:txBody>
      </p:sp>
    </p:spTree>
    <p:extLst>
      <p:ext uri="{BB962C8B-B14F-4D97-AF65-F5344CB8AC3E}">
        <p14:creationId xmlns:p14="http://schemas.microsoft.com/office/powerpoint/2010/main" val="11716326"/>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110, 177, 239, 317, 770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11-22-1175r1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kern="0" dirty="0"/>
              <a:t>22/1175r1</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49719950"/>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30</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83685886"/>
      </p:ext>
    </p:extLst>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417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11-22-1112r1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22/1112r1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573884386"/>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22/1020r5            PDT Formatting of CSI</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 </a:t>
            </a:r>
            <a:r>
              <a:rPr lang="en-US" altLang="zh-CN" sz="1800" b="1" kern="0" dirty="0"/>
              <a:t>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22/22/1020r5</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1910474398"/>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US" altLang="zh-CN" sz="1600" dirty="0"/>
              <a:t>CIDs </a:t>
            </a:r>
            <a:r>
              <a:rPr lang="en-US" altLang="zh-CN" sz="1600" dirty="0" smtClean="0"/>
              <a:t>123</a:t>
            </a:r>
            <a:r>
              <a:rPr lang="en-US" altLang="zh-CN" sz="1600" dirty="0"/>
              <a:t>, 124, 136, 193, 194, 477, and 550</a:t>
            </a:r>
            <a:endParaRPr lang="zh-CN" altLang="zh-CN" sz="1600" dirty="0"/>
          </a:p>
          <a:p>
            <a:pPr lvl="1"/>
            <a:r>
              <a:rPr lang="en-US" altLang="zh-CN" sz="1600" dirty="0"/>
              <a:t>as specified in </a:t>
            </a:r>
            <a:r>
              <a:rPr lang="en-US" altLang="zh-CN" sz="1600" dirty="0" smtClean="0"/>
              <a:t>11-22-1224r2</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Suh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22/1224r2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80388556"/>
      </p:ext>
    </p:extLst>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88, 431, 453, 612, 751 and 752</a:t>
            </a:r>
          </a:p>
          <a:p>
            <a:pPr lvl="1" algn="just">
              <a:buFont typeface="Arial" panose="020B0604020202020204" pitchFamily="34" charset="0"/>
              <a:buChar char="–"/>
              <a:defRPr/>
            </a:pPr>
            <a:r>
              <a:rPr lang="en-US" altLang="zh-CN" sz="1600" dirty="0"/>
              <a:t>as specified in 11-22-1273r0</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22/1273r0</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673391043"/>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230, 28, 31, 403, 206, 721, 3, 4, 27, 720, 446, 722, 442, 29, 404, 406, 30, 32, 718, 719, 208, 724, 725, 726, 207, 405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22/1237r2</a:t>
            </a:r>
          </a:p>
          <a:p>
            <a:pPr lvl="1" algn="just">
              <a:buFont typeface="Arial" panose="020B0604020202020204" pitchFamily="34" charset="0"/>
              <a:buChar char="–"/>
              <a:defRPr/>
            </a:pPr>
            <a:r>
              <a:rPr lang="en-US" altLang="zh-CN" sz="1600" dirty="0" smtClean="0"/>
              <a:t>CIDs </a:t>
            </a:r>
            <a:r>
              <a:rPr lang="en-US" altLang="zh-CN" sz="1600" dirty="0"/>
              <a:t>386, 398, 185, 017, 191, 024, 613, 881, 753, 475, 288, 615, 614, 026, 170, 171, 173, 546, 159, 162, 862, 864, 476, 621, 630, 631, 786, 160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22/1245r5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Solomon Trainin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22/1237r2, </a:t>
            </a:r>
            <a:r>
              <a:rPr lang="en-US" altLang="zh-CN" kern="0" dirty="0" smtClean="0"/>
              <a:t>22/1245r5</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664045091"/>
      </p:ext>
    </p:extLst>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131 163 309 400 564 660 760 885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11-22-1243r2</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a:t>
            </a:r>
            <a:r>
              <a:rPr lang="en-US" altLang="zh-CN" dirty="0"/>
              <a:t>/</a:t>
            </a:r>
            <a:r>
              <a:rPr lang="en-US" altLang="zh-CN" dirty="0" smtClean="0"/>
              <a:t>1243r2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904274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9</a:t>
            </a:r>
            <a:endParaRPr lang="en-US" altLang="en-US" sz="2800" dirty="0">
              <a:solidFill>
                <a:schemeClr val="tx2"/>
              </a:solidFill>
            </a:endParaRPr>
          </a:p>
        </p:txBody>
      </p:sp>
      <p:sp>
        <p:nvSpPr>
          <p:cNvPr id="18" name="Rectangle 3"/>
          <p:cNvSpPr txBox="1">
            <a:spLocks noChangeArrowheads="1"/>
          </p:cNvSpPr>
          <p:nvPr/>
        </p:nvSpPr>
        <p:spPr bwMode="auto">
          <a:xfrm>
            <a:off x="2209800" y="1600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Sensing initiator and sensing responder</a:t>
            </a:r>
          </a:p>
          <a:p>
            <a:pPr lvl="2">
              <a:defRPr/>
            </a:pPr>
            <a:r>
              <a:rPr lang="en-US" altLang="zh-CN" sz="1400" kern="0" dirty="0"/>
              <a:t>Sensing initiator: a STA that initiates a WLAN sensing session</a:t>
            </a:r>
          </a:p>
          <a:p>
            <a:pPr lvl="2">
              <a:defRPr/>
            </a:pPr>
            <a:r>
              <a:rPr lang="en-US" altLang="zh-CN" sz="1400" kern="0" dirty="0"/>
              <a:t>Sensing responder: a STA that participates in a WLAN sensing session initiated by a sensing initiator</a:t>
            </a:r>
          </a:p>
          <a:p>
            <a:pPr lvl="1">
              <a:defRPr/>
            </a:pPr>
            <a:r>
              <a:rPr lang="en-US" altLang="zh-CN" kern="0" dirty="0"/>
              <a:t>Sensing transmitter and sensing receiver</a:t>
            </a:r>
          </a:p>
          <a:p>
            <a:pPr lvl="2">
              <a:defRPr/>
            </a:pPr>
            <a:r>
              <a:rPr lang="en-US" altLang="zh-CN" sz="1400" kern="0" dirty="0"/>
              <a:t>Sensing transmitter: a STA that transmits PPDUs used for sensing measurements in a sensing session</a:t>
            </a:r>
          </a:p>
          <a:p>
            <a:pPr lvl="2">
              <a:defRPr/>
            </a:pPr>
            <a:r>
              <a:rPr lang="en-US" altLang="zh-CN" sz="1400" kern="0" dirty="0"/>
              <a:t>Sensing receiver: a STA that receives PPDUs sent by a sensing transmitter and performs sensing measurements in a sensing session</a:t>
            </a:r>
          </a:p>
          <a:p>
            <a:pPr lvl="1">
              <a:defRPr/>
            </a:pPr>
            <a:r>
              <a:rPr lang="en-US" altLang="zh-CN" kern="0" dirty="0"/>
              <a:t>A STA can assume multiple roles in one sensing session.</a:t>
            </a:r>
          </a:p>
          <a:p>
            <a:pPr>
              <a:defRPr/>
            </a:pPr>
            <a:endParaRPr lang="en-US" altLang="zh-CN" sz="1400" kern="0" dirty="0"/>
          </a:p>
          <a:p>
            <a:pPr marL="342900" lvl="1" indent="-342900">
              <a:buFont typeface="Arial" panose="020B0604020202020204" pitchFamily="34" charset="0"/>
              <a:buChar char="•"/>
              <a:defRPr/>
            </a:pPr>
            <a:r>
              <a:rPr lang="en-US" altLang="zh-CN" b="1" kern="0" dirty="0"/>
              <a:t>Move: Cheng Chen		Second: Edward Au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0" lvl="1" indent="0">
              <a:buNone/>
              <a:defRPr/>
            </a:pPr>
            <a:endParaRPr lang="en-US" altLang="zh-CN" kern="0" dirty="0"/>
          </a:p>
          <a:p>
            <a:pPr marL="0" lvl="1" indent="0">
              <a:buNone/>
              <a:defRPr/>
            </a:pPr>
            <a:r>
              <a:rPr lang="en-US" altLang="zh-CN" kern="0" dirty="0"/>
              <a:t>Note</a:t>
            </a:r>
            <a:r>
              <a:rPr lang="zh-CN" altLang="en-US" kern="0" dirty="0"/>
              <a:t>：  </a:t>
            </a:r>
            <a:r>
              <a:rPr lang="en-US" altLang="zh-CN" kern="0" dirty="0"/>
              <a:t>Related document 20/1849r4</a:t>
            </a:r>
          </a:p>
        </p:txBody>
      </p:sp>
    </p:spTree>
    <p:extLst>
      <p:ext uri="{BB962C8B-B14F-4D97-AF65-F5344CB8AC3E}">
        <p14:creationId xmlns:p14="http://schemas.microsoft.com/office/powerpoint/2010/main" val="3463740675"/>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7, 470, and 509</a:t>
            </a:r>
          </a:p>
          <a:p>
            <a:pPr lvl="1" algn="just">
              <a:buFont typeface="Arial" panose="020B0604020202020204" pitchFamily="34" charset="0"/>
              <a:buChar char="–"/>
              <a:defRPr/>
            </a:pPr>
            <a:r>
              <a:rPr lang="en-US" altLang="zh-CN" sz="1600" dirty="0" smtClean="0"/>
              <a:t>as </a:t>
            </a:r>
            <a:r>
              <a:rPr lang="en-US" altLang="zh-CN" sz="1600" dirty="0"/>
              <a:t>specified in 11-22-1206r3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smtClean="0"/>
              <a:t>Rui</a:t>
            </a:r>
            <a:r>
              <a:rPr lang="en-US" altLang="zh-CN" sz="1800" b="1" kern="0" dirty="0" smtClean="0"/>
              <a:t> Du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22/1206r3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235860194"/>
      </p:ext>
    </p:extLst>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September Interim </a:t>
            </a:r>
          </a:p>
          <a:p>
            <a:pPr algn="ctr">
              <a:buFontTx/>
              <a:buNone/>
            </a:pPr>
            <a:r>
              <a:rPr lang="en-US" altLang="zh-CN" sz="4000" dirty="0" smtClean="0">
                <a:solidFill>
                  <a:srgbClr val="0000FF"/>
                </a:solidFill>
              </a:rPr>
              <a:t>(</a:t>
            </a:r>
            <a:r>
              <a:rPr lang="en-US" altLang="en-US" sz="4000" dirty="0">
                <a:solidFill>
                  <a:srgbClr val="0000FF"/>
                </a:solidFill>
                <a:cs typeface="Times New Roman" panose="02020603050405020304" pitchFamily="18" charset="0"/>
              </a:rPr>
              <a:t>September 12 PM1 </a:t>
            </a:r>
            <a:r>
              <a:rPr lang="en-US" altLang="zh-CN" sz="4000" dirty="0" smtClean="0">
                <a:solidFill>
                  <a:srgbClr val="0000FF"/>
                </a:solidFill>
              </a:rPr>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213688040"/>
      </p:ext>
    </p:extLst>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273 161 432 192 616 617 618 619 274 348</a:t>
            </a:r>
          </a:p>
          <a:p>
            <a:pPr lvl="1" algn="just">
              <a:buFont typeface="Arial" panose="020B0604020202020204" pitchFamily="34" charset="0"/>
              <a:buChar char="–"/>
              <a:defRPr/>
            </a:pPr>
            <a:r>
              <a:rPr lang="en-US" altLang="zh-CN" sz="1600" dirty="0"/>
              <a:t>as specified in 11-22-1244r7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22/1244r7</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621120206"/>
      </p:ext>
    </p:extLst>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CIDs 632, 174, 566, 176, 717, 010, 117, 382, 383, 384, 134, 387, 582, 873, 135, 677</a:t>
            </a:r>
          </a:p>
          <a:p>
            <a:pPr lvl="1" algn="just">
              <a:buFont typeface="Arial" panose="020B0604020202020204" pitchFamily="34" charset="0"/>
              <a:buChar char="–"/>
              <a:defRPr/>
            </a:pPr>
            <a:r>
              <a:rPr lang="en-US" altLang="zh-CN" sz="1600" dirty="0"/>
              <a:t>as specified in 22/1261r3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22/1261r3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68537577"/>
      </p:ext>
    </p:extLst>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94, 244,324, 581, 801, 802, 817, 892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22/1315r2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Zinan </a:t>
            </a:r>
            <a:r>
              <a:rPr lang="en-US" altLang="zh-CN" sz="1800" b="1" kern="0" dirty="0" smtClean="0"/>
              <a:t>Lin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22/1315r2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397163086"/>
      </p:ext>
    </p:extLst>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51, 175, 203, 568, 569, 634, 635, 636, 637, 638, 639, 911</a:t>
            </a:r>
          </a:p>
          <a:p>
            <a:pPr lvl="1" algn="just">
              <a:buFont typeface="Arial" panose="020B0604020202020204" pitchFamily="34" charset="0"/>
              <a:buChar char="–"/>
              <a:defRPr/>
            </a:pPr>
            <a:r>
              <a:rPr lang="en-US" altLang="zh-CN" sz="1600" dirty="0"/>
              <a:t>as specified in 22/1172r3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22/1172r3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579982543"/>
      </p:ext>
    </p:extLst>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682, 684, 226, 688, 689, 690, 41, 591, 334, 599, 267</a:t>
            </a:r>
          </a:p>
          <a:p>
            <a:pPr lvl="1" algn="just">
              <a:buFont typeface="Arial" panose="020B0604020202020204" pitchFamily="34" charset="0"/>
              <a:buChar char="–"/>
              <a:defRPr/>
            </a:pPr>
            <a:r>
              <a:rPr lang="en-US" altLang="zh-CN" sz="1600" dirty="0"/>
              <a:t>as specified in 22/1271r3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22/1271r3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94148092"/>
      </p:ext>
    </p:extLst>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  884 </a:t>
            </a:r>
          </a:p>
          <a:p>
            <a:pPr lvl="1" algn="just">
              <a:buFont typeface="Arial" panose="020B0604020202020204" pitchFamily="34" charset="0"/>
              <a:buChar char="–"/>
              <a:defRPr/>
            </a:pPr>
            <a:r>
              <a:rPr lang="en-US" altLang="zh-CN" sz="1600" dirty="0"/>
              <a:t>as specified in 22/1331r1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22/1331r1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882558890"/>
      </p:ext>
    </p:extLst>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694,697,698,699,700,701,704,705,706,708,712</a:t>
            </a:r>
          </a:p>
          <a:p>
            <a:pPr lvl="1" algn="just">
              <a:buFont typeface="Arial" panose="020B0604020202020204" pitchFamily="34" charset="0"/>
              <a:buChar char="–"/>
              <a:defRPr/>
            </a:pPr>
            <a:r>
              <a:rPr lang="en-US" altLang="zh-CN" sz="1600" dirty="0"/>
              <a:t>as specified in 22/0978r3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Leif Wilhelmsson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22/0978r3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6134974"/>
      </p:ext>
    </p:extLst>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42, 43, 44, 520, 521, 592, 337, 600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11-22-1337-00-00bf cc40-comments DMG comments resolution part </a:t>
            </a:r>
            <a:r>
              <a:rPr lang="en-US" altLang="zh-CN" sz="1600" dirty="0" smtClean="0"/>
              <a:t>four</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Solomon Trainin</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a:t>
            </a:r>
            <a:r>
              <a:rPr lang="en-US" altLang="zh-CN" kern="0"/>
              <a:t>document </a:t>
            </a:r>
            <a:r>
              <a:rPr lang="en-US" altLang="zh-CN" smtClean="0"/>
              <a:t>22/1337r0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0743815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04052493"/>
      </p:ext>
    </p:extLst>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730, 818, 413, 78, 266, 526, 79, 268, 530</a:t>
            </a:r>
          </a:p>
          <a:p>
            <a:pPr lvl="1" algn="just">
              <a:buFont typeface="Arial" panose="020B0604020202020204" pitchFamily="34" charset="0"/>
              <a:buChar char="–"/>
              <a:defRPr/>
            </a:pPr>
            <a:r>
              <a:rPr lang="en-US" altLang="zh-CN" sz="1600" dirty="0"/>
              <a:t>as specified in 22/1389r0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22/1389r0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652730920"/>
      </p:ext>
    </p:extLst>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 863, 866, 167, 92, 195, 625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22/0930r4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Chris Beg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22/0930r4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416057437"/>
      </p:ext>
    </p:extLst>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a:t>
            </a:r>
            <a:r>
              <a:rPr lang="en-US" altLang="zh-CN" sz="1800" b="1" kern="0" dirty="0" smtClean="0"/>
              <a:t>SFD</a:t>
            </a:r>
            <a:r>
              <a:rPr lang="en-US" altLang="zh-CN" sz="1800" b="1" kern="0" dirty="0" smtClean="0"/>
              <a:t>:</a:t>
            </a:r>
            <a:endParaRPr lang="en-US" altLang="zh-CN" sz="1800" b="1" kern="0" dirty="0"/>
          </a:p>
          <a:p>
            <a:pPr lvl="1" algn="just">
              <a:buFont typeface="Arial" panose="020B0604020202020204" pitchFamily="34" charset="0"/>
              <a:buChar char="–"/>
              <a:defRPr/>
            </a:pPr>
            <a:r>
              <a:rPr lang="en-US" altLang="zh-CN" sz="1600" dirty="0" smtClean="0"/>
              <a:t>The </a:t>
            </a:r>
            <a:r>
              <a:rPr lang="en-US" altLang="zh-CN" sz="1600" dirty="0"/>
              <a:t>HE Ranging NDP and HE TB Ranging NDP formats shall be used for 802.11bf sub-7 GHz sensing when PPDU BW ≤ 160 MHz </a:t>
            </a:r>
          </a:p>
          <a:p>
            <a:pPr lvl="1" algn="just">
              <a:buFont typeface="Arial" panose="020B0604020202020204" pitchFamily="34" charset="0"/>
              <a:buChar char="–"/>
              <a:defRPr/>
            </a:pPr>
            <a:r>
              <a:rPr lang="en-US" altLang="zh-CN" sz="1600" dirty="0" smtClean="0"/>
              <a:t>The </a:t>
            </a:r>
            <a:r>
              <a:rPr lang="en-US" altLang="zh-CN" sz="1600" dirty="0"/>
              <a:t>EHT sounding NDP format (including specified preamble puncturing patterns) shall be used for 802.11bf sub-7 GHz sensing when PPDU BW = 320 MHz</a:t>
            </a:r>
          </a:p>
          <a:p>
            <a:pPr lvl="1" algn="just">
              <a:buFont typeface="Arial" panose="020B0604020202020204" pitchFamily="34" charset="0"/>
              <a:buChar char="–"/>
              <a:defRPr/>
            </a:pPr>
            <a:r>
              <a:rPr lang="en-US" altLang="zh-CN" sz="1600" dirty="0"/>
              <a:t>Note: which preamble puncturing patterns to be supported are TBD.</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22/1380r0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a:t>
            </a:r>
            <a:r>
              <a:rPr lang="en-US" altLang="zh-CN" sz="1050" kern="0" dirty="0"/>
              <a:t>30 Yes / 7 No / 8 Abstain</a:t>
            </a:r>
            <a:endParaRPr lang="en-US" altLang="zh-CN" sz="1050" b="1" kern="0" dirty="0"/>
          </a:p>
        </p:txBody>
      </p:sp>
    </p:spTree>
    <p:extLst>
      <p:ext uri="{BB962C8B-B14F-4D97-AF65-F5344CB8AC3E}">
        <p14:creationId xmlns:p14="http://schemas.microsoft.com/office/powerpoint/2010/main" val="1358487952"/>
      </p:ext>
    </p:extLst>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895600"/>
            <a:ext cx="8305800" cy="2895600"/>
          </a:xfrm>
        </p:spPr>
        <p:txBody>
          <a:bodyPr/>
          <a:lstStyle/>
          <a:p>
            <a:pPr algn="ctr">
              <a:lnSpc>
                <a:spcPct val="90000"/>
              </a:lnSpc>
              <a:buNone/>
            </a:pPr>
            <a:r>
              <a:rPr lang="en-US" altLang="zh-CN" sz="3200" dirty="0">
                <a:latin typeface="Arial" panose="020B0604020202020204" pitchFamily="34" charset="0"/>
              </a:rPr>
              <a:t>Motion list</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initiator might be neither a sensing transmitter nor a sensing receiver.</a:t>
            </a:r>
          </a:p>
          <a:p>
            <a:pPr lvl="1">
              <a:defRPr/>
            </a:pPr>
            <a:endParaRPr lang="en-US" altLang="zh-CN" kern="0" dirty="0"/>
          </a:p>
          <a:p>
            <a:pPr lvl="1">
              <a:defRPr/>
            </a:pPr>
            <a:endParaRPr lang="en-US" altLang="zh-CN" kern="0" dirty="0"/>
          </a:p>
          <a:p>
            <a:pPr marL="0" lvl="1" indent="0">
              <a:buNone/>
              <a:defRPr/>
            </a:pPr>
            <a:r>
              <a:rPr lang="en-US" altLang="zh-CN" b="1" kern="0" dirty="0"/>
              <a:t>Move: Rui Du	</a:t>
            </a:r>
            <a:r>
              <a:rPr lang="en-US" altLang="zh-CN" b="1" dirty="0"/>
              <a:t>	</a:t>
            </a:r>
            <a:r>
              <a:rPr lang="en-US" altLang="zh-CN" b="1" kern="0" dirty="0"/>
              <a:t>	Second: Claudio da Silva	</a:t>
            </a:r>
          </a:p>
          <a:p>
            <a:pPr marL="0" indent="0">
              <a:defRPr/>
            </a:pPr>
            <a:endParaRPr lang="en-US" altLang="zh-CN" sz="2800" kern="0" dirty="0"/>
          </a:p>
          <a:p>
            <a:pPr marL="0" indent="0">
              <a:defRPr/>
            </a:pPr>
            <a:endParaRPr lang="en-US" altLang="zh-CN" sz="2800" kern="0" dirty="0"/>
          </a:p>
          <a:p>
            <a:pPr marL="0" lvl="1" indent="0">
              <a:buNone/>
              <a:defRPr/>
            </a:pPr>
            <a:r>
              <a:rPr lang="en-US" altLang="zh-CN" b="1" kern="0" dirty="0"/>
              <a:t>Result:</a:t>
            </a:r>
          </a:p>
        </p:txBody>
      </p:sp>
    </p:spTree>
    <p:extLst>
      <p:ext uri="{BB962C8B-B14F-4D97-AF65-F5344CB8AC3E}">
        <p14:creationId xmlns:p14="http://schemas.microsoft.com/office/powerpoint/2010/main" val="41331756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b</a:t>
            </a:r>
            <a:r>
              <a:rPr lang="en-US" altLang="zh-CN" sz="2800" dirty="0"/>
              <a:t> Motion to amend</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Change the previous motion to:</a:t>
            </a:r>
          </a:p>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Preliminary Result: Motion Passes (24Y, 4N, 1A)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(21Y, 4N, 1A)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a:p>
            <a:pPr marL="0" lvl="1" indent="0">
              <a:buNone/>
              <a:defRPr/>
            </a:pPr>
            <a:endParaRPr lang="en-US" altLang="zh-CN" sz="1800" b="1" kern="0" dirty="0"/>
          </a:p>
        </p:txBody>
      </p:sp>
    </p:spTree>
    <p:extLst>
      <p:ext uri="{BB962C8B-B14F-4D97-AF65-F5344CB8AC3E}">
        <p14:creationId xmlns:p14="http://schemas.microsoft.com/office/powerpoint/2010/main" val="16375002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(22Y, 0N, 4A)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a:t>
            </a:r>
            <a:r>
              <a:rPr lang="en-US" altLang="zh-CN" sz="1800" b="1">
                <a:highlight>
                  <a:srgbClr val="00FF00"/>
                </a:highlight>
              </a:rPr>
              <a:t>Passes (21Y</a:t>
            </a:r>
            <a:r>
              <a:rPr lang="en-US" altLang="zh-CN" sz="1800" b="1" dirty="0">
                <a:highlight>
                  <a:srgbClr val="00FF00"/>
                </a:highlight>
              </a:rPr>
              <a:t>, 0N, 4A)</a:t>
            </a:r>
            <a:endParaRPr lang="en-US" altLang="zh-CN" sz="1800" dirty="0">
              <a:highlight>
                <a:srgbClr val="00FF00"/>
              </a:highlight>
            </a:endParaRPr>
          </a:p>
          <a:p>
            <a:pPr marL="0" lvl="1" indent="0">
              <a:buNone/>
              <a:defRPr/>
            </a:pPr>
            <a:endParaRPr lang="en-US" altLang="zh-CN" sz="1800" b="1" kern="0" dirty="0"/>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12098688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11</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Results of measurement performed in a sensing session should be obtained by or reported to its initiator.</a:t>
            </a:r>
          </a:p>
          <a:p>
            <a:pPr lvl="1">
              <a:defRPr/>
            </a:pPr>
            <a:r>
              <a:rPr lang="en-US" altLang="zh-CN" sz="1800" kern="0" dirty="0"/>
              <a:t> </a:t>
            </a:r>
          </a:p>
          <a:p>
            <a:pPr>
              <a:defRPr/>
            </a:pPr>
            <a:endParaRPr lang="en-US" altLang="zh-CN" sz="20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Cheng Chen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(21Y, 0N, 3A)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(20Y, 0N,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2</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2796259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12</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11bf amendment may define more than one type of sensing measurement results.</a:t>
            </a:r>
          </a:p>
          <a:p>
            <a:pPr lvl="1">
              <a:defRPr/>
            </a:pPr>
            <a:endParaRPr lang="en-US" altLang="zh-CN" sz="1800" kern="0" dirty="0"/>
          </a:p>
          <a:p>
            <a:pPr lvl="1">
              <a:defRPr/>
            </a:pPr>
            <a:endParaRPr lang="en-US" altLang="zh-CN" sz="18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Oscar Au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p>
          <a:p>
            <a:pPr marL="0" lvl="1" indent="0">
              <a:buNone/>
              <a:defRPr/>
            </a:pPr>
            <a:endParaRPr lang="en-US" altLang="zh-CN" sz="1800" kern="0" dirty="0"/>
          </a:p>
          <a:p>
            <a:pPr marL="0" lvl="1" indent="0">
              <a:buNone/>
              <a:defRPr/>
            </a:pPr>
            <a:endParaRPr lang="en-US" altLang="zh-CN" sz="1800" kern="0" dirty="0"/>
          </a:p>
          <a:p>
            <a:pPr marL="0" lvl="1" indent="0">
              <a:buNone/>
              <a:defRPr/>
            </a:pPr>
            <a:r>
              <a:rPr lang="en-US" altLang="zh-CN" sz="1800" kern="0" dirty="0"/>
              <a:t>Note</a:t>
            </a:r>
            <a:r>
              <a:rPr lang="zh-CN" altLang="en-US" sz="1800" kern="0" dirty="0"/>
              <a:t>：  </a:t>
            </a:r>
            <a:r>
              <a:rPr lang="en-US" altLang="zh-CN" sz="1800" kern="0" dirty="0"/>
              <a:t>Related document 21/0147r3</a:t>
            </a:r>
          </a:p>
          <a:p>
            <a:pPr marL="0" lvl="1" indent="0">
              <a:buNone/>
              <a:defRPr/>
            </a:pPr>
            <a:endParaRPr lang="en-US" altLang="zh-CN" sz="1800" kern="0" dirty="0"/>
          </a:p>
        </p:txBody>
      </p:sp>
    </p:spTree>
    <p:extLst>
      <p:ext uri="{BB962C8B-B14F-4D97-AF65-F5344CB8AC3E}">
        <p14:creationId xmlns:p14="http://schemas.microsoft.com/office/powerpoint/2010/main" val="13822125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13</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type of measurement result reported in a sensing session shall be decided by its initiator.</a:t>
            </a:r>
          </a:p>
          <a:p>
            <a:pPr lvl="1">
              <a:defRPr/>
            </a:pPr>
            <a:endParaRPr lang="en-US" altLang="zh-CN" sz="1800" kern="0" dirty="0"/>
          </a:p>
          <a:p>
            <a:pPr lvl="1">
              <a:defRPr/>
            </a:pPr>
            <a:endParaRPr lang="en-US" altLang="zh-CN" sz="1800" kern="0" dirty="0"/>
          </a:p>
          <a:p>
            <a:pPr marL="342900" lvl="1" indent="-342900">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342900" lvl="1" indent="-342900">
              <a:buFont typeface="Arial" panose="020B0604020202020204" pitchFamily="34" charset="0"/>
              <a:buChar char="•"/>
              <a:defRPr/>
            </a:pPr>
            <a:r>
              <a:rPr lang="en-US" altLang="zh-CN" sz="1800" b="1" kern="0" dirty="0"/>
              <a:t>Preliminary Result: Motion Passes (20Y, 1N, 3A)</a:t>
            </a:r>
          </a:p>
          <a:p>
            <a:pPr marL="342900" lvl="1" indent="-342900">
              <a:buFont typeface="Arial" panose="020B0604020202020204" pitchFamily="34" charset="0"/>
              <a:buChar char="•"/>
              <a:defRPr/>
            </a:pPr>
            <a:r>
              <a:rPr lang="en-US" altLang="zh-CN" sz="1800" b="1" kern="0" dirty="0"/>
              <a:t>Result*: </a:t>
            </a:r>
            <a:r>
              <a:rPr lang="en-US" altLang="zh-CN" sz="1800" b="1" dirty="0">
                <a:highlight>
                  <a:srgbClr val="00FF00"/>
                </a:highlight>
              </a:rPr>
              <a:t>Motion Passes (18Y, 1N,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0431993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9, 12, 15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2147665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January 2021 meeting to today:</a:t>
            </a:r>
          </a:p>
          <a:p>
            <a:pPr lvl="1">
              <a:buFont typeface="Arial" panose="020B0604020202020204" pitchFamily="34" charset="0"/>
              <a:buChar char="•"/>
            </a:pPr>
            <a:r>
              <a:rPr lang="en-US" altLang="zh-CN" sz="1600" dirty="0"/>
              <a:t>January plenary: </a:t>
            </a:r>
            <a:r>
              <a:rPr lang="en-US" altLang="zh-CN" sz="1600" dirty="0">
                <a:hlinkClick r:id="rId3"/>
              </a:rPr>
              <a:t>https://mentor.ieee.org/802.11/dcn/21/11-21-0120-01-00bf-meeting-minutes-january-2021.docx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January - March: </a:t>
            </a:r>
          </a:p>
          <a:p>
            <a:pPr marL="714375" lvl="1" indent="0">
              <a:buNone/>
            </a:pPr>
            <a:r>
              <a:rPr lang="en-US" altLang="zh-CN" sz="1600" dirty="0">
                <a:hlinkClick r:id="rId4"/>
              </a:rPr>
              <a:t>https://mentor.ieee.org/802.11/dcn/21/11-21-0227-01-00bf-802-11bf-teleconference-minutes-february-2021.docx</a:t>
            </a:r>
            <a:endParaRPr lang="en-US" altLang="zh-CN" sz="1600" dirty="0"/>
          </a:p>
          <a:p>
            <a:pPr marL="714375" lvl="1" indent="0">
              <a:buNone/>
            </a:pPr>
            <a:endParaRPr lang="en-US" altLang="zh-CN" sz="1600" dirty="0"/>
          </a:p>
          <a:p>
            <a:pPr marL="714375" lvl="1" indent="0">
              <a:buNone/>
            </a:pPr>
            <a:endParaRPr lang="en-US" altLang="zh-CN" sz="1600" dirty="0"/>
          </a:p>
          <a:p>
            <a:r>
              <a:rPr lang="en-US" altLang="zh-CN" sz="2000" dirty="0"/>
              <a:t>Move: Leif Wilhelmsson 	Second: Rui Yang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a:p>
            <a:endParaRPr lang="zh-CN" altLang="en-US" sz="2000" dirty="0"/>
          </a:p>
        </p:txBody>
      </p:sp>
    </p:spTree>
    <p:extLst>
      <p:ext uri="{BB962C8B-B14F-4D97-AF65-F5344CB8AC3E}">
        <p14:creationId xmlns:p14="http://schemas.microsoft.com/office/powerpoint/2010/main" val="183382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14</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session may be comprised of multiple burst instances.</a:t>
            </a:r>
          </a:p>
          <a:p>
            <a:pPr lvl="1">
              <a:defRPr/>
            </a:pPr>
            <a:endParaRPr lang="en-US" altLang="zh-CN" kern="0" dirty="0"/>
          </a:p>
          <a:p>
            <a:pPr lvl="1">
              <a:defRPr/>
            </a:pPr>
            <a:endParaRPr lang="en-US" altLang="zh-CN" kern="0" dirty="0"/>
          </a:p>
          <a:p>
            <a:pPr marL="342900" lvl="1" indent="-342900">
              <a:buFont typeface="Arial" panose="020B0604020202020204" pitchFamily="34" charset="0"/>
              <a:buChar char="•"/>
              <a:defRPr/>
            </a:pPr>
            <a:r>
              <a:rPr lang="en-US" altLang="zh-CN" b="1" kern="0" dirty="0"/>
              <a:t>Move: Sang Kim	</a:t>
            </a:r>
            <a:r>
              <a:rPr lang="en-US" altLang="zh-CN" b="1" dirty="0"/>
              <a:t>	</a:t>
            </a:r>
            <a:r>
              <a:rPr lang="en-US" altLang="zh-CN" b="1" kern="0" dirty="0"/>
              <a:t>Second: Cheng Chen	</a:t>
            </a:r>
          </a:p>
          <a:p>
            <a:pPr marL="342900" lvl="1" indent="-342900">
              <a:buFont typeface="Arial" panose="020B0604020202020204" pitchFamily="34" charset="0"/>
              <a:buChar char="•"/>
              <a:defRPr/>
            </a:pPr>
            <a:r>
              <a:rPr lang="en-US" altLang="zh-CN" b="1" kern="0" dirty="0"/>
              <a:t>Preliminary Result: Motion Passes (65Y/2N/14A)</a:t>
            </a:r>
          </a:p>
          <a:p>
            <a:pPr marL="342900" lvl="1" indent="-342900">
              <a:buFont typeface="Arial" panose="020B0604020202020204" pitchFamily="34" charset="0"/>
              <a:buChar char="•"/>
              <a:defRPr/>
            </a:pPr>
            <a:r>
              <a:rPr lang="en-US" altLang="zh-CN" b="1" kern="0" dirty="0"/>
              <a:t>Result*: </a:t>
            </a:r>
            <a:r>
              <a:rPr lang="en-US" altLang="zh-CN" dirty="0">
                <a:highlight>
                  <a:srgbClr val="00FF00"/>
                </a:highlight>
              </a:rPr>
              <a:t>Motion Passes (58Y/2N/11A)</a:t>
            </a:r>
            <a:endParaRPr lang="en-US" altLang="zh-CN" b="1" kern="0" dirty="0"/>
          </a:p>
          <a:p>
            <a:pPr marL="0" lvl="1" indent="0">
              <a:buNone/>
              <a:defRPr/>
            </a:pPr>
            <a:endParaRPr lang="en-US" altLang="zh-CN" b="1" kern="0" dirty="0"/>
          </a:p>
          <a:p>
            <a:pPr marL="0" lvl="1" indent="0">
              <a:buNone/>
              <a:defRPr/>
            </a:pPr>
            <a:r>
              <a:rPr lang="en-US" altLang="zh-CN" kern="0" dirty="0"/>
              <a:t>Note</a:t>
            </a:r>
            <a:r>
              <a:rPr lang="zh-CN" altLang="en-US" kern="0" dirty="0"/>
              <a:t>：  </a:t>
            </a:r>
            <a:endParaRPr lang="en-US" altLang="zh-CN"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10</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21/0145r4</a:t>
            </a:r>
          </a:p>
          <a:p>
            <a:pPr marL="285750" lvl="1">
              <a:buFont typeface="微软雅黑" panose="020B0503020204020204" pitchFamily="34" charset="-122"/>
              <a:buChar char="–"/>
              <a:defRPr/>
            </a:pPr>
            <a:endParaRPr lang="en-US" altLang="zh-CN" sz="1800" kern="0" dirty="0"/>
          </a:p>
        </p:txBody>
      </p:sp>
    </p:spTree>
    <p:extLst>
      <p:ext uri="{BB962C8B-B14F-4D97-AF65-F5344CB8AC3E}">
        <p14:creationId xmlns:p14="http://schemas.microsoft.com/office/powerpoint/2010/main" val="3987604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95174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November 3, 6, 9</a:t>
            </a:r>
            <a:r>
              <a:rPr lang="en-US" altLang="en-US" sz="4000" dirty="0"/>
              <a:t>.</a:t>
            </a:r>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15</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A sensing session is composed of one or more of the following phases: setup phase, measurement phase, reporting phase, and termination phase.</a:t>
            </a:r>
          </a:p>
          <a:p>
            <a:pPr lvl="2">
              <a:defRPr/>
            </a:pPr>
            <a:r>
              <a:rPr lang="en-US" altLang="zh-CN" sz="1400" kern="0" dirty="0"/>
              <a:t>In the setup phase, a sensing session is established, and operational parameters associated with the sensing session are determined and may be exchanged between STAs.</a:t>
            </a:r>
          </a:p>
          <a:p>
            <a:pPr lvl="2">
              <a:defRPr/>
            </a:pPr>
            <a:r>
              <a:rPr lang="en-US" altLang="zh-CN" sz="1400" kern="0" dirty="0"/>
              <a:t>In the measurement phase, sensing measurements are performed.</a:t>
            </a:r>
          </a:p>
          <a:p>
            <a:pPr lvl="2">
              <a:defRPr/>
            </a:pPr>
            <a:r>
              <a:rPr lang="en-US" altLang="zh-CN" sz="1400" kern="0" dirty="0"/>
              <a:t>In the reporting phase, sensing measurement results are reported.</a:t>
            </a:r>
          </a:p>
          <a:p>
            <a:pPr lvl="2">
              <a:defRPr/>
            </a:pPr>
            <a:r>
              <a:rPr lang="en-US" altLang="zh-CN" sz="1400" kern="0" dirty="0"/>
              <a:t>In the termination phase, STAs stop performing measurements and terminate the sensing session.</a:t>
            </a:r>
          </a:p>
          <a:p>
            <a:pPr lvl="2">
              <a:defRPr/>
            </a:pPr>
            <a:endParaRPr lang="en-US" altLang="zh-CN" sz="1100" kern="0" dirty="0"/>
          </a:p>
          <a:p>
            <a:pPr marL="342900" lvl="1" indent="-342900">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Rajat </a:t>
            </a:r>
            <a:r>
              <a:rPr lang="en-US" altLang="zh-CN" sz="1800" b="1" kern="0" dirty="0" err="1"/>
              <a:t>Pushkarna</a:t>
            </a:r>
            <a:r>
              <a:rPr lang="en-US" altLang="zh-CN" sz="1800" b="1" kern="0" dirty="0"/>
              <a:t>	</a:t>
            </a:r>
          </a:p>
          <a:p>
            <a:pPr marL="342900" lvl="1" indent="-342900">
              <a:buFont typeface="Arial" panose="020B0604020202020204" pitchFamily="34" charset="0"/>
              <a:buChar char="•"/>
              <a:defRPr/>
            </a:pPr>
            <a:r>
              <a:rPr lang="en-US" altLang="zh-CN" sz="1800" b="1" kern="0" dirty="0"/>
              <a:t>Preliminary Result: Motion Passes (24Y/1N/5A)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a:solidFill>
                  <a:srgbClr val="000000"/>
                </a:solidFill>
                <a:latin typeface="Times New Roman" panose="02020603050405020304" pitchFamily="18" charset="0"/>
                <a:cs typeface="+mn-cs"/>
              </a:rPr>
              <a:t>Note</a:t>
            </a:r>
            <a:r>
              <a:rPr lang="zh-CN" altLang="en-US" sz="1800" kern="0" dirty="0">
                <a:solidFill>
                  <a:srgbClr val="000000"/>
                </a:solidFill>
                <a:latin typeface="Times New Roman" panose="02020603050405020304" pitchFamily="18" charset="0"/>
                <a:cs typeface="+mn-cs"/>
              </a:rPr>
              <a:t>：  </a:t>
            </a:r>
            <a:endParaRPr lang="en-US" altLang="zh-CN" sz="1800" kern="0" dirty="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 Amended result accounts for removal of </a:t>
            </a:r>
            <a:r>
              <a:rPr lang="en-US" altLang="zh-CN" sz="1600" kern="0" dirty="0">
                <a:solidFill>
                  <a:srgbClr val="FF0000"/>
                </a:solidFill>
                <a:latin typeface="Times New Roman" panose="02020603050405020304" pitchFamily="18" charset="0"/>
                <a:cs typeface="+mn-cs"/>
              </a:rPr>
              <a:t>3</a:t>
            </a:r>
            <a:r>
              <a:rPr lang="en-US" altLang="zh-CN" sz="1600" kern="0" dirty="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Related document </a:t>
            </a:r>
            <a:r>
              <a:rPr lang="en-US" altLang="zh-CN" sz="1600" kern="0" dirty="0">
                <a:solidFill>
                  <a:srgbClr val="000000"/>
                </a:solidFill>
                <a:latin typeface="Times New Roman" panose="02020603050405020304" pitchFamily="18" charset="0"/>
              </a:rPr>
              <a:t>21/01851r4</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006214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a:t>on </a:t>
            </a:r>
            <a:r>
              <a:rPr lang="en-US" altLang="zh-CN" sz="4000">
                <a:solidFill>
                  <a:srgbClr val="0000FF"/>
                </a:solidFill>
              </a:rPr>
              <a:t>April 6</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998979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More than one sensing responder may participate in the measurement phase and reporting phase.</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Sang Kim 	</a:t>
            </a:r>
            <a:r>
              <a:rPr lang="en-US" altLang="zh-CN" b="1" dirty="0"/>
              <a:t>	</a:t>
            </a:r>
            <a:r>
              <a:rPr lang="en-US" altLang="zh-CN" b="1" kern="0" dirty="0"/>
              <a:t>Second: </a:t>
            </a:r>
            <a:r>
              <a:rPr lang="en-US" altLang="zh-CN" b="1" kern="0" dirty="0" err="1"/>
              <a:t>Rajat</a:t>
            </a:r>
            <a:r>
              <a:rPr lang="en-US" altLang="zh-CN" b="1" kern="0" dirty="0"/>
              <a:t> </a:t>
            </a:r>
            <a:r>
              <a:rPr lang="en-US" altLang="zh-CN" b="1" kern="0" dirty="0" err="1"/>
              <a:t>Pushkarna</a:t>
            </a:r>
            <a:endParaRPr lang="en-US" altLang="zh-CN" b="1" kern="0" dirty="0"/>
          </a:p>
          <a:p>
            <a:pPr marL="342900" lvl="1" indent="-342900" algn="just">
              <a:buFont typeface="Arial" panose="020B0604020202020204" pitchFamily="34" charset="0"/>
              <a:buChar char="•"/>
              <a:defRPr/>
            </a:pPr>
            <a:endParaRPr lang="en-US" altLang="zh-CN" b="1" kern="0" dirty="0"/>
          </a:p>
          <a:p>
            <a:pPr marL="342900" lvl="1" indent="-342900" algn="just">
              <a:buFont typeface="Arial" panose="020B0604020202020204" pitchFamily="34" charset="0"/>
              <a:buChar char="•"/>
              <a:defRPr/>
            </a:pPr>
            <a:r>
              <a:rPr lang="en-US" altLang="zh-CN" b="1" kern="0" dirty="0"/>
              <a:t>Preliminary Result: Motion Passes (35Y/0N/5A)</a:t>
            </a:r>
          </a:p>
          <a:p>
            <a:pPr marL="0" lvl="1" indent="0" algn="just">
              <a:buNone/>
              <a:defRPr/>
            </a:pPr>
            <a:r>
              <a:rPr lang="en-US" altLang="zh-CN" b="1" kern="0" dirty="0"/>
              <a:t>Result*: </a:t>
            </a:r>
            <a:r>
              <a:rPr lang="en-US" altLang="zh-CN" dirty="0">
                <a:highlight>
                  <a:srgbClr val="00FF00"/>
                </a:highlight>
              </a:rPr>
              <a:t>Motion Passes (35Y/0N/4A)</a:t>
            </a:r>
            <a:endParaRPr lang="en-US" altLang="zh-CN" b="1" kern="0" dirty="0"/>
          </a:p>
          <a:p>
            <a:pPr marL="0" lvl="1" indent="0" algn="just">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1</a:t>
            </a:r>
            <a:r>
              <a:rPr lang="en-US" altLang="zh-CN" sz="1600" kern="0" dirty="0"/>
              <a:t> votes of non-voting members.</a:t>
            </a:r>
          </a:p>
          <a:p>
            <a:pPr marL="628650" lvl="2">
              <a:buFont typeface="微软雅黑" panose="020B0503020204020204" pitchFamily="34" charset="-122"/>
              <a:buChar char="–"/>
              <a:defRPr/>
            </a:pPr>
            <a:r>
              <a:rPr lang="en-US" altLang="zh-CN" sz="1600" kern="0" dirty="0"/>
              <a:t>Related document 21/0145r5</a:t>
            </a:r>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14976367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17</a:t>
            </a:r>
            <a:endParaRPr lang="en-US" altLang="en-US" sz="2800" dirty="0">
              <a:solidFill>
                <a:schemeClr val="tx2"/>
              </a:solidFill>
            </a:endParaRPr>
          </a:p>
        </p:txBody>
      </p:sp>
      <p:sp>
        <p:nvSpPr>
          <p:cNvPr id="18" name="Rectangle 3"/>
          <p:cNvSpPr txBox="1">
            <a:spLocks noChangeArrowheads="1"/>
          </p:cNvSpPr>
          <p:nvPr/>
        </p:nvSpPr>
        <p:spPr bwMode="auto">
          <a:xfrm>
            <a:off x="2209800" y="14478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11bf shall define an optional negotiation process in the sensing setup phase for a sensing initiator and sensing responder(s) to exchange and agree on operational parameters associated with a sensing session. </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Cheng Chen 	</a:t>
            </a:r>
            <a:r>
              <a:rPr lang="en-US" altLang="zh-CN" b="1" dirty="0"/>
              <a:t>	</a:t>
            </a:r>
            <a:r>
              <a:rPr lang="en-US" altLang="zh-CN" b="1" kern="0" dirty="0"/>
              <a:t>Second: </a:t>
            </a:r>
            <a:r>
              <a:rPr lang="en-US" altLang="zh-CN" b="1" kern="0" dirty="0" err="1"/>
              <a:t>Jinsoo</a:t>
            </a:r>
            <a:r>
              <a:rPr lang="en-US" altLang="zh-CN" b="1" kern="0" dirty="0"/>
              <a:t> Choi	</a:t>
            </a:r>
          </a:p>
          <a:p>
            <a:pPr marL="342900" lvl="1" indent="-342900" algn="just">
              <a:buFont typeface="Arial" panose="020B0604020202020204" pitchFamily="34" charset="0"/>
              <a:buChar char="•"/>
              <a:defRPr/>
            </a:pPr>
            <a:r>
              <a:rPr lang="en-US" altLang="zh-CN" b="1" kern="0" dirty="0"/>
              <a:t>Result</a:t>
            </a:r>
            <a:r>
              <a:rPr lang="en-US" altLang="zh-CN" b="1" kern="0"/>
              <a:t>: </a:t>
            </a:r>
            <a:r>
              <a:rPr lang="en-US" altLang="zh-CN">
                <a:highlight>
                  <a:srgbClr val="00FF00"/>
                </a:highlight>
              </a:rPr>
              <a:t>Approved by unanimous consent</a:t>
            </a:r>
            <a:endParaRPr lang="en-US" altLang="zh-CN" b="1" kern="0" dirty="0"/>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21/0370r1</a:t>
            </a:r>
            <a:endParaRPr lang="en-US" altLang="zh-CN" b="1" kern="0" dirty="0"/>
          </a:p>
        </p:txBody>
      </p:sp>
    </p:spTree>
    <p:extLst>
      <p:ext uri="{BB962C8B-B14F-4D97-AF65-F5344CB8AC3E}">
        <p14:creationId xmlns:p14="http://schemas.microsoft.com/office/powerpoint/2010/main" val="2139551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11, 14, 17 (Interim)</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6213273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March 2021 meeting to today:</a:t>
            </a:r>
          </a:p>
          <a:p>
            <a:pPr lvl="1" algn="just">
              <a:buFont typeface="Arial" panose="020B0604020202020204" pitchFamily="34" charset="0"/>
              <a:buChar char="•"/>
            </a:pPr>
            <a:r>
              <a:rPr lang="en-US" altLang="zh-CN" sz="1600" dirty="0"/>
              <a:t>March plenary: </a:t>
            </a:r>
            <a:r>
              <a:rPr lang="en-US" altLang="zh-CN" sz="1600" dirty="0">
                <a:hlinkClick r:id="rId3"/>
              </a:rPr>
              <a:t>https://mentor.ieee.org/802.11/dcn/21/11-21-0476-00-00bf-meeting-minutes-march-2021.docx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March - April: </a:t>
            </a:r>
          </a:p>
          <a:p>
            <a:pPr marL="714375" lvl="1" indent="0" algn="just">
              <a:buNone/>
            </a:pPr>
            <a:r>
              <a:rPr lang="en-US" altLang="zh-CN" sz="1600" dirty="0">
                <a:hlinkClick r:id="rId4"/>
              </a:rPr>
              <a:t>https://mentor.ieee.org/802.11/dcn/21/11-21-0547-00-00bf-802-11bf-teleconference-minutes-march-2021.docx</a:t>
            </a:r>
            <a:endParaRPr lang="en-US" altLang="zh-CN" sz="1600" dirty="0"/>
          </a:p>
          <a:p>
            <a:pPr marL="714375" lvl="1" indent="0" algn="just">
              <a:buNone/>
            </a:pPr>
            <a:r>
              <a:rPr lang="en-US" altLang="zh-CN" sz="1600" dirty="0">
                <a:hlinkClick r:id="rId5"/>
              </a:rPr>
              <a:t>https://mentor.ieee.org/802.11/dcn/21/11-21-0645-03-00bf-802-11bf-teleconference-minutes-april-2021.docx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Claudio Da Silva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529711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11bf amendment defines an optional threshold based measurement and reporting procedure in which</a:t>
            </a:r>
          </a:p>
          <a:p>
            <a:pPr marL="714375" lvl="1" indent="-171450" algn="just">
              <a:buNone/>
              <a:defRPr/>
            </a:pPr>
            <a:r>
              <a:rPr lang="en-US" altLang="zh-CN" sz="1400" kern="0" dirty="0"/>
              <a:t>• The difference between the current measured CSI and the previous measured CSI is quantified. The difference is referred to as CSI variation.</a:t>
            </a:r>
          </a:p>
          <a:p>
            <a:pPr marL="714375" lvl="1" indent="-171450" algn="just">
              <a:buNone/>
              <a:defRPr/>
            </a:pPr>
            <a:r>
              <a:rPr lang="en-US" altLang="zh-CN" sz="1400" kern="0" dirty="0"/>
              <a:t>• A threshold value to be used by the sensing receiver in the threshold based procedure is defined. </a:t>
            </a:r>
          </a:p>
          <a:p>
            <a:pPr marL="714375" lvl="1" indent="-171450" algn="just">
              <a:buNone/>
              <a:defRPr/>
            </a:pPr>
            <a:r>
              <a:rPr lang="en-US" altLang="zh-CN" sz="1400" kern="0" dirty="0"/>
              <a:t>• By comparing the CSI variation with the threshold, the sensing receiver can send a feedback resulting from the large CSI variation to the sensing transmitter.</a:t>
            </a:r>
          </a:p>
          <a:p>
            <a:pPr marL="714375" lvl="1" indent="-171450" algn="just">
              <a:buNone/>
              <a:defRPr/>
            </a:pPr>
            <a:r>
              <a:rPr lang="en-US" altLang="zh-CN" sz="1400" kern="0" dirty="0"/>
              <a:t>• Whether the threshold is predefined, or defined by the sensing receiver, transmitter, initiator or responder is TBD.</a:t>
            </a:r>
          </a:p>
          <a:p>
            <a:pPr marL="714375" lvl="1" indent="-171450" algn="just">
              <a:buNone/>
              <a:defRPr/>
            </a:pPr>
            <a:r>
              <a:rPr lang="en-US" altLang="zh-CN" sz="1400" kern="0" dirty="0"/>
              <a:t>• The threshold based procedure is not always required (Procedure A in 21/0351r5 is not always required).</a:t>
            </a:r>
          </a:p>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Motion Passes ( 21 Y/ 7N/ 11A)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(21Y/6N/10A)</a:t>
            </a: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21/0351r5</a:t>
            </a:r>
            <a:endParaRPr lang="en-US" altLang="zh-CN" sz="1050" b="1" kern="0" dirty="0"/>
          </a:p>
        </p:txBody>
      </p:sp>
    </p:spTree>
    <p:extLst>
      <p:ext uri="{BB962C8B-B14F-4D97-AF65-F5344CB8AC3E}">
        <p14:creationId xmlns:p14="http://schemas.microsoft.com/office/powerpoint/2010/main" val="6773193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June 1,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617595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802.11bf.</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Meihong</a:t>
            </a:r>
            <a:r>
              <a:rPr lang="en-US" altLang="zh-CN" sz="1800" b="1" kern="0" dirty="0"/>
              <a:t> Zhang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Preliminary Result: Motion Passes ( 26Y/ 1N/ 17A)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(26Y/1N/16A)</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21/0782r2</a:t>
            </a:r>
            <a:endParaRPr lang="en-US" altLang="zh-CN" sz="1050" b="1" kern="0" dirty="0"/>
          </a:p>
        </p:txBody>
      </p:sp>
    </p:spTree>
    <p:extLst>
      <p:ext uri="{BB962C8B-B14F-4D97-AF65-F5344CB8AC3E}">
        <p14:creationId xmlns:p14="http://schemas.microsoft.com/office/powerpoint/2010/main" val="2264941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06375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SENS SG and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SENS SG and </a:t>
            </a:r>
            <a:r>
              <a:rPr lang="en-US" altLang="zh-CN" sz="2000" dirty="0" err="1"/>
              <a:t>TGbf</a:t>
            </a:r>
            <a:r>
              <a:rPr lang="en-US" altLang="zh-CN" sz="2000" dirty="0"/>
              <a:t> minutes of meetings and teleconferences from September 2020 meeting to today:</a:t>
            </a:r>
          </a:p>
          <a:p>
            <a:pPr lvl="1">
              <a:buFont typeface="Arial" panose="020B0604020202020204" pitchFamily="34" charset="0"/>
              <a:buChar char="•"/>
            </a:pPr>
            <a:r>
              <a:rPr lang="en-US" altLang="zh-CN" sz="1600" dirty="0"/>
              <a:t>September interim: </a:t>
            </a:r>
            <a:r>
              <a:rPr lang="en-US" altLang="zh-CN" sz="1600" dirty="0">
                <a:hlinkClick r:id="rId3"/>
              </a:rPr>
              <a:t>https://mentor.ieee.org/802.11/dcn/20/11-20-1465-00-SENS-wlan-sensing-sg-september-2020-interim-meeting-minutes.docx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September-October: </a:t>
            </a:r>
            <a:r>
              <a:rPr lang="en-US" altLang="zh-CN" sz="1600" dirty="0">
                <a:hlinkClick r:id="rId4"/>
              </a:rPr>
              <a:t>https://mentor.ieee.org/802.11/dcn/20/11-20-1729-00-00bf-ieee-802-11bf-teleconference-meeting-minutes-september-and-october-2020.docx</a:t>
            </a: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Claudio da Silva		Second: Sang Kim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p:txBody>
      </p:sp>
    </p:spTree>
    <p:extLst>
      <p:ext uri="{BB962C8B-B14F-4D97-AF65-F5344CB8AC3E}">
        <p14:creationId xmlns:p14="http://schemas.microsoft.com/office/powerpoint/2010/main" val="579431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May 2021 meeting to today:</a:t>
            </a:r>
          </a:p>
          <a:p>
            <a:pPr lvl="1" algn="just">
              <a:buFont typeface="Arial" panose="020B0604020202020204" pitchFamily="34" charset="0"/>
              <a:buChar char="•"/>
            </a:pPr>
            <a:r>
              <a:rPr lang="en-US" altLang="zh-CN" sz="1600" dirty="0"/>
              <a:t>May Interim: </a:t>
            </a:r>
            <a:r>
              <a:rPr lang="en-US" altLang="zh-CN" sz="1600" dirty="0">
                <a:hlinkClick r:id="rId3"/>
              </a:rPr>
              <a:t>https://mentor.ieee.org/802.11/dcn/21/11-21-0870-02-00bf-meeting-minutes-may-2021.docx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p>
          <a:p>
            <a:pPr marL="714375" lvl="1" indent="0" algn="just">
              <a:buNone/>
            </a:pPr>
            <a:r>
              <a:rPr lang="en-US" altLang="zh-CN" sz="1600" dirty="0">
                <a:hlinkClick r:id="rId4"/>
              </a:rPr>
              <a:t>https://mentor.ieee.org/802.11/dcn/21/11-21-0914-03-00bf-ieee-802-11bf-teleconference-minutes-may-july-2021.docx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Assaf Kasher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427719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20</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Claudio Da Silva</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793838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21</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a:t>To enable sub-7 GHz WLAN sensing, an RXVECTOR parameter CSI_ESTIMATE is defined that contains the channel measured during the training symbols of the received PPDU.</a:t>
            </a:r>
          </a:p>
          <a:p>
            <a:pPr lvl="1" algn="just">
              <a:defRPr/>
            </a:pPr>
            <a:r>
              <a:rPr lang="en-US" altLang="zh-CN" sz="1400" kern="0" dirty="0"/>
              <a:t>A Sensing Measurement Report frame, which allows a sensing receiver to report sensing measurements, is defined. This new frame contains at least the following two fields:</a:t>
            </a:r>
          </a:p>
          <a:p>
            <a:pPr lvl="2" algn="just">
              <a:defRPr/>
            </a:pPr>
            <a:r>
              <a:rPr lang="en-US" altLang="zh-CN" kern="0" dirty="0"/>
              <a:t>Measurement report control field: Contains information necessary to interpret the measurement report field.</a:t>
            </a:r>
          </a:p>
          <a:p>
            <a:pPr lvl="2" algn="just">
              <a:defRPr/>
            </a:pPr>
            <a:r>
              <a:rPr lang="en-US" altLang="zh-CN" kern="0" dirty="0"/>
              <a:t>Measurement report field: Carries CSI measurements obtained by a sensing receiver.</a:t>
            </a:r>
          </a:p>
          <a:p>
            <a:pPr lvl="1" algn="just">
              <a:defRPr/>
            </a:pPr>
            <a:r>
              <a:rPr lang="en-US" altLang="zh-CN" sz="1400" kern="0" dirty="0"/>
              <a:t>The format of CSI_ESTIMATE is the same one used in the measurement report field within the Sensing Measurement Report frame.  The format of CSI_ESTIMATE is TBD.</a:t>
            </a:r>
          </a:p>
          <a:p>
            <a:pPr lvl="1" algn="just">
              <a:defRPr/>
            </a:pPr>
            <a:r>
              <a:rPr lang="en-US" altLang="zh-CN" sz="1400" kern="0" dirty="0"/>
              <a:t>Transmission of the Sensing Measurement Report frame is initiated by an MLME primitive.  Both immediate and delayed reporting are acceptable.</a:t>
            </a:r>
          </a:p>
          <a:p>
            <a:pPr algn="just">
              <a:defRPr/>
            </a:pPr>
            <a:endParaRPr lang="en-US" altLang="zh-CN" sz="800" kern="0" dirty="0"/>
          </a:p>
          <a:p>
            <a:pPr marL="342900" lvl="1" indent="-342900" algn="just">
              <a:buFont typeface="Arial" panose="020B0604020202020204" pitchFamily="34" charset="0"/>
              <a:buChar char="•"/>
              <a:defRPr/>
            </a:pPr>
            <a:r>
              <a:rPr lang="en-US" altLang="zh-CN" sz="1600" b="1" kern="0" dirty="0"/>
              <a:t>Move: Claudio Da Silva</a:t>
            </a:r>
            <a:r>
              <a:rPr lang="en-US" altLang="zh-CN" sz="1600" b="1" dirty="0"/>
              <a:t>		</a:t>
            </a:r>
            <a:r>
              <a:rPr lang="en-US" altLang="zh-CN" sz="1600" b="1" kern="0" dirty="0"/>
              <a:t>Second: </a:t>
            </a:r>
            <a:r>
              <a:rPr lang="en-US" altLang="zh-CN" sz="1600" b="1" kern="0" dirty="0" err="1"/>
              <a:t>Rajat</a:t>
            </a:r>
            <a:r>
              <a:rPr lang="en-US" altLang="zh-CN" sz="1600" b="1" kern="0" dirty="0"/>
              <a:t> </a:t>
            </a:r>
            <a:r>
              <a:rPr lang="en-US" altLang="zh-CN" sz="1600" b="1" kern="0" dirty="0" err="1"/>
              <a:t>Pushkarna</a:t>
            </a:r>
            <a:endParaRPr lang="en-US" altLang="zh-CN" sz="1600" b="1" kern="0" dirty="0"/>
          </a:p>
          <a:p>
            <a:pPr marL="342900" lvl="1" indent="-342900" algn="just">
              <a:buFont typeface="Arial" panose="020B0604020202020204" pitchFamily="34" charset="0"/>
              <a:buChar char="•"/>
              <a:defRPr/>
            </a:pPr>
            <a:endParaRPr lang="en-US" altLang="zh-CN" sz="1100" b="1" kern="0" dirty="0"/>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600" b="1" kern="0" dirty="0"/>
          </a:p>
          <a:p>
            <a:pPr marL="0" lvl="1" indent="0" algn="just">
              <a:buNone/>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384636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22</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measurement 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a:t>	</a:t>
            </a:r>
            <a:r>
              <a:rPr lang="en-US" altLang="zh-CN" sz="1600" kern="0" dirty="0"/>
              <a:t>NDP format for sensing is TBD.</a:t>
            </a:r>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Dongguk Lim</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21/1015r1</a:t>
            </a:r>
          </a:p>
          <a:p>
            <a:pPr marL="628650" lvl="2">
              <a:buFont typeface="微软雅黑" panose="020B0503020204020204" pitchFamily="34" charset="-122"/>
              <a:buChar char="–"/>
              <a:defRPr/>
            </a:pPr>
            <a:r>
              <a:rPr lang="en-US" altLang="zh-CN" kern="0" dirty="0"/>
              <a:t>SP Result: 26/0/8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71189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23</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AID/UID.</a:t>
            </a:r>
          </a:p>
          <a:p>
            <a:pPr lvl="1" algn="just">
              <a:defRPr/>
            </a:pPr>
            <a:r>
              <a:rPr lang="en-US" altLang="zh-CN" sz="1800" kern="0" dirty="0"/>
              <a:t>11bf 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19/3/15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50837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24</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Measurement Setup ID may be used to identify attributes of the sensing measurement instances</a:t>
            </a:r>
          </a:p>
          <a:p>
            <a:pPr lvl="1" algn="just">
              <a:defRPr/>
            </a:pPr>
            <a:r>
              <a:rPr lang="en-US" altLang="zh-CN" sz="1800" kern="0" dirty="0"/>
              <a:t>The Measurement Instance ID may be used to identify the sensing measurement instance that utilizes attributes of the same Measurement Setup ID</a:t>
            </a:r>
          </a:p>
          <a:p>
            <a:pPr lvl="1" algn="just">
              <a:defRPr/>
            </a:pPr>
            <a:r>
              <a:rPr lang="en-US" altLang="zh-CN" sz="1800" kern="0" dirty="0"/>
              <a:t>The Dialog Token field may be a possibility to contain both IDs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20/1/11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544853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17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2571730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0158677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Ali Raissinia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324774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6203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1    Timeline Motion</a:t>
            </a:r>
            <a:endParaRPr lang="en-US" altLang="en-US" sz="2800">
              <a:solidFill>
                <a:schemeClr val="tx2"/>
              </a:solidFill>
            </a:endParaRPr>
          </a:p>
        </p:txBody>
      </p:sp>
      <p:sp>
        <p:nvSpPr>
          <p:cNvPr id="30724" name="Rectangle 3"/>
          <p:cNvSpPr txBox="1">
            <a:spLocks noChangeArrowheads="1"/>
          </p:cNvSpPr>
          <p:nvPr/>
        </p:nvSpPr>
        <p:spPr bwMode="auto">
          <a:xfrm>
            <a:off x="2209801"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adopt the following timeline for </a:t>
            </a:r>
            <a:r>
              <a:rPr lang="en-US" altLang="zh-CN" sz="2000" dirty="0" err="1"/>
              <a:t>TGbf</a:t>
            </a:r>
            <a:r>
              <a:rPr lang="en-US" altLang="zh-CN" sz="2000" dirty="0"/>
              <a:t>.</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a:t>Jan, 2022</a:t>
            </a:r>
          </a:p>
          <a:p>
            <a:pPr lvl="1" algn="just"/>
            <a:r>
              <a:rPr lang="en-US" altLang="zh-CN" sz="1600" dirty="0"/>
              <a:t>Initial Letter Ballot (D1.0)	</a:t>
            </a:r>
            <a:r>
              <a:rPr lang="en-US" altLang="zh-CN" sz="1600" i="1" dirty="0"/>
              <a:t>Jul, 2022 </a:t>
            </a:r>
          </a:p>
          <a:p>
            <a:pPr lvl="1" algn="just"/>
            <a:r>
              <a:rPr lang="en-US" altLang="zh-CN" sz="1600" dirty="0"/>
              <a:t>Recirculation LB (D2.0)		</a:t>
            </a:r>
            <a:r>
              <a:rPr lang="en-US" altLang="zh-CN" sz="1600" i="1" dirty="0"/>
              <a:t>Jan, 2023</a:t>
            </a:r>
          </a:p>
          <a:p>
            <a:pPr lvl="1" algn="just"/>
            <a:r>
              <a:rPr lang="en-US" altLang="zh-CN" sz="1600" dirty="0"/>
              <a:t>Recirculation LB (D3.0)		</a:t>
            </a:r>
            <a:r>
              <a:rPr lang="en-US" altLang="zh-CN" sz="1600" i="1" dirty="0"/>
              <a:t>May, 2023</a:t>
            </a:r>
          </a:p>
          <a:p>
            <a:pPr lvl="1" algn="just"/>
            <a:r>
              <a:rPr lang="en-US" altLang="zh-CN" sz="1600" dirty="0"/>
              <a:t>Initial SA Ballot (D4.0)		Sep 2023</a:t>
            </a:r>
          </a:p>
          <a:p>
            <a:pPr lvl="1" algn="just"/>
            <a:r>
              <a:rPr lang="en-US" altLang="zh-CN" sz="1600" dirty="0"/>
              <a:t>Final 802.11 WG approval	</a:t>
            </a:r>
            <a:r>
              <a:rPr lang="en-US" altLang="zh-CN" sz="1600" i="1" dirty="0"/>
              <a:t>July 2024 </a:t>
            </a:r>
          </a:p>
          <a:p>
            <a:pPr lvl="1" algn="just"/>
            <a:r>
              <a:rPr lang="en-US" altLang="zh-CN" sz="1600" dirty="0"/>
              <a:t>802 EC approval		</a:t>
            </a:r>
            <a:r>
              <a:rPr lang="en-US" altLang="zh-CN" sz="1600" i="1" dirty="0"/>
              <a:t>July 2024 </a:t>
            </a:r>
          </a:p>
          <a:p>
            <a:pPr lvl="1" algn="just"/>
            <a:r>
              <a:rPr lang="en-US" altLang="zh-CN" sz="1600" dirty="0" err="1"/>
              <a:t>RevCom</a:t>
            </a:r>
            <a:r>
              <a:rPr lang="en-US" altLang="zh-CN" sz="1600" dirty="0"/>
              <a:t> and SASB approval	Sep 2024</a:t>
            </a:r>
          </a:p>
          <a:p>
            <a:endParaRPr lang="en-US" altLang="zh-CN" sz="1800" dirty="0"/>
          </a:p>
          <a:p>
            <a:pPr marL="361950" lvl="1">
              <a:buFont typeface="Arial" panose="020B0604020202020204" pitchFamily="34" charset="0"/>
              <a:buChar char="•"/>
            </a:pPr>
            <a:r>
              <a:rPr lang="en-US" altLang="zh-CN" sz="1800" dirty="0"/>
              <a:t>Move:  Oscar Au 		Second: Assaf Kasher 	</a:t>
            </a:r>
          </a:p>
          <a:p>
            <a:pPr marL="361950" lvl="1">
              <a:buFont typeface="Arial" panose="020B0604020202020204" pitchFamily="34" charset="0"/>
              <a:buChar char="•"/>
            </a:pPr>
            <a:r>
              <a:rPr lang="en-US" altLang="zh-CN" sz="1800" dirty="0"/>
              <a:t>Result:</a:t>
            </a:r>
            <a:r>
              <a:rPr lang="en-US" altLang="zh-CN" sz="1800" dirty="0">
                <a:highlight>
                  <a:srgbClr val="00FF00"/>
                </a:highlight>
              </a:rPr>
              <a:t> Approved by unanimous consent</a:t>
            </a:r>
            <a:r>
              <a:rPr lang="en-US" altLang="zh-CN" sz="1800" dirty="0"/>
              <a:t> </a:t>
            </a:r>
          </a:p>
          <a:p>
            <a:pPr marL="361950" lvl="1">
              <a:buFont typeface="Arial" panose="020B0604020202020204" pitchFamily="34" charset="0"/>
              <a:buChar char="•"/>
            </a:pPr>
            <a:endParaRPr lang="en-US" altLang="zh-CN" sz="1800" dirty="0"/>
          </a:p>
          <a:p>
            <a:pPr marL="361950" lvl="1">
              <a:buFont typeface="Arial" panose="020B0604020202020204" pitchFamily="34" charset="0"/>
              <a:buChar char="•"/>
            </a:pPr>
            <a:r>
              <a:rPr lang="en-US" altLang="zh-CN" sz="1800" dirty="0"/>
              <a:t>Note</a:t>
            </a:r>
            <a:r>
              <a:rPr lang="zh-CN" altLang="en-US" sz="1800" dirty="0"/>
              <a:t>： </a:t>
            </a:r>
            <a:r>
              <a:rPr lang="en-US" altLang="zh-CN" sz="1800" dirty="0"/>
              <a:t> Related document 20/1746r1</a:t>
            </a:r>
          </a:p>
        </p:txBody>
      </p:sp>
    </p:spTree>
    <p:extLst>
      <p:ext uri="{BB962C8B-B14F-4D97-AF65-F5344CB8AC3E}">
        <p14:creationId xmlns:p14="http://schemas.microsoft.com/office/powerpoint/2010/main" val="5358425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c</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13841384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31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355181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The measurement is initiated by an NDP Announcement frame. </a:t>
            </a:r>
          </a:p>
          <a:p>
            <a:pPr lvl="2"/>
            <a:r>
              <a:rPr lang="en-US" altLang="zh-CN" sz="1400" dirty="0"/>
              <a:t>The transmitter shall transmit an NDP SIFS after transmitting the NDP Announcement frame.</a:t>
            </a:r>
          </a:p>
          <a:p>
            <a:pPr lvl="2"/>
            <a:r>
              <a:rPr lang="en-US" altLang="zh-CN" sz="1400" dirty="0"/>
              <a:t>The detailed definition of the NDP Announcement frame is TBD.</a:t>
            </a:r>
          </a:p>
          <a:p>
            <a:pPr lvl="2"/>
            <a:r>
              <a:rPr lang="en-US" altLang="zh-CN" sz="1400" dirty="0"/>
              <a:t>The process to validate the STA(s) participation is TBD</a:t>
            </a:r>
          </a:p>
          <a:p>
            <a:pPr lvl="1"/>
            <a:r>
              <a:rPr lang="en-US" altLang="zh-CN" sz="1600" dirty="0"/>
              <a:t>Note : This can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8714327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Rui Yang 	</a:t>
            </a:r>
            <a:r>
              <a:rPr lang="en-US" altLang="zh-CN" sz="1600" b="1" dirty="0"/>
              <a:t>	</a:t>
            </a:r>
            <a:r>
              <a:rPr lang="en-US" altLang="zh-CN" sz="1600" b="1" kern="0" dirty="0"/>
              <a:t>Second:  Solomon Trainin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6284249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13592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92026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27</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TF sounding defined in 11bf consists of followings:</a:t>
            </a:r>
            <a:endParaRPr lang="zh-CN" altLang="zh-CN" sz="1600" dirty="0"/>
          </a:p>
          <a:p>
            <a:pPr lvl="2"/>
            <a:r>
              <a:rPr lang="en-US" altLang="zh-CN" sz="1400" dirty="0"/>
              <a:t>The Trigger frame is used to solicit the NDP transmission(s).  </a:t>
            </a:r>
          </a:p>
          <a:p>
            <a:pPr lvl="2"/>
            <a:r>
              <a:rPr lang="en-US" altLang="zh-CN" sz="1400" dirty="0"/>
              <a:t>The transmitter(s) shall transmit an NDP SIFS after receiving the Trigger frame.</a:t>
            </a:r>
          </a:p>
          <a:p>
            <a:pPr lvl="1"/>
            <a:r>
              <a:rPr lang="en-US" altLang="zh-CN" sz="1600" dirty="0"/>
              <a:t>Note :The detailed definition of the Trigger frame is TBD.</a:t>
            </a:r>
          </a:p>
          <a:p>
            <a:pPr lvl="1"/>
            <a:r>
              <a:rPr lang="en-US" altLang="zh-CN" sz="1600" dirty="0"/>
              <a:t>Note : This is for HE and/or EHT STAs. Supporting other STAs are TBD.</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29Y/0N/7A ( Y/ N/ A)</a:t>
            </a:r>
          </a:p>
        </p:txBody>
      </p:sp>
    </p:spTree>
    <p:extLst>
      <p:ext uri="{BB962C8B-B14F-4D97-AF65-F5344CB8AC3E}">
        <p14:creationId xmlns:p14="http://schemas.microsoft.com/office/powerpoint/2010/main" val="2200329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86379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a:t>
            </a:r>
            <a:r>
              <a:rPr lang="en-US" altLang="zh-CN" sz="2000" dirty="0"/>
              <a:t> 2021 meeting to today:</a:t>
            </a:r>
          </a:p>
          <a:p>
            <a:pPr algn="just"/>
            <a:endParaRPr lang="en-US" altLang="zh-CN" sz="2000" dirty="0"/>
          </a:p>
          <a:p>
            <a:pPr lvl="1" algn="just">
              <a:buFont typeface="Arial" panose="020B0604020202020204" pitchFamily="34" charset="0"/>
              <a:buChar char="•"/>
            </a:pPr>
            <a:r>
              <a:rPr lang="en-US" altLang="zh-CN" sz="1600" dirty="0"/>
              <a:t>July Plenary: </a:t>
            </a:r>
            <a:r>
              <a:rPr lang="en-US" altLang="zh-CN" sz="1600" dirty="0">
                <a:hlinkClick r:id="rId3"/>
              </a:rPr>
              <a:t>https://mentor.ieee.org/802.11/dcn/21/11-21-1306-00-00bf-ieee-802-11bf-july-2021-plenary-meeting-minutes.docx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July - September: </a:t>
            </a:r>
          </a:p>
          <a:p>
            <a:pPr marL="714375" lvl="1" indent="0" algn="just">
              <a:buNone/>
            </a:pPr>
            <a:r>
              <a:rPr lang="en-US" altLang="zh-CN" sz="1600" dirty="0">
                <a:hlinkClick r:id="rId4"/>
              </a:rPr>
              <a:t>https://mentor.ieee.org/802.11/dcn/21/11-21-1314-04-00bf-ieee-802-11bf-teleconference-minutes-july-september-2021.docx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t>
            </a:r>
            <a:r>
              <a:rPr lang="en-US" altLang="zh-CN" sz="2000" dirty="0" err="1"/>
              <a:t>Rojan</a:t>
            </a:r>
            <a:r>
              <a:rPr lang="en-US" altLang="zh-CN" sz="2000" dirty="0"/>
              <a:t> </a:t>
            </a:r>
            <a:r>
              <a:rPr lang="en-US" altLang="zh-CN" sz="2000" dirty="0" err="1"/>
              <a:t>Chitrakar</a:t>
            </a:r>
            <a:r>
              <a:rPr lang="en-US" altLang="zh-CN" sz="2000" dirty="0"/>
              <a:t>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9596392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modify the initial official channel model document IEEE 802.11 (21-0782r2) as IEEE 802.11 (21-1409r1) by adding the chapter 5 – Channel Model - Data-driven Hybrid Channel Model’ and chapter 7 - Appendix?</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21/1409r1</a:t>
            </a:r>
          </a:p>
          <a:p>
            <a:pPr marL="628650" lvl="2">
              <a:buFont typeface="微软雅黑" panose="020B0503020204020204" pitchFamily="34" charset="-122"/>
              <a:buChar char="–"/>
              <a:defRPr/>
            </a:pPr>
            <a:r>
              <a:rPr lang="en-US" altLang="zh-CN" sz="1050" kern="0" dirty="0"/>
              <a:t>SP Result: 22Y/2N/24A</a:t>
            </a:r>
            <a:endParaRPr lang="en-US" altLang="zh-CN" sz="1050" b="1" kern="0" dirty="0"/>
          </a:p>
        </p:txBody>
      </p:sp>
    </p:spTree>
    <p:extLst>
      <p:ext uri="{BB962C8B-B14F-4D97-AF65-F5344CB8AC3E}">
        <p14:creationId xmlns:p14="http://schemas.microsoft.com/office/powerpoint/2010/main" val="592526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2a</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Sang Kim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21143061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Motion to modify the SFD as defined in pages 5-7 of 11-21/1543r1 and to incorporate the figures in pages 2-3 of 11-21/1543r1 into the SFD.</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21/1543r1</a:t>
            </a:r>
          </a:p>
          <a:p>
            <a:pPr marL="628650" lvl="2">
              <a:buFont typeface="微软雅黑" panose="020B0503020204020204" pitchFamily="34" charset="-122"/>
              <a:buChar char="–"/>
              <a:defRPr/>
            </a:pPr>
            <a:r>
              <a:rPr lang="en-US" altLang="zh-CN" sz="1050" kern="0" dirty="0"/>
              <a:t>SP Result: Y/N/A</a:t>
            </a:r>
            <a:endParaRPr lang="en-US" altLang="zh-CN" sz="1050" b="1" kern="0" dirty="0"/>
          </a:p>
        </p:txBody>
      </p:sp>
    </p:spTree>
    <p:extLst>
      <p:ext uri="{BB962C8B-B14F-4D97-AF65-F5344CB8AC3E}">
        <p14:creationId xmlns:p14="http://schemas.microsoft.com/office/powerpoint/2010/main" val="7872471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October 12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2576578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bf.</a:t>
            </a:r>
          </a:p>
          <a:p>
            <a:pPr marL="361950" lvl="1" indent="0" algn="just">
              <a:buNone/>
              <a:defRPr/>
            </a:pPr>
            <a:r>
              <a:rPr lang="en-US" altLang="zh-CN" sz="1800" b="1" kern="0" dirty="0"/>
              <a:t>Simulation 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21/0876r3</a:t>
            </a:r>
          </a:p>
          <a:p>
            <a:pPr marL="628650" lvl="2">
              <a:buFont typeface="微软雅黑" panose="020B0503020204020204" pitchFamily="34" charset="-122"/>
              <a:buChar char="–"/>
              <a:defRPr/>
            </a:pPr>
            <a:r>
              <a:rPr lang="en-US" altLang="zh-CN" sz="1050" kern="0" dirty="0"/>
              <a:t>SP Result:  20Y/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80092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Truncated Channel Impulse Response(TCIR) described as follows as one optional type of the sensing measurement results for sub-7GHz sensing</a:t>
            </a:r>
          </a:p>
          <a:p>
            <a:pPr lvl="1">
              <a:buFont typeface="Arial" panose="020B0604020202020204" pitchFamily="34" charset="0"/>
              <a:buChar char="–"/>
              <a:defRPr/>
            </a:pPr>
            <a:r>
              <a:rPr lang="en-US" altLang="zh-CN" sz="1600" dirty="0"/>
              <a:t>Calculating the CIR (time domain) from CSI/CFR (frequency domain) through IFT(usually, IFFT) .</a:t>
            </a:r>
          </a:p>
          <a:p>
            <a:pPr lvl="1">
              <a:buFont typeface="Arial" panose="020B0604020202020204" pitchFamily="34" charset="0"/>
              <a:buChar char="–"/>
              <a:defRPr/>
            </a:pPr>
            <a:r>
              <a:rPr lang="en-US" altLang="zh-CN" sz="1600" dirty="0"/>
              <a:t>Reporting 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(22Y/  16N/  9A)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(21Y, 16N, 9A)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21/1288r2</a:t>
            </a:r>
          </a:p>
          <a:p>
            <a:pPr marL="628650" lvl="2">
              <a:buFont typeface="微软雅黑" panose="020B0503020204020204" pitchFamily="34" charset="-122"/>
              <a:buChar char="–"/>
              <a:defRPr/>
            </a:pPr>
            <a:r>
              <a:rPr lang="en-US" altLang="zh-CN" sz="1050" kern="0" dirty="0"/>
              <a:t>SP Result:  24Y/ 6N/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0766287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32</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a:t>The degree of the estimated CSI variation shall be represented by a value in the closed interval [0, 1].</a:t>
            </a:r>
          </a:p>
          <a:p>
            <a:pPr lvl="1">
              <a:buFont typeface="Arial" panose="020B0604020202020204" pitchFamily="34" charset="0"/>
              <a:buChar char="–"/>
              <a:defRPr/>
            </a:pPr>
            <a:r>
              <a:rPr lang="en-US" altLang="zh-CN" sz="1400" dirty="0"/>
              <a:t>A larger degree shall reflect a larger estimated CSI variation.</a:t>
            </a:r>
          </a:p>
          <a:p>
            <a:pPr lvl="1">
              <a:buFont typeface="Arial" panose="020B0604020202020204" pitchFamily="34" charset="0"/>
              <a:buChar char="–"/>
              <a:defRPr/>
            </a:pPr>
            <a:r>
              <a:rPr lang="en-US" altLang="zh-CN" sz="1400" dirty="0"/>
              <a:t>The degree of 0 indicates the smallest degree of the estimated CSI variation. </a:t>
            </a:r>
          </a:p>
          <a:p>
            <a:pPr lvl="1">
              <a:buFont typeface="Arial" panose="020B0604020202020204" pitchFamily="34" charset="0"/>
              <a:buChar char="–"/>
              <a:defRPr/>
            </a:pPr>
            <a:r>
              <a:rPr lang="en-US" altLang="zh-CN" sz="1400" dirty="0"/>
              <a:t>The degree of 1 indicates the largest degree of the estimated CSI variation. </a:t>
            </a:r>
          </a:p>
          <a:p>
            <a:pPr lvl="1">
              <a:buFont typeface="Arial" panose="020B0604020202020204" pitchFamily="34" charset="0"/>
              <a:buChar char="–"/>
              <a:defRPr/>
            </a:pPr>
            <a:r>
              <a:rPr lang="en-US" altLang="zh-CN" sz="1400" dirty="0"/>
              <a:t>Note: Which CSI variation corresponds to the degree of 0 or 1 is implementation specific.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( 18Y/  7N/  13A)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FF0000"/>
                </a:highlight>
                <a:latin typeface="Times New Roman" panose="02020603050405020304" pitchFamily="18" charset="0"/>
                <a:cs typeface="+mn-cs"/>
              </a:rPr>
              <a:t>Motion Fails (17Y, 7N, 13A)</a:t>
            </a: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14Y/ 5N/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058731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threshold for each responder to be compared with the CSI variation value is determined by the initiator. </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Chenchen</a:t>
            </a:r>
            <a:r>
              <a:rPr lang="en-US" altLang="zh-CN" sz="1800" b="1" kern="0" dirty="0"/>
              <a:t> Liu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16Y/ 1N/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84359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15129942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34</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In 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a:t>Support 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a:t>Support 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Lei Huang</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21/1438r1</a:t>
            </a:r>
          </a:p>
          <a:p>
            <a:pPr marL="628650" lvl="2">
              <a:buFont typeface="微软雅黑" panose="020B0503020204020204" pitchFamily="34" charset="-122"/>
              <a:buChar char="–"/>
              <a:defRPr/>
            </a:pPr>
            <a:r>
              <a:rPr lang="en-US" altLang="zh-CN" kern="0" dirty="0"/>
              <a:t>SP Result:  16Y/ 5N/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82390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SFD.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21/1701r1</a:t>
            </a:r>
          </a:p>
          <a:p>
            <a:pPr marL="628650" lvl="2">
              <a:buFont typeface="微软雅黑" panose="020B0503020204020204" pitchFamily="34" charset="-122"/>
              <a:buChar char="–"/>
              <a:defRPr/>
            </a:pPr>
            <a:r>
              <a:rPr lang="en-US" altLang="zh-CN" kern="0" dirty="0"/>
              <a:t>SP Result:  32Y/ 4N/ 59A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5402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During a sensing measurement setup, role(s) of a sensing responder shall be determined as one of followings:</a:t>
            </a:r>
          </a:p>
          <a:p>
            <a:pPr marL="342900" lvl="2" indent="0" algn="just">
              <a:buNone/>
              <a:defRPr/>
            </a:pPr>
            <a:r>
              <a:rPr lang="en-US" altLang="zh-CN" sz="1400" kern="0" dirty="0"/>
              <a:t>– Sensing Receiver</a:t>
            </a:r>
          </a:p>
          <a:p>
            <a:pPr marL="342900" lvl="2" indent="0" algn="just">
              <a:buNone/>
              <a:defRPr/>
            </a:pPr>
            <a:r>
              <a:rPr lang="en-US" altLang="zh-CN" sz="1400" kern="0" dirty="0"/>
              <a:t>– Sensing Transmitter</a:t>
            </a:r>
          </a:p>
          <a:p>
            <a:pPr marL="342900" lvl="2" indent="0" algn="just">
              <a:buNone/>
              <a:defRPr/>
            </a:pPr>
            <a:r>
              <a:rPr lang="en-US" altLang="zh-CN" sz="1400" kern="0" dirty="0"/>
              <a:t>– Sensing 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34Y/ 6N/ 23A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66253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2b</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Assaf Kasher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6271981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The transmitter and receiver role(s) of a STA corresponding to a sensing measurement setup ID until the measurement setup is terminated shall be fixed as determined during the measurement setup.</a:t>
            </a:r>
          </a:p>
          <a:p>
            <a:pPr marL="342900" lvl="2" indent="0" algn="just">
              <a:buNone/>
              <a:defRPr/>
            </a:pPr>
            <a:endParaRPr lang="en-US" altLang="zh-CN" sz="1400" kern="0" dirty="0"/>
          </a:p>
          <a:p>
            <a:pPr marL="342900" lvl="2" indent="0" algn="just">
              <a:buNone/>
              <a:defRPr/>
            </a:pPr>
            <a:endParaRPr lang="en-US" altLang="zh-CN" sz="1400" b="1" kern="0" dirty="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35Y/ 7N/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86611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21 (Tuesday)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678886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38</a:t>
            </a:r>
          </a:p>
        </p:txBody>
      </p:sp>
      <p:sp>
        <p:nvSpPr>
          <p:cNvPr id="5" name="Rectangle 3"/>
          <p:cNvSpPr txBox="1">
            <a:spLocks noChangeArrowheads="1"/>
          </p:cNvSpPr>
          <p:nvPr/>
        </p:nvSpPr>
        <p:spPr bwMode="auto">
          <a:xfrm>
            <a:off x="1600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0" indent="0">
              <a:buNone/>
            </a:pPr>
            <a:endParaRPr lang="en-US" altLang="zh-CN" sz="300" dirty="0"/>
          </a:p>
          <a:p>
            <a:pPr marL="0" indent="0">
              <a:buNone/>
            </a:pPr>
            <a:r>
              <a:rPr lang="en-US" altLang="zh-CN" sz="1400" dirty="0"/>
              <a:t>An optional sensing by proxy (SBP) procedure is defined in which:</a:t>
            </a:r>
            <a:endParaRPr lang="zh-CN" altLang="zh-CN" sz="1400" dirty="0"/>
          </a:p>
          <a:p>
            <a:pPr lvl="0"/>
            <a:r>
              <a:rPr lang="en-US" altLang="zh-CN" sz="1400" dirty="0"/>
              <a:t>An “SBP request” consists of a non-AP STA sending an SBP Request frame to an SBP-capable AP STA.</a:t>
            </a:r>
            <a:endParaRPr lang="zh-CN" altLang="zh-CN" sz="1400" dirty="0"/>
          </a:p>
          <a:p>
            <a:pPr lvl="1"/>
            <a:r>
              <a:rPr lang="en-US" altLang="zh-CN" sz="1200" dirty="0"/>
              <a:t>A STA that sends an SBP Request frame to invoke SBP (and, as a result, WLAN sensing) is denoted by “SBP requesting STA”.</a:t>
            </a:r>
          </a:p>
          <a:p>
            <a:pPr lvl="1"/>
            <a:r>
              <a:rPr lang="en-US" altLang="zh-CN" sz="1200" dirty="0"/>
              <a:t>The format and contents of the SBP Request frame are TBD.</a:t>
            </a:r>
            <a:endParaRPr lang="zh-CN" altLang="zh-CN" sz="1200" dirty="0"/>
          </a:p>
          <a:p>
            <a:pPr lvl="0"/>
            <a:r>
              <a:rPr lang="en-US" altLang="zh-CN" sz="1400" dirty="0"/>
              <a:t>An AP STA that receives an SBP request shall send to the SBP requesting STA an SBP Response frame to accept or reject the request. </a:t>
            </a:r>
            <a:endParaRPr lang="zh-CN" altLang="zh-CN" sz="1400" dirty="0"/>
          </a:p>
          <a:p>
            <a:pPr lvl="1"/>
            <a:r>
              <a:rPr lang="en-US" altLang="zh-CN" sz="1200" dirty="0"/>
              <a:t>The format and contents of the SBP Response frame are TBD.</a:t>
            </a:r>
            <a:endParaRPr lang="zh-CN" altLang="zh-CN" sz="1200" dirty="0"/>
          </a:p>
          <a:p>
            <a:pPr lvl="0"/>
            <a:r>
              <a:rPr lang="en-US" altLang="zh-CN" sz="1400" dirty="0"/>
              <a:t>An AP STA that accepts an SBP request shall initiate a WLAN sensing procedure with one or more non-AP STAs using operational parameters derived from those indicated within the SBP Request frame.</a:t>
            </a:r>
          </a:p>
          <a:p>
            <a:pPr lvl="0"/>
            <a:r>
              <a:rPr lang="en-US" altLang="zh-CN" sz="1400" dirty="0"/>
              <a:t>Whether the SBP requesting STA participates or not in the WLAN sensing procedure as a sensing responder is TBD.</a:t>
            </a:r>
          </a:p>
          <a:p>
            <a:pPr lvl="0"/>
            <a:r>
              <a:rPr lang="en-US" altLang="zh-CN" sz="1400" dirty="0"/>
              <a:t>Measurement results obtained in a WLAN sensing procedure resultant from an SBP request shall be reported to the SBP requesting STA.</a:t>
            </a:r>
          </a:p>
          <a:p>
            <a:pPr lvl="0"/>
            <a:endParaRPr lang="en-US" altLang="zh-CN" sz="800" kern="0" dirty="0"/>
          </a:p>
          <a:p>
            <a:pPr marL="342900" lvl="1" indent="-342900" algn="just">
              <a:buFont typeface="Arial" panose="020B0604020202020204" pitchFamily="34" charset="0"/>
              <a:buChar char="•"/>
              <a:defRPr/>
            </a:pPr>
            <a:r>
              <a:rPr lang="en-US" altLang="zh-CN" sz="1600" b="1" kern="0" dirty="0"/>
              <a:t>Move: Claudio Da Silva 	</a:t>
            </a:r>
            <a:r>
              <a:rPr lang="en-US" altLang="zh-CN" sz="1600" b="1" dirty="0"/>
              <a:t>	</a:t>
            </a:r>
            <a:r>
              <a:rPr lang="en-US" altLang="zh-CN" sz="1600" b="1" kern="0" dirty="0"/>
              <a:t>Second: Chaoming Luo</a:t>
            </a:r>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600" kern="0" dirty="0"/>
          </a:p>
          <a:p>
            <a:pPr marL="0" lvl="1" indent="0">
              <a:buNone/>
              <a:defRPr/>
            </a:pPr>
            <a:r>
              <a:rPr lang="en-US" altLang="zh-CN" sz="1600" kern="0" dirty="0"/>
              <a:t>Note</a:t>
            </a:r>
            <a:r>
              <a:rPr lang="zh-CN" altLang="en-US" sz="1600" kern="0" dirty="0"/>
              <a:t>：  </a:t>
            </a:r>
            <a:endParaRPr lang="en-US" altLang="zh-CN" sz="1600" kern="0" dirty="0"/>
          </a:p>
          <a:p>
            <a:pPr marL="628650" lvl="2">
              <a:spcBef>
                <a:spcPts val="0"/>
              </a:spcBef>
              <a:buFont typeface="微软雅黑" panose="020B0503020204020204" pitchFamily="34" charset="-122"/>
              <a:buChar char="–"/>
              <a:defRPr/>
            </a:pPr>
            <a:r>
              <a:rPr lang="en-US" altLang="zh-CN" kern="0" dirty="0"/>
              <a:t>Related document </a:t>
            </a:r>
            <a:r>
              <a:rPr lang="en-US" altLang="zh-CN" dirty="0"/>
              <a:t>21/1692r4</a:t>
            </a:r>
            <a:endParaRPr lang="en-US" altLang="zh-CN" kern="0" dirty="0"/>
          </a:p>
          <a:p>
            <a:pPr marL="628650" lvl="2">
              <a:spcBef>
                <a:spcPts val="0"/>
              </a:spcBef>
              <a:buFont typeface="微软雅黑" panose="020B0503020204020204" pitchFamily="34" charset="-122"/>
              <a:buChar char="–"/>
              <a:defRPr/>
            </a:pPr>
            <a:r>
              <a:rPr lang="en-US" altLang="zh-CN" kern="0" dirty="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417354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p>
          <a:p>
            <a:pPr lvl="2"/>
            <a:r>
              <a:rPr lang="en-US" altLang="zh-CN" dirty="0"/>
              <a:t>Once the non-AP STA obtains a TXOP, it initiates a non-TB sensing measurement instance by transmitting an NDPA frame to the AP followed by an Initiator-to-Responder (I2R) NDP after SIFS. SIFS after the I2R NDP, the AP shall transmit a Responder-to-Initiator (R2I) NDP to the non-AP STA.</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p>
          <a:p>
            <a:pPr lvl="2"/>
            <a:r>
              <a:rPr lang="en-US" altLang="zh-CN" dirty="0"/>
              <a:t>I2R/R2I NDP formats are TBD.</a:t>
            </a:r>
            <a:endParaRPr lang="zh-CN" altLang="zh-CN" dirty="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5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21/1433r2</a:t>
            </a:r>
          </a:p>
          <a:p>
            <a:pPr marL="628650" lvl="2">
              <a:buFont typeface="微软雅黑" panose="020B0503020204020204" pitchFamily="34" charset="-122"/>
              <a:buChar char="–"/>
              <a:defRPr/>
            </a:pPr>
            <a:r>
              <a:rPr lang="en-US" altLang="zh-CN" kern="0" dirty="0"/>
              <a:t>SP Result:  19Y/ 4N/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997615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DMG/EDMG-based WLAN sensing supports both monostatic sensing and monostatic sensing with coordination configurations.</a:t>
            </a:r>
          </a:p>
          <a:p>
            <a:pPr lvl="1"/>
            <a:r>
              <a:rPr lang="en-US" altLang="zh-CN" sz="1400" dirty="0"/>
              <a:t>In 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21/1914r0</a:t>
            </a:r>
          </a:p>
          <a:p>
            <a:pPr marL="628650" lvl="2">
              <a:buFont typeface="微软雅黑" panose="020B0503020204020204" pitchFamily="34" charset="-122"/>
              <a:buChar char="–"/>
              <a:defRPr/>
            </a:pPr>
            <a:r>
              <a:rPr lang="en-US" altLang="zh-CN" kern="0" dirty="0"/>
              <a:t>SP Result:  23Y/ 0N/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061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a:t>
            </a:r>
            <a:r>
              <a:rPr lang="en-US" altLang="zh-CN" sz="4000">
                <a:solidFill>
                  <a:srgbClr val="0000FF"/>
                </a:solidFill>
              </a:rPr>
              <a:t>11 (Tuesday)</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2850410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 (January 11)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p>
          <a:p>
            <a:pPr marL="342900" lvl="1" indent="-342900" algn="just">
              <a:buFont typeface="Arial" panose="020B0604020202020204" pitchFamily="34" charset="0"/>
              <a:buChar char="•"/>
              <a:defRPr/>
            </a:pPr>
            <a:r>
              <a:rPr lang="en-US" altLang="zh-CN" sz="1600" b="1" kern="0" dirty="0"/>
              <a:t>Do you support to add to the 11bf SFD that sensing measurement setup request and response frames, which allow to perform a sensing measurement setup, are defined, and the following mechanism is enabled?</a:t>
            </a:r>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Insun</a:t>
            </a:r>
            <a:r>
              <a:rPr lang="en-US" altLang="zh-CN" sz="1600" b="1" kern="0" dirty="0"/>
              <a:t> Jang	</a:t>
            </a:r>
            <a:r>
              <a:rPr lang="en-US" altLang="zh-CN" sz="1600" b="1" dirty="0"/>
              <a:t>	</a:t>
            </a:r>
            <a:r>
              <a:rPr lang="en-US" altLang="zh-CN" sz="1600" b="1" kern="0" dirty="0"/>
              <a:t>Second: Sang Kim</a:t>
            </a:r>
          </a:p>
          <a:p>
            <a:pPr marL="342900" lvl="1" indent="-342900" algn="just">
              <a:buFont typeface="Arial" panose="020B0604020202020204" pitchFamily="34" charset="0"/>
              <a:buChar char="•"/>
              <a:defRPr/>
            </a:pPr>
            <a:r>
              <a:rPr lang="en-US" altLang="zh-CN" sz="1600" b="1" kern="0" dirty="0"/>
              <a:t>Result:</a:t>
            </a:r>
            <a:r>
              <a:rPr lang="en-US" altLang="zh-CN" sz="2800" b="1" kern="0" dirty="0"/>
              <a:t> </a:t>
            </a:r>
            <a:r>
              <a:rPr lang="en-US" altLang="zh-CN" sz="14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14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21/1735r3</a:t>
            </a:r>
          </a:p>
          <a:p>
            <a:pPr marL="628650" lvl="2">
              <a:buFont typeface="微软雅黑" panose="020B0503020204020204" pitchFamily="34" charset="-122"/>
              <a:buChar char="–"/>
              <a:defRPr/>
            </a:pPr>
            <a:r>
              <a:rPr lang="en-US" altLang="zh-CN" sz="1100" kern="0" dirty="0"/>
              <a:t>SP Result:  25Y/ 0N/ 9A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53627292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42</a:t>
            </a:r>
          </a:p>
        </p:txBody>
      </p:sp>
      <p:sp>
        <p:nvSpPr>
          <p:cNvPr id="5" name="Rectangle 3"/>
          <p:cNvSpPr txBox="1">
            <a:spLocks noChangeArrowheads="1"/>
          </p:cNvSpPr>
          <p:nvPr/>
        </p:nvSpPr>
        <p:spPr bwMode="auto">
          <a:xfrm>
            <a:off x="1676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The 11bf amendment shall define at least one measurement report type for 2D, 3D and 4D filtered maps, for DMG/EDMG.</a:t>
            </a:r>
          </a:p>
          <a:p>
            <a:pPr lvl="1"/>
            <a:r>
              <a:rPr lang="en-US" altLang="zh-CN" sz="1400" dirty="0"/>
              <a:t>This measurement report type is an optional feature.</a:t>
            </a:r>
          </a:p>
          <a:p>
            <a:pPr lvl="1"/>
            <a:r>
              <a:rPr lang="en-US" altLang="zh-CN" sz="1400" dirty="0"/>
              <a:t>Supporting 2D, 3D and 4D are each optional feature </a:t>
            </a:r>
          </a:p>
          <a:p>
            <a:pPr lvl="1"/>
            <a:r>
              <a:rPr lang="en-US" altLang="zh-CN" sz="1400" dirty="0"/>
              <a:t>The details of the measurement report format is TBD</a:t>
            </a:r>
          </a:p>
          <a:p>
            <a:pPr lvl="1"/>
            <a:r>
              <a:rPr lang="en-US" altLang="zh-CN" sz="1400" dirty="0"/>
              <a:t>2D is a two-dimensional map, where the two dimensions are any from: Range, Azimuth, Elevation &amp; Doppler.</a:t>
            </a:r>
          </a:p>
          <a:p>
            <a:pPr lvl="1"/>
            <a:r>
              <a:rPr lang="en-US" altLang="zh-CN" sz="1400" dirty="0"/>
              <a:t>3D is a three-dimensional map, where the three dimensions are any from: Range, Azimuth, Elevation &amp; Doppler.</a:t>
            </a:r>
          </a:p>
          <a:p>
            <a:pPr lvl="1"/>
            <a:r>
              <a:rPr lang="en-US" altLang="zh-CN" sz="1400" dirty="0"/>
              <a:t>4D is a four-dimensional map, where the four dimensions are: Range, Azimuth, Elevation &amp; Doppler.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14Y/  4N/  21A)</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12Y/  4N/  21A)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4N/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45142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a:t>The 11bf amendment shall define at least one measurement report type for targets, for DMG/EDMG.</a:t>
            </a:r>
          </a:p>
          <a:p>
            <a:pPr lvl="1"/>
            <a:r>
              <a:rPr lang="en-US" altLang="zh-CN" sz="1600" dirty="0"/>
              <a:t>(“Target” is a detected object)</a:t>
            </a:r>
          </a:p>
          <a:p>
            <a:pPr lvl="1"/>
            <a:r>
              <a:rPr lang="en-US" altLang="zh-CN" sz="1600" dirty="0"/>
              <a:t>This measurement report type is an optional feature.</a:t>
            </a:r>
          </a:p>
          <a:p>
            <a:pPr lvl="1"/>
            <a:r>
              <a:rPr lang="en-US" altLang="zh-CN" sz="1600" dirty="0"/>
              <a:t>The details of the measurement report format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10N/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345625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44</a:t>
            </a:r>
          </a:p>
        </p:txBody>
      </p:sp>
      <p:sp>
        <p:nvSpPr>
          <p:cNvPr id="5" name="Rectangle 3"/>
          <p:cNvSpPr txBox="1">
            <a:spLocks noChangeArrowheads="1"/>
          </p:cNvSpPr>
          <p:nvPr/>
        </p:nvSpPr>
        <p:spPr bwMode="auto">
          <a:xfrm>
            <a:off x="2209800" y="12954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( 15Y/  12N/  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(14Y/  12N/  7A)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21/1924r0</a:t>
            </a:r>
          </a:p>
          <a:p>
            <a:pPr marL="628650" lvl="2">
              <a:buFont typeface="微软雅黑" panose="020B0503020204020204" pitchFamily="34" charset="-122"/>
              <a:buChar char="–"/>
              <a:defRPr/>
            </a:pPr>
            <a:r>
              <a:rPr lang="en-US" altLang="zh-CN" kern="0" dirty="0"/>
              <a:t>SP Result:  18Y/ 7N/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2561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3</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Claudio Da Silva as </a:t>
            </a:r>
            <a:r>
              <a:rPr lang="en-US" altLang="zh-CN" kern="0" dirty="0" err="1"/>
              <a:t>TGbf</a:t>
            </a:r>
            <a:r>
              <a:rPr lang="en-US" altLang="zh-CN" kern="0" dirty="0"/>
              <a:t> Technical </a:t>
            </a:r>
            <a:r>
              <a:rPr lang="en-US" altLang="zh-CN" dirty="0"/>
              <a:t>Editor</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Edward Au 			Second: Oscar Au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362751085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 transmitter initiator bi-static sensing is based on a BRP request in a BRP-RX/TX, BRP-TX, BRP-RX PPDU as defined in Clause 28 of 802.11 specifications and the BRP response</a:t>
            </a:r>
          </a:p>
          <a:p>
            <a:pPr lvl="1">
              <a:buFont typeface="Arial" panose="020B0604020202020204" pitchFamily="34" charset="0"/>
              <a:buChar char="–"/>
              <a:defRPr/>
            </a:pPr>
            <a:r>
              <a:rPr lang="en-US" altLang="zh-CN" sz="1600" dirty="0"/>
              <a:t>Feedback for the measurement is carried in the BRP response</a:t>
            </a:r>
          </a:p>
          <a:p>
            <a:pPr lvl="2">
              <a:buFont typeface="Arial" panose="020B0604020202020204" pitchFamily="34" charset="0"/>
              <a:buChar char="•"/>
              <a:defRPr/>
            </a:pPr>
            <a:r>
              <a:rPr lang="en-US" altLang="zh-CN" sz="1400" dirty="0"/>
              <a:t>Feedback may be delayed</a:t>
            </a:r>
          </a:p>
          <a:p>
            <a:pPr lvl="2">
              <a:buFont typeface="Arial" panose="020B0604020202020204" pitchFamily="34" charset="0"/>
              <a:buChar char="•"/>
              <a:defRPr/>
            </a:pPr>
            <a:r>
              <a:rPr lang="en-US" altLang="zh-CN" sz="1400" dirty="0"/>
              <a:t>Feedback 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a:t>
            </a:r>
            <a:r>
              <a:rPr lang="en-US" altLang="zh-CN" sz="1800" b="1" kern="0" dirty="0" err="1"/>
              <a:t>Trainin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( 16Y/  1N/  13A), request to </a:t>
            </a:r>
            <a:r>
              <a:rPr lang="en-US" altLang="zh-CN" sz="1800" b="1" kern="0" dirty="0">
                <a:solidFill>
                  <a:srgbClr val="FF0000"/>
                </a:solidFill>
              </a:rPr>
              <a:t>record</a:t>
            </a:r>
            <a:r>
              <a:rPr lang="en-US" altLang="zh-CN" sz="1800" b="1" kern="0" dirty="0"/>
              <a:t> in minutes</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( 16Y/  1N/  13A)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1N/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923246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sensing receiver initiator bi-static sensing is based on a BRP request frame that includes a request for the responder to transmit a BRP-RX/TX, BRP-TX, BRP-RX PPDU as defined in Clause 28 of 802.11 specifications .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11Y/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6076437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Bi/multi-static sensing capability set may include (at least):</a:t>
            </a:r>
          </a:p>
          <a:p>
            <a:pPr lvl="2">
              <a:defRPr/>
            </a:pPr>
            <a:r>
              <a:rPr lang="en-US" altLang="zh-CN" sz="1400" dirty="0"/>
              <a:t>TRN field </a:t>
            </a:r>
            <a:r>
              <a:rPr lang="en-US" altLang="zh-CN" sz="1400" dirty="0" err="1"/>
              <a:t>Golay</a:t>
            </a:r>
            <a:r>
              <a:rPr lang="en-US" altLang="zh-CN" sz="1400" dirty="0"/>
              <a:t> sequence lengths supported</a:t>
            </a:r>
          </a:p>
          <a:p>
            <a:pPr lvl="2">
              <a:defRPr/>
            </a:pPr>
            <a:r>
              <a:rPr lang="en-US" altLang="zh-CN" sz="1400" dirty="0"/>
              <a:t>Maximum number 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a:t>Beam sets in which every beam has direction, gain, and beam width.</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Rui</a:t>
            </a:r>
            <a:r>
              <a:rPr lang="en-US" altLang="zh-CN" sz="1800" b="1" kern="0" dirty="0"/>
              <a:t> Du</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0N/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6721267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an EDMG/DMG Bi/Multi-static measurement setup exchange (at least) the following parameters may be exchanged:</a:t>
            </a:r>
          </a:p>
          <a:p>
            <a:pPr lvl="2">
              <a:defRPr/>
            </a:pPr>
            <a:r>
              <a:rPr lang="en-US" altLang="zh-CN" sz="1400" dirty="0"/>
              <a:t>set of beam directions in TX (sets of TX AWV settings to be used in the measurements)</a:t>
            </a:r>
          </a:p>
          <a:p>
            <a:pPr lvl="2">
              <a:defRPr/>
            </a:pPr>
            <a:r>
              <a:rPr lang="en-US" altLang="zh-CN" sz="1400" dirty="0"/>
              <a:t>set of beam directions in RX (sets of RX AWV settings to be used in the measurements)</a:t>
            </a:r>
          </a:p>
          <a:p>
            <a:pPr lvl="2">
              <a:defRPr/>
            </a:pPr>
            <a:r>
              <a:rPr lang="en-US" altLang="zh-CN" sz="1400" dirty="0"/>
              <a:t>beamforming TRN field information such as TRN-P, TRN-M, TRN-N</a:t>
            </a:r>
          </a:p>
          <a:p>
            <a:pPr lvl="2">
              <a:defRPr/>
            </a:pPr>
            <a:r>
              <a:rPr lang="en-US" altLang="zh-CN" sz="1400" dirty="0"/>
              <a:t>location and orientation of each of the STAs</a:t>
            </a:r>
          </a:p>
          <a:p>
            <a:pPr lvl="3">
              <a:defRPr/>
            </a:pPr>
            <a:r>
              <a:rPr lang="en-US" altLang="zh-CN" sz="1200" dirty="0"/>
              <a:t>coordinates can be local or earth coordinates</a:t>
            </a:r>
          </a:p>
          <a:p>
            <a:pPr lvl="3">
              <a:defRPr/>
            </a:pPr>
            <a:r>
              <a:rPr lang="en-US" altLang="zh-CN" sz="1200" dirty="0"/>
              <a:t>relative 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a:t>Scheduling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Alecsander</a:t>
            </a:r>
            <a:r>
              <a:rPr lang="en-US" altLang="zh-CN" sz="1800" b="1" kern="0" dirty="0"/>
              <a:t> </a:t>
            </a:r>
            <a:r>
              <a:rPr lang="en-US" altLang="zh-CN" sz="1800" b="1" kern="0" dirty="0" err="1"/>
              <a:t>Eitan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10Y/ 1N/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1966429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one optional type of the sensing measurement results for sub-7GHz sensing.</a:t>
            </a:r>
          </a:p>
          <a:p>
            <a:pPr lvl="2">
              <a:defRPr/>
            </a:pPr>
            <a:r>
              <a:rPr lang="en-US" altLang="zh-CN" sz="1400" dirty="0"/>
              <a:t>Calculating the CIR (time domain) from frequency domain CSI through IDFT(usually, IFFT) .</a:t>
            </a:r>
          </a:p>
          <a:p>
            <a:pPr lvl="2">
              <a:defRPr/>
            </a:pPr>
            <a:r>
              <a:rPr lang="en-US" altLang="zh-CN" sz="1400" dirty="0"/>
              <a:t>Reporting the subset of complex samples corresponding to the range of interest of the entire CIR .</a:t>
            </a:r>
          </a:p>
          <a:p>
            <a:pPr lvl="2">
              <a:defRPr/>
            </a:pPr>
            <a:r>
              <a:rPr lang="en-US" altLang="zh-CN" sz="1400" dirty="0"/>
              <a:t>Note: the size of the subset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a:t>Preliminary Result: ( 17Y/  8N/  14A)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( 17Y/  8N/  14A)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21/1288r4</a:t>
            </a:r>
          </a:p>
          <a:p>
            <a:pPr marL="628650" lvl="2">
              <a:buFont typeface="微软雅黑" panose="020B0503020204020204" pitchFamily="34" charset="-122"/>
              <a:buChar char="–"/>
              <a:defRPr/>
            </a:pPr>
            <a:r>
              <a:rPr lang="en-US" altLang="zh-CN" kern="0" dirty="0"/>
              <a:t>SP Result:  12Y/ 3N/ 20A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332089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11bf amendment shall define a new </a:t>
            </a:r>
            <a:r>
              <a:rPr lang="en-US" altLang="zh-CN" sz="1600" dirty="0" err="1"/>
              <a:t>subclause</a:t>
            </a:r>
            <a:r>
              <a:rPr lang="en-US" altLang="zh-CN" sz="1600" dirty="0"/>
              <a:t> under 6.3 (MLME SAP interface) that specifies request, confirm, indication, and response primitives for WLAN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21/1949r0</a:t>
            </a:r>
          </a:p>
          <a:p>
            <a:pPr marL="628650" lvl="2">
              <a:buFont typeface="微软雅黑" panose="020B0503020204020204" pitchFamily="34" charset="-122"/>
              <a:buChar char="–"/>
              <a:defRPr/>
            </a:pPr>
            <a:r>
              <a:rPr lang="en-US" altLang="zh-CN" kern="0" dirty="0"/>
              <a:t>SP Result:  28Y/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952874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9686880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51 </a:t>
            </a:r>
            <a:r>
              <a:rPr lang="en-US" altLang="zh-CN" sz="4000"/>
              <a:t>(January 21 </a:t>
            </a:r>
            <a:r>
              <a:rPr lang="en-US" altLang="zh-CN" sz="4000" dirty="0"/>
              <a:t>Interim)</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sensing measurement setup procedure consists of</a:t>
            </a:r>
          </a:p>
          <a:p>
            <a:pPr marL="990600" lvl="1">
              <a:buFont typeface="Arial" panose="020B0604020202020204" pitchFamily="34" charset="0"/>
              <a:buChar char="•"/>
              <a:defRPr/>
            </a:pPr>
            <a:r>
              <a:rPr lang="en-US" altLang="zh-CN" sz="1400" dirty="0"/>
              <a:t>the 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a:t>the transmission of a sensing measurement setup response frame by the intended sensing responder followed by the transmission of an </a:t>
            </a:r>
            <a:r>
              <a:rPr lang="en-US" altLang="zh-CN" sz="1400" dirty="0" err="1"/>
              <a:t>Ack</a:t>
            </a:r>
            <a:r>
              <a:rPr lang="en-US" altLang="zh-CN" sz="1400" dirty="0"/>
              <a:t> frame by the sensing initiator.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Pei Zhou</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highlight>
                  <a:srgbClr val="00FF00"/>
                </a:highlight>
              </a:rPr>
              <a:t>Approved by unanimous consent</a:t>
            </a:r>
            <a:endParaRPr lang="en-US" altLang="zh-CN" sz="1800" kern="0"/>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 1828r4</a:t>
            </a:r>
          </a:p>
          <a:p>
            <a:pPr marL="628650" lvl="2">
              <a:buFont typeface="微软雅黑" panose="020B0503020204020204" pitchFamily="34" charset="-122"/>
              <a:buChar char="–"/>
              <a:defRPr/>
            </a:pPr>
            <a:r>
              <a:rPr lang="en-US" altLang="zh-CN" kern="0" dirty="0"/>
              <a:t>SP Result:   20Y/  1N/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3746917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52</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a:t>For the accept case, whether the responder may provide its preferred operational parameters or not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Insun Jang</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( 34  </a:t>
            </a:r>
            <a:r>
              <a:rPr lang="en-US" altLang="zh-CN" sz="1800" b="1" kern="0" dirty="0"/>
              <a:t>Y</a:t>
            </a:r>
            <a:r>
              <a:rPr lang="en-US" altLang="zh-CN" sz="1800" b="1" kern="0"/>
              <a:t>/ 2 </a:t>
            </a:r>
            <a:r>
              <a:rPr lang="en-US" altLang="zh-CN" sz="1800" b="1" kern="0" dirty="0"/>
              <a:t>N</a:t>
            </a:r>
            <a:r>
              <a:rPr lang="en-US" altLang="zh-CN" sz="1800" b="1" kern="0"/>
              <a:t>/ 19 A) </a:t>
            </a:r>
            <a:r>
              <a:rPr lang="en-US" altLang="zh-CN" sz="1800" b="1" kern="0">
                <a:solidFill>
                  <a:srgbClr val="FF0000"/>
                </a:solidFill>
              </a:rPr>
              <a:t>Record</a:t>
            </a:r>
            <a:endParaRPr lang="en-US" altLang="zh-CN" sz="1800" b="1" kern="0" dirty="0">
              <a:solidFill>
                <a:srgbClr val="FF0000"/>
              </a:solidFill>
            </a:endParaRPr>
          </a:p>
          <a:p>
            <a:pPr marL="342900" lvl="1" indent="-342900" algn="just">
              <a:buFont typeface="Arial" panose="020B0604020202020204" pitchFamily="34" charset="0"/>
              <a:buChar char="•"/>
              <a:defRPr/>
            </a:pPr>
            <a:r>
              <a:rPr lang="en-US" altLang="zh-CN" sz="1800" b="1" kern="0" dirty="0"/>
              <a:t>Result</a:t>
            </a:r>
            <a:r>
              <a:rPr lang="en-US" altLang="zh-CN" sz="1800" b="1" kern="0"/>
              <a:t>*: </a:t>
            </a:r>
            <a:r>
              <a:rPr lang="en-US" altLang="zh-CN" sz="1800" b="1">
                <a:highlight>
                  <a:srgbClr val="00FF00"/>
                </a:highlight>
              </a:rPr>
              <a:t>Motion Passes (34Y, 2N, 18A)</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14Y/  6N/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5836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53 (</a:t>
            </a:r>
            <a:r>
              <a:rPr lang="en-US" altLang="zh-CN" sz="4000" dirty="0">
                <a:solidFill>
                  <a:srgbClr val="FF0000"/>
                </a:solidFill>
              </a:rPr>
              <a:t>Defer</a:t>
            </a:r>
            <a:r>
              <a:rPr lang="en-US" altLang="zh-CN" sz="4000" dirty="0"/>
              <a:t>)</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11bf </a:t>
            </a:r>
            <a:r>
              <a:rPr lang="en-US" altLang="zh-CN" sz="1600" dirty="0"/>
              <a:t>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23Y/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10105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4</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Leif Wilhelmsson as </a:t>
            </a:r>
            <a:r>
              <a:rPr lang="en-US" altLang="zh-CN" kern="0" dirty="0" err="1"/>
              <a:t>TGbf</a:t>
            </a:r>
            <a:r>
              <a:rPr lang="en-US" altLang="zh-CN" kern="0" dirty="0"/>
              <a:t> </a:t>
            </a:r>
            <a:r>
              <a:rPr lang="en-US" altLang="zh-CN" dirty="0"/>
              <a:t>Secretary</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9763465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54</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Measurement Setup ID is set by Sensing Initiator, the tuple &lt;Sensing Initiator’s MAC address, Measurement Setup ID&gt; is used to identify a specific Measurement Setup.</a:t>
            </a:r>
          </a:p>
          <a:p>
            <a:pPr lvl="1">
              <a:buFont typeface="Arial" panose="020B0604020202020204" pitchFamily="34" charset="0"/>
              <a:buChar char="–"/>
              <a:defRPr/>
            </a:pPr>
            <a:r>
              <a:rPr lang="en-US" altLang="zh-CN" sz="1600" dirty="0"/>
              <a:t>How the SBP Requesting STA identifies the sensing measurement setup ID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a:t>Second: Chaoming Luo</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28 </a:t>
            </a:r>
            <a:r>
              <a:rPr lang="en-US" altLang="zh-CN" sz="1800" b="1" kern="0" dirty="0"/>
              <a:t>Y</a:t>
            </a:r>
            <a:r>
              <a:rPr lang="en-US" altLang="zh-CN" sz="1800" b="1" kern="0"/>
              <a:t>/ 3 </a:t>
            </a:r>
            <a:r>
              <a:rPr lang="en-US" altLang="zh-CN" sz="1800" b="1" kern="0" dirty="0"/>
              <a:t>N</a:t>
            </a:r>
            <a:r>
              <a:rPr lang="en-US" altLang="zh-CN" sz="1800" b="1" kern="0"/>
              <a:t>/ 26 </a:t>
            </a:r>
            <a:r>
              <a:rPr lang="en-US" altLang="zh-CN" sz="1800" b="1" kern="0" dirty="0"/>
              <a:t>A)</a:t>
            </a:r>
          </a:p>
          <a:p>
            <a:pPr marL="342900" lvl="1" indent="-342900" algn="just">
              <a:spcBef>
                <a:spcPct val="0"/>
              </a:spcBef>
              <a:buFont typeface="Arial" panose="020B0604020202020204" pitchFamily="34" charset="0"/>
              <a:buChar char="•"/>
              <a:defRPr/>
            </a:pPr>
            <a:r>
              <a:rPr lang="en-US" altLang="zh-CN" sz="1800" b="1" kern="0"/>
              <a:t>Result*: </a:t>
            </a:r>
            <a:r>
              <a:rPr lang="en-US" altLang="zh-CN" sz="1800" b="1">
                <a:solidFill>
                  <a:srgbClr val="000000"/>
                </a:solidFill>
                <a:highlight>
                  <a:srgbClr val="00FF00"/>
                </a:highlight>
                <a:latin typeface="Times New Roman" panose="02020603050405020304" pitchFamily="18" charset="0"/>
                <a:cs typeface="+mn-cs"/>
              </a:rPr>
              <a:t>Motion Passes (28Y, 3N, 25A)</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1941r1</a:t>
            </a:r>
          </a:p>
          <a:p>
            <a:pPr marL="628650" lvl="2">
              <a:buFont typeface="微软雅黑" panose="020B0503020204020204" pitchFamily="34" charset="-122"/>
              <a:buChar char="–"/>
              <a:defRPr/>
            </a:pPr>
            <a:r>
              <a:rPr lang="en-US" altLang="zh-CN" kern="0" dirty="0"/>
              <a:t>SP Result:   20Y/ 4N/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283807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55</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on page 2 and the figures of </a:t>
            </a:r>
            <a:r>
              <a:rPr lang="en-US" altLang="zh-CN" sz="1800" b="1" kern="0"/>
              <a:t>the 11-21-2015-04-00bf-DMG-Sensing-procedure </a:t>
            </a:r>
            <a:r>
              <a:rPr lang="en-US" altLang="zh-CN" sz="1800" b="1" kern="0" dirty="0"/>
              <a:t>to the SFD</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Alecsander Eitan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a:t>
            </a:r>
            <a:r>
              <a:rPr lang="en-US" altLang="zh-CN" kern="0"/>
              <a:t>/ 2015r4</a:t>
            </a:r>
            <a:endParaRPr lang="en-US" altLang="zh-CN" kern="0" dirty="0"/>
          </a:p>
          <a:p>
            <a:pPr marL="628650" lvl="2">
              <a:buFont typeface="微软雅黑" panose="020B0503020204020204" pitchFamily="34" charset="-122"/>
              <a:buChar char="–"/>
              <a:defRPr/>
            </a:pPr>
            <a:r>
              <a:rPr lang="en-US" altLang="zh-CN" kern="0" dirty="0"/>
              <a:t>SP Result:   18Y/ 4N/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8291550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56</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of the “11-22-0031-00-00bf-DMG Sensing procedure part two” to the SFD</a:t>
            </a:r>
          </a:p>
          <a:p>
            <a:pPr marL="342900" lvl="1" indent="-342900" algn="just">
              <a:buFont typeface="Arial" panose="020B0604020202020204" pitchFamily="34" charset="0"/>
              <a:buChar char="•"/>
              <a:defRPr/>
            </a:pPr>
            <a:r>
              <a:rPr lang="en-US" altLang="zh-CN" sz="1800" b="1" kern="0" dirty="0"/>
              <a:t>The text does not include the references</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Assaf Kasher</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0031r0</a:t>
            </a:r>
          </a:p>
          <a:p>
            <a:pPr marL="628650" lvl="2">
              <a:buFont typeface="微软雅黑" panose="020B0503020204020204" pitchFamily="34" charset="-122"/>
              <a:buChar char="–"/>
              <a:defRPr/>
            </a:pPr>
            <a:r>
              <a:rPr lang="en-US" altLang="zh-CN" kern="0" dirty="0"/>
              <a:t>SP Result</a:t>
            </a:r>
            <a:r>
              <a:rPr lang="en-US" altLang="zh-CN" kern="0"/>
              <a:t>:   12Y/ 7N/ 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033004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57</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DMG passive sensing is enabled by</a:t>
            </a:r>
          </a:p>
          <a:p>
            <a:pPr marL="457200" lvl="1" indent="0">
              <a:buNone/>
              <a:defRPr/>
            </a:pPr>
            <a:r>
              <a:rPr lang="en-US" altLang="zh-CN" sz="1600" dirty="0"/>
              <a:t>	• A capability bit in the beacon</a:t>
            </a:r>
          </a:p>
          <a:p>
            <a:pPr marL="457200" lvl="1" indent="0">
              <a:buNone/>
              <a:defRPr/>
            </a:pPr>
            <a:r>
              <a:rPr lang="en-US" altLang="zh-CN" sz="1600" dirty="0"/>
              <a:t>	• Sensing information request and response that will provide information about the beacon</a:t>
            </a:r>
          </a:p>
          <a:p>
            <a:pPr marL="457200" lvl="1" indent="0">
              <a:buNone/>
              <a:defRPr/>
            </a:pPr>
            <a:r>
              <a:rPr lang="en-US" altLang="zh-CN" sz="1600" dirty="0"/>
              <a:t>	• Sensing information may include:</a:t>
            </a:r>
          </a:p>
          <a:p>
            <a:pPr marL="457200" lvl="1" indent="0">
              <a:buNone/>
              <a:defRPr/>
            </a:pPr>
            <a:r>
              <a:rPr lang="en-US" altLang="zh-CN" sz="1600" dirty="0"/>
              <a:t>	   a. azimuth and elevation for each sector id (of beacons)</a:t>
            </a:r>
          </a:p>
          <a:p>
            <a:pPr marL="457200" lvl="1" indent="0">
              <a:buNone/>
              <a:defRPr/>
            </a:pPr>
            <a:r>
              <a:rPr lang="en-US" altLang="zh-CN" sz="1600" dirty="0"/>
              <a:t>	   b. location information of the PCP/AP</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0855663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measurement instance has the following parts:</a:t>
            </a:r>
          </a:p>
          <a:p>
            <a:pPr marL="457200" lvl="1" indent="0">
              <a:buNone/>
              <a:defRPr/>
            </a:pPr>
            <a:r>
              <a:rPr lang="en-US" altLang="zh-CN" sz="1600" dirty="0"/>
              <a:t>	• An instance request frame (frame type TBD) sent to each STA sequentially, and each STA responds to it.</a:t>
            </a:r>
          </a:p>
          <a:p>
            <a:pPr marL="457200" lvl="1" indent="0">
              <a:buNone/>
              <a:defRPr/>
            </a:pPr>
            <a:r>
              <a:rPr lang="en-US" altLang="zh-CN" sz="1600" dirty="0"/>
              <a:t>	• A multi-static EDMG sensing PPDU.  The format of the EDMG sensing PPDU is undefined. </a:t>
            </a:r>
          </a:p>
          <a:p>
            <a:pPr marL="457200" lvl="1" indent="0">
              <a:buNone/>
              <a:defRPr/>
            </a:pPr>
            <a:r>
              <a:rPr lang="en-US" altLang="zh-CN" sz="1600" dirty="0"/>
              <a:t>	• A feedback part in which the initiator polls each responding STA for a report and the responders respond with a report.</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5768793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PPDU is an EDMG BRP-RX, BRP-TX, BRP-RX/TX PPDU with an addition of sync fields between the data and the TRN field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Alecsander Eitan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1865674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60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For the case when the sensing initiator is the sensing transmitter, the reporting of sensing measurement results to the sensing initiator is optional.</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a:t>: Oscar Au</a:t>
            </a:r>
            <a:r>
              <a:rPr lang="en-US" altLang="zh-CN" sz="1800" b="1" kern="0" dirty="0"/>
              <a:t>	</a:t>
            </a:r>
            <a:r>
              <a:rPr lang="en-US" altLang="zh-CN" sz="1800" b="1" dirty="0"/>
              <a:t>	</a:t>
            </a:r>
            <a:r>
              <a:rPr lang="en-US" altLang="zh-CN" sz="1800" b="1" kern="0"/>
              <a:t>Second: Claudio da Silva</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a:t>
            </a:r>
            <a:r>
              <a:rPr lang="en-US" altLang="zh-CN" kern="0"/>
              <a:t>/ 0038 r2</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a:t>:   43Y/ 2N/ 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3462063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a:t>
            </a:r>
            <a:r>
              <a:rPr lang="en-US" altLang="zh-CN" sz="4000" dirty="0" smtClean="0">
                <a:solidFill>
                  <a:srgbClr val="0000FF"/>
                </a:solidFill>
              </a:rPr>
              <a:t>22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1028547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61</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a:t>
            </a:r>
            <a:r>
              <a:rPr lang="en-US" altLang="zh-CN" dirty="0" smtClean="0"/>
              <a:t>request/response/termination </a:t>
            </a:r>
            <a:r>
              <a:rPr lang="en-US" altLang="zh-CN" dirty="0"/>
              <a:t>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 Pei Zhou</a:t>
            </a:r>
          </a:p>
          <a:p>
            <a:pPr marL="342900" lvl="1" indent="-342900" algn="just">
              <a:buFont typeface="Arial" panose="020B0604020202020204" pitchFamily="34" charset="0"/>
              <a:buChar char="•"/>
              <a:defRPr/>
            </a:pPr>
            <a:r>
              <a:rPr lang="en-US" altLang="zh-CN" sz="2400" b="1" kern="0" dirty="0" smtClean="0"/>
              <a:t>Result: </a:t>
            </a:r>
            <a:r>
              <a:rPr lang="en-US" altLang="zh-CN" dirty="0">
                <a:highlight>
                  <a:srgbClr val="00FF00"/>
                </a:highlight>
              </a:rPr>
              <a:t>Approved by unanimous consent</a:t>
            </a:r>
            <a:endParaRPr lang="en-US" altLang="zh-CN" sz="1200" kern="0" dirty="0"/>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smtClean="0"/>
              <a:t>Related </a:t>
            </a:r>
            <a:r>
              <a:rPr lang="en-US" altLang="zh-CN" sz="1600" kern="0" dirty="0"/>
              <a:t>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411920263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359983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105808</TotalTime>
  <Words>9001</Words>
  <Application>Microsoft Office PowerPoint</Application>
  <PresentationFormat>宽屏</PresentationFormat>
  <Paragraphs>2234</Paragraphs>
  <Slides>196</Slides>
  <Notes>196</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196</vt:i4>
      </vt:variant>
    </vt:vector>
  </HeadingPairs>
  <TitlesOfParts>
    <vt:vector size="205" baseType="lpstr">
      <vt:lpstr>MS PGothic</vt:lpstr>
      <vt:lpstr>宋体</vt:lpstr>
      <vt:lpstr>微软雅黑</vt:lpstr>
      <vt:lpstr>Arial</vt:lpstr>
      <vt:lpstr>Calibri</vt:lpstr>
      <vt:lpstr>Cambria Math</vt:lpstr>
      <vt:lpstr>Times New Roman</vt:lpstr>
      <vt:lpstr>Wingdings</vt:lpstr>
      <vt:lpstr>802-11-Submission</vt:lpstr>
      <vt:lpstr>TGbf Motions List</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4838</cp:revision>
  <cp:lastPrinted>2014-11-04T15:04:57Z</cp:lastPrinted>
  <dcterms:created xsi:type="dcterms:W3CDTF">2007-04-17T18:10:23Z</dcterms:created>
  <dcterms:modified xsi:type="dcterms:W3CDTF">2022-09-09T01:40:22Z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(3)BhmNcDd42SEFkaqCp2nDMbwP86pJgFaBGC0SadMWxqwKDZ0WTCsZEvhfyTjQncEKqNUSmCZy
gUGR6Q9lz8Iukagf/XTohr33c47Pd8kpHYt8ixdnJy+02/U8TAVFwnmY9KxWk4+3pZlSkLVx
Kn0irg7tVkyFPmmyuA7MEMPwC0ujzOKufB0v2zO4bV9V3Uk11FwinLoEJ/6Y2qWWF5tkKD2V
jjYu++E8Ce/XNH77ZI</vt:lpwstr>
  </property>
  <property fmtid="{D5CDD505-2E9C-101B-9397-08002B2CF9AE}" pid="27" name="_2015_ms_pID_7253431">
    <vt:lpwstr>o02P9L/g9CtzUt7NCveOyLdI2Ce2mpEsRT2BmX1mI3QDrzfbaLlvP9
BTKXbHH7LVZqfmR9Sl5R3O4ROZtvgJezJPPndggZ7KciI1LvOUo+vu6mzHPECo8IIiaIXImo
DIBt378lqA31meMn7Ichz63nOgcdIV26uXwfAM+rK7oMPAFJpnmThbA2aTJPdaG1eI6MHhmc
iP64DHsVPucjxxIUQdgSPnydbcoMVdizBHSy</vt:lpwstr>
  </property>
  <property fmtid="{D5CDD505-2E9C-101B-9397-08002B2CF9AE}" pid="28" name="_2015_ms_pID_7253432">
    <vt:lpwstr>leLjiHc3AGjBA/8W3YFXqY8=</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