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1"/>
  </p:notesMasterIdLst>
  <p:handoutMasterIdLst>
    <p:handoutMasterId r:id="rId142"/>
  </p:handoutMasterIdLst>
  <p:sldIdLst>
    <p:sldId id="269" r:id="rId2"/>
    <p:sldId id="450" r:id="rId3"/>
    <p:sldId id="424" r:id="rId4"/>
    <p:sldId id="456" r:id="rId5"/>
    <p:sldId id="457" r:id="rId6"/>
    <p:sldId id="458" r:id="rId7"/>
    <p:sldId id="459" r:id="rId8"/>
    <p:sldId id="460" r:id="rId9"/>
    <p:sldId id="461" r:id="rId10"/>
    <p:sldId id="462" r:id="rId11"/>
    <p:sldId id="465" r:id="rId12"/>
    <p:sldId id="466" r:id="rId13"/>
    <p:sldId id="467" r:id="rId14"/>
    <p:sldId id="470" r:id="rId15"/>
    <p:sldId id="468" r:id="rId16"/>
    <p:sldId id="471" r:id="rId17"/>
    <p:sldId id="472" r:id="rId18"/>
    <p:sldId id="473" r:id="rId19"/>
    <p:sldId id="474" r:id="rId20"/>
    <p:sldId id="482" r:id="rId21"/>
    <p:sldId id="483" r:id="rId22"/>
    <p:sldId id="484" r:id="rId23"/>
    <p:sldId id="485" r:id="rId24"/>
    <p:sldId id="486" r:id="rId25"/>
    <p:sldId id="487" r:id="rId26"/>
    <p:sldId id="479" r:id="rId27"/>
    <p:sldId id="481" r:id="rId28"/>
    <p:sldId id="492" r:id="rId29"/>
    <p:sldId id="489" r:id="rId30"/>
    <p:sldId id="494" r:id="rId31"/>
    <p:sldId id="495" r:id="rId32"/>
    <p:sldId id="496" r:id="rId33"/>
    <p:sldId id="497" r:id="rId34"/>
    <p:sldId id="498" r:id="rId35"/>
    <p:sldId id="501" r:id="rId36"/>
    <p:sldId id="514" r:id="rId37"/>
    <p:sldId id="504" r:id="rId38"/>
    <p:sldId id="505" r:id="rId39"/>
    <p:sldId id="506" r:id="rId40"/>
    <p:sldId id="515" r:id="rId41"/>
    <p:sldId id="516" r:id="rId42"/>
    <p:sldId id="517" r:id="rId43"/>
    <p:sldId id="518" r:id="rId44"/>
    <p:sldId id="519" r:id="rId45"/>
    <p:sldId id="520" r:id="rId46"/>
    <p:sldId id="521" r:id="rId47"/>
    <p:sldId id="522" r:id="rId48"/>
    <p:sldId id="526" r:id="rId49"/>
    <p:sldId id="527" r:id="rId50"/>
    <p:sldId id="528" r:id="rId51"/>
    <p:sldId id="523" r:id="rId52"/>
    <p:sldId id="530" r:id="rId53"/>
    <p:sldId id="531" r:id="rId54"/>
    <p:sldId id="532" r:id="rId55"/>
    <p:sldId id="529" r:id="rId56"/>
    <p:sldId id="533" r:id="rId57"/>
    <p:sldId id="534" r:id="rId58"/>
    <p:sldId id="545" r:id="rId59"/>
    <p:sldId id="538" r:id="rId60"/>
    <p:sldId id="539" r:id="rId61"/>
    <p:sldId id="540" r:id="rId62"/>
    <p:sldId id="546" r:id="rId63"/>
    <p:sldId id="547" r:id="rId64"/>
    <p:sldId id="548" r:id="rId65"/>
    <p:sldId id="549" r:id="rId66"/>
    <p:sldId id="550" r:id="rId67"/>
    <p:sldId id="551" r:id="rId68"/>
    <p:sldId id="552" r:id="rId69"/>
    <p:sldId id="553" r:id="rId70"/>
    <p:sldId id="554" r:id="rId71"/>
    <p:sldId id="555" r:id="rId72"/>
    <p:sldId id="576" r:id="rId73"/>
    <p:sldId id="577" r:id="rId74"/>
    <p:sldId id="578" r:id="rId75"/>
    <p:sldId id="559" r:id="rId76"/>
    <p:sldId id="579" r:id="rId77"/>
    <p:sldId id="580" r:id="rId78"/>
    <p:sldId id="581" r:id="rId79"/>
    <p:sldId id="582" r:id="rId80"/>
    <p:sldId id="583" r:id="rId81"/>
    <p:sldId id="584" r:id="rId82"/>
    <p:sldId id="585" r:id="rId83"/>
    <p:sldId id="586" r:id="rId84"/>
    <p:sldId id="587" r:id="rId85"/>
    <p:sldId id="588" r:id="rId86"/>
    <p:sldId id="592" r:id="rId87"/>
    <p:sldId id="600" r:id="rId88"/>
    <p:sldId id="601" r:id="rId89"/>
    <p:sldId id="602" r:id="rId90"/>
    <p:sldId id="603" r:id="rId91"/>
    <p:sldId id="604" r:id="rId92"/>
    <p:sldId id="605" r:id="rId93"/>
    <p:sldId id="606" r:id="rId94"/>
    <p:sldId id="607" r:id="rId95"/>
    <p:sldId id="608" r:id="rId96"/>
    <p:sldId id="610" r:id="rId97"/>
    <p:sldId id="612" r:id="rId98"/>
    <p:sldId id="619" r:id="rId99"/>
    <p:sldId id="620" r:id="rId100"/>
    <p:sldId id="621" r:id="rId101"/>
    <p:sldId id="622" r:id="rId102"/>
    <p:sldId id="616" r:id="rId103"/>
    <p:sldId id="637" r:id="rId104"/>
    <p:sldId id="638" r:id="rId105"/>
    <p:sldId id="623" r:id="rId106"/>
    <p:sldId id="639" r:id="rId107"/>
    <p:sldId id="640" r:id="rId108"/>
    <p:sldId id="641" r:id="rId109"/>
    <p:sldId id="642" r:id="rId110"/>
    <p:sldId id="643" r:id="rId111"/>
    <p:sldId id="644" r:id="rId112"/>
    <p:sldId id="645" r:id="rId113"/>
    <p:sldId id="646" r:id="rId114"/>
    <p:sldId id="647" r:id="rId115"/>
    <p:sldId id="648" r:id="rId116"/>
    <p:sldId id="649" r:id="rId117"/>
    <p:sldId id="650" r:id="rId118"/>
    <p:sldId id="651" r:id="rId119"/>
    <p:sldId id="652" r:id="rId120"/>
    <p:sldId id="653" r:id="rId121"/>
    <p:sldId id="654" r:id="rId122"/>
    <p:sldId id="659" r:id="rId123"/>
    <p:sldId id="660" r:id="rId124"/>
    <p:sldId id="658" r:id="rId125"/>
    <p:sldId id="673" r:id="rId126"/>
    <p:sldId id="674" r:id="rId127"/>
    <p:sldId id="675" r:id="rId128"/>
    <p:sldId id="676" r:id="rId129"/>
    <p:sldId id="664" r:id="rId130"/>
    <p:sldId id="680" r:id="rId131"/>
    <p:sldId id="681" r:id="rId132"/>
    <p:sldId id="682" r:id="rId133"/>
    <p:sldId id="683" r:id="rId134"/>
    <p:sldId id="684" r:id="rId135"/>
    <p:sldId id="685" r:id="rId136"/>
    <p:sldId id="686" r:id="rId137"/>
    <p:sldId id="679" r:id="rId138"/>
    <p:sldId id="687" r:id="rId139"/>
    <p:sldId id="561" r:id="rId14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90427" autoAdjust="0"/>
  </p:normalViewPr>
  <p:slideViewPr>
    <p:cSldViewPr>
      <p:cViewPr varScale="1">
        <p:scale>
          <a:sx n="101" d="100"/>
          <a:sy n="101" d="100"/>
        </p:scale>
        <p:origin x="49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notesMaster" Target="notesMasters/notesMaster1.xml"/><Relationship Id="rId14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handoutMaster" Target="handoutMasters/handout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1864676"/>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0777771"/>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04918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636804"/>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813834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4143903"/>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607308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1425978"/>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98288901"/>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2597759"/>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8192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22991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37498275"/>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7679488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5306721"/>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0823609"/>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484443"/>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73974940"/>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384181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6500490"/>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2010884"/>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0167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721730"/>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122498"/>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09383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1802190"/>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9670920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988407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5712348"/>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1644474"/>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569206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125629"/>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2737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6085757"/>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9934877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0076641"/>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911237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mtClean="0"/>
              <a:t>Naren</a:t>
            </a:r>
            <a:endParaRPr lang="zh-CN" altLang="en-US" dirty="0"/>
          </a:p>
        </p:txBody>
      </p:sp>
    </p:spTree>
    <p:extLst>
      <p:ext uri="{BB962C8B-B14F-4D97-AF65-F5344CB8AC3E}">
        <p14:creationId xmlns:p14="http://schemas.microsoft.com/office/powerpoint/2010/main" val="1835242587"/>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15018017"/>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4527615"/>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7799924"/>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454704"/>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8720194"/>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endParaRPr lang="zh-CN" altLang="en-US" dirty="0"/>
          </a:p>
        </p:txBody>
      </p:sp>
    </p:spTree>
    <p:extLst>
      <p:ext uri="{BB962C8B-B14F-4D97-AF65-F5344CB8AC3E}">
        <p14:creationId xmlns:p14="http://schemas.microsoft.com/office/powerpoint/2010/main" val="517989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71727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2976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5742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1987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4970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12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1232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1266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926319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5360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004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1227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6958374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8977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614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63263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639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12588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7710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51952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161518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04106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09986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3463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9541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34275268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955375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80656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14462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49948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720275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67077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214759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1907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309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77535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849060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498044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3369317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22824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247218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20466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1468475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077584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81254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2431112636"/>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39245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984591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465717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301597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822046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4478680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3220227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779986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575893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785975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952346"/>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444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058955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21970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24571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549580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87085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08090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830713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312478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965410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970525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7708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92937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9282934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827644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526016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795176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0717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74697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880092"/>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542965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10709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4631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239865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56706101"/>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0357165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3619999"/>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6480390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634090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5819802"/>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699060"/>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60398745"/>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8893901"/>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3067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802.11-20/</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1874</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r56</a:t>
            </a:r>
            <a:endParaRPr lang="en-US" altLang="en-US" sz="1800" b="1" kern="1200" dirty="0" smtClean="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2022</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20-01-00bf-meeting-minutes-january-2021.docx"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mentor.ieee.org/802.11/dcn/21/11-21-0227-01-00bf-802-11bf-teleconference-minutes-february-2021.docx"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1/11-21-0476-00-00bf-meeting-minutes-march-2021.doc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hyperlink" Target="https://mentor.ieee.org/802.11/dcn/21/11-21-0645-03-00bf-802-11bf-teleconference-minutes-april-2021.docx" TargetMode="External"/><Relationship Id="rId4" Type="http://schemas.openxmlformats.org/officeDocument/2006/relationships/hyperlink" Target="https://mentor.ieee.org/802.11/dcn/21/11-21-0547-00-00bf-802-11bf-teleconference-minutes-march-2021.docx"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0/11-20-1465-00-SENS-wlan-sensing-sg-september-2020-interim-meeting-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mentor.ieee.org/802.11/dcn/20/11-20-1729-00-00bf-ieee-802-11bf-teleconference-meeting-minutes-september-and-october-2020.docx"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1/11-21-0870-02-00bf-meeting-minutes-may-2021.docx" TargetMode="External"/><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hyperlink" Target="https://mentor.ieee.org/802.11/dcn/21/11-21-0914-03-00bf-ieee-802-11bf-teleconference-minutes-may-july-2021.docx" TargetMode="Externa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1/11-21-1306-00-00bf-ieee-802-11bf-july-2021-plenary-meeting-minutes.docx" TargetMode="External"/><Relationship Id="rId2" Type="http://schemas.openxmlformats.org/officeDocument/2006/relationships/notesSlide" Target="../notesSlides/notesSlide58.xml"/><Relationship Id="rId1" Type="http://schemas.openxmlformats.org/officeDocument/2006/relationships/slideLayout" Target="../slideLayouts/slideLayout1.xml"/><Relationship Id="rId4" Type="http://schemas.openxmlformats.org/officeDocument/2006/relationships/hyperlink" Target="https://mentor.ieee.org/802.11/dcn/21/11-21-1314-04-00bf-ieee-802-11bf-teleconference-minutes-july-september-2021.docx" TargetMode="Externa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a:t>
            </a:r>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2021-03-29</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950629928"/>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91087021"/>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381544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7987446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65</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7897761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9711136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8</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82426266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67</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a:t>
            </a:r>
            <a:r>
              <a:rPr lang="en-US" altLang="zh-CN" sz="1600" dirty="0" smtClean="0"/>
              <a:t>NDP measurement.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54775692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56466856"/>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28742517"/>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2247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5</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11-20/1812r0 as the selection procedure 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t>
            </a:r>
            <a:r>
              <a:rPr lang="en-US" altLang="zh-CN" dirty="0"/>
              <a:t>Claudio Da Silva 	</a:t>
            </a:r>
            <a:r>
              <a:rPr lang="en-US" altLang="zh-CN" kern="0" dirty="0"/>
              <a:t>	Second: Assaf Kasher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marL="285750" lvl="1">
              <a:buFont typeface="Arial" panose="020B0604020202020204" pitchFamily="34" charset="0"/>
              <a:buChar char="•"/>
              <a:defRPr/>
            </a:pPr>
            <a:endParaRPr lang="en-US" altLang="zh-CN" dirty="0"/>
          </a:p>
          <a:p>
            <a:pPr lvl="1">
              <a:defRPr/>
            </a:pPr>
            <a:endParaRPr lang="en-US" altLang="zh-CN" kern="0" dirty="0"/>
          </a:p>
        </p:txBody>
      </p:sp>
    </p:spTree>
    <p:extLst>
      <p:ext uri="{BB962C8B-B14F-4D97-AF65-F5344CB8AC3E}">
        <p14:creationId xmlns:p14="http://schemas.microsoft.com/office/powerpoint/2010/main" val="296898819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82674463"/>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2695110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51 </a:t>
            </a:r>
            <a:r>
              <a:rPr lang="en-US" altLang="zh-CN" sz="1800" b="1" kern="0" dirty="0"/>
              <a:t>Y/ </a:t>
            </a:r>
            <a:r>
              <a:rPr lang="en-US" altLang="zh-CN" sz="1800" b="1" kern="0" dirty="0" smtClean="0"/>
              <a:t>5 </a:t>
            </a:r>
            <a:r>
              <a:rPr lang="en-US" altLang="zh-CN" sz="1800" b="1" kern="0" dirty="0"/>
              <a:t>N/  </a:t>
            </a:r>
            <a:r>
              <a:rPr lang="en-US" altLang="zh-CN" sz="1800" b="1" kern="0" dirty="0" smtClean="0"/>
              <a:t>24A</a:t>
            </a:r>
            <a:r>
              <a:rPr lang="en-US" altLang="zh-CN" sz="1800" b="1" kern="0" dirty="0"/>
              <a:t>)</a:t>
            </a:r>
          </a:p>
          <a:p>
            <a:pPr marL="342900" lvl="1" indent="-342900">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Motion Passes </a:t>
            </a:r>
            <a:r>
              <a:rPr lang="en-US" altLang="zh-CN" sz="1800" dirty="0" smtClean="0">
                <a:solidFill>
                  <a:srgbClr val="000000"/>
                </a:solidFill>
                <a:highlight>
                  <a:srgbClr val="00FF00"/>
                </a:highlight>
                <a:latin typeface="Times New Roman" panose="02020603050405020304" pitchFamily="18" charset="0"/>
                <a:cs typeface="+mn-cs"/>
              </a:rPr>
              <a:t>(51Y/5N/23A</a:t>
            </a:r>
            <a:r>
              <a:rPr lang="en-US" altLang="zh-CN" sz="1800" dirty="0">
                <a:solidFill>
                  <a:srgbClr val="000000"/>
                </a:solidFill>
                <a:highlight>
                  <a:srgbClr val="00FF00"/>
                </a:highlight>
                <a:latin typeface="Times New Roman" panose="02020603050405020304" pitchFamily="18" charset="0"/>
                <a:cs typeface="+mn-cs"/>
              </a:rPr>
              <a:t>)</a:t>
            </a:r>
            <a:endParaRPr lang="en-US" altLang="zh-CN" sz="1800" b="1"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1</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4153208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22/0229r7</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22/0229r7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3572229"/>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kern="0" dirty="0" smtClean="0"/>
              <a:t>	</a:t>
            </a:r>
            <a:r>
              <a:rPr lang="en-US" altLang="zh-CN" sz="1800" b="1" kern="0" dirty="0"/>
              <a:t>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900673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Mike Montemurro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207724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19221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5297589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 </a:t>
            </a:r>
            <a:r>
              <a:rPr lang="en-US" altLang="zh-CN" sz="1800" b="1" kern="0" dirty="0"/>
              <a:t>Y/  </a:t>
            </a:r>
            <a:r>
              <a:rPr lang="en-US" altLang="zh-CN" sz="1800" b="1" kern="0" dirty="0" smtClean="0"/>
              <a:t>30 N</a:t>
            </a:r>
            <a:r>
              <a:rPr lang="en-US" altLang="zh-CN" sz="1800" b="1" kern="0" dirty="0"/>
              <a:t>/  </a:t>
            </a:r>
            <a:r>
              <a:rPr lang="en-US" altLang="zh-CN" sz="1800" b="1" kern="0" dirty="0" smtClean="0"/>
              <a:t>23A</a:t>
            </a:r>
            <a:r>
              <a:rPr lang="en-US" altLang="zh-CN" sz="1800" b="1" kern="0" dirty="0"/>
              <a:t>)</a:t>
            </a:r>
          </a:p>
          <a:p>
            <a:pPr defTabSz="933450">
              <a:spcBef>
                <a:spcPct val="30000"/>
              </a:spcBef>
              <a:defRPr/>
            </a:pPr>
            <a:r>
              <a:rPr lang="en-US" altLang="zh-CN" sz="1800" b="1" kern="0" dirty="0" smtClean="0"/>
              <a:t>Result*: </a:t>
            </a:r>
            <a:r>
              <a:rPr lang="en-US" altLang="zh-CN" sz="1800" b="0" dirty="0">
                <a:solidFill>
                  <a:srgbClr val="000000"/>
                </a:solidFill>
                <a:highlight>
                  <a:srgbClr val="FF0000"/>
                </a:highlight>
                <a:latin typeface="Times New Roman" pitchFamily="18" charset="0"/>
              </a:rPr>
              <a:t>Motion Fails </a:t>
            </a:r>
            <a:r>
              <a:rPr lang="en-US" altLang="zh-CN" sz="1800" b="0" dirty="0" smtClean="0">
                <a:solidFill>
                  <a:srgbClr val="000000"/>
                </a:solidFill>
                <a:highlight>
                  <a:srgbClr val="FF0000"/>
                </a:highlight>
                <a:latin typeface="Times New Roman" pitchFamily="18" charset="0"/>
              </a:rPr>
              <a:t>(26 Y</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29N</a:t>
            </a:r>
            <a:r>
              <a:rPr lang="en-US" altLang="zh-CN" sz="1800" b="0" dirty="0">
                <a:solidFill>
                  <a:srgbClr val="000000"/>
                </a:solidFill>
                <a:highlight>
                  <a:srgbClr val="FF0000"/>
                </a:highlight>
                <a:latin typeface="Times New Roman" pitchFamily="18" charset="0"/>
              </a:rPr>
              <a:t>, </a:t>
            </a:r>
            <a:r>
              <a:rPr lang="en-US" altLang="zh-CN" sz="1800" b="0" dirty="0" smtClean="0">
                <a:solidFill>
                  <a:srgbClr val="000000"/>
                </a:solidFill>
                <a:highlight>
                  <a:srgbClr val="FF0000"/>
                </a:highlight>
                <a:latin typeface="Times New Roman" pitchFamily="18" charset="0"/>
              </a:rPr>
              <a:t>22A</a:t>
            </a:r>
            <a:r>
              <a:rPr lang="en-US" altLang="zh-CN" sz="1800" b="0" dirty="0">
                <a:solidFill>
                  <a:srgbClr val="000000"/>
                </a:solidFill>
                <a:highlight>
                  <a:srgbClr val="FF0000"/>
                </a:highlight>
                <a:latin typeface="Times New Roman" pitchFamily="18" charset="0"/>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3145480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594967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11-20/1813r0 as the functional requirement document for </a:t>
            </a:r>
            <a:r>
              <a:rPr lang="en-US" altLang="zh-CN" kern="0" dirty="0" err="1"/>
              <a:t>TGbf</a:t>
            </a:r>
            <a:r>
              <a:rPr lang="en-US" altLang="zh-CN" kern="0" dirty="0"/>
              <a:t>. The Functional Requirements document may be modified at any time by a 75% approval vote.</a:t>
            </a:r>
          </a:p>
          <a:p>
            <a:pPr>
              <a:defRPr/>
            </a:pPr>
            <a:endParaRPr lang="en-US" altLang="zh-CN" kern="0" dirty="0"/>
          </a:p>
          <a:p>
            <a:pPr marL="342900" lvl="1" indent="-342900">
              <a:buFont typeface="Arial" panose="020B0604020202020204" pitchFamily="34" charset="0"/>
              <a:buChar char="•"/>
              <a:defRPr/>
            </a:pPr>
            <a:r>
              <a:rPr lang="en-US" altLang="zh-CN" kern="0" dirty="0"/>
              <a:t>Move: </a:t>
            </a:r>
            <a:r>
              <a:rPr lang="en-US" altLang="zh-CN" dirty="0"/>
              <a:t>Claudio Da Silva</a:t>
            </a:r>
            <a:r>
              <a:rPr lang="en-US" altLang="zh-CN" kern="0" dirty="0"/>
              <a:t>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a:p>
            <a:pPr lvl="1">
              <a:defRPr/>
            </a:pPr>
            <a:endParaRPr lang="en-US" altLang="zh-CN" kern="0" dirty="0"/>
          </a:p>
        </p:txBody>
      </p:sp>
    </p:spTree>
    <p:extLst>
      <p:ext uri="{BB962C8B-B14F-4D97-AF65-F5344CB8AC3E}">
        <p14:creationId xmlns:p14="http://schemas.microsoft.com/office/powerpoint/2010/main" val="112715862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22/0223r5</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smtClean="0"/>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22/0223r5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6578946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60258797"/>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82</a:t>
            </a:r>
            <a:endParaRPr lang="en-US" altLang="zh-CN"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22/0234r6	 Proposed Draft Text for the SBP </a:t>
            </a:r>
            <a:r>
              <a:rPr lang="en-US" altLang="zh-CN" sz="1600" dirty="0" smtClean="0"/>
              <a:t>Procedure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22/0234r6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887494798"/>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22/0251r4	PDT DMG Sensing Report </a:t>
            </a:r>
            <a:r>
              <a:rPr lang="en-US" altLang="zh-CN" sz="1600" dirty="0" smtClean="0"/>
              <a:t>IE</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r>
              <a:rPr lang="en-US" altLang="zh-CN" sz="1800" b="1" kern="0" dirty="0">
                <a:solidFill>
                  <a:srgbClr val="000000"/>
                </a:solidFill>
                <a:latin typeface="Times New Roman" panose="02020603050405020304" pitchFamily="18" charset="0"/>
                <a:cs typeface="+mn-cs"/>
              </a:rPr>
              <a:t> </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22/0251r4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8302993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a:t>
            </a:r>
            <a:r>
              <a:rPr lang="en-US" altLang="zh-CN" sz="4000" dirty="0" smtClean="0">
                <a:solidFill>
                  <a:srgbClr val="0000FF"/>
                </a:solidFill>
              </a:rPr>
              <a:t>31</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8938941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22/240r5</a:t>
            </a:r>
            <a:r>
              <a:rPr lang="en-US" altLang="zh-CN" sz="1600" dirty="0"/>
              <a:t>	PDT-DMG-Sensing-Capability</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22/240r5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1759324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22/241r7	PDT-DMG-Passive-sensing</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22/241r7</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664625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22/295r5	PDT-DMG-Measurement-Setup-frames</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22/295r5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5367797"/>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22/0327r1 	PDT-Bi-Static-Sounding-and-BPR-Frame</a:t>
            </a: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22/0327r1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049443613"/>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986272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12, 13, 14</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39735233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22/0370r3	 </a:t>
            </a:r>
            <a:r>
              <a:rPr lang="en-US" altLang="zh-CN" sz="1600" dirty="0"/>
              <a:t>	</a:t>
            </a:r>
            <a:r>
              <a:rPr lang="en-US" altLang="zh-CN" sz="1600" dirty="0" smtClean="0"/>
              <a:t>PDT-DMG-Multi-Static-Instance</a:t>
            </a:r>
            <a:endParaRPr lang="en-US" altLang="zh-CN" sz="1600" b="1" kern="0" dirty="0" smtClean="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 </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22/0370r3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17/6/17</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4643134"/>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89</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22/0524r1 </a:t>
            </a:r>
            <a:r>
              <a:rPr lang="en-US" altLang="zh-CN" sz="1600" dirty="0"/>
              <a:t>	Proposed Draft Text for SBP and Motion 60</a:t>
            </a: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22/0524r1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873808438"/>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22/0521r1 	</a:t>
            </a:r>
            <a:r>
              <a:rPr lang="it-IT" altLang="zh-CN" sz="1600" dirty="0"/>
              <a:t>PDT STA to STA </a:t>
            </a:r>
            <a:r>
              <a:rPr lang="it-IT" altLang="zh-CN" sz="1600" dirty="0" smtClean="0"/>
              <a:t>Sensing</a:t>
            </a:r>
          </a:p>
          <a:p>
            <a:pPr lvl="1">
              <a:buFont typeface="Arial" panose="020B0604020202020204" pitchFamily="34" charset="0"/>
              <a:buChar char="–"/>
              <a:defRPr/>
            </a:pPr>
            <a:endParaRPr lang="it-IT"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Sang Kim </a:t>
            </a:r>
            <a:r>
              <a:rPr lang="en-US" altLang="zh-CN" sz="1800" b="1" kern="0" dirty="0" smtClean="0"/>
              <a:t>	</a:t>
            </a:r>
            <a:r>
              <a:rPr lang="en-US" altLang="zh-CN" sz="1800" b="1" kern="0" dirty="0"/>
              <a:t>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22/0521r1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781698586"/>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22/0513r2 </a:t>
            </a:r>
            <a:r>
              <a:rPr lang="en-US" altLang="zh-CN" sz="1600" dirty="0"/>
              <a:t>	Proposed Draft Text for MLME - Part </a:t>
            </a:r>
            <a:r>
              <a:rPr lang="en-US" altLang="zh-CN" sz="1600" dirty="0" smtClean="0"/>
              <a:t>II</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Rui</a:t>
            </a:r>
            <a:r>
              <a:rPr lang="en-US" altLang="zh-CN" sz="1800" b="1" kern="0" dirty="0"/>
              <a:t> Du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22/0513r1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3088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22/0132r</a:t>
            </a:r>
            <a:r>
              <a:rPr lang="en-US" altLang="zh-CN" sz="1600" dirty="0"/>
              <a:t>6</a:t>
            </a:r>
            <a:r>
              <a:rPr lang="en-US" altLang="zh-CN" sz="1600" dirty="0" smtClean="0"/>
              <a:t> </a:t>
            </a:r>
            <a:r>
              <a:rPr lang="en-US" altLang="zh-CN" sz="1600" dirty="0"/>
              <a:t>	PDT for DMG sensing monostatic </a:t>
            </a:r>
            <a:r>
              <a:rPr lang="en-US" altLang="zh-CN" sz="1600" dirty="0" smtClean="0"/>
              <a:t>configurations</a:t>
            </a:r>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Rui Du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22/0132r</a:t>
            </a:r>
            <a:r>
              <a:rPr lang="en-US" altLang="zh-CN" dirty="0"/>
              <a:t>6</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075710050"/>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22/0555r1 </a:t>
            </a:r>
            <a:r>
              <a:rPr lang="en-US" altLang="zh-CN" sz="1600" dirty="0"/>
              <a:t>	Proposed Draft Text for SBP Procedure Enhancement</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Enrico Rantala </a:t>
            </a:r>
            <a:r>
              <a:rPr lang="en-US" altLang="zh-CN" sz="1800" b="1" kern="0" dirty="0" smtClean="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22/0555r1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a:t>
            </a:r>
            <a:r>
              <a:rPr lang="en-US" altLang="zh-CN" kern="0" dirty="0"/>
              <a:t>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85967147"/>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94 (</a:t>
            </a:r>
            <a:r>
              <a:rPr lang="en-US" altLang="zh-CN" sz="4000" dirty="0" smtClean="0">
                <a:solidFill>
                  <a:srgbClr val="FF0000"/>
                </a:solidFill>
              </a:rPr>
              <a:t>Record</a:t>
            </a:r>
            <a:r>
              <a:rPr lang="en-US" altLang="zh-CN" sz="4000" dirty="0" smtClean="0"/>
              <a:t>)</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22/0464r2</a:t>
            </a:r>
            <a:r>
              <a:rPr lang="en-US" altLang="zh-CN" sz="1600" dirty="0"/>
              <a:t>	PDT EDMG Multi-Static PPDU structure</a:t>
            </a:r>
          </a:p>
          <a:p>
            <a:pPr lvl="1">
              <a:buFont typeface="Arial" panose="020B0604020202020204" pitchFamily="34" charset="0"/>
              <a:buChar char="–"/>
              <a:defRPr/>
            </a:pPr>
            <a:endParaRPr lang="en-US" altLang="zh-CN" sz="1600" dirty="0" smtClean="0"/>
          </a:p>
          <a:p>
            <a:pPr lvl="1">
              <a:buFont typeface="Arial" panose="020B0604020202020204" pitchFamily="34" charset="0"/>
              <a:buChar char="–"/>
              <a:defRPr/>
            </a:pPr>
            <a:endParaRPr lang="en-US" altLang="zh-CN" sz="1600" b="1" kern="0" dirty="0"/>
          </a:p>
          <a:p>
            <a:pPr lvl="1">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kern="0" dirty="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12Y</a:t>
            </a:r>
            <a:r>
              <a:rPr lang="en-US" altLang="zh-CN" sz="1800" b="1" kern="0" dirty="0"/>
              <a:t>/ </a:t>
            </a:r>
            <a:r>
              <a:rPr lang="en-US" altLang="zh-CN" sz="1800" b="1" kern="0" dirty="0" smtClean="0"/>
              <a:t>7 </a:t>
            </a:r>
            <a:r>
              <a:rPr lang="en-US" altLang="zh-CN" sz="1800" b="1" kern="0" dirty="0"/>
              <a:t>N/  </a:t>
            </a:r>
            <a:r>
              <a:rPr lang="en-US" altLang="zh-CN" sz="1800" b="1" kern="0" dirty="0" smtClean="0"/>
              <a:t>21A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dirty="0" smtClean="0">
                <a:highlight>
                  <a:srgbClr val="FF0000"/>
                </a:highlight>
              </a:rPr>
              <a:t>(12Y</a:t>
            </a:r>
            <a:r>
              <a:rPr lang="en-US" altLang="zh-CN" sz="1800" dirty="0">
                <a:highlight>
                  <a:srgbClr val="FF0000"/>
                </a:highlight>
              </a:rPr>
              <a:t>, </a:t>
            </a:r>
            <a:r>
              <a:rPr lang="en-US" altLang="zh-CN" sz="1800" dirty="0" smtClean="0">
                <a:highlight>
                  <a:srgbClr val="FF0000"/>
                </a:highlight>
              </a:rPr>
              <a:t>7N</a:t>
            </a:r>
            <a:r>
              <a:rPr lang="en-US" altLang="zh-CN" sz="1800" dirty="0">
                <a:highlight>
                  <a:srgbClr val="FF0000"/>
                </a:highlight>
              </a:rPr>
              <a:t>, </a:t>
            </a:r>
            <a:r>
              <a:rPr lang="en-US" altLang="zh-CN" sz="1800" dirty="0" smtClean="0">
                <a:highlight>
                  <a:srgbClr val="FF0000"/>
                </a:highlight>
              </a:rPr>
              <a:t>21A</a:t>
            </a:r>
            <a:r>
              <a:rPr lang="en-US" altLang="zh-CN" sz="1800" dirty="0">
                <a:highlight>
                  <a:srgbClr val="FF0000"/>
                </a:highlight>
              </a:rPr>
              <a:t>)</a:t>
            </a: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dirty="0"/>
              <a:t>22/0464r2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12Y / 10N / 23A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9441581"/>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April </a:t>
            </a:r>
            <a:r>
              <a:rPr lang="en-US" altLang="zh-CN" sz="4000" dirty="0" smtClean="0">
                <a:solidFill>
                  <a:srgbClr val="0000FF"/>
                </a:solidFill>
              </a:rPr>
              <a:t>14</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402225422"/>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solidFill>
                  <a:srgbClr val="0000FF"/>
                </a:solidFill>
              </a:rPr>
              <a:t>95 </a:t>
            </a:r>
            <a:r>
              <a:rPr lang="en-US" altLang="zh-CN" sz="4000" dirty="0" smtClean="0">
                <a:solidFill>
                  <a:srgbClr val="0000FF"/>
                </a:solidFill>
              </a:rPr>
              <a:t>(Comment </a:t>
            </a:r>
            <a:r>
              <a:rPr lang="en-US" altLang="zh-CN" sz="4000" dirty="0">
                <a:solidFill>
                  <a:srgbClr val="0000FF"/>
                </a:solidFill>
              </a:rPr>
              <a:t>collection on </a:t>
            </a:r>
            <a:r>
              <a:rPr lang="en-US" altLang="zh-CN" sz="4000" dirty="0" err="1">
                <a:solidFill>
                  <a:srgbClr val="0000FF"/>
                </a:solidFill>
              </a:rPr>
              <a:t>TGbf</a:t>
            </a:r>
            <a:r>
              <a:rPr lang="en-US" altLang="zh-CN" sz="4000" dirty="0">
                <a:solidFill>
                  <a:srgbClr val="0000FF"/>
                </a:solidFill>
              </a:rPr>
              <a:t> D0.1)</a:t>
            </a:r>
            <a:endParaRPr lang="en-US" altLang="en-US" sz="3600" dirty="0">
              <a:solidFill>
                <a:srgbClr val="0000FF"/>
              </a:solidFill>
            </a:endParaRPr>
          </a:p>
        </p:txBody>
      </p:sp>
      <p:sp>
        <p:nvSpPr>
          <p:cNvPr id="5" name="Rectangle 3"/>
          <p:cNvSpPr txBox="1">
            <a:spLocks noChangeArrowheads="1"/>
          </p:cNvSpPr>
          <p:nvPr/>
        </p:nvSpPr>
        <p:spPr bwMode="auto">
          <a:xfrm>
            <a:off x="914400" y="1524000"/>
            <a:ext cx="106680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instruct the </a:t>
            </a:r>
            <a:r>
              <a:rPr lang="en-US" altLang="zh-CN" sz="2400" b="1" kern="0" dirty="0" err="1"/>
              <a:t>TGbf</a:t>
            </a:r>
            <a:r>
              <a:rPr lang="en-US" altLang="zh-CN" sz="2400" b="1" kern="0" dirty="0"/>
              <a:t> editor to prepare </a:t>
            </a:r>
            <a:r>
              <a:rPr lang="en-US" altLang="zh-CN" sz="2400" b="1" kern="0" dirty="0" err="1"/>
              <a:t>TGbf</a:t>
            </a:r>
            <a:r>
              <a:rPr lang="en-US" altLang="zh-CN" sz="2400" b="1" kern="0" dirty="0"/>
              <a:t> D0.1 and launch a 30-day comment collection on </a:t>
            </a:r>
            <a:r>
              <a:rPr lang="en-US" altLang="zh-CN" sz="2400" b="1" kern="0" dirty="0" err="1"/>
              <a:t>TGbf</a:t>
            </a:r>
            <a:r>
              <a:rPr lang="en-US" altLang="zh-CN" sz="2400" b="1" kern="0" dirty="0"/>
              <a:t> D0.1.</a:t>
            </a:r>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endParaRPr lang="en-US" altLang="zh-CN" sz="2400" b="1" kern="0" dirty="0"/>
          </a:p>
          <a:p>
            <a:pPr marL="342900" lvl="1" indent="-342900" algn="just">
              <a:buFont typeface="Arial" panose="020B0604020202020204" pitchFamily="34" charset="0"/>
              <a:buChar char="•"/>
              <a:defRPr/>
            </a:pPr>
            <a:r>
              <a:rPr lang="en-US" altLang="zh-CN" sz="2400" b="1" kern="0" dirty="0"/>
              <a:t>Move: Claudio Da Silva 	</a:t>
            </a:r>
            <a:r>
              <a:rPr lang="en-US" altLang="zh-CN" sz="2400" b="1" dirty="0"/>
              <a:t>	</a:t>
            </a:r>
            <a:r>
              <a:rPr lang="en-US" altLang="zh-CN" sz="2400" b="1" kern="0" dirty="0"/>
              <a:t>Second</a:t>
            </a:r>
            <a:r>
              <a:rPr lang="en-US" altLang="zh-CN" sz="2400" b="1" kern="0" dirty="0" smtClean="0"/>
              <a:t>: </a:t>
            </a:r>
            <a:r>
              <a:rPr lang="en-US" altLang="zh-CN" sz="2400" b="1" kern="0" dirty="0"/>
              <a:t>Cheng Chen</a:t>
            </a:r>
            <a:endParaRPr lang="en-US" altLang="zh-CN" sz="2400" b="1" kern="0" dirty="0"/>
          </a:p>
          <a:p>
            <a:pPr marL="342900" lvl="1" indent="-342900" algn="just">
              <a:buFont typeface="Arial" panose="020B0604020202020204" pitchFamily="34" charset="0"/>
              <a:buChar char="•"/>
              <a:defRPr/>
            </a:pPr>
            <a:r>
              <a:rPr lang="en-US" altLang="zh-CN" sz="2400" b="1" kern="0" dirty="0"/>
              <a:t>Preliminary Result: (  </a:t>
            </a:r>
            <a:r>
              <a:rPr lang="en-US" altLang="zh-CN" sz="2400" b="1" kern="0" dirty="0" smtClean="0"/>
              <a:t>42 </a:t>
            </a:r>
            <a:r>
              <a:rPr lang="en-US" altLang="zh-CN" sz="2400" b="1" kern="0" dirty="0"/>
              <a:t>Y/  </a:t>
            </a:r>
            <a:r>
              <a:rPr lang="en-US" altLang="zh-CN" sz="2400" b="1" kern="0" dirty="0" smtClean="0"/>
              <a:t>0N</a:t>
            </a:r>
            <a:r>
              <a:rPr lang="en-US" altLang="zh-CN" sz="2400" b="1" kern="0" dirty="0"/>
              <a:t>/ </a:t>
            </a:r>
            <a:r>
              <a:rPr lang="en-US" altLang="zh-CN" sz="2400" b="1" kern="0" dirty="0" smtClean="0"/>
              <a:t>7 </a:t>
            </a:r>
            <a:r>
              <a:rPr lang="en-US" altLang="zh-CN" sz="2400" b="1" kern="0" dirty="0"/>
              <a:t>A)</a:t>
            </a:r>
          </a:p>
          <a:p>
            <a:pPr marL="342900" lvl="1" indent="-342900" algn="just">
              <a:buFont typeface="Arial" panose="020B0604020202020204" pitchFamily="34" charset="0"/>
              <a:buChar char="•"/>
              <a:defRPr/>
            </a:pPr>
            <a:r>
              <a:rPr lang="en-US" altLang="zh-CN" sz="2400" b="1" kern="0" dirty="0" smtClean="0"/>
              <a:t>Result*: </a:t>
            </a:r>
            <a:r>
              <a:rPr lang="en-US" altLang="zh-CN" sz="2400" b="1" dirty="0">
                <a:highlight>
                  <a:srgbClr val="00FF00"/>
                </a:highlight>
              </a:rPr>
              <a:t>Motion Passes (42 Y/  0N/ 7 A)</a:t>
            </a:r>
            <a:endParaRPr lang="en-US" altLang="zh-CN" sz="2400" dirty="0">
              <a:highlight>
                <a:srgbClr val="00FF00"/>
              </a:highlight>
            </a:endParaRPr>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smtClean="0">
                <a:solidFill>
                  <a:srgbClr val="FF0000"/>
                </a:solidFill>
              </a:rPr>
              <a:t>0</a:t>
            </a:r>
            <a:r>
              <a:rPr lang="en-US" altLang="zh-CN" sz="1600" kern="0" dirty="0" smtClean="0"/>
              <a:t> </a:t>
            </a:r>
            <a:r>
              <a:rPr lang="en-US" altLang="zh-CN" sz="1600" kern="0" dirty="0"/>
              <a:t>votes of non-voting members.</a:t>
            </a:r>
          </a:p>
          <a:p>
            <a:pPr marL="628650" lvl="2">
              <a:buFont typeface="微软雅黑" panose="020B0503020204020204" pitchFamily="34" charset="-122"/>
              <a:buChar char="–"/>
              <a:defRPr/>
            </a:pPr>
            <a:r>
              <a:rPr lang="en-US" altLang="zh-CN" sz="1600" kern="0" dirty="0" smtClean="0"/>
              <a:t>SP </a:t>
            </a:r>
            <a:r>
              <a:rPr lang="en-US" altLang="zh-CN" sz="1600" kern="0" dirty="0"/>
              <a:t>Result:  </a:t>
            </a:r>
            <a:r>
              <a:rPr lang="en-US" altLang="zh-CN" sz="1600" kern="0" dirty="0" smtClean="0"/>
              <a:t>33Y</a:t>
            </a:r>
            <a:r>
              <a:rPr lang="en-US" altLang="zh-CN" sz="1600" kern="0" dirty="0"/>
              <a:t>/ </a:t>
            </a:r>
            <a:r>
              <a:rPr lang="en-US" altLang="zh-CN" sz="1600" kern="0" dirty="0" smtClean="0"/>
              <a:t>0N</a:t>
            </a:r>
            <a:r>
              <a:rPr lang="en-US" altLang="zh-CN" sz="1600" kern="0" dirty="0"/>
              <a:t>/ </a:t>
            </a:r>
            <a:r>
              <a:rPr lang="en-US" altLang="zh-CN" sz="1600" kern="0" dirty="0" smtClean="0"/>
              <a:t>3A</a:t>
            </a:r>
            <a:endParaRPr lang="en-US" altLang="zh-CN" sz="1600" kern="0" dirty="0"/>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3089944460"/>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5240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November 2020 meeting to today:</a:t>
            </a:r>
          </a:p>
          <a:p>
            <a:pPr lvl="1">
              <a:buFont typeface="Arial" panose="020B0604020202020204" pitchFamily="34" charset="0"/>
              <a:buChar char="•"/>
            </a:pPr>
            <a:r>
              <a:rPr lang="en-US" altLang="zh-CN" sz="1600" dirty="0"/>
              <a:t>November plenary: </a:t>
            </a:r>
            <a:r>
              <a:rPr lang="en-US" altLang="zh-CN" sz="1600" dirty="0">
                <a:hlinkClick r:id="rId3"/>
              </a:rPr>
              <a:t>https://mentor.ieee.org/802.11/dcn/20/11-20-1834-00-00bf-ieee-802-11bf-november-2020-plenary-meeting-minutes.docx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November - January: </a:t>
            </a:r>
          </a:p>
          <a:p>
            <a:pPr marL="714375" lvl="1" indent="0">
              <a:buNone/>
            </a:pPr>
            <a:r>
              <a:rPr lang="en-US" altLang="zh-CN" sz="1600" dirty="0">
                <a:hlinkClick r:id="rId4"/>
              </a:rPr>
              <a:t>https://mentor.ieee.org/802.11/dcn/20/11-20-1909-00-00bf-802-11bf-teleconference-minutes-november-2020.docx</a:t>
            </a:r>
            <a:endParaRPr lang="en-US" altLang="zh-CN" sz="1600" dirty="0"/>
          </a:p>
          <a:p>
            <a:pPr marL="714375" lvl="1" indent="0">
              <a:buNone/>
            </a:pPr>
            <a:r>
              <a:rPr lang="en-US" altLang="zh-CN" sz="1600" dirty="0">
                <a:hlinkClick r:id="rId5"/>
              </a:rPr>
              <a:t>https://mentor.ieee.org/802.11/dcn/20/11-20-1955-01-00bf-802-11bf-teleconference-minutes-december-2020.docx</a:t>
            </a:r>
            <a:endParaRPr lang="en-US" altLang="zh-CN" sz="1600" dirty="0"/>
          </a:p>
          <a:p>
            <a:pPr marL="714375" lvl="1" indent="0">
              <a:buNone/>
            </a:pPr>
            <a:r>
              <a:rPr lang="en-US" altLang="zh-CN" sz="1600" dirty="0">
                <a:hlinkClick r:id="rId6"/>
              </a:rPr>
              <a:t>https://mentor.ieee.org/802.11/dcn/21/11-21-0038-00-00bf-802-11bf-teleconference-minutes-january-2021.docx</a:t>
            </a:r>
            <a:endParaRPr lang="en-US" altLang="zh-CN" sz="1600" dirty="0"/>
          </a:p>
          <a:p>
            <a:endParaRPr lang="en-US" altLang="zh-CN" sz="2000" dirty="0"/>
          </a:p>
          <a:p>
            <a:r>
              <a:rPr lang="en-US" altLang="zh-CN" sz="2000" dirty="0"/>
              <a:t>Move: Leif Wilhelmsson 		Second: Claudio Da Silva </a:t>
            </a:r>
          </a:p>
          <a:p>
            <a:endParaRPr lang="en-US" altLang="zh-CN" sz="2000" dirty="0"/>
          </a:p>
          <a:p>
            <a:r>
              <a:rPr lang="en-US" altLang="zh-CN" sz="2000" dirty="0"/>
              <a:t>Result:</a:t>
            </a:r>
            <a:r>
              <a:rPr lang="en-US" altLang="zh-CN" sz="2000" dirty="0">
                <a:highlight>
                  <a:srgbClr val="00FF00"/>
                </a:highlight>
              </a:rPr>
              <a:t> Approved by unanimous consent</a:t>
            </a:r>
            <a:endParaRPr lang="zh-CN" altLang="en-US" sz="2000" dirty="0"/>
          </a:p>
          <a:p>
            <a:pPr marL="0" indent="0">
              <a:buNone/>
            </a:pPr>
            <a:endParaRPr lang="zh-CN" altLang="en-US" sz="2000" dirty="0"/>
          </a:p>
          <a:p>
            <a:endParaRPr lang="zh-CN" altLang="en-US" sz="2000" dirty="0"/>
          </a:p>
        </p:txBody>
      </p:sp>
    </p:spTree>
    <p:extLst>
      <p:ext uri="{BB962C8B-B14F-4D97-AF65-F5344CB8AC3E}">
        <p14:creationId xmlns:p14="http://schemas.microsoft.com/office/powerpoint/2010/main" val="1469441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7</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adopt 11-20/-1712r</a:t>
            </a:r>
            <a:r>
              <a:rPr lang="en-US" altLang="zh-CN" kern="0" dirty="0">
                <a:solidFill>
                  <a:srgbClr val="FF0000"/>
                </a:solidFill>
              </a:rPr>
              <a:t>2</a:t>
            </a:r>
            <a:r>
              <a:rPr lang="en-US" altLang="zh-CN" kern="0" dirty="0"/>
              <a:t> as the </a:t>
            </a:r>
            <a:r>
              <a:rPr lang="en-US" altLang="zh-CN" dirty="0"/>
              <a:t>use cases </a:t>
            </a:r>
            <a:r>
              <a:rPr lang="en-US" altLang="zh-CN" kern="0" dirty="0"/>
              <a:t>document for </a:t>
            </a:r>
            <a:r>
              <a:rPr lang="en-US" altLang="zh-CN" kern="0" dirty="0" err="1"/>
              <a:t>TGbf</a:t>
            </a:r>
            <a:r>
              <a:rPr lang="en-US" altLang="zh-CN" kern="0" dirty="0"/>
              <a:t>.</a:t>
            </a:r>
          </a:p>
          <a:p>
            <a:pPr>
              <a:defRPr/>
            </a:pPr>
            <a:endParaRPr lang="en-US" altLang="zh-CN" kern="0" dirty="0"/>
          </a:p>
          <a:p>
            <a:pPr marL="285750" lvl="1">
              <a:buFont typeface="Arial" panose="020B0604020202020204" pitchFamily="34" charset="0"/>
              <a:buChar char="•"/>
              <a:defRPr/>
            </a:pPr>
            <a:r>
              <a:rPr lang="en-US" altLang="zh-CN" kern="0" dirty="0"/>
              <a:t>Move: Assaf Kasher</a:t>
            </a:r>
            <a:r>
              <a:rPr lang="en-US" altLang="zh-CN" dirty="0"/>
              <a:t> 	</a:t>
            </a:r>
            <a:r>
              <a:rPr lang="en-US" altLang="zh-CN" kern="0" dirty="0"/>
              <a:t>	Second: Rui Du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zh-CN" altLang="en-US" dirty="0"/>
          </a:p>
          <a:p>
            <a:pPr lvl="1">
              <a:defRPr/>
            </a:pPr>
            <a:endParaRPr lang="en-US" altLang="zh-CN" kern="0" dirty="0"/>
          </a:p>
        </p:txBody>
      </p:sp>
    </p:spTree>
    <p:extLst>
      <p:ext uri="{BB962C8B-B14F-4D97-AF65-F5344CB8AC3E}">
        <p14:creationId xmlns:p14="http://schemas.microsoft.com/office/powerpoint/2010/main" val="13522459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6741438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8</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procedure allows a STA to perform WLAN sensing and obtain measurement results. A sensing session is an instance of a sensing procedure with associated operational parameters of that instance.</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b="1" kern="0" dirty="0"/>
              <a:t>Move: Cheng Chen</a:t>
            </a:r>
            <a:r>
              <a:rPr lang="en-US" altLang="zh-CN" b="1" dirty="0"/>
              <a:t>	</a:t>
            </a:r>
            <a:r>
              <a:rPr lang="en-US" altLang="zh-CN" b="1" kern="0" dirty="0"/>
              <a:t>	Second: Solomon Trainin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342900" lvl="1" indent="-342900">
              <a:buFont typeface="Arial" panose="020B0604020202020204" pitchFamily="34" charset="0"/>
              <a:buChar char="•"/>
              <a:defRPr/>
            </a:pPr>
            <a:endParaRPr lang="en-US" altLang="zh-CN" b="1" kern="0" dirty="0"/>
          </a:p>
          <a:p>
            <a:pPr marL="342900" lvl="1" indent="-342900">
              <a:buFont typeface="Arial" panose="020B0604020202020204" pitchFamily="34" charset="0"/>
              <a:buChar char="•"/>
              <a:defRPr/>
            </a:pPr>
            <a:r>
              <a:rPr lang="en-US" altLang="zh-CN" kern="0" dirty="0"/>
              <a:t>Note</a:t>
            </a:r>
            <a:r>
              <a:rPr lang="zh-CN" altLang="en-US" kern="0" dirty="0"/>
              <a:t>：  </a:t>
            </a:r>
            <a:r>
              <a:rPr lang="en-US" altLang="zh-CN" kern="0" dirty="0"/>
              <a:t>Related document 20/1849r4</a:t>
            </a:r>
          </a:p>
          <a:p>
            <a:pPr marL="0" lvl="1" indent="0">
              <a:buNone/>
              <a:defRPr/>
            </a:pPr>
            <a:endParaRPr lang="en-US" altLang="zh-CN" b="1" kern="0" dirty="0"/>
          </a:p>
        </p:txBody>
      </p:sp>
    </p:spTree>
    <p:extLst>
      <p:ext uri="{BB962C8B-B14F-4D97-AF65-F5344CB8AC3E}">
        <p14:creationId xmlns:p14="http://schemas.microsoft.com/office/powerpoint/2010/main" val="1443288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9</a:t>
            </a:r>
            <a:endParaRPr lang="en-US" altLang="en-US" sz="2800" dirty="0">
              <a:solidFill>
                <a:schemeClr val="tx2"/>
              </a:solidFill>
            </a:endParaRPr>
          </a:p>
        </p:txBody>
      </p:sp>
      <p:sp>
        <p:nvSpPr>
          <p:cNvPr id="18" name="Rectangle 3"/>
          <p:cNvSpPr txBox="1">
            <a:spLocks noChangeArrowheads="1"/>
          </p:cNvSpPr>
          <p:nvPr/>
        </p:nvSpPr>
        <p:spPr bwMode="auto">
          <a:xfrm>
            <a:off x="2209800" y="1600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Sensing initiator and sensing responder</a:t>
            </a:r>
          </a:p>
          <a:p>
            <a:pPr lvl="2">
              <a:defRPr/>
            </a:pPr>
            <a:r>
              <a:rPr lang="en-US" altLang="zh-CN" sz="1400" kern="0" dirty="0"/>
              <a:t>Sensing initiator: a STA that initiates a WLAN sensing session</a:t>
            </a:r>
          </a:p>
          <a:p>
            <a:pPr lvl="2">
              <a:defRPr/>
            </a:pPr>
            <a:r>
              <a:rPr lang="en-US" altLang="zh-CN" sz="1400" kern="0" dirty="0"/>
              <a:t>Sensing responder: a STA that participates in a WLAN sensing session initiated by a sensing initiator</a:t>
            </a:r>
          </a:p>
          <a:p>
            <a:pPr lvl="1">
              <a:defRPr/>
            </a:pPr>
            <a:r>
              <a:rPr lang="en-US" altLang="zh-CN" kern="0" dirty="0"/>
              <a:t>Sensing transmitter and sensing receiver</a:t>
            </a:r>
          </a:p>
          <a:p>
            <a:pPr lvl="2">
              <a:defRPr/>
            </a:pPr>
            <a:r>
              <a:rPr lang="en-US" altLang="zh-CN" sz="1400" kern="0" dirty="0"/>
              <a:t>Sensing transmitter: a STA that transmits PPDUs used for sensing measurements in a sensing session</a:t>
            </a:r>
          </a:p>
          <a:p>
            <a:pPr lvl="2">
              <a:defRPr/>
            </a:pPr>
            <a:r>
              <a:rPr lang="en-US" altLang="zh-CN" sz="1400" kern="0" dirty="0"/>
              <a:t>Sensing receiver: a STA that receives PPDUs sent by a sensing transmitter and performs sensing measurements in a sensing session</a:t>
            </a:r>
          </a:p>
          <a:p>
            <a:pPr lvl="1">
              <a:defRPr/>
            </a:pPr>
            <a:r>
              <a:rPr lang="en-US" altLang="zh-CN" kern="0" dirty="0"/>
              <a:t>A STA can assume multiple roles in one sensing session.</a:t>
            </a:r>
          </a:p>
          <a:p>
            <a:pPr>
              <a:defRPr/>
            </a:pPr>
            <a:endParaRPr lang="en-US" altLang="zh-CN" sz="1400" kern="0" dirty="0"/>
          </a:p>
          <a:p>
            <a:pPr marL="342900" lvl="1" indent="-342900">
              <a:buFont typeface="Arial" panose="020B0604020202020204" pitchFamily="34" charset="0"/>
              <a:buChar char="•"/>
              <a:defRPr/>
            </a:pPr>
            <a:r>
              <a:rPr lang="en-US" altLang="zh-CN" b="1" kern="0" dirty="0"/>
              <a:t>Move: Cheng Chen		Second: Edward Au 	</a:t>
            </a:r>
          </a:p>
          <a:p>
            <a:pPr marL="342900" lvl="1" indent="-342900">
              <a:buFont typeface="Arial" panose="020B0604020202020204" pitchFamily="34" charset="0"/>
              <a:buChar char="•"/>
              <a:defRPr/>
            </a:pPr>
            <a:r>
              <a:rPr lang="en-US" altLang="zh-CN" b="1" kern="0" dirty="0"/>
              <a:t>Result:</a:t>
            </a:r>
            <a:r>
              <a:rPr lang="en-US" altLang="zh-CN" dirty="0">
                <a:highlight>
                  <a:srgbClr val="00FF00"/>
                </a:highlight>
              </a:rPr>
              <a:t> Approved by unanimous consent</a:t>
            </a:r>
            <a:endParaRPr lang="en-US" altLang="zh-CN" kern="0" dirty="0"/>
          </a:p>
          <a:p>
            <a:pPr marL="0" lvl="1" indent="0">
              <a:buNone/>
              <a:defRPr/>
            </a:pPr>
            <a:endParaRPr lang="en-US" altLang="zh-CN" kern="0" dirty="0"/>
          </a:p>
          <a:p>
            <a:pPr marL="0" lvl="1" indent="0">
              <a:buNone/>
              <a:defRPr/>
            </a:pPr>
            <a:r>
              <a:rPr lang="en-US" altLang="zh-CN" kern="0" dirty="0"/>
              <a:t>Note</a:t>
            </a:r>
            <a:r>
              <a:rPr lang="zh-CN" altLang="en-US" kern="0" dirty="0"/>
              <a:t>：  </a:t>
            </a:r>
            <a:r>
              <a:rPr lang="en-US" altLang="zh-CN" kern="0" dirty="0"/>
              <a:t>Related document 20/1849r4</a:t>
            </a:r>
          </a:p>
        </p:txBody>
      </p:sp>
    </p:spTree>
    <p:extLst>
      <p:ext uri="{BB962C8B-B14F-4D97-AF65-F5344CB8AC3E}">
        <p14:creationId xmlns:p14="http://schemas.microsoft.com/office/powerpoint/2010/main" val="34637406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040524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895600"/>
            <a:ext cx="8305800" cy="2895600"/>
          </a:xfrm>
        </p:spPr>
        <p:txBody>
          <a:bodyPr/>
          <a:lstStyle/>
          <a:p>
            <a:pPr algn="ctr">
              <a:lnSpc>
                <a:spcPct val="90000"/>
              </a:lnSpc>
              <a:buNone/>
            </a:pPr>
            <a:r>
              <a:rPr lang="en-US" altLang="zh-CN" sz="3200" dirty="0">
                <a:latin typeface="Arial" panose="020B0604020202020204" pitchFamily="34" charset="0"/>
              </a:rPr>
              <a:t>Motion list</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initiator might be neither a sensing transmitter nor a sensing receiver.</a:t>
            </a:r>
          </a:p>
          <a:p>
            <a:pPr lvl="1">
              <a:defRPr/>
            </a:pPr>
            <a:endParaRPr lang="en-US" altLang="zh-CN" kern="0" dirty="0"/>
          </a:p>
          <a:p>
            <a:pPr lvl="1">
              <a:defRPr/>
            </a:pPr>
            <a:endParaRPr lang="en-US" altLang="zh-CN" kern="0" dirty="0"/>
          </a:p>
          <a:p>
            <a:pPr marL="0" lvl="1" indent="0">
              <a:buNone/>
              <a:defRPr/>
            </a:pPr>
            <a:r>
              <a:rPr lang="en-US" altLang="zh-CN" b="1" kern="0" dirty="0"/>
              <a:t>Move: Rui Du	</a:t>
            </a:r>
            <a:r>
              <a:rPr lang="en-US" altLang="zh-CN" b="1" dirty="0"/>
              <a:t>	</a:t>
            </a:r>
            <a:r>
              <a:rPr lang="en-US" altLang="zh-CN" b="1" kern="0" dirty="0"/>
              <a:t>	Second: Claudio da Silva	</a:t>
            </a:r>
          </a:p>
          <a:p>
            <a:pPr marL="0" indent="0">
              <a:defRPr/>
            </a:pPr>
            <a:endParaRPr lang="en-US" altLang="zh-CN" sz="2800" kern="0" dirty="0"/>
          </a:p>
          <a:p>
            <a:pPr marL="0" indent="0">
              <a:defRPr/>
            </a:pPr>
            <a:endParaRPr lang="en-US" altLang="zh-CN" sz="2800" kern="0" dirty="0"/>
          </a:p>
          <a:p>
            <a:pPr marL="0" lvl="1" indent="0">
              <a:buNone/>
              <a:defRPr/>
            </a:pPr>
            <a:r>
              <a:rPr lang="en-US" altLang="zh-CN" b="1" kern="0" dirty="0"/>
              <a:t>Result:</a:t>
            </a:r>
          </a:p>
        </p:txBody>
      </p:sp>
    </p:spTree>
    <p:extLst>
      <p:ext uri="{BB962C8B-B14F-4D97-AF65-F5344CB8AC3E}">
        <p14:creationId xmlns:p14="http://schemas.microsoft.com/office/powerpoint/2010/main" val="41331756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b</a:t>
            </a:r>
            <a:r>
              <a:rPr lang="en-US" altLang="zh-CN" sz="2800" dirty="0"/>
              <a:t> Motion to amend</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Change the previous motion to:</a:t>
            </a:r>
          </a:p>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Preliminary Result: Motion Passes (24Y, 4N, 1A)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(21Y, 4N, 1A)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a:p>
            <a:pPr marL="0" lvl="1" indent="0">
              <a:buNone/>
              <a:defRPr/>
            </a:pPr>
            <a:endParaRPr lang="en-US" altLang="zh-CN" sz="1800" b="1" kern="0" dirty="0"/>
          </a:p>
        </p:txBody>
      </p:sp>
    </p:spTree>
    <p:extLst>
      <p:ext uri="{BB962C8B-B14F-4D97-AF65-F5344CB8AC3E}">
        <p14:creationId xmlns:p14="http://schemas.microsoft.com/office/powerpoint/2010/main" val="1637500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10</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In a sensing session, a sensing initiator might be a sensing transmitter, a sensing receiver, both or neither.</a:t>
            </a:r>
          </a:p>
          <a:p>
            <a:pPr lvl="1">
              <a:defRPr/>
            </a:pPr>
            <a:endParaRPr lang="en-US" altLang="zh-CN" sz="1800" kern="0" dirty="0"/>
          </a:p>
          <a:p>
            <a:pPr marL="285750" lvl="1">
              <a:buFont typeface="Arial" panose="020B0604020202020204" pitchFamily="34" charset="0"/>
              <a:buChar char="•"/>
              <a:defRPr/>
            </a:pPr>
            <a:r>
              <a:rPr lang="en-US" altLang="zh-CN" sz="1800" b="1" kern="0" dirty="0"/>
              <a:t>Move: Edward Au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(22Y, 0N, 4A)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a:t>
            </a:r>
            <a:r>
              <a:rPr lang="en-US" altLang="zh-CN" sz="1800" b="1">
                <a:highlight>
                  <a:srgbClr val="00FF00"/>
                </a:highlight>
              </a:rPr>
              <a:t>Passes (21Y</a:t>
            </a:r>
            <a:r>
              <a:rPr lang="en-US" altLang="zh-CN" sz="1800" b="1" dirty="0">
                <a:highlight>
                  <a:srgbClr val="00FF00"/>
                </a:highlight>
              </a:rPr>
              <a:t>, 0N, 4A)</a:t>
            </a:r>
            <a:endParaRPr lang="en-US" altLang="zh-CN" sz="1800" dirty="0">
              <a:highlight>
                <a:srgbClr val="00FF00"/>
              </a:highlight>
            </a:endParaRPr>
          </a:p>
          <a:p>
            <a:pPr marL="0" lvl="1" indent="0">
              <a:buNone/>
              <a:defRPr/>
            </a:pPr>
            <a:endParaRPr lang="en-US" altLang="zh-CN" sz="1800" b="1" kern="0" dirty="0"/>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12098688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11</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Results of measurement performed in a sensing session should be obtained by or reported to its initiator.</a:t>
            </a:r>
          </a:p>
          <a:p>
            <a:pPr lvl="1">
              <a:defRPr/>
            </a:pPr>
            <a:r>
              <a:rPr lang="en-US" altLang="zh-CN" sz="1800" kern="0" dirty="0"/>
              <a:t> </a:t>
            </a:r>
          </a:p>
          <a:p>
            <a:pPr>
              <a:defRPr/>
            </a:pPr>
            <a:endParaRPr lang="en-US" altLang="zh-CN" sz="20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Cheng Chen	</a:t>
            </a:r>
          </a:p>
          <a:p>
            <a:pPr>
              <a:buFont typeface="Arial" panose="020B0604020202020204" pitchFamily="34" charset="0"/>
              <a:buChar char="•"/>
              <a:defRPr/>
            </a:pPr>
            <a:endParaRPr lang="en-US" altLang="zh-CN" kern="0" dirty="0"/>
          </a:p>
          <a:p>
            <a:pPr marL="285750" lvl="1">
              <a:buFont typeface="Arial" panose="020B0604020202020204" pitchFamily="34" charset="0"/>
              <a:buChar char="•"/>
              <a:defRPr/>
            </a:pPr>
            <a:r>
              <a:rPr lang="en-US" altLang="zh-CN" sz="1800" b="1" kern="0" dirty="0"/>
              <a:t>Preliminary Result: Motion Passes (21Y, 0N, 3A)</a:t>
            </a:r>
          </a:p>
          <a:p>
            <a:pPr marL="285750" lvl="1">
              <a:buFont typeface="Arial" panose="020B0604020202020204" pitchFamily="34" charset="0"/>
              <a:buChar char="•"/>
              <a:defRPr/>
            </a:pPr>
            <a:r>
              <a:rPr lang="en-US" altLang="zh-CN" sz="1800" b="1" kern="0" dirty="0"/>
              <a:t>Result*: </a:t>
            </a:r>
            <a:r>
              <a:rPr lang="en-US" altLang="zh-CN" sz="1800" b="1" dirty="0">
                <a:highlight>
                  <a:srgbClr val="00FF00"/>
                </a:highlight>
              </a:rPr>
              <a:t>Motion Passes (20Y, 0N,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2</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2796259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12</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11bf amendment may define more than one type of sensing measurement results.</a:t>
            </a:r>
          </a:p>
          <a:p>
            <a:pPr lvl="1">
              <a:defRPr/>
            </a:pPr>
            <a:endParaRPr lang="en-US" altLang="zh-CN" sz="1800" kern="0" dirty="0"/>
          </a:p>
          <a:p>
            <a:pPr lvl="1">
              <a:defRPr/>
            </a:pPr>
            <a:endParaRPr lang="en-US" altLang="zh-CN" sz="1800" kern="0" dirty="0"/>
          </a:p>
          <a:p>
            <a:pPr marL="285750" lvl="1">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Oscar Au	</a:t>
            </a:r>
          </a:p>
          <a:p>
            <a:pPr marL="285750" lvl="1">
              <a:buFont typeface="Arial" panose="020B0604020202020204" pitchFamily="34" charset="0"/>
              <a:buChar char="•"/>
              <a:defRPr/>
            </a:pPr>
            <a:endParaRPr lang="en-US" altLang="zh-CN" sz="1800" b="1" kern="0" dirty="0"/>
          </a:p>
          <a:p>
            <a:pPr marL="285750" lvl="1">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p>
          <a:p>
            <a:pPr marL="0" lvl="1" indent="0">
              <a:buNone/>
              <a:defRPr/>
            </a:pPr>
            <a:endParaRPr lang="en-US" altLang="zh-CN" sz="1800" kern="0" dirty="0"/>
          </a:p>
          <a:p>
            <a:pPr marL="0" lvl="1" indent="0">
              <a:buNone/>
              <a:defRPr/>
            </a:pPr>
            <a:endParaRPr lang="en-US" altLang="zh-CN" sz="1800" kern="0" dirty="0"/>
          </a:p>
          <a:p>
            <a:pPr marL="0" lvl="1" indent="0">
              <a:buNone/>
              <a:defRPr/>
            </a:pPr>
            <a:r>
              <a:rPr lang="en-US" altLang="zh-CN" sz="1800" kern="0" dirty="0"/>
              <a:t>Note</a:t>
            </a:r>
            <a:r>
              <a:rPr lang="zh-CN" altLang="en-US" sz="1800" kern="0" dirty="0"/>
              <a:t>：  </a:t>
            </a:r>
            <a:r>
              <a:rPr lang="en-US" altLang="zh-CN" sz="1800" kern="0" dirty="0"/>
              <a:t>Related document 21/0147r3</a:t>
            </a:r>
          </a:p>
          <a:p>
            <a:pPr marL="0" lvl="1" indent="0">
              <a:buNone/>
              <a:defRPr/>
            </a:pPr>
            <a:endParaRPr lang="en-US" altLang="zh-CN" sz="1800" kern="0" dirty="0"/>
          </a:p>
        </p:txBody>
      </p:sp>
    </p:spTree>
    <p:extLst>
      <p:ext uri="{BB962C8B-B14F-4D97-AF65-F5344CB8AC3E}">
        <p14:creationId xmlns:p14="http://schemas.microsoft.com/office/powerpoint/2010/main" val="13822125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13</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The type of measurement result reported in a sensing session shall be decided by its initiator.</a:t>
            </a:r>
          </a:p>
          <a:p>
            <a:pPr lvl="1">
              <a:defRPr/>
            </a:pPr>
            <a:endParaRPr lang="en-US" altLang="zh-CN" sz="1800" kern="0" dirty="0"/>
          </a:p>
          <a:p>
            <a:pPr lvl="1">
              <a:defRPr/>
            </a:pPr>
            <a:endParaRPr lang="en-US" altLang="zh-CN" sz="1800" kern="0" dirty="0"/>
          </a:p>
          <a:p>
            <a:pPr marL="342900" lvl="1" indent="-342900">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	Second: </a:t>
            </a:r>
            <a:r>
              <a:rPr lang="en-US" altLang="zh-CN" sz="1800" b="1" kern="0" dirty="0" err="1"/>
              <a:t>Assaf</a:t>
            </a:r>
            <a:r>
              <a:rPr lang="en-US" altLang="zh-CN" sz="1800" b="1" kern="0" dirty="0"/>
              <a:t> Kasher	</a:t>
            </a:r>
          </a:p>
          <a:p>
            <a:pPr>
              <a:buFont typeface="Arial" panose="020B0604020202020204" pitchFamily="34" charset="0"/>
              <a:buChar char="•"/>
              <a:defRPr/>
            </a:pPr>
            <a:endParaRPr lang="en-US" altLang="zh-CN" kern="0" dirty="0"/>
          </a:p>
          <a:p>
            <a:pPr marL="342900" lvl="1" indent="-342900">
              <a:buFont typeface="Arial" panose="020B0604020202020204" pitchFamily="34" charset="0"/>
              <a:buChar char="•"/>
              <a:defRPr/>
            </a:pPr>
            <a:r>
              <a:rPr lang="en-US" altLang="zh-CN" sz="1800" b="1" kern="0" dirty="0"/>
              <a:t>Preliminary Result: Motion Passes (20Y, 1N, 3A)</a:t>
            </a:r>
          </a:p>
          <a:p>
            <a:pPr marL="342900" lvl="1" indent="-342900">
              <a:buFont typeface="Arial" panose="020B0604020202020204" pitchFamily="34" charset="0"/>
              <a:buChar char="•"/>
              <a:defRPr/>
            </a:pPr>
            <a:r>
              <a:rPr lang="en-US" altLang="zh-CN" sz="1800" b="1" kern="0" dirty="0"/>
              <a:t>Result*: </a:t>
            </a:r>
            <a:r>
              <a:rPr lang="en-US" altLang="zh-CN" sz="1800" b="1" dirty="0">
                <a:highlight>
                  <a:srgbClr val="00FF00"/>
                </a:highlight>
              </a:rPr>
              <a:t>Motion Passes (18Y, 1N, 2A)</a:t>
            </a:r>
            <a:endParaRPr lang="en-US" altLang="zh-CN" sz="1800" dirty="0">
              <a:highlight>
                <a:srgbClr val="00FF00"/>
              </a:highlight>
            </a:endParaRPr>
          </a:p>
          <a:p>
            <a:pPr marL="0" lvl="1" indent="0">
              <a:buNone/>
              <a:defRPr/>
            </a:pPr>
            <a:endParaRPr lang="en-US" altLang="zh-CN" sz="1800" b="1" kern="0" dirty="0"/>
          </a:p>
          <a:p>
            <a:pPr marL="0" lvl="1" indent="0">
              <a:buNone/>
              <a:defRPr/>
            </a:pPr>
            <a:r>
              <a:rPr lang="en-US" altLang="zh-CN" sz="1800" kern="0" dirty="0"/>
              <a:t>Note</a:t>
            </a:r>
            <a:r>
              <a:rPr lang="zh-CN" altLang="en-US" sz="1800" kern="0" dirty="0"/>
              <a:t>：  </a:t>
            </a:r>
            <a:endParaRPr lang="en-US" altLang="zh-CN" sz="1800"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3</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21/0147r3</a:t>
            </a:r>
          </a:p>
        </p:txBody>
      </p:sp>
    </p:spTree>
    <p:extLst>
      <p:ext uri="{BB962C8B-B14F-4D97-AF65-F5344CB8AC3E}">
        <p14:creationId xmlns:p14="http://schemas.microsoft.com/office/powerpoint/2010/main" val="4043199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9, 12, 15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12147665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a:t>TGbf</a:t>
            </a:r>
            <a:r>
              <a:rPr lang="en-US" altLang="zh-CN" sz="2000" dirty="0"/>
              <a:t> minutes of meetings and teleconferences from January 2021 meeting to today:</a:t>
            </a:r>
          </a:p>
          <a:p>
            <a:pPr lvl="1">
              <a:buFont typeface="Arial" panose="020B0604020202020204" pitchFamily="34" charset="0"/>
              <a:buChar char="•"/>
            </a:pPr>
            <a:r>
              <a:rPr lang="en-US" altLang="zh-CN" sz="1600" dirty="0"/>
              <a:t>January plenary: </a:t>
            </a:r>
            <a:r>
              <a:rPr lang="en-US" altLang="zh-CN" sz="1600" dirty="0">
                <a:hlinkClick r:id="rId3"/>
              </a:rPr>
              <a:t>https://mentor.ieee.org/802.11/dcn/21/11-21-0120-01-00bf-meeting-minutes-january-2021.docx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January - March: </a:t>
            </a:r>
          </a:p>
          <a:p>
            <a:pPr marL="714375" lvl="1" indent="0">
              <a:buNone/>
            </a:pPr>
            <a:r>
              <a:rPr lang="en-US" altLang="zh-CN" sz="1600" dirty="0">
                <a:hlinkClick r:id="rId4"/>
              </a:rPr>
              <a:t>https://mentor.ieee.org/802.11/dcn/21/11-21-0227-01-00bf-802-11bf-teleconference-minutes-february-2021.docx</a:t>
            </a:r>
            <a:endParaRPr lang="en-US" altLang="zh-CN" sz="1600" dirty="0"/>
          </a:p>
          <a:p>
            <a:pPr marL="714375" lvl="1" indent="0">
              <a:buNone/>
            </a:pPr>
            <a:endParaRPr lang="en-US" altLang="zh-CN" sz="1600" dirty="0"/>
          </a:p>
          <a:p>
            <a:pPr marL="714375" lvl="1" indent="0">
              <a:buNone/>
            </a:pPr>
            <a:endParaRPr lang="en-US" altLang="zh-CN" sz="1600" dirty="0"/>
          </a:p>
          <a:p>
            <a:r>
              <a:rPr lang="en-US" altLang="zh-CN" sz="2000" dirty="0"/>
              <a:t>Move: Leif Wilhelmsson 	Second: Rui Yang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a:p>
            <a:endParaRPr lang="zh-CN" altLang="en-US" sz="2000" dirty="0"/>
          </a:p>
        </p:txBody>
      </p:sp>
    </p:spTree>
    <p:extLst>
      <p:ext uri="{BB962C8B-B14F-4D97-AF65-F5344CB8AC3E}">
        <p14:creationId xmlns:p14="http://schemas.microsoft.com/office/powerpoint/2010/main" val="1833824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14</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p>
          <a:p>
            <a:pPr lvl="1">
              <a:defRPr/>
            </a:pPr>
            <a:r>
              <a:rPr lang="en-US" altLang="zh-CN" kern="0" dirty="0"/>
              <a:t>A sensing session may be comprised of multiple burst instances.</a:t>
            </a:r>
          </a:p>
          <a:p>
            <a:pPr lvl="1">
              <a:defRPr/>
            </a:pPr>
            <a:endParaRPr lang="en-US" altLang="zh-CN" kern="0" dirty="0"/>
          </a:p>
          <a:p>
            <a:pPr lvl="1">
              <a:defRPr/>
            </a:pPr>
            <a:endParaRPr lang="en-US" altLang="zh-CN" kern="0" dirty="0"/>
          </a:p>
          <a:p>
            <a:pPr marL="342900" lvl="1" indent="-342900">
              <a:buFont typeface="Arial" panose="020B0604020202020204" pitchFamily="34" charset="0"/>
              <a:buChar char="•"/>
              <a:defRPr/>
            </a:pPr>
            <a:r>
              <a:rPr lang="en-US" altLang="zh-CN" b="1" kern="0" dirty="0"/>
              <a:t>Move: Sang Kim	</a:t>
            </a:r>
            <a:r>
              <a:rPr lang="en-US" altLang="zh-CN" b="1" dirty="0"/>
              <a:t>	</a:t>
            </a:r>
            <a:r>
              <a:rPr lang="en-US" altLang="zh-CN" b="1" kern="0" dirty="0"/>
              <a:t>Second: Cheng Chen	</a:t>
            </a:r>
          </a:p>
          <a:p>
            <a:pPr marL="342900" lvl="1" indent="-342900">
              <a:buFont typeface="Arial" panose="020B0604020202020204" pitchFamily="34" charset="0"/>
              <a:buChar char="•"/>
              <a:defRPr/>
            </a:pPr>
            <a:r>
              <a:rPr lang="en-US" altLang="zh-CN" b="1" kern="0" dirty="0"/>
              <a:t>Preliminary Result: Motion Passes (65Y/2N/14A)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(58Y/2N/11A)</a:t>
            </a:r>
            <a:endParaRPr lang="en-US" altLang="zh-CN" b="1" kern="0" dirty="0"/>
          </a:p>
          <a:p>
            <a:pPr marL="0" lvl="1" indent="0">
              <a:buNone/>
              <a:defRPr/>
            </a:pPr>
            <a:endParaRPr lang="en-US" altLang="zh-CN" b="1" kern="0" dirty="0"/>
          </a:p>
          <a:p>
            <a:pPr marL="0" lvl="1" indent="0">
              <a:buNone/>
              <a:defRPr/>
            </a:pPr>
            <a:r>
              <a:rPr lang="en-US" altLang="zh-CN" kern="0" dirty="0"/>
              <a:t>Note</a:t>
            </a:r>
            <a:r>
              <a:rPr lang="zh-CN" altLang="en-US" kern="0" dirty="0"/>
              <a:t>：  </a:t>
            </a:r>
            <a:endParaRPr lang="en-US" altLang="zh-CN" kern="0" dirty="0"/>
          </a:p>
          <a:p>
            <a:pPr marL="285750" lvl="1">
              <a:buFont typeface="微软雅黑" panose="020B0503020204020204" pitchFamily="34" charset="-122"/>
              <a:buChar char="–"/>
              <a:defRPr/>
            </a:pPr>
            <a:r>
              <a:rPr lang="en-US" altLang="zh-CN" sz="1800" kern="0" dirty="0"/>
              <a:t>* Amended result accounts for removal of </a:t>
            </a:r>
            <a:r>
              <a:rPr lang="en-US" altLang="zh-CN" sz="1800" kern="0" dirty="0">
                <a:solidFill>
                  <a:srgbClr val="FF0000"/>
                </a:solidFill>
              </a:rPr>
              <a:t>10</a:t>
            </a:r>
            <a:r>
              <a:rPr lang="en-US" altLang="zh-CN" sz="1800" kern="0" dirty="0"/>
              <a:t> votes of non-voting members.</a:t>
            </a:r>
          </a:p>
          <a:p>
            <a:pPr marL="285750" lvl="1">
              <a:buFont typeface="微软雅黑" panose="020B0503020204020204" pitchFamily="34" charset="-122"/>
              <a:buChar char="–"/>
              <a:defRPr/>
            </a:pPr>
            <a:r>
              <a:rPr lang="en-US" altLang="zh-CN" sz="1800" kern="0" dirty="0"/>
              <a:t>Related document 21/0145r4</a:t>
            </a:r>
          </a:p>
          <a:p>
            <a:pPr marL="285750" lvl="1">
              <a:buFont typeface="微软雅黑" panose="020B0503020204020204" pitchFamily="34" charset="-122"/>
              <a:buChar char="–"/>
              <a:defRPr/>
            </a:pPr>
            <a:endParaRPr lang="en-US" altLang="zh-CN" sz="1800" kern="0" dirty="0"/>
          </a:p>
        </p:txBody>
      </p:sp>
    </p:spTree>
    <p:extLst>
      <p:ext uri="{BB962C8B-B14F-4D97-AF65-F5344CB8AC3E}">
        <p14:creationId xmlns:p14="http://schemas.microsoft.com/office/powerpoint/2010/main" val="39876042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23</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95174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November 3, 6, 9</a:t>
            </a:r>
            <a:r>
              <a:rPr lang="en-US" altLang="en-US" sz="4000" dirty="0"/>
              <a:t>.</a:t>
            </a:r>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15</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sz="2000" kern="0" dirty="0"/>
              <a:t>Move to add the following to 11bf SFD:</a:t>
            </a:r>
          </a:p>
          <a:p>
            <a:pPr lvl="1">
              <a:defRPr/>
            </a:pPr>
            <a:r>
              <a:rPr lang="en-US" altLang="zh-CN" sz="1800" kern="0" dirty="0"/>
              <a:t>A sensing session is composed of one or more of the following phases: setup phase, measurement phase, reporting phase, and termination phase.</a:t>
            </a:r>
          </a:p>
          <a:p>
            <a:pPr lvl="2">
              <a:defRPr/>
            </a:pPr>
            <a:r>
              <a:rPr lang="en-US" altLang="zh-CN" sz="1400" kern="0" dirty="0"/>
              <a:t>In the setup phase, a sensing session is established, and operational parameters associated with the sensing session are determined and may be exchanged between STAs.</a:t>
            </a:r>
          </a:p>
          <a:p>
            <a:pPr lvl="2">
              <a:defRPr/>
            </a:pPr>
            <a:r>
              <a:rPr lang="en-US" altLang="zh-CN" sz="1400" kern="0" dirty="0"/>
              <a:t>In the measurement phase, sensing measurements are performed.</a:t>
            </a:r>
          </a:p>
          <a:p>
            <a:pPr lvl="2">
              <a:defRPr/>
            </a:pPr>
            <a:r>
              <a:rPr lang="en-US" altLang="zh-CN" sz="1400" kern="0" dirty="0"/>
              <a:t>In the reporting phase, sensing measurement results are reported.</a:t>
            </a:r>
          </a:p>
          <a:p>
            <a:pPr lvl="2">
              <a:defRPr/>
            </a:pPr>
            <a:r>
              <a:rPr lang="en-US" altLang="zh-CN" sz="1400" kern="0" dirty="0"/>
              <a:t>In the termination phase, STAs stop performing measurements and terminate the sensing session.</a:t>
            </a:r>
          </a:p>
          <a:p>
            <a:pPr lvl="2">
              <a:defRPr/>
            </a:pPr>
            <a:endParaRPr lang="en-US" altLang="zh-CN" sz="1100" kern="0" dirty="0"/>
          </a:p>
          <a:p>
            <a:pPr marL="342900" lvl="1" indent="-342900">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Rajat </a:t>
            </a:r>
            <a:r>
              <a:rPr lang="en-US" altLang="zh-CN" sz="1800" b="1" kern="0" dirty="0" err="1"/>
              <a:t>Pushkarna</a:t>
            </a:r>
            <a:r>
              <a:rPr lang="en-US" altLang="zh-CN" sz="1800" b="1" kern="0" dirty="0"/>
              <a:t>	</a:t>
            </a:r>
          </a:p>
          <a:p>
            <a:pPr marL="342900" lvl="1" indent="-342900">
              <a:buFont typeface="Arial" panose="020B0604020202020204" pitchFamily="34" charset="0"/>
              <a:buChar char="•"/>
              <a:defRPr/>
            </a:pPr>
            <a:r>
              <a:rPr lang="en-US" altLang="zh-CN" sz="1800" b="1" kern="0" dirty="0"/>
              <a:t>Preliminary Result: Motion Passes (24Y/1N/5A)</a:t>
            </a:r>
          </a:p>
          <a:p>
            <a:pPr marL="342900" lvl="1" indent="-342900">
              <a:buFont typeface="Arial" panose="020B0604020202020204" pitchFamily="34" charset="0"/>
              <a:buChar char="•"/>
              <a:defRPr/>
            </a:pPr>
            <a:r>
              <a:rPr lang="en-US" altLang="zh-CN" sz="1800" b="1" kern="0" dirty="0"/>
              <a:t>Result*: </a:t>
            </a:r>
            <a:r>
              <a:rPr lang="en-US" altLang="zh-CN" sz="1800" dirty="0">
                <a:highlight>
                  <a:srgbClr val="00FF00"/>
                </a:highlight>
              </a:rPr>
              <a:t>Motion Passes (21Y/1N/5A)</a:t>
            </a:r>
          </a:p>
          <a:p>
            <a:pPr marL="342900" lvl="1" indent="-342900">
              <a:buFont typeface="Arial" panose="020B0604020202020204" pitchFamily="34" charset="0"/>
              <a:buChar char="•"/>
              <a:defRPr/>
            </a:pPr>
            <a:endParaRPr lang="en-US" altLang="zh-CN" sz="1800" b="1" kern="0" dirty="0"/>
          </a:p>
          <a:p>
            <a:pPr marL="0" lvl="1" indent="0">
              <a:spcBef>
                <a:spcPct val="0"/>
              </a:spcBef>
              <a:buNone/>
              <a:defRPr/>
            </a:pPr>
            <a:r>
              <a:rPr lang="en-US" altLang="zh-CN" sz="1800" kern="0" dirty="0">
                <a:solidFill>
                  <a:srgbClr val="000000"/>
                </a:solidFill>
                <a:latin typeface="Times New Roman" panose="02020603050405020304" pitchFamily="18" charset="0"/>
                <a:cs typeface="+mn-cs"/>
              </a:rPr>
              <a:t>Note</a:t>
            </a:r>
            <a:r>
              <a:rPr lang="zh-CN" altLang="en-US" sz="1800" kern="0" dirty="0">
                <a:solidFill>
                  <a:srgbClr val="000000"/>
                </a:solidFill>
                <a:latin typeface="Times New Roman" panose="02020603050405020304" pitchFamily="18" charset="0"/>
                <a:cs typeface="+mn-cs"/>
              </a:rPr>
              <a:t>：  </a:t>
            </a:r>
            <a:endParaRPr lang="en-US" altLang="zh-CN" sz="1800" kern="0" dirty="0">
              <a:solidFill>
                <a:srgbClr val="000000"/>
              </a:solidFill>
              <a:latin typeface="Times New Roman" panose="02020603050405020304" pitchFamily="18" charset="0"/>
              <a:cs typeface="+mn-cs"/>
            </a:endParaRP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 Amended result accounts for removal of </a:t>
            </a:r>
            <a:r>
              <a:rPr lang="en-US" altLang="zh-CN" sz="1600" kern="0" dirty="0">
                <a:solidFill>
                  <a:srgbClr val="FF0000"/>
                </a:solidFill>
                <a:latin typeface="Times New Roman" panose="02020603050405020304" pitchFamily="18" charset="0"/>
                <a:cs typeface="+mn-cs"/>
              </a:rPr>
              <a:t>3</a:t>
            </a:r>
            <a:r>
              <a:rPr lang="en-US" altLang="zh-CN" sz="1600" kern="0" dirty="0">
                <a:solidFill>
                  <a:srgbClr val="000000"/>
                </a:solidFill>
                <a:latin typeface="Times New Roman" panose="02020603050405020304" pitchFamily="18" charset="0"/>
                <a:cs typeface="+mn-cs"/>
              </a:rPr>
              <a:t> votes of non-voting members.</a:t>
            </a:r>
          </a:p>
          <a:p>
            <a:pPr marL="285750" lvl="1" indent="0">
              <a:spcBef>
                <a:spcPct val="0"/>
              </a:spcBef>
              <a:buFont typeface="微软雅黑" panose="020B0503020204020204" pitchFamily="34" charset="-122"/>
              <a:buChar char="–"/>
              <a:defRPr/>
            </a:pPr>
            <a:r>
              <a:rPr lang="en-US" altLang="zh-CN" sz="1600" kern="0" dirty="0">
                <a:solidFill>
                  <a:srgbClr val="000000"/>
                </a:solidFill>
                <a:latin typeface="Times New Roman" panose="02020603050405020304" pitchFamily="18" charset="0"/>
                <a:cs typeface="+mn-cs"/>
              </a:rPr>
              <a:t>Related document </a:t>
            </a:r>
            <a:r>
              <a:rPr lang="en-US" altLang="zh-CN" sz="1600" kern="0" dirty="0">
                <a:solidFill>
                  <a:srgbClr val="000000"/>
                </a:solidFill>
                <a:latin typeface="Times New Roman" panose="02020603050405020304" pitchFamily="18" charset="0"/>
              </a:rPr>
              <a:t>21/01851r4</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2006214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a:t>on </a:t>
            </a:r>
            <a:r>
              <a:rPr lang="en-US" altLang="zh-CN" sz="4000">
                <a:solidFill>
                  <a:srgbClr val="0000FF"/>
                </a:solidFill>
              </a:rPr>
              <a:t>April 6</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3998979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16</a:t>
            </a:r>
            <a:endParaRPr lang="en-US" altLang="en-US" sz="2800" dirty="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More than one sensing responder may participate in the measurement phase and reporting phase.</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Sang Kim 	</a:t>
            </a:r>
            <a:r>
              <a:rPr lang="en-US" altLang="zh-CN" b="1" dirty="0"/>
              <a:t>	</a:t>
            </a:r>
            <a:r>
              <a:rPr lang="en-US" altLang="zh-CN" b="1" kern="0" dirty="0"/>
              <a:t>Second: </a:t>
            </a:r>
            <a:r>
              <a:rPr lang="en-US" altLang="zh-CN" b="1" kern="0" dirty="0" err="1"/>
              <a:t>Rajat</a:t>
            </a:r>
            <a:r>
              <a:rPr lang="en-US" altLang="zh-CN" b="1" kern="0" dirty="0"/>
              <a:t> </a:t>
            </a:r>
            <a:r>
              <a:rPr lang="en-US" altLang="zh-CN" b="1" kern="0" dirty="0" err="1"/>
              <a:t>Pushkarna</a:t>
            </a:r>
            <a:endParaRPr lang="en-US" altLang="zh-CN" b="1" kern="0" dirty="0"/>
          </a:p>
          <a:p>
            <a:pPr marL="342900" lvl="1" indent="-342900" algn="just">
              <a:buFont typeface="Arial" panose="020B0604020202020204" pitchFamily="34" charset="0"/>
              <a:buChar char="•"/>
              <a:defRPr/>
            </a:pPr>
            <a:endParaRPr lang="en-US" altLang="zh-CN" b="1" kern="0" dirty="0"/>
          </a:p>
          <a:p>
            <a:pPr marL="342900" lvl="1" indent="-342900" algn="just">
              <a:buFont typeface="Arial" panose="020B0604020202020204" pitchFamily="34" charset="0"/>
              <a:buChar char="•"/>
              <a:defRPr/>
            </a:pPr>
            <a:r>
              <a:rPr lang="en-US" altLang="zh-CN" b="1" kern="0" dirty="0"/>
              <a:t>Preliminary Result: Motion Passes (35Y/0N/5A)</a:t>
            </a:r>
          </a:p>
          <a:p>
            <a:pPr marL="0" lvl="1" indent="0" algn="just">
              <a:buNone/>
              <a:defRPr/>
            </a:pPr>
            <a:r>
              <a:rPr lang="en-US" altLang="zh-CN" b="1" kern="0" dirty="0"/>
              <a:t>Result*: </a:t>
            </a:r>
            <a:r>
              <a:rPr lang="en-US" altLang="zh-CN" dirty="0">
                <a:highlight>
                  <a:srgbClr val="00FF00"/>
                </a:highlight>
              </a:rPr>
              <a:t>Motion Passes (35Y/0N/4A)</a:t>
            </a:r>
            <a:endParaRPr lang="en-US" altLang="zh-CN" b="1" kern="0" dirty="0"/>
          </a:p>
          <a:p>
            <a:pPr marL="0" lvl="1" indent="0" algn="just">
              <a:buNone/>
              <a:defRPr/>
            </a:pPr>
            <a:endParaRPr lang="en-US" altLang="zh-CN"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a:t>* Amended result accounts for removal of </a:t>
            </a:r>
            <a:r>
              <a:rPr lang="en-US" altLang="zh-CN" sz="1600" kern="0" dirty="0">
                <a:solidFill>
                  <a:srgbClr val="FF0000"/>
                </a:solidFill>
              </a:rPr>
              <a:t>1</a:t>
            </a:r>
            <a:r>
              <a:rPr lang="en-US" altLang="zh-CN" sz="1600" kern="0" dirty="0"/>
              <a:t> votes of non-voting members.</a:t>
            </a:r>
          </a:p>
          <a:p>
            <a:pPr marL="628650" lvl="2">
              <a:buFont typeface="微软雅黑" panose="020B0503020204020204" pitchFamily="34" charset="-122"/>
              <a:buChar char="–"/>
              <a:defRPr/>
            </a:pPr>
            <a:r>
              <a:rPr lang="en-US" altLang="zh-CN" sz="1600" kern="0" dirty="0"/>
              <a:t>Related 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14976367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17</a:t>
            </a:r>
            <a:endParaRPr lang="en-US" altLang="en-US" sz="2800" dirty="0">
              <a:solidFill>
                <a:schemeClr val="tx2"/>
              </a:solidFill>
            </a:endParaRPr>
          </a:p>
        </p:txBody>
      </p:sp>
      <p:sp>
        <p:nvSpPr>
          <p:cNvPr id="18" name="Rectangle 3"/>
          <p:cNvSpPr txBox="1">
            <a:spLocks noChangeArrowheads="1"/>
          </p:cNvSpPr>
          <p:nvPr/>
        </p:nvSpPr>
        <p:spPr bwMode="auto">
          <a:xfrm>
            <a:off x="2209800" y="14478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p>
          <a:p>
            <a:pPr lvl="1" algn="just">
              <a:defRPr/>
            </a:pPr>
            <a:r>
              <a:rPr lang="en-US" altLang="zh-CN" kern="0" dirty="0"/>
              <a:t>11bf shall define an optional negotiation process in the sensing setup phase for a sensing initiator and sensing responder(s) to exchange and agree on operational parameters associated with a sensing session. </a:t>
            </a:r>
          </a:p>
          <a:p>
            <a:pPr lvl="1" algn="just">
              <a:defRPr/>
            </a:pPr>
            <a:endParaRPr lang="en-US" altLang="zh-CN" kern="0" dirty="0"/>
          </a:p>
          <a:p>
            <a:pPr marL="342900" lvl="1" indent="-342900" algn="just">
              <a:buFont typeface="Arial" panose="020B0604020202020204" pitchFamily="34" charset="0"/>
              <a:buChar char="•"/>
              <a:defRPr/>
            </a:pPr>
            <a:r>
              <a:rPr lang="en-US" altLang="zh-CN" b="1" kern="0" dirty="0"/>
              <a:t>Move: Cheng Chen 	</a:t>
            </a:r>
            <a:r>
              <a:rPr lang="en-US" altLang="zh-CN" b="1" dirty="0"/>
              <a:t>	</a:t>
            </a:r>
            <a:r>
              <a:rPr lang="en-US" altLang="zh-CN" b="1" kern="0" dirty="0"/>
              <a:t>Second: </a:t>
            </a:r>
            <a:r>
              <a:rPr lang="en-US" altLang="zh-CN" b="1" kern="0" dirty="0" err="1"/>
              <a:t>Jinsoo</a:t>
            </a:r>
            <a:r>
              <a:rPr lang="en-US" altLang="zh-CN" b="1" kern="0" dirty="0"/>
              <a:t> Choi	</a:t>
            </a:r>
          </a:p>
          <a:p>
            <a:pPr marL="342900" lvl="1" indent="-342900" algn="just">
              <a:buFont typeface="Arial" panose="020B0604020202020204" pitchFamily="34" charset="0"/>
              <a:buChar char="•"/>
              <a:defRPr/>
            </a:pPr>
            <a:r>
              <a:rPr lang="en-US" altLang="zh-CN" b="1" kern="0" dirty="0"/>
              <a:t>Result</a:t>
            </a:r>
            <a:r>
              <a:rPr lang="en-US" altLang="zh-CN" b="1" kern="0"/>
              <a:t>: </a:t>
            </a:r>
            <a:r>
              <a:rPr lang="en-US" altLang="zh-CN">
                <a:highlight>
                  <a:srgbClr val="00FF00"/>
                </a:highlight>
              </a:rPr>
              <a:t>Approved by unanimous consent</a:t>
            </a:r>
            <a:endParaRPr lang="en-US" altLang="zh-CN" b="1" kern="0" dirty="0"/>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21/0370r1</a:t>
            </a:r>
            <a:endParaRPr lang="en-US" altLang="zh-CN" b="1" kern="0" dirty="0"/>
          </a:p>
        </p:txBody>
      </p:sp>
    </p:spTree>
    <p:extLst>
      <p:ext uri="{BB962C8B-B14F-4D97-AF65-F5344CB8AC3E}">
        <p14:creationId xmlns:p14="http://schemas.microsoft.com/office/powerpoint/2010/main" val="21395516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May 11, 14, 17 (Interim)</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6213273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March 2021 meeting to today:</a:t>
            </a:r>
          </a:p>
          <a:p>
            <a:pPr lvl="1" algn="just">
              <a:buFont typeface="Arial" panose="020B0604020202020204" pitchFamily="34" charset="0"/>
              <a:buChar char="•"/>
            </a:pPr>
            <a:r>
              <a:rPr lang="en-US" altLang="zh-CN" sz="1600" dirty="0"/>
              <a:t>March plenary: </a:t>
            </a:r>
            <a:r>
              <a:rPr lang="en-US" altLang="zh-CN" sz="1600" dirty="0">
                <a:hlinkClick r:id="rId3"/>
              </a:rPr>
              <a:t>https://mentor.ieee.org/802.11/dcn/21/11-21-0476-00-00bf-meeting-minutes-march-2021.docx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March - April: </a:t>
            </a:r>
          </a:p>
          <a:p>
            <a:pPr marL="714375" lvl="1" indent="0" algn="just">
              <a:buNone/>
            </a:pPr>
            <a:r>
              <a:rPr lang="en-US" altLang="zh-CN" sz="1600" dirty="0">
                <a:hlinkClick r:id="rId4"/>
              </a:rPr>
              <a:t>https://mentor.ieee.org/802.11/dcn/21/11-21-0547-00-00bf-802-11bf-teleconference-minutes-march-2021.docx</a:t>
            </a:r>
            <a:endParaRPr lang="en-US" altLang="zh-CN" sz="1600" dirty="0"/>
          </a:p>
          <a:p>
            <a:pPr marL="714375" lvl="1" indent="0" algn="just">
              <a:buNone/>
            </a:pPr>
            <a:r>
              <a:rPr lang="en-US" altLang="zh-CN" sz="1600" dirty="0">
                <a:hlinkClick r:id="rId5"/>
              </a:rPr>
              <a:t>https://mentor.ieee.org/802.11/dcn/21/11-21-0645-03-00bf-802-11bf-teleconference-minutes-april-2021.docx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Claudio Da Silva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529711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11bf amendment defines an optional threshold based measurement and reporting procedure in which</a:t>
            </a:r>
          </a:p>
          <a:p>
            <a:pPr marL="714375" lvl="1" indent="-171450" algn="just">
              <a:buNone/>
              <a:defRPr/>
            </a:pPr>
            <a:r>
              <a:rPr lang="en-US" altLang="zh-CN" sz="1400" kern="0" dirty="0"/>
              <a:t>• The difference between the current measured CSI and the previous measured CSI is quantified. The difference is referred to as CSI variation.</a:t>
            </a:r>
          </a:p>
          <a:p>
            <a:pPr marL="714375" lvl="1" indent="-171450" algn="just">
              <a:buNone/>
              <a:defRPr/>
            </a:pPr>
            <a:r>
              <a:rPr lang="en-US" altLang="zh-CN" sz="1400" kern="0" dirty="0"/>
              <a:t>• A threshold value to be used by the sensing receiver in the threshold based procedure is defined. </a:t>
            </a:r>
          </a:p>
          <a:p>
            <a:pPr marL="714375" lvl="1" indent="-171450" algn="just">
              <a:buNone/>
              <a:defRPr/>
            </a:pPr>
            <a:r>
              <a:rPr lang="en-US" altLang="zh-CN" sz="1400" kern="0" dirty="0"/>
              <a:t>• By comparing the CSI variation with the threshold, the sensing receiver can send a feedback resulting from the large CSI variation to the sensing transmitter.</a:t>
            </a:r>
          </a:p>
          <a:p>
            <a:pPr marL="714375" lvl="1" indent="-171450" algn="just">
              <a:buNone/>
              <a:defRPr/>
            </a:pPr>
            <a:r>
              <a:rPr lang="en-US" altLang="zh-CN" sz="1400" kern="0" dirty="0"/>
              <a:t>• Whether the threshold is predefined, or defined by the sensing receiver, transmitter, initiator or responder is TBD.</a:t>
            </a:r>
          </a:p>
          <a:p>
            <a:pPr marL="714375" lvl="1" indent="-171450" algn="just">
              <a:buNone/>
              <a:defRPr/>
            </a:pPr>
            <a:r>
              <a:rPr lang="en-US" altLang="zh-CN" sz="1400" kern="0" dirty="0"/>
              <a:t>• The threshold based procedure is not always required (Procedure A in 21/0351r5 is not always required).</a:t>
            </a:r>
          </a:p>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Motion Passes ( 21 Y/ 7N/ 11A)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(21Y/6N/10A)</a:t>
            </a: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21/0351r5</a:t>
            </a:r>
            <a:endParaRPr lang="en-US" altLang="zh-CN" sz="1050" b="1" kern="0" dirty="0"/>
          </a:p>
        </p:txBody>
      </p:sp>
    </p:spTree>
    <p:extLst>
      <p:ext uri="{BB962C8B-B14F-4D97-AF65-F5344CB8AC3E}">
        <p14:creationId xmlns:p14="http://schemas.microsoft.com/office/powerpoint/2010/main" val="6773193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June 1, 8</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617595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19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adopt the document (21-0782r2) as the initial official Channel Models document for IEEE 802.11bf.</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Meihong</a:t>
            </a:r>
            <a:r>
              <a:rPr lang="en-US" altLang="zh-CN" sz="1800" b="1" kern="0" dirty="0"/>
              <a:t> Zhang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Preliminary Result: Motion Passes ( 26Y/ 1N/ 17A)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Motion Passes (26Y/1N/16A)</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21/0782r2</a:t>
            </a:r>
            <a:endParaRPr lang="en-US" altLang="zh-CN" sz="1050" b="1" kern="0" dirty="0"/>
          </a:p>
        </p:txBody>
      </p:sp>
    </p:spTree>
    <p:extLst>
      <p:ext uri="{BB962C8B-B14F-4D97-AF65-F5344CB8AC3E}">
        <p14:creationId xmlns:p14="http://schemas.microsoft.com/office/powerpoint/2010/main" val="22649418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906375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SENS SG and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7526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SENS SG and </a:t>
            </a:r>
            <a:r>
              <a:rPr lang="en-US" altLang="zh-CN" sz="2000" dirty="0" err="1"/>
              <a:t>TGbf</a:t>
            </a:r>
            <a:r>
              <a:rPr lang="en-US" altLang="zh-CN" sz="2000" dirty="0"/>
              <a:t> minutes of meetings and teleconferences from September 2020 meeting to today:</a:t>
            </a:r>
          </a:p>
          <a:p>
            <a:pPr lvl="1">
              <a:buFont typeface="Arial" panose="020B0604020202020204" pitchFamily="34" charset="0"/>
              <a:buChar char="•"/>
            </a:pPr>
            <a:r>
              <a:rPr lang="en-US" altLang="zh-CN" sz="1600" dirty="0"/>
              <a:t>September interim: </a:t>
            </a:r>
            <a:r>
              <a:rPr lang="en-US" altLang="zh-CN" sz="1600" dirty="0">
                <a:hlinkClick r:id="rId3"/>
              </a:rPr>
              <a:t>https://mentor.ieee.org/802.11/dcn/20/11-20-1465-00-SENS-wlan-sensing-sg-september-2020-interim-meeting-minutes.docx</a:t>
            </a:r>
            <a:endParaRPr lang="en-US" altLang="zh-CN" sz="1600" dirty="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a:t>Teleconferences September-October: </a:t>
            </a:r>
            <a:r>
              <a:rPr lang="en-US" altLang="zh-CN" sz="1600" dirty="0">
                <a:hlinkClick r:id="rId4"/>
              </a:rPr>
              <a:t>https://mentor.ieee.org/802.11/dcn/20/11-20-1729-00-00bf-ieee-802-11bf-teleconference-meeting-minutes-september-and-october-2020.docx</a:t>
            </a:r>
            <a:endParaRPr lang="en-US" altLang="zh-CN" sz="1600" dirty="0"/>
          </a:p>
          <a:p>
            <a:pPr lvl="1">
              <a:buFont typeface="Arial" panose="020B0604020202020204" pitchFamily="34" charset="0"/>
              <a:buChar char="•"/>
            </a:pPr>
            <a:endParaRPr lang="en-US" altLang="zh-CN" sz="1600" dirty="0"/>
          </a:p>
          <a:p>
            <a:endParaRPr lang="en-US" altLang="zh-CN" sz="2000" dirty="0"/>
          </a:p>
          <a:p>
            <a:r>
              <a:rPr lang="en-US" altLang="zh-CN" sz="2000" dirty="0"/>
              <a:t>Move: Claudio da Silva		Second: Sang Kim </a:t>
            </a:r>
          </a:p>
          <a:p>
            <a:endParaRPr lang="en-US" altLang="zh-CN" sz="2000" dirty="0"/>
          </a:p>
          <a:p>
            <a:r>
              <a:rPr lang="en-US" altLang="zh-CN" sz="2000" dirty="0"/>
              <a:t>Result: </a:t>
            </a:r>
            <a:r>
              <a:rPr lang="en-US" altLang="zh-CN" sz="2000" dirty="0">
                <a:highlight>
                  <a:srgbClr val="00FF00"/>
                </a:highlight>
              </a:rPr>
              <a:t>Approved by unanimous consent</a:t>
            </a:r>
            <a:endParaRPr lang="zh-CN" altLang="en-US" sz="2000" dirty="0"/>
          </a:p>
          <a:p>
            <a:endParaRPr lang="zh-CN" altLang="en-US" sz="2000" dirty="0"/>
          </a:p>
        </p:txBody>
      </p:sp>
    </p:spTree>
    <p:extLst>
      <p:ext uri="{BB962C8B-B14F-4D97-AF65-F5344CB8AC3E}">
        <p14:creationId xmlns:p14="http://schemas.microsoft.com/office/powerpoint/2010/main" val="579431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May 2021 meeting to today:</a:t>
            </a:r>
          </a:p>
          <a:p>
            <a:pPr lvl="1" algn="just">
              <a:buFont typeface="Arial" panose="020B0604020202020204" pitchFamily="34" charset="0"/>
              <a:buChar char="•"/>
            </a:pPr>
            <a:r>
              <a:rPr lang="en-US" altLang="zh-CN" sz="1600" dirty="0"/>
              <a:t>May Interim: </a:t>
            </a:r>
            <a:r>
              <a:rPr lang="en-US" altLang="zh-CN" sz="1600" dirty="0">
                <a:hlinkClick r:id="rId3"/>
              </a:rPr>
              <a:t>https://mentor.ieee.org/802.11/dcn/21/11-21-0870-02-00bf-meeting-minutes-may-2021.docx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May - July: </a:t>
            </a:r>
          </a:p>
          <a:p>
            <a:pPr marL="714375" lvl="1" indent="0" algn="just">
              <a:buNone/>
            </a:pPr>
            <a:r>
              <a:rPr lang="en-US" altLang="zh-CN" sz="1600" dirty="0">
                <a:hlinkClick r:id="rId4"/>
              </a:rPr>
              <a:t>https://mentor.ieee.org/802.11/dcn/21/11-21-0914-03-00bf-ieee-802-11bf-teleconference-minutes-may-july-2021.docx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Assaf Kasher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14277199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20</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CSI (that is, the channel measured during the training symbols of a received PPDU) is a type of sensing measurement result for sub-7 GHz WLAN sensing.</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Claudio Da Silva</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21/0908r2</a:t>
            </a:r>
          </a:p>
          <a:p>
            <a:pPr marL="628650" lvl="2">
              <a:buFont typeface="微软雅黑" panose="020B0503020204020204" pitchFamily="34" charset="-122"/>
              <a:buChar char="–"/>
              <a:defRPr/>
            </a:pPr>
            <a:r>
              <a:rPr lang="en-US" altLang="zh-CN" kern="0" dirty="0"/>
              <a:t>SP Result: 36/0/5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679383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21</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600" kern="0" dirty="0"/>
              <a:t>Move to add the following to 11bf SFD:</a:t>
            </a:r>
          </a:p>
          <a:p>
            <a:pPr lvl="1" algn="just">
              <a:defRPr/>
            </a:pPr>
            <a:r>
              <a:rPr lang="en-US" altLang="zh-CN" sz="1400" kern="0" dirty="0"/>
              <a:t>To enable sub-7 GHz WLAN sensing, an RXVECTOR parameter CSI_ESTIMATE is defined that contains the channel measured during the training symbols of the received PPDU.</a:t>
            </a:r>
          </a:p>
          <a:p>
            <a:pPr lvl="1" algn="just">
              <a:defRPr/>
            </a:pPr>
            <a:r>
              <a:rPr lang="en-US" altLang="zh-CN" sz="1400" kern="0" dirty="0"/>
              <a:t>A Sensing Measurement Report frame, which allows a sensing receiver to report sensing measurements, is defined. This new frame contains at least the following two fields:</a:t>
            </a:r>
          </a:p>
          <a:p>
            <a:pPr lvl="2" algn="just">
              <a:defRPr/>
            </a:pPr>
            <a:r>
              <a:rPr lang="en-US" altLang="zh-CN" kern="0" dirty="0"/>
              <a:t>Measurement report control field: Contains information necessary to interpret the measurement report field.</a:t>
            </a:r>
          </a:p>
          <a:p>
            <a:pPr lvl="2" algn="just">
              <a:defRPr/>
            </a:pPr>
            <a:r>
              <a:rPr lang="en-US" altLang="zh-CN" kern="0" dirty="0"/>
              <a:t>Measurement report field: Carries CSI measurements obtained by a sensing receiver.</a:t>
            </a:r>
          </a:p>
          <a:p>
            <a:pPr lvl="1" algn="just">
              <a:defRPr/>
            </a:pPr>
            <a:r>
              <a:rPr lang="en-US" altLang="zh-CN" sz="1400" kern="0" dirty="0"/>
              <a:t>The format of CSI_ESTIMATE is the same one used in the measurement report field within the Sensing Measurement Report frame.  The format of CSI_ESTIMATE is TBD.</a:t>
            </a:r>
          </a:p>
          <a:p>
            <a:pPr lvl="1" algn="just">
              <a:defRPr/>
            </a:pPr>
            <a:r>
              <a:rPr lang="en-US" altLang="zh-CN" sz="1400" kern="0" dirty="0"/>
              <a:t>Transmission of the Sensing Measurement Report frame is initiated by an MLME primitive.  Both immediate and delayed reporting are acceptable.</a:t>
            </a:r>
          </a:p>
          <a:p>
            <a:pPr algn="just">
              <a:defRPr/>
            </a:pPr>
            <a:endParaRPr lang="en-US" altLang="zh-CN" sz="800" kern="0" dirty="0"/>
          </a:p>
          <a:p>
            <a:pPr marL="342900" lvl="1" indent="-342900" algn="just">
              <a:buFont typeface="Arial" panose="020B0604020202020204" pitchFamily="34" charset="0"/>
              <a:buChar char="•"/>
              <a:defRPr/>
            </a:pPr>
            <a:r>
              <a:rPr lang="en-US" altLang="zh-CN" sz="1600" b="1" kern="0" dirty="0"/>
              <a:t>Move: Claudio Da Silva</a:t>
            </a:r>
            <a:r>
              <a:rPr lang="en-US" altLang="zh-CN" sz="1600" b="1" dirty="0"/>
              <a:t>		</a:t>
            </a:r>
            <a:r>
              <a:rPr lang="en-US" altLang="zh-CN" sz="1600" b="1" kern="0" dirty="0"/>
              <a:t>Second: </a:t>
            </a:r>
            <a:r>
              <a:rPr lang="en-US" altLang="zh-CN" sz="1600" b="1" kern="0" dirty="0" err="1"/>
              <a:t>Rajat</a:t>
            </a:r>
            <a:r>
              <a:rPr lang="en-US" altLang="zh-CN" sz="1600" b="1" kern="0" dirty="0"/>
              <a:t> </a:t>
            </a:r>
            <a:r>
              <a:rPr lang="en-US" altLang="zh-CN" sz="1600" b="1" kern="0" dirty="0" err="1"/>
              <a:t>Pushkarna</a:t>
            </a:r>
            <a:endParaRPr lang="en-US" altLang="zh-CN" sz="1600" b="1" kern="0" dirty="0"/>
          </a:p>
          <a:p>
            <a:pPr marL="342900" lvl="1" indent="-342900" algn="just">
              <a:buFont typeface="Arial" panose="020B0604020202020204" pitchFamily="34" charset="0"/>
              <a:buChar char="•"/>
              <a:defRPr/>
            </a:pPr>
            <a:endParaRPr lang="en-US" altLang="zh-CN" sz="1100" b="1" kern="0" dirty="0"/>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600" b="1" kern="0" dirty="0"/>
          </a:p>
          <a:p>
            <a:pPr marL="0" lvl="1" indent="0" algn="just">
              <a:buNone/>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21/0908r2</a:t>
            </a:r>
          </a:p>
          <a:p>
            <a:pPr marL="628650" lvl="2">
              <a:buFont typeface="微软雅黑" panose="020B0503020204020204" pitchFamily="34" charset="-122"/>
              <a:buChar char="–"/>
              <a:defRPr/>
            </a:pPr>
            <a:r>
              <a:rPr lang="en-US" altLang="zh-CN" sz="1100" kern="0" dirty="0"/>
              <a:t>SP Result: 22/6/8 ( Y/ N/ 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238463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22</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measurement phase of sensing session, the NDP can be used for the channel measurement (e.g. CSI) between sensing transmitter and sensing receiver(s) in sub 7Ghz band. </a:t>
            </a:r>
          </a:p>
          <a:p>
            <a:pPr lvl="1" indent="-28575" algn="just">
              <a:buFont typeface="Arial" panose="020B0604020202020204" pitchFamily="34" charset="0"/>
              <a:buChar char="•"/>
              <a:defRPr/>
            </a:pPr>
            <a:r>
              <a:rPr lang="en-US" altLang="zh-CN" sz="1800" kern="0" dirty="0"/>
              <a:t>	</a:t>
            </a:r>
            <a:r>
              <a:rPr lang="en-US" altLang="zh-CN" sz="1600" kern="0" dirty="0"/>
              <a:t>NDP format for sensing is TBD.</a:t>
            </a:r>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Dongguk Lim</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21/1015r1</a:t>
            </a:r>
          </a:p>
          <a:p>
            <a:pPr marL="628650" lvl="2">
              <a:buFont typeface="微软雅黑" panose="020B0503020204020204" pitchFamily="34" charset="-122"/>
              <a:buChar char="–"/>
              <a:defRPr/>
            </a:pPr>
            <a:r>
              <a:rPr lang="en-US" altLang="zh-CN" kern="0" dirty="0"/>
              <a:t>SP Result: 26/0/8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671189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23</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Sensing Session is pairwise and is identified by MAC addresses and/or associated AID/UID.</a:t>
            </a:r>
          </a:p>
          <a:p>
            <a:pPr lvl="1" algn="just">
              <a:defRPr/>
            </a:pPr>
            <a:r>
              <a:rPr lang="en-US" altLang="zh-CN" sz="1800" kern="0" dirty="0"/>
              <a:t>11bf shall define an optional negotiation process in the sensing setup phase for a sensing initiator and a sensing responder to exchange and agree on operational parameters associated with a sensing session. The initiator may maintain multiple sensing sessions.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19/3/15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5083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24</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lgn="just">
              <a:defRPr/>
            </a:pPr>
            <a:r>
              <a:rPr lang="en-US" altLang="zh-CN" sz="1800" kern="0" dirty="0"/>
              <a:t>The Measurement Setup ID may be used to identify attributes of the sensing measurement instances</a:t>
            </a:r>
          </a:p>
          <a:p>
            <a:pPr lvl="1" algn="just">
              <a:defRPr/>
            </a:pPr>
            <a:r>
              <a:rPr lang="en-US" altLang="zh-CN" sz="1800" kern="0" dirty="0"/>
              <a:t>The Measurement Instance ID may be used to identify the sensing measurement instance that utilizes attributes of the same Measurement Setup ID</a:t>
            </a:r>
          </a:p>
          <a:p>
            <a:pPr lvl="1" algn="just">
              <a:defRPr/>
            </a:pPr>
            <a:r>
              <a:rPr lang="en-US" altLang="zh-CN" sz="1800" kern="0" dirty="0"/>
              <a:t>The Dialog Token field may be a possibility to contain both IDs</a:t>
            </a:r>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21/0644r4</a:t>
            </a:r>
          </a:p>
          <a:p>
            <a:pPr marL="628650" lvl="2">
              <a:buFont typeface="微软雅黑" panose="020B0503020204020204" pitchFamily="34" charset="-122"/>
              <a:buChar char="–"/>
              <a:defRPr/>
            </a:pPr>
            <a:r>
              <a:rPr lang="en-US" altLang="zh-CN" kern="0" dirty="0"/>
              <a:t>SP Result: 20/1/11 (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544853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17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71730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01586770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Ali Raissinia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32477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29620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1    Timeline Motion</a:t>
            </a:r>
            <a:endParaRPr lang="en-US" altLang="en-US" sz="2800">
              <a:solidFill>
                <a:schemeClr val="tx2"/>
              </a:solidFill>
            </a:endParaRPr>
          </a:p>
        </p:txBody>
      </p:sp>
      <p:sp>
        <p:nvSpPr>
          <p:cNvPr id="30724" name="Rectangle 3"/>
          <p:cNvSpPr txBox="1">
            <a:spLocks noChangeArrowheads="1"/>
          </p:cNvSpPr>
          <p:nvPr/>
        </p:nvSpPr>
        <p:spPr bwMode="auto">
          <a:xfrm>
            <a:off x="2209801" y="1447800"/>
            <a:ext cx="78581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adopt the following timeline for </a:t>
            </a:r>
            <a:r>
              <a:rPr lang="en-US" altLang="zh-CN" sz="2000" dirty="0" err="1"/>
              <a:t>TGbf</a:t>
            </a:r>
            <a:r>
              <a:rPr lang="en-US" altLang="zh-CN" sz="2000" dirty="0"/>
              <a:t>.</a:t>
            </a:r>
          </a:p>
          <a:p>
            <a:pPr lvl="1" algn="just"/>
            <a:r>
              <a:rPr lang="en-US" altLang="zh-CN" sz="1600" dirty="0"/>
              <a:t>PAR approved		Sep, 2020</a:t>
            </a:r>
          </a:p>
          <a:p>
            <a:pPr lvl="1" algn="just"/>
            <a:r>
              <a:rPr lang="en-US" altLang="zh-CN" sz="1600" dirty="0"/>
              <a:t>First TG meeting		Oct, 2020</a:t>
            </a:r>
          </a:p>
          <a:p>
            <a:pPr lvl="1" algn="just"/>
            <a:r>
              <a:rPr lang="en-US" altLang="zh-CN" sz="1600" dirty="0"/>
              <a:t>D0.1 			</a:t>
            </a:r>
            <a:r>
              <a:rPr lang="en-US" altLang="zh-CN" sz="1600" i="1" dirty="0"/>
              <a:t>Jan, 2022</a:t>
            </a:r>
          </a:p>
          <a:p>
            <a:pPr lvl="1" algn="just"/>
            <a:r>
              <a:rPr lang="en-US" altLang="zh-CN" sz="1600" dirty="0"/>
              <a:t>Initial Letter Ballot (D1.0)	</a:t>
            </a:r>
            <a:r>
              <a:rPr lang="en-US" altLang="zh-CN" sz="1600" i="1" dirty="0"/>
              <a:t>Jul, 2022 </a:t>
            </a:r>
          </a:p>
          <a:p>
            <a:pPr lvl="1" algn="just"/>
            <a:r>
              <a:rPr lang="en-US" altLang="zh-CN" sz="1600" dirty="0"/>
              <a:t>Recirculation LB (D2.0)		</a:t>
            </a:r>
            <a:r>
              <a:rPr lang="en-US" altLang="zh-CN" sz="1600" i="1" dirty="0"/>
              <a:t>Jan, 2023</a:t>
            </a:r>
          </a:p>
          <a:p>
            <a:pPr lvl="1" algn="just"/>
            <a:r>
              <a:rPr lang="en-US" altLang="zh-CN" sz="1600" dirty="0"/>
              <a:t>Recirculation LB (D3.0)		</a:t>
            </a:r>
            <a:r>
              <a:rPr lang="en-US" altLang="zh-CN" sz="1600" i="1" dirty="0"/>
              <a:t>May, 2023</a:t>
            </a:r>
          </a:p>
          <a:p>
            <a:pPr lvl="1" algn="just"/>
            <a:r>
              <a:rPr lang="en-US" altLang="zh-CN" sz="1600" dirty="0"/>
              <a:t>Initial SA Ballot (D4.0)		Sep 2023</a:t>
            </a:r>
          </a:p>
          <a:p>
            <a:pPr lvl="1" algn="just"/>
            <a:r>
              <a:rPr lang="en-US" altLang="zh-CN" sz="1600" dirty="0"/>
              <a:t>Final 802.11 WG approval	</a:t>
            </a:r>
            <a:r>
              <a:rPr lang="en-US" altLang="zh-CN" sz="1600" i="1" dirty="0"/>
              <a:t>July 2024 </a:t>
            </a:r>
          </a:p>
          <a:p>
            <a:pPr lvl="1" algn="just"/>
            <a:r>
              <a:rPr lang="en-US" altLang="zh-CN" sz="1600" dirty="0"/>
              <a:t>802 EC approval		</a:t>
            </a:r>
            <a:r>
              <a:rPr lang="en-US" altLang="zh-CN" sz="1600" i="1" dirty="0"/>
              <a:t>July 2024 </a:t>
            </a:r>
          </a:p>
          <a:p>
            <a:pPr lvl="1" algn="just"/>
            <a:r>
              <a:rPr lang="en-US" altLang="zh-CN" sz="1600" dirty="0" err="1"/>
              <a:t>RevCom</a:t>
            </a:r>
            <a:r>
              <a:rPr lang="en-US" altLang="zh-CN" sz="1600" dirty="0"/>
              <a:t> and SASB approval	Sep 2024</a:t>
            </a:r>
          </a:p>
          <a:p>
            <a:endParaRPr lang="en-US" altLang="zh-CN" sz="1800" dirty="0"/>
          </a:p>
          <a:p>
            <a:pPr marL="361950" lvl="1">
              <a:buFont typeface="Arial" panose="020B0604020202020204" pitchFamily="34" charset="0"/>
              <a:buChar char="•"/>
            </a:pPr>
            <a:r>
              <a:rPr lang="en-US" altLang="zh-CN" sz="1800" dirty="0"/>
              <a:t>Move:  Oscar Au 		Second: Assaf Kasher 	</a:t>
            </a:r>
          </a:p>
          <a:p>
            <a:pPr marL="361950" lvl="1">
              <a:buFont typeface="Arial" panose="020B0604020202020204" pitchFamily="34" charset="0"/>
              <a:buChar char="•"/>
            </a:pPr>
            <a:r>
              <a:rPr lang="en-US" altLang="zh-CN" sz="1800" dirty="0"/>
              <a:t>Result:</a:t>
            </a:r>
            <a:r>
              <a:rPr lang="en-US" altLang="zh-CN" sz="1800" dirty="0">
                <a:highlight>
                  <a:srgbClr val="00FF00"/>
                </a:highlight>
              </a:rPr>
              <a:t> Approved by unanimous consent</a:t>
            </a:r>
            <a:r>
              <a:rPr lang="en-US" altLang="zh-CN" sz="1800" dirty="0"/>
              <a:t> </a:t>
            </a:r>
          </a:p>
          <a:p>
            <a:pPr marL="361950" lvl="1">
              <a:buFont typeface="Arial" panose="020B0604020202020204" pitchFamily="34" charset="0"/>
              <a:buChar char="•"/>
            </a:pPr>
            <a:endParaRPr lang="en-US" altLang="zh-CN" sz="1800" dirty="0"/>
          </a:p>
          <a:p>
            <a:pPr marL="361950" lvl="1">
              <a:buFont typeface="Arial" panose="020B0604020202020204" pitchFamily="34" charset="0"/>
              <a:buChar char="•"/>
            </a:pPr>
            <a:r>
              <a:rPr lang="en-US" altLang="zh-CN" sz="1800" dirty="0"/>
              <a:t>Note</a:t>
            </a:r>
            <a:r>
              <a:rPr lang="zh-CN" altLang="en-US" sz="1800" dirty="0"/>
              <a:t>： </a:t>
            </a:r>
            <a:r>
              <a:rPr lang="en-US" altLang="zh-CN" sz="1800" dirty="0"/>
              <a:t> Related document 20/1746r1</a:t>
            </a:r>
          </a:p>
        </p:txBody>
      </p:sp>
    </p:spTree>
    <p:extLst>
      <p:ext uri="{BB962C8B-B14F-4D97-AF65-F5344CB8AC3E}">
        <p14:creationId xmlns:p14="http://schemas.microsoft.com/office/powerpoint/2010/main" val="5358425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25</a:t>
            </a:r>
            <a:r>
              <a:rPr lang="en-US" altLang="zh-CN" sz="2800" dirty="0">
                <a:solidFill>
                  <a:srgbClr val="FF0000"/>
                </a:solidFill>
              </a:rPr>
              <a:t>c</a:t>
            </a:r>
            <a:endParaRPr lang="en-US" altLang="en-US" sz="2800" dirty="0"/>
          </a:p>
        </p:txBody>
      </p:sp>
      <p:sp>
        <p:nvSpPr>
          <p:cNvPr id="18" name="Rectangle 3"/>
          <p:cNvSpPr txBox="1">
            <a:spLocks noChangeArrowheads="1"/>
          </p:cNvSpPr>
          <p:nvPr/>
        </p:nvSpPr>
        <p:spPr bwMode="auto">
          <a:xfrm>
            <a:off x="2209800" y="12954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11bf shall define a Trigger-based sensing measurement instance including the following:</a:t>
            </a:r>
            <a:endParaRPr lang="zh-CN" altLang="zh-CN" sz="1600" dirty="0"/>
          </a:p>
          <a:p>
            <a:pPr lvl="2"/>
            <a:r>
              <a:rPr lang="en-US" altLang="zh-CN" dirty="0"/>
              <a:t>A polling phase where an AP sends a Trigger frame to check the availability of STAs. If a STA is available, it responds with a CTS-to-self..</a:t>
            </a:r>
          </a:p>
          <a:p>
            <a:pPr lvl="2"/>
            <a:r>
              <a:rPr lang="en-US" altLang="zh-CN" dirty="0"/>
              <a:t>TF sounding, in which an AP sends a Trigger frame to solicit NDP transmission(s) from STA(s), shall be present if at least one STA that is a sensing transmitter responds in the polling.</a:t>
            </a:r>
          </a:p>
          <a:p>
            <a:pPr lvl="2"/>
            <a:r>
              <a:rPr lang="en-US" altLang="zh-CN" dirty="0"/>
              <a:t>NDPA sounding, in which an AP sends NDPA frame followed by NDP to STA(s), shall be present if at least one STA that is a sensing receiver responds in the polling.</a:t>
            </a:r>
          </a:p>
          <a:p>
            <a:pPr lvl="2"/>
            <a:r>
              <a:rPr lang="en-US" altLang="zh-CN" dirty="0"/>
              <a:t>The order of the TF sounding and NDPA sounding is TBD.</a:t>
            </a:r>
          </a:p>
          <a:p>
            <a:pPr lvl="2"/>
            <a:r>
              <a:rPr lang="en-US" altLang="zh-CN" dirty="0"/>
              <a:t>The details of the format of the Trigger frame and the NDPA frame are TBD.</a:t>
            </a:r>
          </a:p>
          <a:p>
            <a:pPr lvl="1"/>
            <a:r>
              <a:rPr lang="en-US" altLang="zh-CN" sz="1600" dirty="0"/>
              <a:t>Note: This is for HE and/or EHT STAs. Methods to support other STAs are TBD.</a:t>
            </a:r>
            <a:endParaRPr lang="zh-CN" altLang="zh-CN" sz="1600" dirty="0"/>
          </a:p>
          <a:p>
            <a:pPr lvl="1" algn="just">
              <a:defRPr/>
            </a:pPr>
            <a:endParaRPr lang="en-US" altLang="zh-CN" sz="1600" kern="0" dirty="0"/>
          </a:p>
          <a:p>
            <a:pPr marL="342900" lvl="1" indent="-342900" algn="just">
              <a:buFont typeface="Arial" panose="020B0604020202020204" pitchFamily="34" charset="0"/>
              <a:buChar char="•"/>
              <a:defRPr/>
            </a:pPr>
            <a:r>
              <a:rPr lang="en-US" altLang="zh-CN" sz="1600" b="1" kern="0" dirty="0"/>
              <a:t>Move: Cheng Chen 	</a:t>
            </a:r>
            <a:r>
              <a:rPr lang="en-US" altLang="zh-CN" sz="1600" b="1" dirty="0"/>
              <a:t>	</a:t>
            </a:r>
            <a:r>
              <a:rPr lang="en-US" altLang="zh-CN" sz="1600" b="1" kern="0" dirty="0"/>
              <a:t>Second: Junghoon 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21/0990r2</a:t>
            </a:r>
          </a:p>
          <a:p>
            <a:pPr marL="628650" lvl="2">
              <a:buFont typeface="微软雅黑" panose="020B0503020204020204" pitchFamily="34" charset="-122"/>
              <a:buChar char="–"/>
              <a:defRPr/>
            </a:pPr>
            <a:r>
              <a:rPr lang="en-US" altLang="zh-CN" sz="1100" kern="0" dirty="0"/>
              <a:t>SP Result: 26/0/13 ( Y/ N/ A)</a:t>
            </a:r>
          </a:p>
        </p:txBody>
      </p:sp>
    </p:spTree>
    <p:extLst>
      <p:ext uri="{BB962C8B-B14F-4D97-AF65-F5344CB8AC3E}">
        <p14:creationId xmlns:p14="http://schemas.microsoft.com/office/powerpoint/2010/main" val="138413842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August 31</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3551812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a</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The measurement is initiated by an NDP Announcement frame. </a:t>
            </a:r>
          </a:p>
          <a:p>
            <a:pPr lvl="2"/>
            <a:r>
              <a:rPr lang="en-US" altLang="zh-CN" sz="1400" dirty="0"/>
              <a:t>The transmitter shall transmit an NDP SIFS after transmitting the NDP Announcement frame.</a:t>
            </a:r>
          </a:p>
          <a:p>
            <a:pPr lvl="2"/>
            <a:r>
              <a:rPr lang="en-US" altLang="zh-CN" sz="1400" dirty="0"/>
              <a:t>The detailed definition of the NDP Announcement frame is TBD.</a:t>
            </a:r>
          </a:p>
          <a:p>
            <a:pPr lvl="2"/>
            <a:r>
              <a:rPr lang="en-US" altLang="zh-CN" sz="1400" dirty="0"/>
              <a:t>The process to validate the STA(s) participation is TBD</a:t>
            </a:r>
          </a:p>
          <a:p>
            <a:pPr lvl="1"/>
            <a:r>
              <a:rPr lang="en-US" altLang="zh-CN" sz="1600" dirty="0"/>
              <a:t>Note : This can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Preliminary Result:   (   Y/  N/ A)</a:t>
            </a:r>
          </a:p>
          <a:p>
            <a:pPr marL="342900" lvl="1" indent="-342900" algn="just">
              <a:buFont typeface="Arial" panose="020B0604020202020204" pitchFamily="34" charset="0"/>
              <a:buChar char="•"/>
              <a:defRPr/>
            </a:pPr>
            <a:r>
              <a:rPr lang="en-US" altLang="zh-CN" sz="1600" b="1" kern="0" dirty="0"/>
              <a:t>Result*: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871432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b </a:t>
            </a:r>
            <a:r>
              <a:rPr lang="en-US" altLang="zh-CN" sz="2800" dirty="0"/>
              <a:t>Motion to amend</a:t>
            </a:r>
            <a:endParaRPr lang="en-US" altLang="en-US" sz="2800" dirty="0"/>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Rui Yang 	</a:t>
            </a:r>
            <a:r>
              <a:rPr lang="en-US" altLang="zh-CN" sz="1600" b="1" dirty="0"/>
              <a:t>	</a:t>
            </a:r>
            <a:r>
              <a:rPr lang="en-US" altLang="zh-CN" sz="1600" b="1" kern="0" dirty="0"/>
              <a:t>Second:  Solomon Trainin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6284249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26</a:t>
            </a:r>
            <a:r>
              <a:rPr lang="en-US" altLang="zh-CN" sz="2800" dirty="0">
                <a:solidFill>
                  <a:srgbClr val="FF0000"/>
                </a:solidFill>
              </a:rPr>
              <a:t>c</a:t>
            </a:r>
            <a:endParaRPr lang="en-US" altLang="en-US" sz="2800" dirty="0">
              <a:solidFill>
                <a:srgbClr val="FF0000"/>
              </a:solidFill>
            </a:endParaRPr>
          </a:p>
        </p:txBody>
      </p:sp>
      <p:sp>
        <p:nvSpPr>
          <p:cNvPr id="18" name="Rectangle 3"/>
          <p:cNvSpPr txBox="1">
            <a:spLocks noChangeArrowheads="1"/>
          </p:cNvSpPr>
          <p:nvPr/>
        </p:nvSpPr>
        <p:spPr bwMode="auto">
          <a:xfrm>
            <a:off x="2209800" y="1371602"/>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p>
          <a:p>
            <a:pPr marL="342900" lvl="1" indent="-342900" algn="just">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1135920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7</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920262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27</a:t>
            </a:r>
            <a:endParaRPr lang="en-US" altLang="en-US" sz="2800" dirty="0">
              <a:solidFill>
                <a:schemeClr val="tx2"/>
              </a:solidFill>
            </a:endParaRPr>
          </a:p>
        </p:txBody>
      </p:sp>
      <p:sp>
        <p:nvSpPr>
          <p:cNvPr id="18" name="Rectangle 3"/>
          <p:cNvSpPr txBox="1">
            <a:spLocks noChangeArrowheads="1"/>
          </p:cNvSpPr>
          <p:nvPr/>
        </p:nvSpPr>
        <p:spPr bwMode="auto">
          <a:xfrm>
            <a:off x="2209800" y="1371602"/>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p>
          <a:p>
            <a:pPr lvl="1"/>
            <a:r>
              <a:rPr lang="en-US" altLang="zh-CN" sz="1600" dirty="0"/>
              <a:t>The TF sounding defined in 11bf consists of followings:</a:t>
            </a:r>
            <a:endParaRPr lang="zh-CN" altLang="zh-CN" sz="1600" dirty="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TBD.</a:t>
            </a:r>
          </a:p>
          <a:p>
            <a:pPr lvl="1"/>
            <a:endParaRPr lang="en-US" altLang="zh-CN" sz="1600" kern="0" dirty="0"/>
          </a:p>
          <a:p>
            <a:pPr marL="342900" lvl="1" indent="-342900" algn="just">
              <a:buFont typeface="Arial" panose="020B0604020202020204" pitchFamily="34" charset="0"/>
              <a:buChar char="•"/>
              <a:defRPr/>
            </a:pPr>
            <a:r>
              <a:rPr lang="en-US" altLang="zh-CN" sz="1600" b="1" kern="0" dirty="0"/>
              <a:t>Move: Dongguk Lim 	</a:t>
            </a:r>
            <a:r>
              <a:rPr lang="en-US" altLang="zh-CN" sz="1600" b="1" dirty="0"/>
              <a:t>	</a:t>
            </a:r>
            <a:r>
              <a:rPr lang="en-US" altLang="zh-CN" sz="1600" b="1" kern="0" dirty="0"/>
              <a:t>Second: 	</a:t>
            </a:r>
          </a:p>
          <a:p>
            <a:pPr marL="342900" lvl="1" indent="-342900" algn="just">
              <a:spcBef>
                <a:spcPct val="0"/>
              </a:spcBef>
              <a:buFont typeface="Arial" panose="020B0604020202020204" pitchFamily="34" charset="0"/>
              <a:buChar char="•"/>
              <a:defRPr/>
            </a:pPr>
            <a:r>
              <a:rPr lang="en-US" altLang="zh-CN" sz="16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21/1015r2</a:t>
            </a:r>
          </a:p>
          <a:p>
            <a:pPr marL="628650" lvl="2">
              <a:buFont typeface="微软雅黑" panose="020B0503020204020204" pitchFamily="34" charset="-122"/>
              <a:buChar char="–"/>
              <a:defRPr/>
            </a:pPr>
            <a:r>
              <a:rPr lang="en-US" altLang="zh-CN" sz="1100" kern="0" dirty="0"/>
              <a:t>SP Result: 29Y/0N/7A ( Y/ N/ A)</a:t>
            </a:r>
          </a:p>
        </p:txBody>
      </p:sp>
    </p:spTree>
    <p:extLst>
      <p:ext uri="{BB962C8B-B14F-4D97-AF65-F5344CB8AC3E}">
        <p14:creationId xmlns:p14="http://schemas.microsoft.com/office/powerpoint/2010/main" val="22003292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886379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2209801"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July</a:t>
            </a:r>
            <a:r>
              <a:rPr lang="en-US" altLang="zh-CN" sz="2000" dirty="0"/>
              <a:t> 2021 meeting to today:</a:t>
            </a:r>
          </a:p>
          <a:p>
            <a:pPr algn="just"/>
            <a:endParaRPr lang="en-US" altLang="zh-CN" sz="2000" dirty="0"/>
          </a:p>
          <a:p>
            <a:pPr lvl="1" algn="just">
              <a:buFont typeface="Arial" panose="020B0604020202020204" pitchFamily="34" charset="0"/>
              <a:buChar char="•"/>
            </a:pPr>
            <a:r>
              <a:rPr lang="en-US" altLang="zh-CN" sz="1600" dirty="0"/>
              <a:t>July Plenary: </a:t>
            </a:r>
            <a:r>
              <a:rPr lang="en-US" altLang="zh-CN" sz="1600" dirty="0">
                <a:hlinkClick r:id="rId3"/>
              </a:rPr>
              <a:t>https://mentor.ieee.org/802.11/dcn/21/11-21-1306-00-00bf-ieee-802-11bf-july-2021-plenary-meeting-minutes.docx</a:t>
            </a:r>
            <a:endParaRPr lang="en-US" altLang="zh-CN" sz="1600" dirty="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July - September: </a:t>
            </a:r>
          </a:p>
          <a:p>
            <a:pPr marL="714375" lvl="1" indent="0" algn="just">
              <a:buNone/>
            </a:pPr>
            <a:r>
              <a:rPr lang="en-US" altLang="zh-CN" sz="1600" dirty="0">
                <a:hlinkClick r:id="rId4"/>
              </a:rPr>
              <a:t>https://mentor.ieee.org/802.11/dcn/21/11-21-1314-04-00bf-ieee-802-11bf-teleconference-minutes-july-september-2021.docx</a:t>
            </a:r>
            <a:endParaRPr lang="en-US" altLang="zh-CN" sz="1600" dirty="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r>
              <a:rPr lang="en-US" altLang="zh-CN" sz="2000" dirty="0" err="1"/>
              <a:t>Rojan</a:t>
            </a:r>
            <a:r>
              <a:rPr lang="en-US" altLang="zh-CN" sz="2000" dirty="0"/>
              <a:t> </a:t>
            </a:r>
            <a:r>
              <a:rPr lang="en-US" altLang="zh-CN" sz="2000" dirty="0" err="1"/>
              <a:t>Chitrakar</a:t>
            </a:r>
            <a:r>
              <a:rPr lang="en-US" altLang="zh-CN" sz="2000" dirty="0"/>
              <a:t>	</a:t>
            </a:r>
          </a:p>
          <a:p>
            <a:pPr algn="just"/>
            <a:endParaRPr lang="en-US" altLang="zh-CN" sz="2000" dirty="0"/>
          </a:p>
          <a:p>
            <a:pPr algn="just"/>
            <a:r>
              <a:rPr lang="en-US" altLang="zh-CN" sz="2000" dirty="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95963923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28</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modify the initial official channel model document IEEE 802.11 (21-0782r2) as IEEE 802.11 (21-1409r1) by adding the chapter 5 – Channel Model - Data-driven Hybrid Channel Model’ and chapter 7 - Appendix?</a:t>
            </a:r>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21/1409r1</a:t>
            </a:r>
          </a:p>
          <a:p>
            <a:pPr marL="628650" lvl="2">
              <a:buFont typeface="微软雅黑" panose="020B0503020204020204" pitchFamily="34" charset="-122"/>
              <a:buChar char="–"/>
              <a:defRPr/>
            </a:pPr>
            <a:r>
              <a:rPr lang="en-US" altLang="zh-CN" sz="1050" kern="0" dirty="0"/>
              <a:t>SP Result: 22Y/2N/24A</a:t>
            </a:r>
            <a:endParaRPr lang="en-US" altLang="zh-CN" sz="1050" b="1" kern="0" dirty="0"/>
          </a:p>
        </p:txBody>
      </p:sp>
    </p:spTree>
    <p:extLst>
      <p:ext uri="{BB962C8B-B14F-4D97-AF65-F5344CB8AC3E}">
        <p14:creationId xmlns:p14="http://schemas.microsoft.com/office/powerpoint/2010/main" val="5925261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2a</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Sang Kim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285750" lvl="1">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285750" lvl="1">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211430610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29</a:t>
            </a:r>
            <a:endParaRPr lang="en-US" altLang="en-US" sz="2800" dirty="0">
              <a:solidFill>
                <a:schemeClr val="tx2"/>
              </a:solidFill>
            </a:endParaRPr>
          </a:p>
        </p:txBody>
      </p:sp>
      <p:sp>
        <p:nvSpPr>
          <p:cNvPr id="18"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Motion to modify the SFD as defined in pages 5-7 of 11-21/1543r1 and to incorporate the figures in pages 2-3 of 11-21/1543r1 into the SFD.</a:t>
            </a: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800" b="1" kern="0" dirty="0"/>
          </a:p>
          <a:p>
            <a:pPr marL="0" lvl="1" indent="0" algn="just">
              <a:buNone/>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21/1543r1</a:t>
            </a:r>
          </a:p>
          <a:p>
            <a:pPr marL="628650" lvl="2">
              <a:buFont typeface="微软雅黑" panose="020B0503020204020204" pitchFamily="34" charset="-122"/>
              <a:buChar char="–"/>
              <a:defRPr/>
            </a:pPr>
            <a:r>
              <a:rPr lang="en-US" altLang="zh-CN" sz="1050" kern="0" dirty="0"/>
              <a:t>SP Result: Y/N/A</a:t>
            </a:r>
            <a:endParaRPr lang="en-US" altLang="zh-CN" sz="1050" b="1" kern="0" dirty="0"/>
          </a:p>
        </p:txBody>
      </p:sp>
    </p:spTree>
    <p:extLst>
      <p:ext uri="{BB962C8B-B14F-4D97-AF65-F5344CB8AC3E}">
        <p14:creationId xmlns:p14="http://schemas.microsoft.com/office/powerpoint/2010/main" val="78724716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October 12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25765785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the document (21/0876r3) as the official Evaluation Methodology and Simulation Scenarios document for IEEE 802.11 bf.</a:t>
            </a:r>
          </a:p>
          <a:p>
            <a:pPr marL="361950" lvl="1" indent="0" algn="just">
              <a:buNone/>
              <a:defRPr/>
            </a:pPr>
            <a:r>
              <a:rPr lang="en-US" altLang="zh-CN" sz="1800" b="1" kern="0" dirty="0"/>
              <a:t>Simulation is not mandatory for any contributions.</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21/0876r3</a:t>
            </a:r>
          </a:p>
          <a:p>
            <a:pPr marL="628650" lvl="2">
              <a:buFont typeface="微软雅黑" panose="020B0503020204020204" pitchFamily="34" charset="-122"/>
              <a:buChar char="–"/>
              <a:defRPr/>
            </a:pPr>
            <a:r>
              <a:rPr lang="en-US" altLang="zh-CN" sz="1050" kern="0" dirty="0"/>
              <a:t>SP Result:  20Y/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800923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adopt Truncated Channel Impulse Response(TCIR) described as follows as one optional type of the sensing measurement results for sub-7GHz sensing</a:t>
            </a:r>
          </a:p>
          <a:p>
            <a:pPr lvl="1">
              <a:buFont typeface="Arial" panose="020B0604020202020204" pitchFamily="34" charset="0"/>
              <a:buChar char="–"/>
              <a:defRPr/>
            </a:pPr>
            <a:r>
              <a:rPr lang="en-US" altLang="zh-CN" sz="1600" dirty="0"/>
              <a:t>Calculating the CIR (time domain) from CSI/CFR (frequency domain) through IFT(usually, IFFT) .</a:t>
            </a:r>
          </a:p>
          <a:p>
            <a:pPr lvl="1">
              <a:buFont typeface="Arial" panose="020B0604020202020204" pitchFamily="34" charset="0"/>
              <a:buChar char="–"/>
              <a:defRPr/>
            </a:pPr>
            <a:r>
              <a:rPr lang="en-US" altLang="zh-CN" sz="1600" dirty="0"/>
              <a:t>Reporting the subset of complex samples corresponding to the range of interest of the entire CIR .</a:t>
            </a:r>
          </a:p>
          <a:p>
            <a:pPr lvl="1">
              <a:buFont typeface="Arial" panose="020B0604020202020204" pitchFamily="34" charset="0"/>
              <a:buChar char="–"/>
              <a:defRPr/>
            </a:pPr>
            <a:r>
              <a:rPr lang="en-US" altLang="zh-CN" sz="1600" dirty="0"/>
              <a:t>Note: the size of the subset is TBD.</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a:t>Preliminary Result: (22Y/  16N/  9A)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(21Y, 16N, 9A)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21/1288r2</a:t>
            </a:r>
          </a:p>
          <a:p>
            <a:pPr marL="628650" lvl="2">
              <a:buFont typeface="微软雅黑" panose="020B0503020204020204" pitchFamily="34" charset="-122"/>
              <a:buChar char="–"/>
              <a:defRPr/>
            </a:pPr>
            <a:r>
              <a:rPr lang="en-US" altLang="zh-CN" sz="1050" kern="0" dirty="0"/>
              <a:t>SP Result:  24Y/ 6N/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07662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32</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estimation of CSI variation is implementation specific, but it shall follow the following rules: </a:t>
            </a:r>
          </a:p>
          <a:p>
            <a:pPr lvl="1">
              <a:buFont typeface="Arial" panose="020B0604020202020204" pitchFamily="34" charset="0"/>
              <a:buChar char="–"/>
              <a:defRPr/>
            </a:pPr>
            <a:r>
              <a:rPr lang="en-US" altLang="zh-CN" sz="1400" dirty="0"/>
              <a:t>The degree of the estimated CSI variation shall be represented by a value in the closed interval [0, 1].</a:t>
            </a:r>
          </a:p>
          <a:p>
            <a:pPr lvl="1">
              <a:buFont typeface="Arial" panose="020B0604020202020204" pitchFamily="34" charset="0"/>
              <a:buChar char="–"/>
              <a:defRPr/>
            </a:pPr>
            <a:r>
              <a:rPr lang="en-US" altLang="zh-CN" sz="1400" dirty="0"/>
              <a:t>A larger degree shall reflect a larger estimated CSI variation.</a:t>
            </a:r>
          </a:p>
          <a:p>
            <a:pPr lvl="1">
              <a:buFont typeface="Arial" panose="020B0604020202020204" pitchFamily="34" charset="0"/>
              <a:buChar char="–"/>
              <a:defRPr/>
            </a:pPr>
            <a:r>
              <a:rPr lang="en-US" altLang="zh-CN" sz="1400" dirty="0"/>
              <a:t>The degree of 0 indicates the smallest degree of the estimated CSI variation. </a:t>
            </a:r>
          </a:p>
          <a:p>
            <a:pPr lvl="1">
              <a:buFont typeface="Arial" panose="020B0604020202020204" pitchFamily="34" charset="0"/>
              <a:buChar char="–"/>
              <a:defRPr/>
            </a:pPr>
            <a:r>
              <a:rPr lang="en-US" altLang="zh-CN" sz="1400" dirty="0"/>
              <a:t>The degree of 1 indicates the largest degree of the estimated CSI variation. </a:t>
            </a:r>
          </a:p>
          <a:p>
            <a:pPr lvl="1">
              <a:buFont typeface="Arial" panose="020B0604020202020204" pitchFamily="34" charset="0"/>
              <a:buChar char="–"/>
              <a:defRPr/>
            </a:pPr>
            <a:r>
              <a:rPr lang="en-US" altLang="zh-CN" sz="1400" dirty="0"/>
              <a:t>Note: Which CSI variation corresponds to the degree of 0 or 1 is implementation specific.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( 18Y/  7N/  13A)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FF0000"/>
                </a:highlight>
                <a:latin typeface="Times New Roman" panose="02020603050405020304" pitchFamily="18" charset="0"/>
                <a:cs typeface="+mn-cs"/>
              </a:rPr>
              <a:t>Motion Fails (17Y, 7N, 13A)</a:t>
            </a:r>
          </a:p>
          <a:p>
            <a:pPr marL="342900" lvl="1" indent="-342900" algn="just">
              <a:buFont typeface="Arial" panose="020B0604020202020204" pitchFamily="34" charset="0"/>
              <a:buChar char="•"/>
              <a:defRPr/>
            </a:pPr>
            <a:endParaRPr lang="en-US" altLang="zh-CN" sz="105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14Y/ 5N/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058731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b="1" kern="0" dirty="0"/>
              <a:t>In the threshold based measurement instance, the threshold for each responder to be compared with the CSI variation value is determined by the initiator. </a:t>
            </a:r>
          </a:p>
          <a:p>
            <a:pPr marL="685800" lvl="2" indent="-342900" algn="just">
              <a:buFont typeface="Arial" panose="020B0604020202020204" pitchFamily="34" charset="0"/>
              <a:buChar char="•"/>
              <a:defRPr/>
            </a:pPr>
            <a:endParaRPr lang="en-US" altLang="zh-CN" sz="10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a:t>	</a:t>
            </a:r>
            <a:r>
              <a:rPr lang="en-US" altLang="zh-CN" sz="1800" b="1" kern="0" dirty="0"/>
              <a:t>Second: </a:t>
            </a:r>
            <a:r>
              <a:rPr lang="en-US" altLang="zh-CN" sz="1800" b="1" kern="0" dirty="0" err="1"/>
              <a:t>Chenchen</a:t>
            </a:r>
            <a:r>
              <a:rPr lang="en-US" altLang="zh-CN" sz="1800" b="1" kern="0" dirty="0"/>
              <a:t> Liu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kern="0" dirty="0">
              <a:solidFill>
                <a:srgbClr val="000000"/>
              </a:solidFill>
              <a:latin typeface="Times New Roman" panose="02020603050405020304" pitchFamily="18" charset="0"/>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21/1364r3</a:t>
            </a:r>
          </a:p>
          <a:p>
            <a:pPr marL="628650" lvl="2">
              <a:buFont typeface="微软雅黑" panose="020B0503020204020204" pitchFamily="34" charset="-122"/>
              <a:buChar char="–"/>
              <a:defRPr/>
            </a:pPr>
            <a:r>
              <a:rPr lang="en-US" altLang="zh-CN" sz="1050" kern="0" dirty="0"/>
              <a:t>SP Result:  16Y/ 1N/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2843593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15129942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34</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In reporting phase, the measurement results from multiple measurement setups of a sensing responder may be included in a single measurement report frame for delayed reporting.</a:t>
            </a:r>
          </a:p>
          <a:p>
            <a:pPr marL="685800" lvl="2" indent="-342900" algn="just">
              <a:buFont typeface="Arial" panose="020B0604020202020204" pitchFamily="34" charset="0"/>
              <a:buChar char="•"/>
              <a:defRPr/>
            </a:pPr>
            <a:r>
              <a:rPr lang="en-US" altLang="zh-CN" sz="1400" kern="0" dirty="0"/>
              <a:t>Support for obtaining more than one measurement results in a single measurement report frame sent by the responder is optional for the initiator.</a:t>
            </a:r>
          </a:p>
          <a:p>
            <a:pPr marL="685800" lvl="2" indent="-342900" algn="just">
              <a:buFont typeface="Arial" panose="020B0604020202020204" pitchFamily="34" charset="0"/>
              <a:buChar char="•"/>
              <a:defRPr/>
            </a:pPr>
            <a:r>
              <a:rPr lang="en-US" altLang="zh-CN" sz="1400" kern="0" dirty="0"/>
              <a:t>Support for buffering more than one measurement result and sending it in a single measurement report frame to the initiator is optional for the responder.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Lei Huang</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21/1438r1</a:t>
            </a:r>
          </a:p>
          <a:p>
            <a:pPr marL="628650" lvl="2">
              <a:buFont typeface="微软雅黑" panose="020B0503020204020204" pitchFamily="34" charset="-122"/>
              <a:buChar char="–"/>
              <a:defRPr/>
            </a:pPr>
            <a:r>
              <a:rPr lang="en-US" altLang="zh-CN" kern="0" dirty="0"/>
              <a:t>SP Result:  16Y/ 5N/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82390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Motion to incorporate the text on slides 5, 6 of 11-21-1701-01-00bf Measurement setup termination into the SFD.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21/1701r1</a:t>
            </a:r>
          </a:p>
          <a:p>
            <a:pPr marL="628650" lvl="2">
              <a:buFont typeface="微软雅黑" panose="020B0503020204020204" pitchFamily="34" charset="-122"/>
              <a:buChar char="–"/>
              <a:defRPr/>
            </a:pPr>
            <a:r>
              <a:rPr lang="en-US" altLang="zh-CN" kern="0" dirty="0"/>
              <a:t>SP Result:  32Y/ 4N/ 59A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825402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During a sensing measurement setup, role(s) of a sensing responder shall be determined as one of followings:</a:t>
            </a:r>
          </a:p>
          <a:p>
            <a:pPr marL="342900" lvl="2" indent="0" algn="just">
              <a:buNone/>
              <a:defRPr/>
            </a:pPr>
            <a:r>
              <a:rPr lang="en-US" altLang="zh-CN" sz="1400" kern="0" dirty="0"/>
              <a:t>– Sensing Receiver</a:t>
            </a:r>
          </a:p>
          <a:p>
            <a:pPr marL="342900" lvl="2" indent="0" algn="just">
              <a:buNone/>
              <a:defRPr/>
            </a:pPr>
            <a:r>
              <a:rPr lang="en-US" altLang="zh-CN" sz="1400" kern="0" dirty="0"/>
              <a:t>– Sensing Transmitter</a:t>
            </a:r>
          </a:p>
          <a:p>
            <a:pPr marL="342900" lvl="2" indent="0" algn="just">
              <a:buNone/>
              <a:defRPr/>
            </a:pPr>
            <a:r>
              <a:rPr lang="en-US" altLang="zh-CN" sz="1400" kern="0" dirty="0"/>
              <a:t>– Sensing Transmitter and Receiver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34Y/ 6N/ 23A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66253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2b</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Assaf Kasher as </a:t>
            </a:r>
            <a:r>
              <a:rPr lang="en-US" altLang="zh-CN" kern="0" dirty="0" err="1"/>
              <a:t>TGbf</a:t>
            </a:r>
            <a:r>
              <a:rPr lang="en-US" altLang="zh-CN" kern="0" dirty="0"/>
              <a:t> Vice-Chair.</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a:t>
            </a:r>
            <a:r>
              <a:rPr lang="en-US" altLang="zh-CN" kern="0" dirty="0" err="1"/>
              <a:t>Jinsoo</a:t>
            </a:r>
            <a:r>
              <a:rPr lang="en-US" altLang="zh-CN" kern="0" dirty="0"/>
              <a:t> Choi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62719817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11bf SFD:</a:t>
            </a:r>
          </a:p>
          <a:p>
            <a:pPr marL="342900" lvl="1" indent="-342900" algn="just">
              <a:buFont typeface="Arial" panose="020B0604020202020204" pitchFamily="34" charset="0"/>
              <a:buChar char="•"/>
              <a:defRPr/>
            </a:pPr>
            <a:r>
              <a:rPr lang="en-US" altLang="zh-CN" sz="1800" kern="0" dirty="0"/>
              <a:t>The transmitter and receiver role(s) of a STA corresponding to a sensing measurement setup ID until the measurement setup is terminated shall be fixed as determined during the measurement setup.</a:t>
            </a:r>
          </a:p>
          <a:p>
            <a:pPr marL="342900" lvl="2" indent="0" algn="just">
              <a:buNone/>
              <a:defRPr/>
            </a:pPr>
            <a:endParaRPr lang="en-US" altLang="zh-CN" sz="1400" kern="0" dirty="0"/>
          </a:p>
          <a:p>
            <a:pPr marL="342900" lvl="2" indent="0" algn="just">
              <a:buNone/>
              <a:defRPr/>
            </a:pPr>
            <a:endParaRPr lang="en-US" altLang="zh-CN" sz="1400" b="1" kern="0" dirty="0"/>
          </a:p>
          <a:p>
            <a:pPr marL="342900" lvl="2" indent="0" algn="just">
              <a:buNone/>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 	</a:t>
            </a:r>
            <a:r>
              <a:rPr lang="en-US" altLang="zh-CN" sz="1800" b="1" dirty="0"/>
              <a:t>	</a:t>
            </a:r>
            <a:r>
              <a:rPr lang="en-US" altLang="zh-CN" sz="1800" b="1" kern="0" dirty="0"/>
              <a:t>Second: </a:t>
            </a:r>
            <a:r>
              <a:rPr lang="en-US" altLang="zh-CN" sz="1800" b="1" kern="0" dirty="0" err="1"/>
              <a:t>Dongguk</a:t>
            </a:r>
            <a:r>
              <a:rPr lang="en-US" altLang="zh-CN" sz="1800" b="1" kern="0" dirty="0"/>
              <a:t> Lim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21/1736r2</a:t>
            </a:r>
          </a:p>
          <a:p>
            <a:pPr marL="628650" lvl="2">
              <a:buFont typeface="微软雅黑" panose="020B0503020204020204" pitchFamily="34" charset="-122"/>
              <a:buChar char="–"/>
              <a:defRPr/>
            </a:pPr>
            <a:r>
              <a:rPr lang="en-US" altLang="zh-CN" kern="0" dirty="0"/>
              <a:t>SP Result:  35Y/ 7N/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866110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December 21 (Tuesday)</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7678886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38</a:t>
            </a:r>
          </a:p>
        </p:txBody>
      </p:sp>
      <p:sp>
        <p:nvSpPr>
          <p:cNvPr id="5" name="Rectangle 3"/>
          <p:cNvSpPr txBox="1">
            <a:spLocks noChangeArrowheads="1"/>
          </p:cNvSpPr>
          <p:nvPr/>
        </p:nvSpPr>
        <p:spPr bwMode="auto">
          <a:xfrm>
            <a:off x="1600200" y="1066800"/>
            <a:ext cx="9067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0" indent="0">
              <a:buNone/>
            </a:pPr>
            <a:endParaRPr lang="en-US" altLang="zh-CN" sz="300" dirty="0"/>
          </a:p>
          <a:p>
            <a:pPr marL="0" indent="0">
              <a:buNone/>
            </a:pPr>
            <a:r>
              <a:rPr lang="en-US" altLang="zh-CN" sz="1400" dirty="0"/>
              <a:t>An optional sensing by proxy (SBP) procedure is defined in which:</a:t>
            </a:r>
            <a:endParaRPr lang="zh-CN" altLang="zh-CN" sz="1400" dirty="0"/>
          </a:p>
          <a:p>
            <a:pPr lvl="0"/>
            <a:r>
              <a:rPr lang="en-US" altLang="zh-CN" sz="1400" dirty="0"/>
              <a:t>An “SBP request” consists of a non-AP STA sending an SBP Request frame to an SBP-capable AP STA.</a:t>
            </a:r>
            <a:endParaRPr lang="zh-CN" altLang="zh-CN" sz="1400" dirty="0"/>
          </a:p>
          <a:p>
            <a:pPr lvl="1"/>
            <a:r>
              <a:rPr lang="en-US" altLang="zh-CN" sz="1200" dirty="0"/>
              <a:t>A STA that sends an SBP Request frame to invoke SBP (and, as a result, WLAN sensing) is denoted by “SBP requesting STA”.</a:t>
            </a:r>
          </a:p>
          <a:p>
            <a:pPr lvl="1"/>
            <a:r>
              <a:rPr lang="en-US" altLang="zh-CN" sz="1200" dirty="0"/>
              <a:t>The format and contents of the SBP Request frame are TBD.</a:t>
            </a:r>
            <a:endParaRPr lang="zh-CN" altLang="zh-CN" sz="1200" dirty="0"/>
          </a:p>
          <a:p>
            <a:pPr lvl="0"/>
            <a:r>
              <a:rPr lang="en-US" altLang="zh-CN" sz="1400" dirty="0"/>
              <a:t>An AP STA that receives an SBP request shall send to the SBP requesting STA an SBP Response frame to accept or reject the request. </a:t>
            </a:r>
            <a:endParaRPr lang="zh-CN" altLang="zh-CN" sz="1400" dirty="0"/>
          </a:p>
          <a:p>
            <a:pPr lvl="1"/>
            <a:r>
              <a:rPr lang="en-US" altLang="zh-CN" sz="1200" dirty="0"/>
              <a:t>The format and contents of the SBP Response frame are TBD.</a:t>
            </a:r>
            <a:endParaRPr lang="zh-CN" altLang="zh-CN" sz="1200" dirty="0"/>
          </a:p>
          <a:p>
            <a:pPr lvl="0"/>
            <a:r>
              <a:rPr lang="en-US" altLang="zh-CN" sz="1400" dirty="0"/>
              <a:t>An AP STA that accepts an SBP request shall initiate a WLAN sensing procedure with one or more non-AP STAs using operational parameters derived from those indicated within the SBP Request frame.</a:t>
            </a:r>
          </a:p>
          <a:p>
            <a:pPr lvl="0"/>
            <a:r>
              <a:rPr lang="en-US" altLang="zh-CN" sz="1400" dirty="0"/>
              <a:t>Whether the SBP requesting STA participates or not in the WLAN sensing procedure as a sensing responder is TBD.</a:t>
            </a:r>
          </a:p>
          <a:p>
            <a:pPr lvl="0"/>
            <a:r>
              <a:rPr lang="en-US" altLang="zh-CN" sz="1400" dirty="0"/>
              <a:t>Measurement results obtained in a WLAN sensing procedure resultant from an SBP request shall be reported to the SBP requesting STA.</a:t>
            </a:r>
          </a:p>
          <a:p>
            <a:pPr lvl="0"/>
            <a:endParaRPr lang="en-US" altLang="zh-CN" sz="800" kern="0" dirty="0"/>
          </a:p>
          <a:p>
            <a:pPr marL="342900" lvl="1" indent="-342900" algn="just">
              <a:buFont typeface="Arial" panose="020B0604020202020204" pitchFamily="34" charset="0"/>
              <a:buChar char="•"/>
              <a:defRPr/>
            </a:pPr>
            <a:r>
              <a:rPr lang="en-US" altLang="zh-CN" sz="1600" b="1" kern="0" dirty="0"/>
              <a:t>Move: Claudio Da Silva 	</a:t>
            </a:r>
            <a:r>
              <a:rPr lang="en-US" altLang="zh-CN" sz="1600" b="1" dirty="0"/>
              <a:t>	</a:t>
            </a:r>
            <a:r>
              <a:rPr lang="en-US" altLang="zh-CN" sz="1600" b="1" kern="0" dirty="0"/>
              <a:t>Second: Chaoming Luo</a:t>
            </a:r>
          </a:p>
          <a:p>
            <a:pPr marL="342900" lvl="1" indent="-342900" algn="just">
              <a:buFont typeface="Arial" panose="020B0604020202020204" pitchFamily="34" charset="0"/>
              <a:buChar char="•"/>
              <a:defRPr/>
            </a:pPr>
            <a:r>
              <a:rPr lang="en-US" altLang="zh-CN" sz="1600" b="1" kern="0" dirty="0"/>
              <a:t>Result: </a:t>
            </a:r>
            <a:r>
              <a:rPr lang="en-US" altLang="zh-CN" sz="16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600" kern="0" dirty="0"/>
          </a:p>
          <a:p>
            <a:pPr marL="0" lvl="1" indent="0">
              <a:buNone/>
              <a:defRPr/>
            </a:pPr>
            <a:r>
              <a:rPr lang="en-US" altLang="zh-CN" sz="1600" kern="0" dirty="0"/>
              <a:t>Note</a:t>
            </a:r>
            <a:r>
              <a:rPr lang="zh-CN" altLang="en-US" sz="1600" kern="0" dirty="0"/>
              <a:t>：  </a:t>
            </a:r>
            <a:endParaRPr lang="en-US" altLang="zh-CN" sz="1600" kern="0" dirty="0"/>
          </a:p>
          <a:p>
            <a:pPr marL="628650" lvl="2">
              <a:spcBef>
                <a:spcPts val="0"/>
              </a:spcBef>
              <a:buFont typeface="微软雅黑" panose="020B0503020204020204" pitchFamily="34" charset="-122"/>
              <a:buChar char="–"/>
              <a:defRPr/>
            </a:pPr>
            <a:r>
              <a:rPr lang="en-US" altLang="zh-CN" kern="0" dirty="0"/>
              <a:t>Related document </a:t>
            </a:r>
            <a:r>
              <a:rPr lang="en-US" altLang="zh-CN" dirty="0"/>
              <a:t>21/1692r4</a:t>
            </a:r>
            <a:endParaRPr lang="en-US" altLang="zh-CN" kern="0" dirty="0"/>
          </a:p>
          <a:p>
            <a:pPr marL="628650" lvl="2">
              <a:spcBef>
                <a:spcPts val="0"/>
              </a:spcBef>
              <a:buFont typeface="微软雅黑" panose="020B0503020204020204" pitchFamily="34" charset="-122"/>
              <a:buChar char="–"/>
              <a:defRPr/>
            </a:pPr>
            <a:r>
              <a:rPr lang="en-US" altLang="zh-CN" kern="0" dirty="0"/>
              <a:t>SP Result:  30Y/ 2N/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417354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11bf shall define a non-Trigger based (non-TB) sensing measurement instance as follows:</a:t>
            </a:r>
            <a:endParaRPr lang="zh-CN" altLang="zh-CN" sz="1400" dirty="0"/>
          </a:p>
          <a:p>
            <a:pPr lvl="2"/>
            <a:r>
              <a:rPr lang="en-US" altLang="zh-CN" dirty="0"/>
              <a:t>One non-AP STA is the sensing initiator and one AP is the sensing responder.</a:t>
            </a:r>
          </a:p>
          <a:p>
            <a:pPr lvl="2"/>
            <a:r>
              <a:rPr lang="en-US" altLang="zh-CN" dirty="0"/>
              <a:t>Once the non-AP STA obtains a TXOP, it initiates a non-TB sensing measurement instance by transmitting an NDPA frame to the AP followed by an Initiator-to-Responder (I2R) NDP after SIFS. SIFS after the I2R NDP, the AP shall transmit a Responder-to-Initiator (R2I) NDP to the non-AP STA.</a:t>
            </a:r>
          </a:p>
          <a:p>
            <a:pPr lvl="2"/>
            <a:r>
              <a:rPr lang="en-US" altLang="zh-CN" dirty="0"/>
              <a:t>If the non-AP STA is only the sensing transmitter, then the NDPA frame should configure the R2I NDP to be transmitted with minimum possible length with one LTF symbol.</a:t>
            </a:r>
            <a:endParaRPr lang="zh-CN" altLang="zh-CN" dirty="0"/>
          </a:p>
          <a:p>
            <a:pPr lvl="2"/>
            <a:r>
              <a:rPr lang="en-US" altLang="zh-CN" dirty="0"/>
              <a:t>If the non-AP STA is only the sensing receiver, then the NDPA frame should configure the I2R NDP to be transmitted with minimum possible length with one LTF symbol.</a:t>
            </a:r>
            <a:endParaRPr lang="zh-CN" altLang="zh-CN" dirty="0"/>
          </a:p>
          <a:p>
            <a:pPr lvl="2"/>
            <a:r>
              <a:rPr lang="en-US" altLang="zh-CN" dirty="0"/>
              <a:t>The details of the NDPA frame are TBD.</a:t>
            </a:r>
          </a:p>
          <a:p>
            <a:pPr lvl="2"/>
            <a:r>
              <a:rPr lang="en-US" altLang="zh-CN" dirty="0"/>
              <a:t>I2R/R2I NDP formats are TBD.</a:t>
            </a:r>
            <a:endParaRPr lang="zh-CN" altLang="zh-CN" dirty="0"/>
          </a:p>
          <a:p>
            <a:pPr marL="342900" lvl="1" indent="-342900" algn="just">
              <a:buFont typeface="Arial" panose="020B0604020202020204" pitchFamily="34" charset="0"/>
              <a:buChar char="•"/>
              <a:defRPr/>
            </a:pPr>
            <a:endParaRPr lang="en-US" altLang="zh-CN" sz="14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t>
            </a:r>
            <a:r>
              <a:rPr lang="en-US" altLang="zh-CN" sz="1800" b="1" kern="0" dirty="0" err="1"/>
              <a:t>Jinsoo</a:t>
            </a:r>
            <a:r>
              <a:rPr lang="en-US" altLang="zh-CN" sz="1800" b="1" kern="0" dirty="0"/>
              <a:t> Choi</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5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21/1433r2</a:t>
            </a:r>
          </a:p>
          <a:p>
            <a:pPr marL="628650" lvl="2">
              <a:buFont typeface="微软雅黑" panose="020B0503020204020204" pitchFamily="34" charset="-122"/>
              <a:buChar char="–"/>
              <a:defRPr/>
            </a:pPr>
            <a:r>
              <a:rPr lang="en-US" altLang="zh-CN" kern="0" dirty="0"/>
              <a:t>SP Result:  19Y/ 4N/ 13A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9976151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40</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DMG/EDMG-based WLAN sensing supports both monostatic sensing and monostatic sensing with coordination configurations.</a:t>
            </a:r>
          </a:p>
          <a:p>
            <a:pPr lvl="1"/>
            <a:r>
              <a:rPr lang="en-US" altLang="zh-CN" sz="1400" dirty="0"/>
              <a:t>In the monostatic sensing with coordination configuration, the transmissions of one or more devices that perform monostatic sensing are coordinated by a PCP/AP.</a:t>
            </a:r>
          </a:p>
          <a:p>
            <a:pPr marL="857250" lvl="2" indent="0">
              <a:buNone/>
            </a:pPr>
            <a:endParaRPr lang="zh-CN" altLang="zh-CN"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21/1914r0</a:t>
            </a:r>
          </a:p>
          <a:p>
            <a:pPr marL="628650" lvl="2">
              <a:buFont typeface="微软雅黑" panose="020B0503020204020204" pitchFamily="34" charset="-122"/>
              <a:buChar char="–"/>
              <a:defRPr/>
            </a:pPr>
            <a:r>
              <a:rPr lang="en-US" altLang="zh-CN" kern="0" dirty="0"/>
              <a:t>SP Result:  23Y/ 0N/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061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a:t>
            </a:r>
            <a:r>
              <a:rPr lang="en-US" altLang="zh-CN" sz="4000">
                <a:solidFill>
                  <a:srgbClr val="0000FF"/>
                </a:solidFill>
              </a:rPr>
              <a:t>11 (Tuesday)</a:t>
            </a:r>
            <a:r>
              <a:rPr lang="en-US" altLang="en-US" sz="400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72850410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 (January 11)</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p>
          <a:p>
            <a:pPr marL="342900" lvl="1" indent="-342900" algn="just">
              <a:buFont typeface="Arial" panose="020B0604020202020204" pitchFamily="34" charset="0"/>
              <a:buChar char="•"/>
              <a:defRPr/>
            </a:pPr>
            <a:r>
              <a:rPr lang="en-US" altLang="zh-CN" sz="1600" b="1" kern="0" dirty="0"/>
              <a:t>Do you support to add to the 11bf SFD that sensing measurement setup request and response frames, which allow to perform a sensing measurement setup, are defined, and the following mechanism is enabled?</a:t>
            </a:r>
          </a:p>
          <a:p>
            <a:pPr lvl="1"/>
            <a:r>
              <a:rPr lang="en-US" altLang="zh-CN" sz="1200" dirty="0"/>
              <a:t>A sensing initiator transmits a sensing measurement setup request frame to a sensing responder with which it intends to perform a sensing measurement setup</a:t>
            </a:r>
            <a:endParaRPr lang="zh-CN" altLang="zh-CN" sz="1200" dirty="0"/>
          </a:p>
          <a:p>
            <a:pPr lvl="1"/>
            <a:r>
              <a:rPr lang="en-US" altLang="zh-CN" sz="1200" dirty="0"/>
              <a:t>The sensing responder, which receives the sensing measurement setup request frame, shall transmit a sensing measurement setup response frame to the sensing initiator which transmitted the sensing measurement setup request frame to accept or reject the sensing measurement setup</a:t>
            </a:r>
            <a:endParaRPr lang="zh-CN" altLang="zh-CN" sz="1200" dirty="0"/>
          </a:p>
          <a:p>
            <a:pPr lvl="1"/>
            <a:r>
              <a:rPr lang="en-US" altLang="zh-CN" sz="1200" dirty="0"/>
              <a:t>The subtype of sensing measurement setup request and response frames are Action and those are individually addressed</a:t>
            </a:r>
            <a:endParaRPr lang="zh-CN" altLang="zh-CN" sz="1200" dirty="0"/>
          </a:p>
          <a:p>
            <a:pPr lvl="1"/>
            <a:r>
              <a:rPr lang="en-US" altLang="zh-CN" sz="1200" dirty="0"/>
              <a:t>Formats of the sensing measurement setup request and response frames are TBD</a:t>
            </a:r>
          </a:p>
          <a:p>
            <a:pPr marL="342900" lvl="1" indent="-342900" algn="just">
              <a:buFont typeface="Arial" panose="020B0604020202020204" pitchFamily="34" charset="0"/>
              <a:buChar char="•"/>
              <a:defRPr/>
            </a:pPr>
            <a:endParaRPr lang="en-US" altLang="zh-CN" sz="1600" b="1" kern="0" dirty="0"/>
          </a:p>
          <a:p>
            <a:pPr marL="342900" lvl="1" indent="-342900" algn="just">
              <a:buFont typeface="Arial" panose="020B0604020202020204" pitchFamily="34" charset="0"/>
              <a:buChar char="•"/>
              <a:defRPr/>
            </a:pPr>
            <a:r>
              <a:rPr lang="en-US" altLang="zh-CN" sz="1600" b="1" kern="0" dirty="0"/>
              <a:t>Move: </a:t>
            </a:r>
            <a:r>
              <a:rPr lang="en-US" altLang="zh-CN" sz="1600" b="1" kern="0" dirty="0" err="1"/>
              <a:t>Insun</a:t>
            </a:r>
            <a:r>
              <a:rPr lang="en-US" altLang="zh-CN" sz="1600" b="1" kern="0" dirty="0"/>
              <a:t> Jang	</a:t>
            </a:r>
            <a:r>
              <a:rPr lang="en-US" altLang="zh-CN" sz="1600" b="1" dirty="0"/>
              <a:t>	</a:t>
            </a:r>
            <a:r>
              <a:rPr lang="en-US" altLang="zh-CN" sz="1600" b="1" kern="0" dirty="0"/>
              <a:t>Second: Sang Kim</a:t>
            </a:r>
          </a:p>
          <a:p>
            <a:pPr marL="342900" lvl="1" indent="-342900" algn="just">
              <a:buFont typeface="Arial" panose="020B0604020202020204" pitchFamily="34" charset="0"/>
              <a:buChar char="•"/>
              <a:defRPr/>
            </a:pPr>
            <a:r>
              <a:rPr lang="en-US" altLang="zh-CN" sz="1600" b="1" kern="0" dirty="0"/>
              <a:t>Result:</a:t>
            </a:r>
            <a:r>
              <a:rPr lang="en-US" altLang="zh-CN" sz="2800" b="1" kern="0" dirty="0"/>
              <a:t> </a:t>
            </a:r>
            <a:r>
              <a:rPr lang="en-US" altLang="zh-CN" sz="1400" dirty="0">
                <a:highlight>
                  <a:srgbClr val="00FF00"/>
                </a:highlight>
              </a:rPr>
              <a:t>Approved by unanimous consent</a:t>
            </a:r>
            <a:endParaRPr lang="en-US" altLang="zh-CN" sz="1000" kern="0" dirty="0"/>
          </a:p>
          <a:p>
            <a:pPr marL="342900" lvl="1" indent="-342900" algn="just">
              <a:buFont typeface="Arial" panose="020B0604020202020204" pitchFamily="34" charset="0"/>
              <a:buChar char="•"/>
              <a:defRPr/>
            </a:pPr>
            <a:endParaRPr lang="en-US" altLang="zh-CN" sz="1000" kern="0" dirty="0"/>
          </a:p>
          <a:p>
            <a:pPr marL="0" lvl="1" indent="0">
              <a:buNone/>
              <a:defRPr/>
            </a:pPr>
            <a:endParaRPr lang="en-US" altLang="zh-CN" sz="1400"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Related document 21/1735r3</a:t>
            </a:r>
          </a:p>
          <a:p>
            <a:pPr marL="628650" lvl="2">
              <a:buFont typeface="微软雅黑" panose="020B0503020204020204" pitchFamily="34" charset="-122"/>
              <a:buChar char="–"/>
              <a:defRPr/>
            </a:pPr>
            <a:r>
              <a:rPr lang="en-US" altLang="zh-CN" sz="1100" kern="0" dirty="0"/>
              <a:t>SP Result:  25Y/ 0N/ 9A</a:t>
            </a:r>
          </a:p>
          <a:p>
            <a:pPr marL="628650" lvl="2">
              <a:buFont typeface="微软雅黑" panose="020B0503020204020204" pitchFamily="34" charset="-122"/>
              <a:buChar char="–"/>
              <a:defRPr/>
            </a:pPr>
            <a:endParaRPr lang="en-US" altLang="zh-CN" sz="1000" b="1" kern="0" dirty="0"/>
          </a:p>
        </p:txBody>
      </p:sp>
    </p:spTree>
    <p:extLst>
      <p:ext uri="{BB962C8B-B14F-4D97-AF65-F5344CB8AC3E}">
        <p14:creationId xmlns:p14="http://schemas.microsoft.com/office/powerpoint/2010/main" val="3536272929"/>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42</a:t>
            </a:r>
          </a:p>
        </p:txBody>
      </p:sp>
      <p:sp>
        <p:nvSpPr>
          <p:cNvPr id="5" name="Rectangle 3"/>
          <p:cNvSpPr txBox="1">
            <a:spLocks noChangeArrowheads="1"/>
          </p:cNvSpPr>
          <p:nvPr/>
        </p:nvSpPr>
        <p:spPr bwMode="auto">
          <a:xfrm>
            <a:off x="1676400" y="1295400"/>
            <a:ext cx="8991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400" dirty="0"/>
              <a:t>The 11bf amendment shall define at least one measurement report type for 2D, 3D and 4D filtered maps, for DMG/EDMG.</a:t>
            </a:r>
          </a:p>
          <a:p>
            <a:pPr lvl="1"/>
            <a:r>
              <a:rPr lang="en-US" altLang="zh-CN" sz="1400" dirty="0"/>
              <a:t>This measurement report type is an optional feature.</a:t>
            </a:r>
          </a:p>
          <a:p>
            <a:pPr lvl="1"/>
            <a:r>
              <a:rPr lang="en-US" altLang="zh-CN" sz="1400" dirty="0"/>
              <a:t>Supporting 2D, 3D and 4D are each optional feature </a:t>
            </a:r>
          </a:p>
          <a:p>
            <a:pPr lvl="1"/>
            <a:r>
              <a:rPr lang="en-US" altLang="zh-CN" sz="1400" dirty="0"/>
              <a:t>The details of the measurement report format is TBD</a:t>
            </a:r>
          </a:p>
          <a:p>
            <a:pPr lvl="1"/>
            <a:r>
              <a:rPr lang="en-US" altLang="zh-CN" sz="1400" dirty="0"/>
              <a:t>2D is a two-dimensional map, where the two dimensions are any from: Range, Azimuth, Elevation &amp; Doppler.</a:t>
            </a:r>
          </a:p>
          <a:p>
            <a:pPr lvl="1"/>
            <a:r>
              <a:rPr lang="en-US" altLang="zh-CN" sz="1400" dirty="0"/>
              <a:t>3D is a three-dimensional map, where the three dimensions are any from: Range, Azimuth, Elevation &amp; Doppler.</a:t>
            </a:r>
          </a:p>
          <a:p>
            <a:pPr lvl="1"/>
            <a:r>
              <a:rPr lang="en-US" altLang="zh-CN" sz="1400" dirty="0"/>
              <a:t>4D is a four-dimensional map, where the four dimensions are: Range, Azimuth, Elevation &amp; Doppler.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14Y/  4N/  21A)</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12Y/  4N/  21A)</a:t>
            </a: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2</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4N/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451425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43</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r>
              <a:rPr lang="en-US" altLang="zh-CN" sz="1600" dirty="0"/>
              <a:t>The 11bf amendment shall define at least one measurement report type for targets, for DMG/EDMG.</a:t>
            </a:r>
          </a:p>
          <a:p>
            <a:pPr lvl="1"/>
            <a:r>
              <a:rPr lang="en-US" altLang="zh-CN" sz="1600" dirty="0"/>
              <a:t>(“Target” is a detected object)</a:t>
            </a:r>
          </a:p>
          <a:p>
            <a:pPr lvl="1"/>
            <a:r>
              <a:rPr lang="en-US" altLang="zh-CN" sz="1600" dirty="0"/>
              <a:t>This measurement report type is an optional feature.</a:t>
            </a:r>
          </a:p>
          <a:p>
            <a:pPr lvl="1"/>
            <a:r>
              <a:rPr lang="en-US" altLang="zh-CN" sz="1600" dirty="0"/>
              <a:t>The details of the measurement report format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t>
            </a:r>
            <a:r>
              <a:rPr lang="en-US" altLang="zh-CN" sz="1800" b="1" kern="0" dirty="0" err="1"/>
              <a:t>Assaf</a:t>
            </a:r>
            <a:r>
              <a:rPr lang="en-US" altLang="zh-CN" sz="1800" b="1" kern="0" dirty="0"/>
              <a:t> </a:t>
            </a:r>
            <a:r>
              <a:rPr lang="en-US" altLang="zh-CN" sz="1800" b="1" kern="0" dirty="0" err="1"/>
              <a:t>Kasher</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21/1801r2</a:t>
            </a:r>
          </a:p>
          <a:p>
            <a:pPr marL="628650" lvl="2">
              <a:buFont typeface="微软雅黑" panose="020B0503020204020204" pitchFamily="34" charset="-122"/>
              <a:buChar char="–"/>
              <a:defRPr/>
            </a:pPr>
            <a:r>
              <a:rPr lang="en-US" altLang="zh-CN" kern="0" dirty="0"/>
              <a:t>SP Result:  8Y/ 10N/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345625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44</a:t>
            </a:r>
          </a:p>
        </p:txBody>
      </p:sp>
      <p:sp>
        <p:nvSpPr>
          <p:cNvPr id="5" name="Rectangle 3"/>
          <p:cNvSpPr txBox="1">
            <a:spLocks noChangeArrowheads="1"/>
          </p:cNvSpPr>
          <p:nvPr/>
        </p:nvSpPr>
        <p:spPr bwMode="auto">
          <a:xfrm>
            <a:off x="2209800" y="1295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timestamp reflecting a time-of-measurement shall be included as part of a Measurement Result for both MLME and the Sensing Measurement Report.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t>
            </a:r>
            <a:r>
              <a:rPr lang="en-US" altLang="zh-CN" sz="1800" b="1" kern="0" dirty="0" err="1"/>
              <a:t>Rajat</a:t>
            </a:r>
            <a:r>
              <a:rPr lang="en-US" altLang="zh-CN" sz="1800" b="1" kern="0" dirty="0"/>
              <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( 15Y/  12N/  7A)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(14Y/  12N/  7A)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1</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21/1924r0</a:t>
            </a:r>
          </a:p>
          <a:p>
            <a:pPr marL="628650" lvl="2">
              <a:buFont typeface="微软雅黑" panose="020B0503020204020204" pitchFamily="34" charset="-122"/>
              <a:buChar char="–"/>
              <a:defRPr/>
            </a:pPr>
            <a:r>
              <a:rPr lang="en-US" altLang="zh-CN" kern="0" dirty="0"/>
              <a:t>SP Result:  18Y/ 7N/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42561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3</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Claudio Da Silva as </a:t>
            </a:r>
            <a:r>
              <a:rPr lang="en-US" altLang="zh-CN" kern="0" dirty="0" err="1"/>
              <a:t>TGbf</a:t>
            </a:r>
            <a:r>
              <a:rPr lang="en-US" altLang="zh-CN" kern="0" dirty="0"/>
              <a:t> Technical </a:t>
            </a:r>
            <a:r>
              <a:rPr lang="en-US" altLang="zh-CN" dirty="0"/>
              <a:t>Editor</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Edward Au 			Second: Oscar Au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362751085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45</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 transmitter initiator bi-static sensing is based on a BRP request in a BRP-RX/TX, BRP-TX, BRP-RX PPDU as defined in Clause 28 of 802.11 specifications and the BRP response</a:t>
            </a:r>
          </a:p>
          <a:p>
            <a:pPr lvl="1">
              <a:buFont typeface="Arial" panose="020B0604020202020204" pitchFamily="34" charset="0"/>
              <a:buChar char="–"/>
              <a:defRPr/>
            </a:pPr>
            <a:r>
              <a:rPr lang="en-US" altLang="zh-CN" sz="1600" dirty="0"/>
              <a:t>Feedback for the measurement is carried in the BRP response</a:t>
            </a:r>
          </a:p>
          <a:p>
            <a:pPr lvl="2">
              <a:buFont typeface="Arial" panose="020B0604020202020204" pitchFamily="34" charset="0"/>
              <a:buChar char="•"/>
              <a:defRPr/>
            </a:pPr>
            <a:r>
              <a:rPr lang="en-US" altLang="zh-CN" sz="1400" dirty="0"/>
              <a:t>Feedback may be delayed</a:t>
            </a:r>
          </a:p>
          <a:p>
            <a:pPr lvl="2">
              <a:buFont typeface="Arial" panose="020B0604020202020204" pitchFamily="34" charset="0"/>
              <a:buChar char="•"/>
              <a:defRPr/>
            </a:pPr>
            <a:r>
              <a:rPr lang="en-US" altLang="zh-CN" sz="1400" dirty="0"/>
              <a:t>Feedback may be aggregated (single feedback for some measurements, to facilitate </a:t>
            </a:r>
            <a:r>
              <a:rPr lang="en-US" altLang="zh-CN" sz="1400" dirty="0" err="1"/>
              <a:t>doppler</a:t>
            </a:r>
            <a:r>
              <a:rPr lang="en-US" altLang="zh-CN" sz="1400" dirty="0"/>
              <a:t> measurement)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Solomon </a:t>
            </a:r>
            <a:r>
              <a:rPr lang="en-US" altLang="zh-CN" sz="1800" b="1" kern="0" dirty="0" err="1"/>
              <a:t>Trainin</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( 16Y/  1N/  13A), request to </a:t>
            </a:r>
            <a:r>
              <a:rPr lang="en-US" altLang="zh-CN" sz="1800" b="1" kern="0" dirty="0">
                <a:solidFill>
                  <a:srgbClr val="FF0000"/>
                </a:solidFill>
              </a:rPr>
              <a:t>record</a:t>
            </a:r>
            <a:r>
              <a:rPr lang="en-US" altLang="zh-CN" sz="1800" b="1" kern="0" dirty="0"/>
              <a:t> in minutes</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kern="0" dirty="0"/>
              <a:t>( 16Y/  1N/  13A)</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1N/ 22A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9232466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46</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sensing receiver initiator bi-static sensing is based on a BRP request frame that includes a request for the responder to transmit a BRP-RX/TX, BRP-TX, BRP-RX PPDU as defined in Clause 28 of 802.11 specifications .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11Y/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6076437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47</a:t>
            </a:r>
          </a:p>
        </p:txBody>
      </p:sp>
      <p:sp>
        <p:nvSpPr>
          <p:cNvPr id="5" name="Rectangle 3"/>
          <p:cNvSpPr txBox="1">
            <a:spLocks noChangeArrowheads="1"/>
          </p:cNvSpPr>
          <p:nvPr/>
        </p:nvSpPr>
        <p:spPr bwMode="auto">
          <a:xfrm>
            <a:off x="2209800" y="12954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EDMG/DMG Bi/multi-static sensing capability set may include (at least):</a:t>
            </a:r>
          </a:p>
          <a:p>
            <a:pPr lvl="2">
              <a:defRPr/>
            </a:pPr>
            <a:r>
              <a:rPr lang="en-US" altLang="zh-CN" sz="1400" dirty="0"/>
              <a:t>TRN field </a:t>
            </a:r>
            <a:r>
              <a:rPr lang="en-US" altLang="zh-CN" sz="1400" dirty="0" err="1"/>
              <a:t>Golay</a:t>
            </a:r>
            <a:r>
              <a:rPr lang="en-US" altLang="zh-CN" sz="1400" dirty="0"/>
              <a:t> sequence lengths supported</a:t>
            </a:r>
          </a:p>
          <a:p>
            <a:pPr lvl="2">
              <a:defRPr/>
            </a:pPr>
            <a:r>
              <a:rPr lang="en-US" altLang="zh-CN" sz="1400" dirty="0"/>
              <a:t>Maximum number of directions in </a:t>
            </a:r>
            <a:r>
              <a:rPr lang="en-US" altLang="zh-CN" sz="1400" dirty="0" err="1"/>
              <a:t>Tx</a:t>
            </a:r>
            <a:r>
              <a:rPr lang="en-US" altLang="zh-CN" sz="1400" dirty="0"/>
              <a:t> and Rx (Number of </a:t>
            </a:r>
            <a:r>
              <a:rPr lang="en-US" altLang="zh-CN" sz="1400" dirty="0" err="1"/>
              <a:t>Tx</a:t>
            </a:r>
            <a:r>
              <a:rPr lang="en-US" altLang="zh-CN" sz="1400" dirty="0"/>
              <a:t>/RX AWV sets used for sensing)</a:t>
            </a:r>
          </a:p>
          <a:p>
            <a:pPr lvl="2">
              <a:defRPr/>
            </a:pPr>
            <a:r>
              <a:rPr lang="en-US" altLang="zh-CN" sz="1400" dirty="0"/>
              <a:t>Beam sets in which every beam has direction, gain, and beam width.</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Rui</a:t>
            </a:r>
            <a:r>
              <a:rPr lang="en-US" altLang="zh-CN" sz="1800" b="1" kern="0" dirty="0"/>
              <a:t> Du</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12Y/ 0N/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6721267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an EDMG/DMG Bi/Multi-static measurement setup exchange (at least) the following parameters may be exchanged:</a:t>
            </a:r>
          </a:p>
          <a:p>
            <a:pPr lvl="2">
              <a:defRPr/>
            </a:pPr>
            <a:r>
              <a:rPr lang="en-US" altLang="zh-CN" sz="1400" dirty="0"/>
              <a:t>set of beam directions in TX (sets of TX AWV settings to be used in the measurements)</a:t>
            </a:r>
          </a:p>
          <a:p>
            <a:pPr lvl="2">
              <a:defRPr/>
            </a:pPr>
            <a:r>
              <a:rPr lang="en-US" altLang="zh-CN" sz="1400" dirty="0"/>
              <a:t>set of beam directions in RX (sets of RX AWV settings to be used in the measurements)</a:t>
            </a:r>
          </a:p>
          <a:p>
            <a:pPr lvl="2">
              <a:defRPr/>
            </a:pPr>
            <a:r>
              <a:rPr lang="en-US" altLang="zh-CN" sz="1400" dirty="0"/>
              <a:t>beamforming TRN field information such as TRN-P, TRN-M, TRN-N</a:t>
            </a:r>
          </a:p>
          <a:p>
            <a:pPr lvl="2">
              <a:defRPr/>
            </a:pPr>
            <a:r>
              <a:rPr lang="en-US" altLang="zh-CN" sz="1400" dirty="0"/>
              <a:t>location and orientation of each of the STAs</a:t>
            </a:r>
          </a:p>
          <a:p>
            <a:pPr lvl="3">
              <a:defRPr/>
            </a:pPr>
            <a:r>
              <a:rPr lang="en-US" altLang="zh-CN" sz="1200" dirty="0"/>
              <a:t>coordinates can be local or earth coordinates</a:t>
            </a:r>
          </a:p>
          <a:p>
            <a:pPr lvl="3">
              <a:defRPr/>
            </a:pPr>
            <a:r>
              <a:rPr lang="en-US" altLang="zh-CN" sz="1200" dirty="0"/>
              <a:t>relative locations orientation may be estimated using </a:t>
            </a:r>
            <a:r>
              <a:rPr lang="en-US" altLang="zh-CN" sz="1200" dirty="0" err="1"/>
              <a:t>TGaz</a:t>
            </a:r>
            <a:r>
              <a:rPr lang="en-US" altLang="zh-CN" sz="1200" dirty="0"/>
              <a:t> based exchanges or available from management layer</a:t>
            </a:r>
          </a:p>
          <a:p>
            <a:pPr lvl="2">
              <a:defRPr/>
            </a:pPr>
            <a:r>
              <a:rPr lang="en-US" altLang="zh-CN" sz="1400" dirty="0"/>
              <a:t>Scheduling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a:t>
            </a:r>
            <a:r>
              <a:rPr lang="en-US" altLang="zh-CN" sz="1800" b="1" kern="0" dirty="0" err="1"/>
              <a:t>Alecsander</a:t>
            </a:r>
            <a:r>
              <a:rPr lang="en-US" altLang="zh-CN" sz="1800" b="1" kern="0" dirty="0"/>
              <a:t> </a:t>
            </a:r>
            <a:r>
              <a:rPr lang="en-US" altLang="zh-CN" sz="1800" b="1" kern="0" dirty="0" err="1"/>
              <a:t>Eitan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21/1865r1</a:t>
            </a:r>
          </a:p>
          <a:p>
            <a:pPr marL="628650" lvl="2">
              <a:buFont typeface="微软雅黑" panose="020B0503020204020204" pitchFamily="34" charset="-122"/>
              <a:buChar char="–"/>
              <a:defRPr/>
            </a:pPr>
            <a:r>
              <a:rPr lang="en-US" altLang="zh-CN" kern="0" dirty="0"/>
              <a:t>SP Result:  10Y/ 1N/ 21A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1966429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49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one optional type of the sensing measurement results for sub-7GHz sensing.</a:t>
            </a:r>
          </a:p>
          <a:p>
            <a:pPr lvl="2">
              <a:defRPr/>
            </a:pPr>
            <a:r>
              <a:rPr lang="en-US" altLang="zh-CN" sz="1400" dirty="0"/>
              <a:t>Calculating the CIR (time domain) from frequency domain CSI through IDFT(usually, IFFT) .</a:t>
            </a:r>
          </a:p>
          <a:p>
            <a:pPr lvl="2">
              <a:defRPr/>
            </a:pPr>
            <a:r>
              <a:rPr lang="en-US" altLang="zh-CN" sz="1400" dirty="0"/>
              <a:t>Reporting the subset of complex samples corresponding to the range of interest of the entire CIR .</a:t>
            </a:r>
          </a:p>
          <a:p>
            <a:pPr lvl="2">
              <a:defRPr/>
            </a:pPr>
            <a:r>
              <a:rPr lang="en-US" altLang="zh-CN" sz="1400" dirty="0"/>
              <a:t>Note: the size of the subset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a:t>Preliminary Result: ( 17Y/  8N/  14A)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FF0000"/>
                </a:highlight>
              </a:rPr>
              <a:t>Motion Fails </a:t>
            </a:r>
            <a:r>
              <a:rPr lang="en-US" altLang="zh-CN" sz="1800" b="1" kern="0" dirty="0"/>
              <a:t>( 17Y/  8N/  14A)</a:t>
            </a: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21/1288r4</a:t>
            </a:r>
          </a:p>
          <a:p>
            <a:pPr marL="628650" lvl="2">
              <a:buFont typeface="微软雅黑" panose="020B0503020204020204" pitchFamily="34" charset="-122"/>
              <a:buChar char="–"/>
              <a:defRPr/>
            </a:pPr>
            <a:r>
              <a:rPr lang="en-US" altLang="zh-CN" kern="0" dirty="0"/>
              <a:t>SP Result:  12Y/ 3N/ 20A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3320899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11bf amendment shall define a new </a:t>
            </a:r>
            <a:r>
              <a:rPr lang="en-US" altLang="zh-CN" sz="1600" dirty="0" err="1"/>
              <a:t>subclause</a:t>
            </a:r>
            <a:r>
              <a:rPr lang="en-US" altLang="zh-CN" sz="1600" dirty="0"/>
              <a:t> under 6.3 (MLME SAP interface) that specifies request, confirm, indication, and response primitives for WLAN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4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21/1949r0</a:t>
            </a:r>
          </a:p>
          <a:p>
            <a:pPr marL="628650" lvl="2">
              <a:buFont typeface="微软雅黑" panose="020B0503020204020204" pitchFamily="34" charset="-122"/>
              <a:buChar char="–"/>
              <a:defRPr/>
            </a:pPr>
            <a:r>
              <a:rPr lang="en-US" altLang="zh-CN" kern="0" dirty="0"/>
              <a:t>SP Result:  28Y/ 0N/ 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1952874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January Interim</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9686880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51 </a:t>
            </a:r>
            <a:r>
              <a:rPr lang="en-US" altLang="zh-CN" sz="4000"/>
              <a:t>(January 21 </a:t>
            </a:r>
            <a:r>
              <a:rPr lang="en-US" altLang="zh-CN" sz="4000" dirty="0"/>
              <a:t>Interim)</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sensing measurement setup procedure consists of</a:t>
            </a:r>
          </a:p>
          <a:p>
            <a:pPr marL="990600" lvl="1">
              <a:buFont typeface="Arial" panose="020B0604020202020204" pitchFamily="34" charset="0"/>
              <a:buChar char="•"/>
              <a:defRPr/>
            </a:pPr>
            <a:r>
              <a:rPr lang="en-US" altLang="zh-CN" sz="1400" dirty="0"/>
              <a:t>the 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a:t>the transmission of a sensing measurement setup response frame by the intended sensing responder followed by the transmission of an </a:t>
            </a:r>
            <a:r>
              <a:rPr lang="en-US" altLang="zh-CN" sz="1400" dirty="0" err="1"/>
              <a:t>Ack</a:t>
            </a:r>
            <a:r>
              <a:rPr lang="en-US" altLang="zh-CN" sz="1400" dirty="0"/>
              <a:t> frame by the sensing initiator.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Pei Zhou</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 1828r4</a:t>
            </a:r>
          </a:p>
          <a:p>
            <a:pPr marL="628650" lvl="2">
              <a:buFont typeface="微软雅黑" panose="020B0503020204020204" pitchFamily="34" charset="-122"/>
              <a:buChar char="–"/>
              <a:defRPr/>
            </a:pPr>
            <a:r>
              <a:rPr lang="en-US" altLang="zh-CN" kern="0" dirty="0"/>
              <a:t>SP Result:   20Y/  1N/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3746917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52</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In 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a:t>For the accept case, whether the responder may provide its preferred operational parameters or not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a:t>Second: Insun Jang</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( 34  </a:t>
            </a:r>
            <a:r>
              <a:rPr lang="en-US" altLang="zh-CN" sz="1800" b="1" kern="0" dirty="0"/>
              <a:t>Y</a:t>
            </a:r>
            <a:r>
              <a:rPr lang="en-US" altLang="zh-CN" sz="1800" b="1" kern="0"/>
              <a:t>/ 2 </a:t>
            </a:r>
            <a:r>
              <a:rPr lang="en-US" altLang="zh-CN" sz="1800" b="1" kern="0" dirty="0"/>
              <a:t>N</a:t>
            </a:r>
            <a:r>
              <a:rPr lang="en-US" altLang="zh-CN" sz="1800" b="1" kern="0"/>
              <a:t>/ 19 A) </a:t>
            </a:r>
            <a:r>
              <a:rPr lang="en-US" altLang="zh-CN" sz="1800" b="1" kern="0">
                <a:solidFill>
                  <a:srgbClr val="FF0000"/>
                </a:solidFill>
              </a:rPr>
              <a:t>Record</a:t>
            </a:r>
            <a:endParaRPr lang="en-US" altLang="zh-CN" sz="1800" b="1" kern="0" dirty="0">
              <a:solidFill>
                <a:srgbClr val="FF0000"/>
              </a:solidFill>
            </a:endParaRPr>
          </a:p>
          <a:p>
            <a:pPr marL="342900" lvl="1" indent="-342900" algn="just">
              <a:buFont typeface="Arial" panose="020B0604020202020204" pitchFamily="34" charset="0"/>
              <a:buChar char="•"/>
              <a:defRPr/>
            </a:pPr>
            <a:r>
              <a:rPr lang="en-US" altLang="zh-CN" sz="1800" b="1" kern="0" dirty="0"/>
              <a:t>Result</a:t>
            </a:r>
            <a:r>
              <a:rPr lang="en-US" altLang="zh-CN" sz="1800" b="1" kern="0"/>
              <a:t>*: </a:t>
            </a:r>
            <a:r>
              <a:rPr lang="en-US" altLang="zh-CN" sz="1800" b="1">
                <a:highlight>
                  <a:srgbClr val="00FF00"/>
                </a:highlight>
              </a:rPr>
              <a:t>Motion Passes (34Y, 2N, 18A)</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14Y/  6N/  14A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9058361"/>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53 (</a:t>
            </a:r>
            <a:r>
              <a:rPr lang="en-US" altLang="zh-CN" sz="4000">
                <a:solidFill>
                  <a:srgbClr val="FF0000"/>
                </a:solidFill>
              </a:rPr>
              <a:t>Defer</a:t>
            </a:r>
            <a:r>
              <a:rPr lang="en-US" altLang="zh-CN" sz="4000"/>
              <a:t>)</a:t>
            </a:r>
            <a:endParaRPr lang="en-US" altLang="zh-CN" sz="4000" dirty="0"/>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21/ 1828r4</a:t>
            </a:r>
          </a:p>
          <a:p>
            <a:pPr marL="628650" lvl="2">
              <a:buFont typeface="微软雅黑" panose="020B0503020204020204" pitchFamily="34" charset="-122"/>
              <a:buChar char="–"/>
              <a:defRPr/>
            </a:pPr>
            <a:r>
              <a:rPr lang="en-US" altLang="zh-CN" kern="0" dirty="0"/>
              <a:t>SP Result:   23Y/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10105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a:t>Motion 4</a:t>
            </a:r>
            <a:endParaRPr lang="en-US" altLang="en-US" sz="2800">
              <a:solidFill>
                <a:schemeClr val="tx2"/>
              </a:solidFill>
            </a:endParaRPr>
          </a:p>
        </p:txBody>
      </p:sp>
      <p:sp>
        <p:nvSpPr>
          <p:cNvPr id="18" name="Rectangle 3"/>
          <p:cNvSpPr txBox="1">
            <a:spLocks noChangeArrowheads="1"/>
          </p:cNvSpPr>
          <p:nvPr/>
        </p:nvSpPr>
        <p:spPr bwMode="auto">
          <a:xfrm>
            <a:off x="2209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confirm Leif Wilhelmsson as </a:t>
            </a:r>
            <a:r>
              <a:rPr lang="en-US" altLang="zh-CN" kern="0" dirty="0" err="1"/>
              <a:t>TGbf</a:t>
            </a:r>
            <a:r>
              <a:rPr lang="en-US" altLang="zh-CN" kern="0" dirty="0"/>
              <a:t> </a:t>
            </a:r>
            <a:r>
              <a:rPr lang="en-US" altLang="zh-CN" dirty="0"/>
              <a:t>Secretary</a:t>
            </a:r>
            <a:r>
              <a:rPr lang="en-US" altLang="zh-CN" kern="0" dirty="0"/>
              <a:t>.</a:t>
            </a:r>
          </a:p>
          <a:p>
            <a:pPr>
              <a:defRPr/>
            </a:pPr>
            <a:endParaRPr lang="en-US" altLang="zh-CN" kern="0" dirty="0"/>
          </a:p>
          <a:p>
            <a:pPr>
              <a:defRPr/>
            </a:pPr>
            <a:endParaRPr lang="en-US" altLang="zh-CN" kern="0" dirty="0"/>
          </a:p>
          <a:p>
            <a:pPr marL="342900" lvl="1" indent="-342900">
              <a:buFont typeface="Arial" panose="020B0604020202020204" pitchFamily="34" charset="0"/>
              <a:buChar char="•"/>
              <a:defRPr/>
            </a:pPr>
            <a:r>
              <a:rPr lang="en-US" altLang="zh-CN" kern="0" dirty="0"/>
              <a:t>Move: Oscar Au 			Second: Sang Kim 	</a:t>
            </a:r>
          </a:p>
          <a:p>
            <a:pPr marL="342900" lvl="1" indent="-342900">
              <a:buFont typeface="Arial" panose="020B0604020202020204" pitchFamily="34" charset="0"/>
              <a:buChar char="•"/>
              <a:defRPr/>
            </a:pPr>
            <a:r>
              <a:rPr lang="en-US" altLang="zh-CN" kern="0" dirty="0"/>
              <a:t>Result: </a:t>
            </a:r>
            <a:r>
              <a:rPr lang="en-US" altLang="zh-CN" dirty="0">
                <a:highlight>
                  <a:srgbClr val="00FF00"/>
                </a:highlight>
              </a:rPr>
              <a:t>Approved by unanimous consent</a:t>
            </a:r>
            <a:endParaRPr lang="en-US" altLang="zh-CN" kern="0" dirty="0"/>
          </a:p>
        </p:txBody>
      </p:sp>
    </p:spTree>
    <p:extLst>
      <p:ext uri="{BB962C8B-B14F-4D97-AF65-F5344CB8AC3E}">
        <p14:creationId xmlns:p14="http://schemas.microsoft.com/office/powerpoint/2010/main" val="976346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54</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a:t>Second: Chaoming Luo</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a:t>
            </a:r>
            <a:r>
              <a:rPr lang="en-US" altLang="zh-CN" sz="1800" b="1" kern="0"/>
              <a:t>(  28 </a:t>
            </a:r>
            <a:r>
              <a:rPr lang="en-US" altLang="zh-CN" sz="1800" b="1" kern="0" dirty="0"/>
              <a:t>Y</a:t>
            </a:r>
            <a:r>
              <a:rPr lang="en-US" altLang="zh-CN" sz="1800" b="1" kern="0"/>
              <a:t>/ 3 </a:t>
            </a:r>
            <a:r>
              <a:rPr lang="en-US" altLang="zh-CN" sz="1800" b="1" kern="0" dirty="0"/>
              <a:t>N</a:t>
            </a:r>
            <a:r>
              <a:rPr lang="en-US" altLang="zh-CN" sz="1800" b="1" kern="0"/>
              <a:t>/ 26 </a:t>
            </a:r>
            <a:r>
              <a:rPr lang="en-US" altLang="zh-CN" sz="1800" b="1" kern="0" dirty="0"/>
              <a:t>A)</a:t>
            </a:r>
          </a:p>
          <a:p>
            <a:pPr marL="342900" lvl="1" indent="-342900" algn="just">
              <a:spcBef>
                <a:spcPct val="0"/>
              </a:spcBef>
              <a:buFont typeface="Arial" panose="020B0604020202020204" pitchFamily="34" charset="0"/>
              <a:buChar char="•"/>
              <a:defRPr/>
            </a:pPr>
            <a:r>
              <a:rPr lang="en-US" altLang="zh-CN" sz="1800" b="1" kern="0"/>
              <a:t>Result*: </a:t>
            </a:r>
            <a:r>
              <a:rPr lang="en-US" altLang="zh-CN" sz="1800" b="1">
                <a:solidFill>
                  <a:srgbClr val="000000"/>
                </a:solidFill>
                <a:highlight>
                  <a:srgbClr val="00FF00"/>
                </a:highlight>
                <a:latin typeface="Times New Roman" panose="02020603050405020304" pitchFamily="18" charset="0"/>
                <a:cs typeface="+mn-cs"/>
              </a:rPr>
              <a:t>Motion Passes (28Y, 3N, 25A)</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a:t>
            </a:r>
            <a:r>
              <a:rPr lang="en-US" altLang="zh-CN" kern="0"/>
              <a:t>of </a:t>
            </a:r>
            <a:r>
              <a:rPr lang="en-US" altLang="zh-CN" kern="0">
                <a:solidFill>
                  <a:srgbClr val="FF0000"/>
                </a:solidFill>
              </a:rPr>
              <a:t>1</a:t>
            </a:r>
            <a:r>
              <a:rPr lang="en-US" altLang="zh-CN" ker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21/ 1941r1</a:t>
            </a:r>
          </a:p>
          <a:p>
            <a:pPr marL="628650" lvl="2">
              <a:buFont typeface="微软雅黑" panose="020B0503020204020204" pitchFamily="34" charset="-122"/>
              <a:buChar char="–"/>
              <a:defRPr/>
            </a:pPr>
            <a:r>
              <a:rPr lang="en-US" altLang="zh-CN" kern="0" dirty="0"/>
              <a:t>SP Result:   20Y/ 4N/ 16A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28380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55</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11-21-2015-04-00bf-DMG-Sensing-procedure </a:t>
            </a:r>
            <a:r>
              <a:rPr lang="en-US" altLang="zh-CN" sz="1800" b="1" kern="0" dirty="0"/>
              <a:t>to the SFD</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Alecsander Eitan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21</a:t>
            </a:r>
            <a:r>
              <a:rPr lang="en-US" altLang="zh-CN" kern="0"/>
              <a:t>/ 2015r4</a:t>
            </a:r>
            <a:endParaRPr lang="en-US" altLang="zh-CN" kern="0" dirty="0"/>
          </a:p>
          <a:p>
            <a:pPr marL="628650" lvl="2">
              <a:buFont typeface="微软雅黑" panose="020B0503020204020204" pitchFamily="34" charset="-122"/>
              <a:buChar char="–"/>
              <a:defRPr/>
            </a:pPr>
            <a:r>
              <a:rPr lang="en-US" altLang="zh-CN" kern="0" dirty="0"/>
              <a:t>SP Result:   18Y/ 4N/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28291550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56</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a:t>Second: Assaf Kasher</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0031r0</a:t>
            </a:r>
          </a:p>
          <a:p>
            <a:pPr marL="628650" lvl="2">
              <a:buFont typeface="微软雅黑" panose="020B0503020204020204" pitchFamily="34" charset="-122"/>
              <a:buChar char="–"/>
              <a:defRPr/>
            </a:pPr>
            <a:r>
              <a:rPr lang="en-US" altLang="zh-CN" kern="0" dirty="0"/>
              <a:t>SP Result</a:t>
            </a:r>
            <a:r>
              <a:rPr lang="en-US" altLang="zh-CN" kern="0"/>
              <a:t>:   12Y/ 7N/ 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03300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57</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a:t>	• A capability bit in the beacon</a:t>
            </a:r>
          </a:p>
          <a:p>
            <a:pPr marL="457200" lvl="1" indent="0">
              <a:buNone/>
              <a:defRPr/>
            </a:pPr>
            <a:r>
              <a:rPr lang="en-US" altLang="zh-CN" sz="1600" dirty="0"/>
              <a:t>	• Sensing information request and response that will provide information about the beacon</a:t>
            </a:r>
          </a:p>
          <a:p>
            <a:pPr marL="457200" lvl="1" indent="0">
              <a:buNone/>
              <a:defRPr/>
            </a:pPr>
            <a:r>
              <a:rPr lang="en-US" altLang="zh-CN" sz="1600" dirty="0"/>
              <a:t>	• Sensing information may include:</a:t>
            </a:r>
          </a:p>
          <a:p>
            <a:pPr marL="457200" lvl="1" indent="0">
              <a:buNone/>
              <a:defRPr/>
            </a:pPr>
            <a:r>
              <a:rPr lang="en-US" altLang="zh-CN" sz="1600" dirty="0"/>
              <a:t>	   a. azimuth and elevation for each sector id (of beacons)</a:t>
            </a:r>
          </a:p>
          <a:p>
            <a:pPr marL="457200" lvl="1" indent="0">
              <a:buNone/>
              <a:defRPr/>
            </a:pPr>
            <a:r>
              <a:rPr lang="en-US" altLang="zh-CN" sz="1600" dirty="0"/>
              <a:t>	   b. location 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0855663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58</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a:t>	• An instance request frame (frame type TBD) sent to each STA sequentially, and each STA responds to it.</a:t>
            </a:r>
          </a:p>
          <a:p>
            <a:pPr marL="457200" lvl="1" indent="0">
              <a:buNone/>
              <a:defRPr/>
            </a:pPr>
            <a:r>
              <a:rPr lang="en-US" altLang="zh-CN" sz="1600" dirty="0"/>
              <a:t>	• A multi-static EDMG sensing PPDU.  The format of the EDMG sensing PPDU is undefined. </a:t>
            </a:r>
          </a:p>
          <a:p>
            <a:pPr marL="457200" lvl="1" indent="0">
              <a:buNone/>
              <a:defRPr/>
            </a:pPr>
            <a:r>
              <a:rPr lang="en-US" altLang="zh-CN" sz="1600" dirty="0"/>
              <a:t>	• A 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Solomon Trainin</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5768793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59</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a:t>Second: Alecsander Eitan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 XXXX r0</a:t>
            </a:r>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31865674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60</a:t>
            </a:r>
          </a:p>
        </p:txBody>
      </p:sp>
      <p:sp>
        <p:nvSpPr>
          <p:cNvPr id="5" name="Rectangle 3"/>
          <p:cNvSpPr txBox="1">
            <a:spLocks noChangeArrowheads="1"/>
          </p:cNvSpPr>
          <p:nvPr/>
        </p:nvSpPr>
        <p:spPr bwMode="auto">
          <a:xfrm>
            <a:off x="2209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a:t>: Oscar Au</a:t>
            </a:r>
            <a:r>
              <a:rPr lang="en-US" altLang="zh-CN" sz="1800" b="1" kern="0" dirty="0"/>
              <a:t>	</a:t>
            </a:r>
            <a:r>
              <a:rPr lang="en-US" altLang="zh-CN" sz="1800" b="1" dirty="0"/>
              <a:t>	</a:t>
            </a:r>
            <a:r>
              <a:rPr lang="en-US" altLang="zh-CN" sz="1800" b="1" kern="0"/>
              <a:t>Second: Claudio da Silva</a:t>
            </a:r>
            <a:endParaRPr lang="en-US" altLang="zh-CN" sz="1800" b="1" kern="0" dirty="0"/>
          </a:p>
          <a:p>
            <a:pPr marL="342900" lvl="1" indent="-342900" algn="just">
              <a:buFont typeface="Arial" panose="020B0604020202020204" pitchFamily="34" charset="0"/>
              <a:buChar char="•"/>
              <a:defRPr/>
            </a:pPr>
            <a:r>
              <a:rPr lang="en-US" altLang="zh-CN" sz="1800" b="1" ker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a:t>Related </a:t>
            </a:r>
            <a:r>
              <a:rPr lang="en-US" altLang="zh-CN" kern="0" dirty="0"/>
              <a:t>document 22</a:t>
            </a:r>
            <a:r>
              <a:rPr lang="en-US" altLang="zh-CN" kern="0"/>
              <a:t>/ 0038 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a:t>:   43Y/ 2N/ 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34620631"/>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February </a:t>
            </a:r>
            <a:r>
              <a:rPr lang="en-US" altLang="zh-CN" sz="4000" dirty="0" smtClean="0">
                <a:solidFill>
                  <a:srgbClr val="0000FF"/>
                </a:solidFill>
              </a:rPr>
              <a:t>22</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1028547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61</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411920263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35998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105035</TotalTime>
  <Words>6016</Words>
  <Application>Microsoft Office PowerPoint</Application>
  <PresentationFormat>宽屏</PresentationFormat>
  <Paragraphs>1505</Paragraphs>
  <Slides>139</Slides>
  <Notes>139</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139</vt:i4>
      </vt:variant>
    </vt:vector>
  </HeadingPairs>
  <TitlesOfParts>
    <vt:vector size="145" baseType="lpstr">
      <vt:lpstr>MS PGothic</vt:lpstr>
      <vt:lpstr>微软雅黑</vt:lpstr>
      <vt:lpstr>Arial</vt:lpstr>
      <vt:lpstr>Times New Roman</vt:lpstr>
      <vt:lpstr>Wingdings</vt:lpstr>
      <vt:lpstr>802-11-Submission</vt:lpstr>
      <vt:lpstr>TGbf Motions List</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4740</cp:revision>
  <cp:lastPrinted>2014-11-04T15:04:57Z</cp:lastPrinted>
  <dcterms:created xsi:type="dcterms:W3CDTF">2007-04-17T18:10:23Z</dcterms:created>
  <dcterms:modified xsi:type="dcterms:W3CDTF">2022-04-15T06:15:47Z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(3)aRrRrRw3mLG8gUXf/IvYQj1WBEumyq8n0pQiW95vp9zARvDoPKrv+zuhl45FU21qMpk54Z5N
H1buCbIc4qc/g3/m+9TbSp/nyKNfw9nMexCqZrIwzGfEPzGjqdGqxEYIXhrtlSP9ibLcyYqp
GCdt1Dthy3Z/9k/Z1QzXv1M/WyPxxMseiOmNf5Y6fFgC4b3IuSvVw+QVTlK6AaX1WSWjlGPC
i5gy0icucsHKLIHn87</vt:lpwstr>
  </property>
  <property fmtid="{D5CDD505-2E9C-101B-9397-08002B2CF9AE}" pid="27" name="_2015_ms_pID_7253431">
    <vt:lpwstr>8hL+uv31U5Q+Cku+haU81jhB7PffUE4k2FZ4dfTLt1wUok0rz2OE78
Lh5ZMC+/dqfLVa3qzf5jEX3S5P7aueEkrytk/HMpsXfWUVAgxmsWfCJYceT1UyUOfpeQBp4f
+gzUvYnf66vYk3M/3iaQYsuxuwI+jNF1q+uVW+BL4p1siJWZn4tNToqSvrtacx+fPU+6OzlE
eIST0LO8Qh8W7xaqids5IX2fUycxVBYJX2yx</vt:lpwstr>
  </property>
  <property fmtid="{D5CDD505-2E9C-101B-9397-08002B2CF9AE}" pid="28" name="_2015_ms_pID_7253432">
    <vt:lpwstr>SINdppla655MsAtuqvC3H/w=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