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ppt/notesSlides/notesSlide68.xml" ContentType="application/vnd.openxmlformats-officedocument.presentationml.notesSlide+xml"/>
  <Override PartName="/ppt/notesSlides/notesSlide69.xml" ContentType="application/vnd.openxmlformats-officedocument.presentationml.notesSlide+xml"/>
  <Override PartName="/ppt/notesSlides/notesSlide70.xml" ContentType="application/vnd.openxmlformats-officedocument.presentationml.notesSlide+xml"/>
  <Override PartName="/ppt/notesSlides/notesSlide71.xml" ContentType="application/vnd.openxmlformats-officedocument.presentationml.notesSlide+xml"/>
  <Override PartName="/ppt/notesSlides/notesSlide72.xml" ContentType="application/vnd.openxmlformats-officedocument.presentationml.notesSlide+xml"/>
  <Override PartName="/ppt/notesSlides/notesSlide73.xml" ContentType="application/vnd.openxmlformats-officedocument.presentationml.notesSlide+xml"/>
  <Override PartName="/ppt/notesSlides/notesSlide74.xml" ContentType="application/vnd.openxmlformats-officedocument.presentationml.notesSlide+xml"/>
  <Override PartName="/ppt/notesSlides/notesSlide75.xml" ContentType="application/vnd.openxmlformats-officedocument.presentationml.notesSlide+xml"/>
  <Override PartName="/ppt/notesSlides/notesSlide76.xml" ContentType="application/vnd.openxmlformats-officedocument.presentationml.notesSlide+xml"/>
  <Override PartName="/ppt/notesSlides/notesSlide77.xml" ContentType="application/vnd.openxmlformats-officedocument.presentationml.notesSlide+xml"/>
  <Override PartName="/ppt/notesSlides/notesSlide78.xml" ContentType="application/vnd.openxmlformats-officedocument.presentationml.notesSlide+xml"/>
  <Override PartName="/ppt/notesSlides/notesSlide79.xml" ContentType="application/vnd.openxmlformats-officedocument.presentationml.notesSlide+xml"/>
  <Override PartName="/ppt/notesSlides/notesSlide80.xml" ContentType="application/vnd.openxmlformats-officedocument.presentationml.notesSlide+xml"/>
  <Override PartName="/ppt/notesSlides/notesSlide81.xml" ContentType="application/vnd.openxmlformats-officedocument.presentationml.notesSlide+xml"/>
  <Override PartName="/ppt/notesSlides/notesSlide82.xml" ContentType="application/vnd.openxmlformats-officedocument.presentationml.notesSlide+xml"/>
  <Override PartName="/ppt/notesSlides/notesSlide83.xml" ContentType="application/vnd.openxmlformats-officedocument.presentationml.notesSlide+xml"/>
  <Override PartName="/ppt/notesSlides/notesSlide84.xml" ContentType="application/vnd.openxmlformats-officedocument.presentationml.notesSlide+xml"/>
  <Override PartName="/ppt/notesSlides/notesSlide85.xml" ContentType="application/vnd.openxmlformats-officedocument.presentationml.notesSlide+xml"/>
  <Override PartName="/ppt/notesSlides/notesSlide86.xml" ContentType="application/vnd.openxmlformats-officedocument.presentationml.notesSlide+xml"/>
  <Override PartName="/ppt/notesSlides/notesSlide87.xml" ContentType="application/vnd.openxmlformats-officedocument.presentationml.notesSlide+xml"/>
  <Override PartName="/ppt/notesSlides/notesSlide88.xml" ContentType="application/vnd.openxmlformats-officedocument.presentationml.notesSlide+xml"/>
  <Override PartName="/ppt/notesSlides/notesSlide89.xml" ContentType="application/vnd.openxmlformats-officedocument.presentationml.notesSlide+xml"/>
  <Override PartName="/ppt/notesSlides/notesSlide90.xml" ContentType="application/vnd.openxmlformats-officedocument.presentationml.notesSlide+xml"/>
  <Override PartName="/ppt/notesSlides/notesSlide91.xml" ContentType="application/vnd.openxmlformats-officedocument.presentationml.notesSlide+xml"/>
  <Override PartName="/ppt/notesSlides/notesSlide92.xml" ContentType="application/vnd.openxmlformats-officedocument.presentationml.notesSlide+xml"/>
  <Override PartName="/ppt/notesSlides/notesSlide93.xml" ContentType="application/vnd.openxmlformats-officedocument.presentationml.notesSlide+xml"/>
  <Override PartName="/ppt/notesSlides/notesSlide94.xml" ContentType="application/vnd.openxmlformats-officedocument.presentationml.notesSlide+xml"/>
  <Override PartName="/ppt/notesSlides/notesSlide95.xml" ContentType="application/vnd.openxmlformats-officedocument.presentationml.notesSlide+xml"/>
  <Override PartName="/ppt/notesSlides/notesSlide96.xml" ContentType="application/vnd.openxmlformats-officedocument.presentationml.notesSlide+xml"/>
  <Override PartName="/ppt/notesSlides/notesSlide97.xml" ContentType="application/vnd.openxmlformats-officedocument.presentationml.notesSlide+xml"/>
  <Override PartName="/ppt/notesSlides/notesSlide98.xml" ContentType="application/vnd.openxmlformats-officedocument.presentationml.notesSlide+xml"/>
  <Override PartName="/ppt/notesSlides/notesSlide99.xml" ContentType="application/vnd.openxmlformats-officedocument.presentationml.notesSlide+xml"/>
  <Override PartName="/ppt/notesSlides/notesSlide100.xml" ContentType="application/vnd.openxmlformats-officedocument.presentationml.notesSlide+xml"/>
  <Override PartName="/ppt/notesSlides/notesSlide101.xml" ContentType="application/vnd.openxmlformats-officedocument.presentationml.notesSlide+xml"/>
  <Override PartName="/ppt/notesSlides/notesSlide102.xml" ContentType="application/vnd.openxmlformats-officedocument.presentationml.notesSlide+xml"/>
  <Override PartName="/ppt/notesSlides/notesSlide103.xml" ContentType="application/vnd.openxmlformats-officedocument.presentationml.notesSlide+xml"/>
  <Override PartName="/ppt/notesSlides/notesSlide104.xml" ContentType="application/vnd.openxmlformats-officedocument.presentationml.notesSlide+xml"/>
  <Override PartName="/ppt/notesSlides/notesSlide105.xml" ContentType="application/vnd.openxmlformats-officedocument.presentationml.notesSlide+xml"/>
  <Override PartName="/ppt/notesSlides/notesSlide106.xml" ContentType="application/vnd.openxmlformats-officedocument.presentationml.notesSlide+xml"/>
  <Override PartName="/ppt/notesSlides/notesSlide107.xml" ContentType="application/vnd.openxmlformats-officedocument.presentationml.notesSlide+xml"/>
  <Override PartName="/ppt/notesSlides/notesSlide108.xml" ContentType="application/vnd.openxmlformats-officedocument.presentationml.notesSlide+xml"/>
  <Override PartName="/ppt/notesSlides/notesSlide109.xml" ContentType="application/vnd.openxmlformats-officedocument.presentationml.notesSlide+xml"/>
  <Override PartName="/ppt/notesSlides/notesSlide110.xml" ContentType="application/vnd.openxmlformats-officedocument.presentationml.notesSlide+xml"/>
  <Override PartName="/ppt/notesSlides/notesSlide111.xml" ContentType="application/vnd.openxmlformats-officedocument.presentationml.notesSlide+xml"/>
  <Override PartName="/ppt/notesSlides/notesSlide112.xml" ContentType="application/vnd.openxmlformats-officedocument.presentationml.notesSlide+xml"/>
  <Override PartName="/ppt/notesSlides/notesSlide113.xml" ContentType="application/vnd.openxmlformats-officedocument.presentationml.notesSlide+xml"/>
  <Override PartName="/ppt/notesSlides/notesSlide114.xml" ContentType="application/vnd.openxmlformats-officedocument.presentationml.notesSlide+xml"/>
  <Override PartName="/ppt/notesSlides/notesSlide115.xml" ContentType="application/vnd.openxmlformats-officedocument.presentationml.notesSlide+xml"/>
  <Override PartName="/ppt/notesSlides/notesSlide116.xml" ContentType="application/vnd.openxmlformats-officedocument.presentationml.notesSlide+xml"/>
  <Override PartName="/ppt/notesSlides/notesSlide117.xml" ContentType="application/vnd.openxmlformats-officedocument.presentationml.notesSlide+xml"/>
  <Override PartName="/ppt/notesSlides/notesSlide118.xml" ContentType="application/vnd.openxmlformats-officedocument.presentationml.notesSlide+xml"/>
  <Override PartName="/ppt/notesSlides/notesSlide119.xml" ContentType="application/vnd.openxmlformats-officedocument.presentationml.notesSlide+xml"/>
  <Override PartName="/ppt/notesSlides/notesSlide1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22"/>
  </p:notesMasterIdLst>
  <p:handoutMasterIdLst>
    <p:handoutMasterId r:id="rId123"/>
  </p:handoutMasterIdLst>
  <p:sldIdLst>
    <p:sldId id="269" r:id="rId2"/>
    <p:sldId id="450" r:id="rId3"/>
    <p:sldId id="424" r:id="rId4"/>
    <p:sldId id="456" r:id="rId5"/>
    <p:sldId id="457" r:id="rId6"/>
    <p:sldId id="458" r:id="rId7"/>
    <p:sldId id="459" r:id="rId8"/>
    <p:sldId id="460" r:id="rId9"/>
    <p:sldId id="461" r:id="rId10"/>
    <p:sldId id="462" r:id="rId11"/>
    <p:sldId id="465" r:id="rId12"/>
    <p:sldId id="466" r:id="rId13"/>
    <p:sldId id="467" r:id="rId14"/>
    <p:sldId id="470" r:id="rId15"/>
    <p:sldId id="468" r:id="rId16"/>
    <p:sldId id="471" r:id="rId17"/>
    <p:sldId id="472" r:id="rId18"/>
    <p:sldId id="473" r:id="rId19"/>
    <p:sldId id="474" r:id="rId20"/>
    <p:sldId id="482" r:id="rId21"/>
    <p:sldId id="483" r:id="rId22"/>
    <p:sldId id="484" r:id="rId23"/>
    <p:sldId id="485" r:id="rId24"/>
    <p:sldId id="486" r:id="rId25"/>
    <p:sldId id="487" r:id="rId26"/>
    <p:sldId id="479" r:id="rId27"/>
    <p:sldId id="481" r:id="rId28"/>
    <p:sldId id="492" r:id="rId29"/>
    <p:sldId id="489" r:id="rId30"/>
    <p:sldId id="494" r:id="rId31"/>
    <p:sldId id="495" r:id="rId32"/>
    <p:sldId id="496" r:id="rId33"/>
    <p:sldId id="497" r:id="rId34"/>
    <p:sldId id="498" r:id="rId35"/>
    <p:sldId id="501" r:id="rId36"/>
    <p:sldId id="514" r:id="rId37"/>
    <p:sldId id="504" r:id="rId38"/>
    <p:sldId id="505" r:id="rId39"/>
    <p:sldId id="506" r:id="rId40"/>
    <p:sldId id="515" r:id="rId41"/>
    <p:sldId id="516" r:id="rId42"/>
    <p:sldId id="517" r:id="rId43"/>
    <p:sldId id="518" r:id="rId44"/>
    <p:sldId id="519" r:id="rId45"/>
    <p:sldId id="520" r:id="rId46"/>
    <p:sldId id="521" r:id="rId47"/>
    <p:sldId id="522" r:id="rId48"/>
    <p:sldId id="526" r:id="rId49"/>
    <p:sldId id="527" r:id="rId50"/>
    <p:sldId id="528" r:id="rId51"/>
    <p:sldId id="523" r:id="rId52"/>
    <p:sldId id="530" r:id="rId53"/>
    <p:sldId id="531" r:id="rId54"/>
    <p:sldId id="532" r:id="rId55"/>
    <p:sldId id="529" r:id="rId56"/>
    <p:sldId id="533" r:id="rId57"/>
    <p:sldId id="534" r:id="rId58"/>
    <p:sldId id="545" r:id="rId59"/>
    <p:sldId id="538" r:id="rId60"/>
    <p:sldId id="539" r:id="rId61"/>
    <p:sldId id="540" r:id="rId62"/>
    <p:sldId id="546" r:id="rId63"/>
    <p:sldId id="547" r:id="rId64"/>
    <p:sldId id="548" r:id="rId65"/>
    <p:sldId id="549" r:id="rId66"/>
    <p:sldId id="550" r:id="rId67"/>
    <p:sldId id="551" r:id="rId68"/>
    <p:sldId id="552" r:id="rId69"/>
    <p:sldId id="553" r:id="rId70"/>
    <p:sldId id="554" r:id="rId71"/>
    <p:sldId id="555" r:id="rId72"/>
    <p:sldId id="576" r:id="rId73"/>
    <p:sldId id="577" r:id="rId74"/>
    <p:sldId id="578" r:id="rId75"/>
    <p:sldId id="559" r:id="rId76"/>
    <p:sldId id="579" r:id="rId77"/>
    <p:sldId id="580" r:id="rId78"/>
    <p:sldId id="581" r:id="rId79"/>
    <p:sldId id="582" r:id="rId80"/>
    <p:sldId id="583" r:id="rId81"/>
    <p:sldId id="584" r:id="rId82"/>
    <p:sldId id="585" r:id="rId83"/>
    <p:sldId id="586" r:id="rId84"/>
    <p:sldId id="587" r:id="rId85"/>
    <p:sldId id="588" r:id="rId86"/>
    <p:sldId id="592" r:id="rId87"/>
    <p:sldId id="600" r:id="rId88"/>
    <p:sldId id="601" r:id="rId89"/>
    <p:sldId id="602" r:id="rId90"/>
    <p:sldId id="603" r:id="rId91"/>
    <p:sldId id="604" r:id="rId92"/>
    <p:sldId id="605" r:id="rId93"/>
    <p:sldId id="606" r:id="rId94"/>
    <p:sldId id="607" r:id="rId95"/>
    <p:sldId id="608" r:id="rId96"/>
    <p:sldId id="610" r:id="rId97"/>
    <p:sldId id="612" r:id="rId98"/>
    <p:sldId id="619" r:id="rId99"/>
    <p:sldId id="620" r:id="rId100"/>
    <p:sldId id="621" r:id="rId101"/>
    <p:sldId id="622" r:id="rId102"/>
    <p:sldId id="616" r:id="rId103"/>
    <p:sldId id="637" r:id="rId104"/>
    <p:sldId id="638" r:id="rId105"/>
    <p:sldId id="623" r:id="rId106"/>
    <p:sldId id="624" r:id="rId107"/>
    <p:sldId id="625" r:id="rId108"/>
    <p:sldId id="626" r:id="rId109"/>
    <p:sldId id="627" r:id="rId110"/>
    <p:sldId id="628" r:id="rId111"/>
    <p:sldId id="629" r:id="rId112"/>
    <p:sldId id="630" r:id="rId113"/>
    <p:sldId id="631" r:id="rId114"/>
    <p:sldId id="632" r:id="rId115"/>
    <p:sldId id="633" r:id="rId116"/>
    <p:sldId id="634" r:id="rId117"/>
    <p:sldId id="635" r:id="rId118"/>
    <p:sldId id="636" r:id="rId119"/>
    <p:sldId id="639" r:id="rId120"/>
    <p:sldId id="561" r:id="rId121"/>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2"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309" autoAdjust="0"/>
    <p:restoredTop sz="90427" autoAdjust="0"/>
  </p:normalViewPr>
  <p:slideViewPr>
    <p:cSldViewPr>
      <p:cViewPr varScale="1">
        <p:scale>
          <a:sx n="103" d="100"/>
          <a:sy n="103" d="100"/>
        </p:scale>
        <p:origin x="403" y="82"/>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handoutMaster" Target="handoutMasters/handoutMaster1.xml"/><Relationship Id="rId128" Type="http://schemas.openxmlformats.org/officeDocument/2006/relationships/tableStyles" Target="tableStyles.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slide" Target="slides/slide117.xml"/><Relationship Id="rId80" Type="http://schemas.openxmlformats.org/officeDocument/2006/relationships/slide" Target="slides/slide79.xml"/><Relationship Id="rId85" Type="http://schemas.openxmlformats.org/officeDocument/2006/relationships/slide" Target="slides/slide84.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124" Type="http://schemas.openxmlformats.org/officeDocument/2006/relationships/commentAuthors" Target="commentAuthors.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23" Type="http://schemas.openxmlformats.org/officeDocument/2006/relationships/slide" Target="slides/slide22.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119" Type="http://schemas.openxmlformats.org/officeDocument/2006/relationships/slide" Target="slides/slide118.xml"/><Relationship Id="rId44" Type="http://schemas.openxmlformats.org/officeDocument/2006/relationships/slide" Target="slides/slide43.xml"/><Relationship Id="rId60" Type="http://schemas.openxmlformats.org/officeDocument/2006/relationships/slide" Target="slides/slide59.xml"/><Relationship Id="rId65" Type="http://schemas.openxmlformats.org/officeDocument/2006/relationships/slide" Target="slides/slide64.xml"/><Relationship Id="rId81" Type="http://schemas.openxmlformats.org/officeDocument/2006/relationships/slide" Target="slides/slide80.xml"/><Relationship Id="rId86" Type="http://schemas.openxmlformats.org/officeDocument/2006/relationships/slide" Target="slides/slide85.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presProps" Target="presProps.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theme" Target="theme/theme1.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0196AAE5-BEFF-405B-A41A-9D9E8900FA2E}"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360078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C4698698-3DB2-4608-B750-93575F2D56C5}"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47523895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00.xml.rels><?xml version="1.0" encoding="UTF-8" standalone="yes"?>
<Relationships xmlns="http://schemas.openxmlformats.org/package/2006/relationships"><Relationship Id="rId2" Type="http://schemas.openxmlformats.org/officeDocument/2006/relationships/slide" Target="../slides/slide100.xml"/><Relationship Id="rId1" Type="http://schemas.openxmlformats.org/officeDocument/2006/relationships/notesMaster" Target="../notesMasters/notesMaster1.xml"/></Relationships>
</file>

<file path=ppt/notesSlides/_rels/notesSlide101.xml.rels><?xml version="1.0" encoding="UTF-8" standalone="yes"?>
<Relationships xmlns="http://schemas.openxmlformats.org/package/2006/relationships"><Relationship Id="rId2" Type="http://schemas.openxmlformats.org/officeDocument/2006/relationships/slide" Target="../slides/slide101.xml"/><Relationship Id="rId1" Type="http://schemas.openxmlformats.org/officeDocument/2006/relationships/notesMaster" Target="../notesMasters/notesMaster1.xml"/></Relationships>
</file>

<file path=ppt/notesSlides/_rels/notesSlide102.xml.rels><?xml version="1.0" encoding="UTF-8" standalone="yes"?>
<Relationships xmlns="http://schemas.openxmlformats.org/package/2006/relationships"><Relationship Id="rId2" Type="http://schemas.openxmlformats.org/officeDocument/2006/relationships/slide" Target="../slides/slide102.xml"/><Relationship Id="rId1" Type="http://schemas.openxmlformats.org/officeDocument/2006/relationships/notesMaster" Target="../notesMasters/notesMaster1.xml"/></Relationships>
</file>

<file path=ppt/notesSlides/_rels/notesSlide103.xml.rels><?xml version="1.0" encoding="UTF-8" standalone="yes"?>
<Relationships xmlns="http://schemas.openxmlformats.org/package/2006/relationships"><Relationship Id="rId2" Type="http://schemas.openxmlformats.org/officeDocument/2006/relationships/slide" Target="../slides/slide103.xml"/><Relationship Id="rId1" Type="http://schemas.openxmlformats.org/officeDocument/2006/relationships/notesMaster" Target="../notesMasters/notesMaster1.xml"/></Relationships>
</file>

<file path=ppt/notesSlides/_rels/notesSlide104.xml.rels><?xml version="1.0" encoding="UTF-8" standalone="yes"?>
<Relationships xmlns="http://schemas.openxmlformats.org/package/2006/relationships"><Relationship Id="rId2" Type="http://schemas.openxmlformats.org/officeDocument/2006/relationships/slide" Target="../slides/slide104.xml"/><Relationship Id="rId1" Type="http://schemas.openxmlformats.org/officeDocument/2006/relationships/notesMaster" Target="../notesMasters/notesMaster1.xml"/></Relationships>
</file>

<file path=ppt/notesSlides/_rels/notesSlide105.xml.rels><?xml version="1.0" encoding="UTF-8" standalone="yes"?>
<Relationships xmlns="http://schemas.openxmlformats.org/package/2006/relationships"><Relationship Id="rId2" Type="http://schemas.openxmlformats.org/officeDocument/2006/relationships/slide" Target="../slides/slide105.xml"/><Relationship Id="rId1" Type="http://schemas.openxmlformats.org/officeDocument/2006/relationships/notesMaster" Target="../notesMasters/notesMaster1.xml"/></Relationships>
</file>

<file path=ppt/notesSlides/_rels/notesSlide106.xml.rels><?xml version="1.0" encoding="UTF-8" standalone="yes"?>
<Relationships xmlns="http://schemas.openxmlformats.org/package/2006/relationships"><Relationship Id="rId2" Type="http://schemas.openxmlformats.org/officeDocument/2006/relationships/slide" Target="../slides/slide106.xml"/><Relationship Id="rId1" Type="http://schemas.openxmlformats.org/officeDocument/2006/relationships/notesMaster" Target="../notesMasters/notesMaster1.xml"/></Relationships>
</file>

<file path=ppt/notesSlides/_rels/notesSlide107.xml.rels><?xml version="1.0" encoding="UTF-8" standalone="yes"?>
<Relationships xmlns="http://schemas.openxmlformats.org/package/2006/relationships"><Relationship Id="rId2" Type="http://schemas.openxmlformats.org/officeDocument/2006/relationships/slide" Target="../slides/slide107.xml"/><Relationship Id="rId1" Type="http://schemas.openxmlformats.org/officeDocument/2006/relationships/notesMaster" Target="../notesMasters/notesMaster1.xml"/></Relationships>
</file>

<file path=ppt/notesSlides/_rels/notesSlide108.xml.rels><?xml version="1.0" encoding="UTF-8" standalone="yes"?>
<Relationships xmlns="http://schemas.openxmlformats.org/package/2006/relationships"><Relationship Id="rId2" Type="http://schemas.openxmlformats.org/officeDocument/2006/relationships/slide" Target="../slides/slide108.xml"/><Relationship Id="rId1" Type="http://schemas.openxmlformats.org/officeDocument/2006/relationships/notesMaster" Target="../notesMasters/notesMaster1.xml"/></Relationships>
</file>

<file path=ppt/notesSlides/_rels/notesSlide109.xml.rels><?xml version="1.0" encoding="UTF-8" standalone="yes"?>
<Relationships xmlns="http://schemas.openxmlformats.org/package/2006/relationships"><Relationship Id="rId2" Type="http://schemas.openxmlformats.org/officeDocument/2006/relationships/slide" Target="../slides/slide10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0.xml.rels><?xml version="1.0" encoding="UTF-8" standalone="yes"?>
<Relationships xmlns="http://schemas.openxmlformats.org/package/2006/relationships"><Relationship Id="rId2" Type="http://schemas.openxmlformats.org/officeDocument/2006/relationships/slide" Target="../slides/slide110.xml"/><Relationship Id="rId1" Type="http://schemas.openxmlformats.org/officeDocument/2006/relationships/notesMaster" Target="../notesMasters/notesMaster1.xml"/></Relationships>
</file>

<file path=ppt/notesSlides/_rels/notesSlide111.xml.rels><?xml version="1.0" encoding="UTF-8" standalone="yes"?>
<Relationships xmlns="http://schemas.openxmlformats.org/package/2006/relationships"><Relationship Id="rId2" Type="http://schemas.openxmlformats.org/officeDocument/2006/relationships/slide" Target="../slides/slide111.xml"/><Relationship Id="rId1" Type="http://schemas.openxmlformats.org/officeDocument/2006/relationships/notesMaster" Target="../notesMasters/notesMaster1.xml"/></Relationships>
</file>

<file path=ppt/notesSlides/_rels/notesSlide112.xml.rels><?xml version="1.0" encoding="UTF-8" standalone="yes"?>
<Relationships xmlns="http://schemas.openxmlformats.org/package/2006/relationships"><Relationship Id="rId2" Type="http://schemas.openxmlformats.org/officeDocument/2006/relationships/slide" Target="../slides/slide112.xml"/><Relationship Id="rId1" Type="http://schemas.openxmlformats.org/officeDocument/2006/relationships/notesMaster" Target="../notesMasters/notesMaster1.xml"/></Relationships>
</file>

<file path=ppt/notesSlides/_rels/notesSlide113.xml.rels><?xml version="1.0" encoding="UTF-8" standalone="yes"?>
<Relationships xmlns="http://schemas.openxmlformats.org/package/2006/relationships"><Relationship Id="rId2" Type="http://schemas.openxmlformats.org/officeDocument/2006/relationships/slide" Target="../slides/slide113.xml"/><Relationship Id="rId1" Type="http://schemas.openxmlformats.org/officeDocument/2006/relationships/notesMaster" Target="../notesMasters/notesMaster1.xml"/></Relationships>
</file>

<file path=ppt/notesSlides/_rels/notesSlide114.xml.rels><?xml version="1.0" encoding="UTF-8" standalone="yes"?>
<Relationships xmlns="http://schemas.openxmlformats.org/package/2006/relationships"><Relationship Id="rId2" Type="http://schemas.openxmlformats.org/officeDocument/2006/relationships/slide" Target="../slides/slide114.xml"/><Relationship Id="rId1" Type="http://schemas.openxmlformats.org/officeDocument/2006/relationships/notesMaster" Target="../notesMasters/notesMaster1.xml"/></Relationships>
</file>

<file path=ppt/notesSlides/_rels/notesSlide115.xml.rels><?xml version="1.0" encoding="UTF-8" standalone="yes"?>
<Relationships xmlns="http://schemas.openxmlformats.org/package/2006/relationships"><Relationship Id="rId2" Type="http://schemas.openxmlformats.org/officeDocument/2006/relationships/slide" Target="../slides/slide115.xml"/><Relationship Id="rId1" Type="http://schemas.openxmlformats.org/officeDocument/2006/relationships/notesMaster" Target="../notesMasters/notesMaster1.xml"/></Relationships>
</file>

<file path=ppt/notesSlides/_rels/notesSlide116.xml.rels><?xml version="1.0" encoding="UTF-8" standalone="yes"?>
<Relationships xmlns="http://schemas.openxmlformats.org/package/2006/relationships"><Relationship Id="rId2" Type="http://schemas.openxmlformats.org/officeDocument/2006/relationships/slide" Target="../slides/slide116.xml"/><Relationship Id="rId1" Type="http://schemas.openxmlformats.org/officeDocument/2006/relationships/notesMaster" Target="../notesMasters/notesMaster1.xml"/></Relationships>
</file>

<file path=ppt/notesSlides/_rels/notesSlide117.xml.rels><?xml version="1.0" encoding="UTF-8" standalone="yes"?>
<Relationships xmlns="http://schemas.openxmlformats.org/package/2006/relationships"><Relationship Id="rId2" Type="http://schemas.openxmlformats.org/officeDocument/2006/relationships/slide" Target="../slides/slide117.xml"/><Relationship Id="rId1" Type="http://schemas.openxmlformats.org/officeDocument/2006/relationships/notesMaster" Target="../notesMasters/notesMaster1.xml"/></Relationships>
</file>

<file path=ppt/notesSlides/_rels/notesSlide118.xml.rels><?xml version="1.0" encoding="UTF-8" standalone="yes"?>
<Relationships xmlns="http://schemas.openxmlformats.org/package/2006/relationships"><Relationship Id="rId2" Type="http://schemas.openxmlformats.org/officeDocument/2006/relationships/slide" Target="../slides/slide118.xml"/><Relationship Id="rId1" Type="http://schemas.openxmlformats.org/officeDocument/2006/relationships/notesMaster" Target="../notesMasters/notesMaster1.xml"/></Relationships>
</file>

<file path=ppt/notesSlides/_rels/notesSlide119.xml.rels><?xml version="1.0" encoding="UTF-8" standalone="yes"?>
<Relationships xmlns="http://schemas.openxmlformats.org/package/2006/relationships"><Relationship Id="rId2" Type="http://schemas.openxmlformats.org/officeDocument/2006/relationships/slide" Target="../slides/slide11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0.xml.rels><?xml version="1.0" encoding="UTF-8" standalone="yes"?>
<Relationships xmlns="http://schemas.openxmlformats.org/package/2006/relationships"><Relationship Id="rId2" Type="http://schemas.openxmlformats.org/officeDocument/2006/relationships/slide" Target="../slides/slide120.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71.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72.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73.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74.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75.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76.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77.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78.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79.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0.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81.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82.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_rels/notesSlide83.xml.rels><?xml version="1.0" encoding="UTF-8" standalone="yes"?>
<Relationships xmlns="http://schemas.openxmlformats.org/package/2006/relationships"><Relationship Id="rId2" Type="http://schemas.openxmlformats.org/officeDocument/2006/relationships/slide" Target="../slides/slide83.xml"/><Relationship Id="rId1" Type="http://schemas.openxmlformats.org/officeDocument/2006/relationships/notesMaster" Target="../notesMasters/notesMaster1.xml"/></Relationships>
</file>

<file path=ppt/notesSlides/_rels/notesSlide84.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85.xml.rels><?xml version="1.0" encoding="UTF-8" standalone="yes"?>
<Relationships xmlns="http://schemas.openxmlformats.org/package/2006/relationships"><Relationship Id="rId2" Type="http://schemas.openxmlformats.org/officeDocument/2006/relationships/slide" Target="../slides/slide85.xml"/><Relationship Id="rId1" Type="http://schemas.openxmlformats.org/officeDocument/2006/relationships/notesMaster" Target="../notesMasters/notesMaster1.xml"/></Relationships>
</file>

<file path=ppt/notesSlides/_rels/notesSlide86.xml.rels><?xml version="1.0" encoding="UTF-8" standalone="yes"?>
<Relationships xmlns="http://schemas.openxmlformats.org/package/2006/relationships"><Relationship Id="rId2" Type="http://schemas.openxmlformats.org/officeDocument/2006/relationships/slide" Target="../slides/slide86.xml"/><Relationship Id="rId1" Type="http://schemas.openxmlformats.org/officeDocument/2006/relationships/notesMaster" Target="../notesMasters/notesMaster1.xml"/></Relationships>
</file>

<file path=ppt/notesSlides/_rels/notesSlide87.xml.rels><?xml version="1.0" encoding="UTF-8" standalone="yes"?>
<Relationships xmlns="http://schemas.openxmlformats.org/package/2006/relationships"><Relationship Id="rId2" Type="http://schemas.openxmlformats.org/officeDocument/2006/relationships/slide" Target="../slides/slide87.xml"/><Relationship Id="rId1" Type="http://schemas.openxmlformats.org/officeDocument/2006/relationships/notesMaster" Target="../notesMasters/notesMaster1.xml"/></Relationships>
</file>

<file path=ppt/notesSlides/_rels/notesSlide88.xml.rels><?xml version="1.0" encoding="UTF-8" standalone="yes"?>
<Relationships xmlns="http://schemas.openxmlformats.org/package/2006/relationships"><Relationship Id="rId2" Type="http://schemas.openxmlformats.org/officeDocument/2006/relationships/slide" Target="../slides/slide88.xml"/><Relationship Id="rId1" Type="http://schemas.openxmlformats.org/officeDocument/2006/relationships/notesMaster" Target="../notesMasters/notesMaster1.xml"/></Relationships>
</file>

<file path=ppt/notesSlides/_rels/notesSlide89.xml.rels><?xml version="1.0" encoding="UTF-8" standalone="yes"?>
<Relationships xmlns="http://schemas.openxmlformats.org/package/2006/relationships"><Relationship Id="rId2" Type="http://schemas.openxmlformats.org/officeDocument/2006/relationships/slide" Target="../slides/slide8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0.xml.rels><?xml version="1.0" encoding="UTF-8" standalone="yes"?>
<Relationships xmlns="http://schemas.openxmlformats.org/package/2006/relationships"><Relationship Id="rId2" Type="http://schemas.openxmlformats.org/officeDocument/2006/relationships/slide" Target="../slides/slide90.xml"/><Relationship Id="rId1" Type="http://schemas.openxmlformats.org/officeDocument/2006/relationships/notesMaster" Target="../notesMasters/notesMaster1.xml"/></Relationships>
</file>

<file path=ppt/notesSlides/_rels/notesSlide91.xml.rels><?xml version="1.0" encoding="UTF-8" standalone="yes"?>
<Relationships xmlns="http://schemas.openxmlformats.org/package/2006/relationships"><Relationship Id="rId2" Type="http://schemas.openxmlformats.org/officeDocument/2006/relationships/slide" Target="../slides/slide91.xml"/><Relationship Id="rId1" Type="http://schemas.openxmlformats.org/officeDocument/2006/relationships/notesMaster" Target="../notesMasters/notesMaster1.xml"/></Relationships>
</file>

<file path=ppt/notesSlides/_rels/notesSlide92.xml.rels><?xml version="1.0" encoding="UTF-8" standalone="yes"?>
<Relationships xmlns="http://schemas.openxmlformats.org/package/2006/relationships"><Relationship Id="rId2" Type="http://schemas.openxmlformats.org/officeDocument/2006/relationships/slide" Target="../slides/slide92.xml"/><Relationship Id="rId1" Type="http://schemas.openxmlformats.org/officeDocument/2006/relationships/notesMaster" Target="../notesMasters/notesMaster1.xml"/></Relationships>
</file>

<file path=ppt/notesSlides/_rels/notesSlide93.xml.rels><?xml version="1.0" encoding="UTF-8" standalone="yes"?>
<Relationships xmlns="http://schemas.openxmlformats.org/package/2006/relationships"><Relationship Id="rId2" Type="http://schemas.openxmlformats.org/officeDocument/2006/relationships/slide" Target="../slides/slide93.xml"/><Relationship Id="rId1" Type="http://schemas.openxmlformats.org/officeDocument/2006/relationships/notesMaster" Target="../notesMasters/notesMaster1.xml"/></Relationships>
</file>

<file path=ppt/notesSlides/_rels/notesSlide94.xml.rels><?xml version="1.0" encoding="UTF-8" standalone="yes"?>
<Relationships xmlns="http://schemas.openxmlformats.org/package/2006/relationships"><Relationship Id="rId2" Type="http://schemas.openxmlformats.org/officeDocument/2006/relationships/slide" Target="../slides/slide94.xml"/><Relationship Id="rId1" Type="http://schemas.openxmlformats.org/officeDocument/2006/relationships/notesMaster" Target="../notesMasters/notesMaster1.xml"/></Relationships>
</file>

<file path=ppt/notesSlides/_rels/notesSlide95.xml.rels><?xml version="1.0" encoding="UTF-8" standalone="yes"?>
<Relationships xmlns="http://schemas.openxmlformats.org/package/2006/relationships"><Relationship Id="rId2" Type="http://schemas.openxmlformats.org/officeDocument/2006/relationships/slide" Target="../slides/slide95.xml"/><Relationship Id="rId1" Type="http://schemas.openxmlformats.org/officeDocument/2006/relationships/notesMaster" Target="../notesMasters/notesMaster1.xml"/></Relationships>
</file>

<file path=ppt/notesSlides/_rels/notesSlide96.xml.rels><?xml version="1.0" encoding="UTF-8" standalone="yes"?>
<Relationships xmlns="http://schemas.openxmlformats.org/package/2006/relationships"><Relationship Id="rId2" Type="http://schemas.openxmlformats.org/officeDocument/2006/relationships/slide" Target="../slides/slide96.xml"/><Relationship Id="rId1" Type="http://schemas.openxmlformats.org/officeDocument/2006/relationships/notesMaster" Target="../notesMasters/notesMaster1.xml"/></Relationships>
</file>

<file path=ppt/notesSlides/_rels/notesSlide97.xml.rels><?xml version="1.0" encoding="UTF-8" standalone="yes"?>
<Relationships xmlns="http://schemas.openxmlformats.org/package/2006/relationships"><Relationship Id="rId2" Type="http://schemas.openxmlformats.org/officeDocument/2006/relationships/slide" Target="../slides/slide97.xml"/><Relationship Id="rId1" Type="http://schemas.openxmlformats.org/officeDocument/2006/relationships/notesMaster" Target="../notesMasters/notesMaster1.xml"/></Relationships>
</file>

<file path=ppt/notesSlides/_rels/notesSlide98.xml.rels><?xml version="1.0" encoding="UTF-8" standalone="yes"?>
<Relationships xmlns="http://schemas.openxmlformats.org/package/2006/relationships"><Relationship Id="rId2" Type="http://schemas.openxmlformats.org/officeDocument/2006/relationships/slide" Target="../slides/slide98.xml"/><Relationship Id="rId1" Type="http://schemas.openxmlformats.org/officeDocument/2006/relationships/notesMaster" Target="../notesMasters/notesMaster1.xml"/></Relationships>
</file>

<file path=ppt/notesSlides/_rels/notesSlide99.xml.rels><?xml version="1.0" encoding="UTF-8" standalone="yes"?>
<Relationships xmlns="http://schemas.openxmlformats.org/package/2006/relationships"><Relationship Id="rId2" Type="http://schemas.openxmlformats.org/officeDocument/2006/relationships/slide" Target="../slides/slide9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4411597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11864676"/>
      </p:ext>
    </p:extLst>
  </p:cSld>
  <p:clrMapOvr>
    <a:masterClrMapping/>
  </p:clrMapOvr>
</p:notes>
</file>

<file path=ppt/notesSlides/notesSlide10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10777771"/>
      </p:ext>
    </p:extLst>
  </p:cSld>
  <p:clrMapOvr>
    <a:masterClrMapping/>
  </p:clrMapOvr>
</p:notes>
</file>

<file path=ppt/notesSlides/notesSlide10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99049187"/>
      </p:ext>
    </p:extLst>
  </p:cSld>
  <p:clrMapOvr>
    <a:masterClrMapping/>
  </p:clrMapOvr>
</p:notes>
</file>

<file path=ppt/notesSlides/notesSlide10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29636804"/>
      </p:ext>
    </p:extLst>
  </p:cSld>
  <p:clrMapOvr>
    <a:masterClrMapping/>
  </p:clrMapOvr>
</p:notes>
</file>

<file path=ppt/notesSlides/notesSlide10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98138341"/>
      </p:ext>
    </p:extLst>
  </p:cSld>
  <p:clrMapOvr>
    <a:masterClrMapping/>
  </p:clrMapOvr>
</p:notes>
</file>

<file path=ppt/notesSlides/notesSlide10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454143903"/>
      </p:ext>
    </p:extLst>
  </p:cSld>
  <p:clrMapOvr>
    <a:masterClrMapping/>
  </p:clrMapOvr>
</p:notes>
</file>

<file path=ppt/notesSlides/notesSlide10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96073080"/>
      </p:ext>
    </p:extLst>
  </p:cSld>
  <p:clrMapOvr>
    <a:masterClrMapping/>
  </p:clrMapOvr>
</p:notes>
</file>

<file path=ppt/notesSlides/notesSlide10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12366156"/>
      </p:ext>
    </p:extLst>
  </p:cSld>
  <p:clrMapOvr>
    <a:masterClrMapping/>
  </p:clrMapOvr>
</p:notes>
</file>

<file path=ppt/notesSlides/notesSlide10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53313129"/>
      </p:ext>
    </p:extLst>
  </p:cSld>
  <p:clrMapOvr>
    <a:masterClrMapping/>
  </p:clrMapOvr>
</p:notes>
</file>

<file path=ppt/notesSlides/notesSlide10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55499201"/>
      </p:ext>
    </p:extLst>
  </p:cSld>
  <p:clrMapOvr>
    <a:masterClrMapping/>
  </p:clrMapOvr>
</p:notes>
</file>

<file path=ppt/notesSlides/notesSlide10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47912689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72299167"/>
      </p:ext>
    </p:extLst>
  </p:cSld>
  <p:clrMapOvr>
    <a:masterClrMapping/>
  </p:clrMapOvr>
</p:notes>
</file>

<file path=ppt/notesSlides/notesSlide1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61544571"/>
      </p:ext>
    </p:extLst>
  </p:cSld>
  <p:clrMapOvr>
    <a:masterClrMapping/>
  </p:clrMapOvr>
</p:notes>
</file>

<file path=ppt/notesSlides/notesSlide1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66193857"/>
      </p:ext>
    </p:extLst>
  </p:cSld>
  <p:clrMapOvr>
    <a:masterClrMapping/>
  </p:clrMapOvr>
</p:notes>
</file>

<file path=ppt/notesSlides/notesSlide1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1167857"/>
      </p:ext>
    </p:extLst>
  </p:cSld>
  <p:clrMapOvr>
    <a:masterClrMapping/>
  </p:clrMapOvr>
</p:notes>
</file>

<file path=ppt/notesSlides/notesSlide1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33064696"/>
      </p:ext>
    </p:extLst>
  </p:cSld>
  <p:clrMapOvr>
    <a:masterClrMapping/>
  </p:clrMapOvr>
</p:notes>
</file>

<file path=ppt/notesSlides/notesSlide1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437592361"/>
      </p:ext>
    </p:extLst>
  </p:cSld>
  <p:clrMapOvr>
    <a:masterClrMapping/>
  </p:clrMapOvr>
</p:notes>
</file>

<file path=ppt/notesSlides/notesSlide1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23927220"/>
      </p:ext>
    </p:extLst>
  </p:cSld>
  <p:clrMapOvr>
    <a:masterClrMapping/>
  </p:clrMapOvr>
</p:notes>
</file>

<file path=ppt/notesSlides/notesSlide1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21586910"/>
      </p:ext>
    </p:extLst>
  </p:cSld>
  <p:clrMapOvr>
    <a:masterClrMapping/>
  </p:clrMapOvr>
</p:notes>
</file>

<file path=ppt/notesSlides/notesSlide1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39776590"/>
      </p:ext>
    </p:extLst>
  </p:cSld>
  <p:clrMapOvr>
    <a:masterClrMapping/>
  </p:clrMapOvr>
</p:notes>
</file>

<file path=ppt/notesSlides/notesSlide1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68974201"/>
      </p:ext>
    </p:extLst>
  </p:cSld>
  <p:clrMapOvr>
    <a:masterClrMapping/>
  </p:clrMapOvr>
</p:notes>
</file>

<file path=ppt/notesSlides/notesSlide1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409303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50721730"/>
      </p:ext>
    </p:extLst>
  </p:cSld>
  <p:clrMapOvr>
    <a:masterClrMapping/>
  </p:clrMapOvr>
</p:notes>
</file>

<file path=ppt/notesSlides/notesSlide1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194513233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2608575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a:defRPr/>
            </a:pPr>
            <a:endParaRPr lang="zh-CN" altLang="en-US" dirty="0"/>
          </a:p>
        </p:txBody>
      </p:sp>
    </p:spTree>
    <p:extLst>
      <p:ext uri="{BB962C8B-B14F-4D97-AF65-F5344CB8AC3E}">
        <p14:creationId xmlns:p14="http://schemas.microsoft.com/office/powerpoint/2010/main" val="51798982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1717274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0297614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8574258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9198714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049706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p>
        </p:txBody>
      </p:sp>
    </p:spTree>
    <p:extLst>
      <p:ext uri="{BB962C8B-B14F-4D97-AF65-F5344CB8AC3E}">
        <p14:creationId xmlns:p14="http://schemas.microsoft.com/office/powerpoint/2010/main" val="28630715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926126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5123290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1612666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9263195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9953602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5000483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6212271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a:defRPr/>
            </a:pPr>
            <a:r>
              <a:rPr lang="en-US" altLang="zh-CN" dirty="0" smtClean="0">
                <a:highlight>
                  <a:srgbClr val="00FF00"/>
                </a:highlight>
              </a:rPr>
              <a:t>Approved by unanimous consent</a:t>
            </a:r>
            <a:endParaRPr lang="zh-CN" altLang="en-US" dirty="0" smtClean="0"/>
          </a:p>
          <a:p>
            <a:pPr>
              <a:defRPr/>
            </a:pPr>
            <a:endParaRPr lang="zh-CN" altLang="en-US" dirty="0"/>
          </a:p>
        </p:txBody>
      </p:sp>
    </p:spTree>
    <p:extLst>
      <p:ext uri="{BB962C8B-B14F-4D97-AF65-F5344CB8AC3E}">
        <p14:creationId xmlns:p14="http://schemas.microsoft.com/office/powerpoint/2010/main" val="3695837424"/>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897792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1614942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04324180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26326384"/>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963944"/>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11258821"/>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97710078"/>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35195258"/>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a:defRPr/>
            </a:pPr>
            <a:r>
              <a:rPr lang="en-US" altLang="zh-CN" dirty="0" smtClean="0">
                <a:highlight>
                  <a:srgbClr val="00FF00"/>
                </a:highlight>
              </a:rPr>
              <a:t>Approved by unanimous consent</a:t>
            </a:r>
            <a:endParaRPr lang="zh-CN" altLang="en-US" dirty="0" smtClean="0"/>
          </a:p>
          <a:p>
            <a:pPr>
              <a:defRPr/>
            </a:pPr>
            <a:endParaRPr lang="zh-CN" altLang="en-US" dirty="0"/>
          </a:p>
        </p:txBody>
      </p:sp>
    </p:spTree>
    <p:extLst>
      <p:ext uri="{BB962C8B-B14F-4D97-AF65-F5344CB8AC3E}">
        <p14:creationId xmlns:p14="http://schemas.microsoft.com/office/powerpoint/2010/main" val="3161518352"/>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00410626"/>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70998691"/>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66346312"/>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1954191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a:defRPr/>
            </a:pPr>
            <a:r>
              <a:rPr lang="en-US" altLang="zh-CN" dirty="0" smtClean="0">
                <a:highlight>
                  <a:srgbClr val="00FF00"/>
                </a:highlight>
              </a:rPr>
              <a:t>Approved by unanimous consent</a:t>
            </a:r>
            <a:endParaRPr lang="zh-CN" altLang="en-US" dirty="0" smtClean="0"/>
          </a:p>
          <a:p>
            <a:pPr>
              <a:defRPr/>
            </a:pPr>
            <a:endParaRPr lang="zh-CN" altLang="en-US" dirty="0"/>
          </a:p>
        </p:txBody>
      </p:sp>
    </p:spTree>
    <p:extLst>
      <p:ext uri="{BB962C8B-B14F-4D97-AF65-F5344CB8AC3E}">
        <p14:creationId xmlns:p14="http://schemas.microsoft.com/office/powerpoint/2010/main" val="3427526850"/>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a:defRPr/>
            </a:pPr>
            <a:r>
              <a:rPr lang="en-US" altLang="zh-CN" dirty="0" smtClean="0">
                <a:highlight>
                  <a:srgbClr val="00FF00"/>
                </a:highlight>
              </a:rPr>
              <a:t>Approved by unanimous consent</a:t>
            </a:r>
            <a:endParaRPr lang="zh-CN" altLang="en-US" dirty="0" smtClean="0"/>
          </a:p>
          <a:p>
            <a:pPr>
              <a:defRPr/>
            </a:pPr>
            <a:endParaRPr lang="zh-CN" altLang="en-US" dirty="0"/>
          </a:p>
        </p:txBody>
      </p:sp>
    </p:spTree>
    <p:extLst>
      <p:ext uri="{BB962C8B-B14F-4D97-AF65-F5344CB8AC3E}">
        <p14:creationId xmlns:p14="http://schemas.microsoft.com/office/powerpoint/2010/main" val="95537566"/>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68065636"/>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88144627"/>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124994867"/>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77202753"/>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76707742"/>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52147593"/>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0819071"/>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06930947"/>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47753540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84906014"/>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34980444"/>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33693178"/>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91228242"/>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52472185"/>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52046677"/>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14684751"/>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570775840"/>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17812542"/>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a:defRPr/>
            </a:pPr>
            <a:r>
              <a:rPr lang="en-US" altLang="zh-CN" dirty="0" smtClean="0">
                <a:highlight>
                  <a:srgbClr val="00FF00"/>
                </a:highlight>
              </a:rPr>
              <a:t>Approved by unanimous consent</a:t>
            </a:r>
            <a:endParaRPr lang="zh-CN" altLang="en-US" dirty="0" smtClean="0"/>
          </a:p>
          <a:p>
            <a:pPr>
              <a:defRPr/>
            </a:pPr>
            <a:endParaRPr lang="zh-CN" altLang="en-US" dirty="0"/>
          </a:p>
        </p:txBody>
      </p:sp>
    </p:spTree>
    <p:extLst>
      <p:ext uri="{BB962C8B-B14F-4D97-AF65-F5344CB8AC3E}">
        <p14:creationId xmlns:p14="http://schemas.microsoft.com/office/powerpoint/2010/main" val="2431112636"/>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3924554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839845918"/>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46571777"/>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03015979"/>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558220465"/>
      </p:ext>
    </p:extLst>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44786801"/>
      </p:ext>
    </p:extLst>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32202278"/>
      </p:ext>
    </p:extLst>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07799864"/>
      </p:ext>
    </p:extLst>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25758934"/>
      </p:ext>
    </p:extLst>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07859758"/>
      </p:ext>
    </p:extLst>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09952346"/>
      </p:ext>
    </p:extLst>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5344450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540589558"/>
      </p:ext>
    </p:extLst>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52197045"/>
      </p:ext>
    </p:extLst>
  </p:cSld>
  <p:clrMapOvr>
    <a:masterClrMapping/>
  </p:clrMapOvr>
</p:notes>
</file>

<file path=ppt/notesSlides/notesSlide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82457188"/>
      </p:ext>
    </p:extLst>
  </p:cSld>
  <p:clrMapOvr>
    <a:masterClrMapping/>
  </p:clrMapOvr>
</p:notes>
</file>

<file path=ppt/notesSlides/notesSlide7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45495802"/>
      </p:ext>
    </p:extLst>
  </p:cSld>
  <p:clrMapOvr>
    <a:masterClrMapping/>
  </p:clrMapOvr>
</p:notes>
</file>

<file path=ppt/notesSlides/notesSlide7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488708597"/>
      </p:ext>
    </p:extLst>
  </p:cSld>
  <p:clrMapOvr>
    <a:masterClrMapping/>
  </p:clrMapOvr>
</p:notes>
</file>

<file path=ppt/notesSlides/notesSlide7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6080901"/>
      </p:ext>
    </p:extLst>
  </p:cSld>
  <p:clrMapOvr>
    <a:masterClrMapping/>
  </p:clrMapOvr>
</p:notes>
</file>

<file path=ppt/notesSlides/notesSlide7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98307136"/>
      </p:ext>
    </p:extLst>
  </p:cSld>
  <p:clrMapOvr>
    <a:masterClrMapping/>
  </p:clrMapOvr>
</p:notes>
</file>

<file path=ppt/notesSlides/notesSlide7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03124787"/>
      </p:ext>
    </p:extLst>
  </p:cSld>
  <p:clrMapOvr>
    <a:masterClrMapping/>
  </p:clrMapOvr>
</p:notes>
</file>

<file path=ppt/notesSlides/notesSlide7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89654100"/>
      </p:ext>
    </p:extLst>
  </p:cSld>
  <p:clrMapOvr>
    <a:masterClrMapping/>
  </p:clrMapOvr>
</p:notes>
</file>

<file path=ppt/notesSlides/notesSlide7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59705258"/>
      </p:ext>
    </p:extLst>
  </p:cSld>
  <p:clrMapOvr>
    <a:masterClrMapping/>
  </p:clrMapOvr>
</p:notes>
</file>

<file path=ppt/notesSlides/notesSlide7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0770887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98929377"/>
      </p:ext>
    </p:extLst>
  </p:cSld>
  <p:clrMapOvr>
    <a:masterClrMapping/>
  </p:clrMapOvr>
</p:notes>
</file>

<file path=ppt/notesSlides/notesSlide8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92829349"/>
      </p:ext>
    </p:extLst>
  </p:cSld>
  <p:clrMapOvr>
    <a:masterClrMapping/>
  </p:clrMapOvr>
</p:notes>
</file>

<file path=ppt/notesSlides/notesSlide8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18276440"/>
      </p:ext>
    </p:extLst>
  </p:cSld>
  <p:clrMapOvr>
    <a:masterClrMapping/>
  </p:clrMapOvr>
</p:notes>
</file>

<file path=ppt/notesSlides/notesSlide8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65260169"/>
      </p:ext>
    </p:extLst>
  </p:cSld>
  <p:clrMapOvr>
    <a:masterClrMapping/>
  </p:clrMapOvr>
</p:notes>
</file>

<file path=ppt/notesSlides/notesSlide8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79517665"/>
      </p:ext>
    </p:extLst>
  </p:cSld>
  <p:clrMapOvr>
    <a:masterClrMapping/>
  </p:clrMapOvr>
</p:notes>
</file>

<file path=ppt/notesSlides/notesSlide8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50717948"/>
      </p:ext>
    </p:extLst>
  </p:cSld>
  <p:clrMapOvr>
    <a:masterClrMapping/>
  </p:clrMapOvr>
</p:notes>
</file>

<file path=ppt/notesSlides/notesSlide8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3746973"/>
      </p:ext>
    </p:extLst>
  </p:cSld>
  <p:clrMapOvr>
    <a:masterClrMapping/>
  </p:clrMapOvr>
</p:notes>
</file>

<file path=ppt/notesSlides/notesSlide8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3880092"/>
      </p:ext>
    </p:extLst>
  </p:cSld>
  <p:clrMapOvr>
    <a:masterClrMapping/>
  </p:clrMapOvr>
</p:notes>
</file>

<file path=ppt/notesSlides/notesSlide8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54296564"/>
      </p:ext>
    </p:extLst>
  </p:cSld>
  <p:clrMapOvr>
    <a:masterClrMapping/>
  </p:clrMapOvr>
</p:notes>
</file>

<file path=ppt/notesSlides/notesSlide8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4107099"/>
      </p:ext>
    </p:extLst>
  </p:cSld>
  <p:clrMapOvr>
    <a:masterClrMapping/>
  </p:clrMapOvr>
</p:notes>
</file>

<file path=ppt/notesSlides/notesSlide8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4631830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102398650"/>
      </p:ext>
    </p:extLst>
  </p:cSld>
  <p:clrMapOvr>
    <a:masterClrMapping/>
  </p:clrMapOvr>
</p:notes>
</file>

<file path=ppt/notesSlides/notesSlide9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56706101"/>
      </p:ext>
    </p:extLst>
  </p:cSld>
  <p:clrMapOvr>
    <a:masterClrMapping/>
  </p:clrMapOvr>
</p:notes>
</file>

<file path=ppt/notesSlides/notesSlide9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03571659"/>
      </p:ext>
    </p:extLst>
  </p:cSld>
  <p:clrMapOvr>
    <a:masterClrMapping/>
  </p:clrMapOvr>
</p:notes>
</file>

<file path=ppt/notesSlides/notesSlide9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23619999"/>
      </p:ext>
    </p:extLst>
  </p:cSld>
  <p:clrMapOvr>
    <a:masterClrMapping/>
  </p:clrMapOvr>
</p:notes>
</file>

<file path=ppt/notesSlides/notesSlide9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64803908"/>
      </p:ext>
    </p:extLst>
  </p:cSld>
  <p:clrMapOvr>
    <a:masterClrMapping/>
  </p:clrMapOvr>
</p:notes>
</file>

<file path=ppt/notesSlides/notesSlide9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26340904"/>
      </p:ext>
    </p:extLst>
  </p:cSld>
  <p:clrMapOvr>
    <a:masterClrMapping/>
  </p:clrMapOvr>
</p:notes>
</file>

<file path=ppt/notesSlides/notesSlide9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15819802"/>
      </p:ext>
    </p:extLst>
  </p:cSld>
  <p:clrMapOvr>
    <a:masterClrMapping/>
  </p:clrMapOvr>
</p:notes>
</file>

<file path=ppt/notesSlides/notesSlide9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36699060"/>
      </p:ext>
    </p:extLst>
  </p:cSld>
  <p:clrMapOvr>
    <a:masterClrMapping/>
  </p:clrMapOvr>
</p:notes>
</file>

<file path=ppt/notesSlides/notesSlide9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460398745"/>
      </p:ext>
    </p:extLst>
  </p:cSld>
  <p:clrMapOvr>
    <a:masterClrMapping/>
  </p:clrMapOvr>
</p:notes>
</file>

<file path=ppt/notesSlides/notesSlide9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78893901"/>
      </p:ext>
    </p:extLst>
  </p:cSld>
  <p:clrMapOvr>
    <a:masterClrMapping/>
  </p:clrMapOvr>
</p:notes>
</file>

<file path=ppt/notesSlides/notesSlide9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630678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xfrm>
            <a:off x="7721601" y="6475413"/>
            <a:ext cx="3670300" cy="184150"/>
          </a:xfrm>
          <a:prstGeom prst="rect">
            <a:avLst/>
          </a:prstGeom>
          <a:ln/>
        </p:spPr>
        <p:txBody>
          <a:bodyPr/>
          <a:lstStyle>
            <a:lvl1pPr>
              <a:defRPr/>
            </a:lvl1pPr>
          </a:lstStyle>
          <a:p>
            <a:pPr>
              <a:defRPr/>
            </a:pPr>
            <a:r>
              <a:rPr lang="en-US"/>
              <a:t>Tony Xiao Han (</a:t>
            </a:r>
            <a:r>
              <a:rPr lang="en-US" smtClean="0"/>
              <a:t>Huawei)</a:t>
            </a:r>
            <a:endParaRPr lang="en-US"/>
          </a:p>
        </p:txBody>
      </p:sp>
      <p:sp>
        <p:nvSpPr>
          <p:cNvPr id="5" name="Rectangle 6"/>
          <p:cNvSpPr>
            <a:spLocks noGrp="1" noChangeArrowheads="1"/>
          </p:cNvSpPr>
          <p:nvPr>
            <p:ph type="sldNum" sz="quarter" idx="11"/>
          </p:nvPr>
        </p:nvSpPr>
        <p:spPr>
          <a:xfrm>
            <a:off x="5879100" y="6475413"/>
            <a:ext cx="535403" cy="184666"/>
          </a:xfrm>
          <a:prstGeom prst="rect">
            <a:avLst/>
          </a:prstGeom>
          <a:ln/>
        </p:spPr>
        <p:txBody>
          <a:bodyPr/>
          <a:lstStyle>
            <a:lvl1pPr>
              <a:defRPr/>
            </a:lvl1pPr>
          </a:lstStyle>
          <a:p>
            <a:pPr>
              <a:defRPr/>
            </a:pPr>
            <a:r>
              <a:rPr lang="en-US" altLang="en-US"/>
              <a:t>Slide </a:t>
            </a:r>
            <a:fld id="{E93C4498-848E-4199-A92A-DEF65046281F}" type="slidenum">
              <a:rPr lang="en-US" altLang="en-US"/>
              <a:pPr>
                <a:defRPr/>
              </a:pPr>
              <a:t>‹#›</a:t>
            </a:fld>
            <a:endParaRPr lang="en-US" altLang="en-US"/>
          </a:p>
        </p:txBody>
      </p:sp>
    </p:spTree>
    <p:extLst>
      <p:ext uri="{BB962C8B-B14F-4D97-AF65-F5344CB8AC3E}">
        <p14:creationId xmlns:p14="http://schemas.microsoft.com/office/powerpoint/2010/main" val="296848023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xfrm>
            <a:off x="7721601" y="6475413"/>
            <a:ext cx="3670300" cy="184150"/>
          </a:xfrm>
          <a:prstGeom prst="rect">
            <a:avLst/>
          </a:prstGeom>
          <a:ln/>
        </p:spPr>
        <p:txBody>
          <a:bodyPr/>
          <a:lstStyle>
            <a:lvl1pPr>
              <a:defRPr/>
            </a:lvl1pPr>
          </a:lstStyle>
          <a:p>
            <a:pPr>
              <a:defRPr/>
            </a:pPr>
            <a:r>
              <a:rPr lang="en-US"/>
              <a:t>Tony Xiao Han (</a:t>
            </a:r>
            <a:r>
              <a:rPr lang="en-US" smtClean="0"/>
              <a:t>Huawei)</a:t>
            </a:r>
            <a:endParaRPr lang="en-US"/>
          </a:p>
        </p:txBody>
      </p:sp>
      <p:sp>
        <p:nvSpPr>
          <p:cNvPr id="3" name="Rectangle 6"/>
          <p:cNvSpPr>
            <a:spLocks noGrp="1" noChangeArrowheads="1"/>
          </p:cNvSpPr>
          <p:nvPr>
            <p:ph type="sldNum" sz="quarter" idx="11"/>
          </p:nvPr>
        </p:nvSpPr>
        <p:spPr>
          <a:xfrm>
            <a:off x="5879100" y="6475413"/>
            <a:ext cx="535403" cy="184666"/>
          </a:xfrm>
          <a:prstGeom prst="rect">
            <a:avLst/>
          </a:prstGeom>
          <a:ln/>
        </p:spPr>
        <p:txBody>
          <a:bodyPr/>
          <a:lstStyle>
            <a:lvl1pPr>
              <a:defRPr/>
            </a:lvl1pPr>
          </a:lstStyle>
          <a:p>
            <a:pPr>
              <a:defRPr/>
            </a:pPr>
            <a:r>
              <a:rPr lang="en-US" altLang="en-US"/>
              <a:t>Slide </a:t>
            </a:r>
            <a:fld id="{BD527920-A45F-4680-B837-671AD6ADDE2C}" type="slidenum">
              <a:rPr lang="en-US" altLang="en-US"/>
              <a:pPr>
                <a:defRPr/>
              </a:pPr>
              <a:t>‹#›</a:t>
            </a:fld>
            <a:endParaRPr lang="en-US" altLang="en-US"/>
          </a:p>
        </p:txBody>
      </p:sp>
    </p:spTree>
    <p:extLst>
      <p:ext uri="{BB962C8B-B14F-4D97-AF65-F5344CB8AC3E}">
        <p14:creationId xmlns:p14="http://schemas.microsoft.com/office/powerpoint/2010/main" val="397242249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1" name="Rectangle 7"/>
          <p:cNvSpPr>
            <a:spLocks noChangeArrowheads="1"/>
          </p:cNvSpPr>
          <p:nvPr/>
        </p:nvSpPr>
        <p:spPr bwMode="auto">
          <a:xfrm>
            <a:off x="7670620" y="304027"/>
            <a:ext cx="3513847"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a:t>
            </a:r>
            <a:r>
              <a:rPr lang="en-US" altLang="en-US" sz="1800" b="1" kern="1200" dirty="0" smtClean="0">
                <a:solidFill>
                  <a:schemeClr val="tx1"/>
                </a:solidFill>
                <a:latin typeface="Times New Roman" panose="02020603050405020304" pitchFamily="18" charset="0"/>
                <a:ea typeface="MS PGothic" panose="020B0600070205080204" pitchFamily="34" charset="-128"/>
                <a:cs typeface="+mn-cs"/>
              </a:rPr>
              <a:t>802.11-20/</a:t>
            </a:r>
            <a:r>
              <a:rPr lang="en-US" altLang="zh-CN" sz="1800" b="1" kern="1200" dirty="0" smtClean="0">
                <a:solidFill>
                  <a:schemeClr val="tx1"/>
                </a:solidFill>
                <a:latin typeface="Times New Roman" panose="02020603050405020304" pitchFamily="18" charset="0"/>
                <a:ea typeface="MS PGothic" panose="020B0600070205080204" pitchFamily="34" charset="-128"/>
                <a:cs typeface="+mn-cs"/>
              </a:rPr>
              <a:t>1874</a:t>
            </a:r>
            <a:r>
              <a:rPr lang="en-US" altLang="en-US" sz="1800" b="1" kern="1200" dirty="0" smtClean="0">
                <a:solidFill>
                  <a:schemeClr val="tx1"/>
                </a:solidFill>
                <a:latin typeface="Times New Roman" panose="02020603050405020304" pitchFamily="18" charset="0"/>
                <a:ea typeface="MS PGothic" panose="020B0600070205080204" pitchFamily="34" charset="-128"/>
                <a:cs typeface="+mn-cs"/>
              </a:rPr>
              <a:t>r49</a:t>
            </a:r>
            <a:endParaRPr lang="en-US" altLang="en-US" sz="1800" b="1" kern="1200" dirty="0" smtClean="0">
              <a:solidFill>
                <a:schemeClr val="tx1"/>
              </a:solidFill>
              <a:latin typeface="Times New Roman" panose="02020603050405020304" pitchFamily="18" charset="0"/>
              <a:ea typeface="MS PGothic" panose="020B0600070205080204" pitchFamily="34" charset="-128"/>
              <a:cs typeface="+mn-cs"/>
            </a:endParaRPr>
          </a:p>
        </p:txBody>
      </p:sp>
      <p:sp>
        <p:nvSpPr>
          <p:cNvPr id="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914401" y="6475413"/>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smtClean="0"/>
              <a:t>Submission</a:t>
            </a:r>
          </a:p>
        </p:txBody>
      </p:sp>
      <p:sp>
        <p:nvSpPr>
          <p:cNvPr id="3"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1" name="Rectangle 7"/>
          <p:cNvSpPr>
            <a:spLocks noChangeArrowheads="1"/>
          </p:cNvSpPr>
          <p:nvPr userDrawn="1"/>
        </p:nvSpPr>
        <p:spPr bwMode="auto">
          <a:xfrm>
            <a:off x="914400" y="318315"/>
            <a:ext cx="1455527"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February </a:t>
            </a:r>
            <a:r>
              <a:rPr lang="en-US" altLang="en-US" sz="1800" b="1" dirty="0" smtClean="0"/>
              <a:t>2022</a:t>
            </a:r>
          </a:p>
        </p:txBody>
      </p:sp>
      <p:sp>
        <p:nvSpPr>
          <p:cNvPr id="12" name="Rectangle 6"/>
          <p:cNvSpPr txBox="1">
            <a:spLocks noChangeArrowheads="1"/>
          </p:cNvSpPr>
          <p:nvPr userDrawn="1"/>
        </p:nvSpPr>
        <p:spPr bwMode="auto">
          <a:xfrm>
            <a:off x="5828299"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dirty="0" smtClean="0"/>
              <a:t>Slide </a:t>
            </a:r>
            <a:fld id="{98CF3751-53B3-4C74-9A1D-32DBC2A8DF9F}" type="slidenum">
              <a:rPr lang="en-US" altLang="en-US" smtClean="0"/>
              <a:pPr>
                <a:defRPr/>
              </a:pPr>
              <a:t>‹#›</a:t>
            </a:fld>
            <a:endParaRPr lang="en-US" altLang="en-US" dirty="0"/>
          </a:p>
        </p:txBody>
      </p:sp>
      <p:sp>
        <p:nvSpPr>
          <p:cNvPr id="14" name="Rectangle 5"/>
          <p:cNvSpPr txBox="1">
            <a:spLocks noChangeArrowheads="1"/>
          </p:cNvSpPr>
          <p:nvPr userDrawn="1"/>
        </p:nvSpPr>
        <p:spPr bwMode="auto">
          <a:xfrm>
            <a:off x="7708901" y="6475929"/>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smtClean="0"/>
              <a:t>Tony Xiao Han (Huawei)</a:t>
            </a:r>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00.xml.rels><?xml version="1.0" encoding="UTF-8" standalone="yes"?>
<Relationships xmlns="http://schemas.openxmlformats.org/package/2006/relationships"><Relationship Id="rId2" Type="http://schemas.openxmlformats.org/officeDocument/2006/relationships/notesSlide" Target="../notesSlides/notesSlide100.xml"/><Relationship Id="rId1" Type="http://schemas.openxmlformats.org/officeDocument/2006/relationships/slideLayout" Target="../slideLayouts/slideLayout1.xml"/></Relationships>
</file>

<file path=ppt/slides/_rels/slide101.xml.rels><?xml version="1.0" encoding="UTF-8" standalone="yes"?>
<Relationships xmlns="http://schemas.openxmlformats.org/package/2006/relationships"><Relationship Id="rId2" Type="http://schemas.openxmlformats.org/officeDocument/2006/relationships/notesSlide" Target="../notesSlides/notesSlide101.xml"/><Relationship Id="rId1" Type="http://schemas.openxmlformats.org/officeDocument/2006/relationships/slideLayout" Target="../slideLayouts/slideLayout1.xml"/></Relationships>
</file>

<file path=ppt/slides/_rels/slide102.xml.rels><?xml version="1.0" encoding="UTF-8" standalone="yes"?>
<Relationships xmlns="http://schemas.openxmlformats.org/package/2006/relationships"><Relationship Id="rId2" Type="http://schemas.openxmlformats.org/officeDocument/2006/relationships/notesSlide" Target="../notesSlides/notesSlide102.xml"/><Relationship Id="rId1" Type="http://schemas.openxmlformats.org/officeDocument/2006/relationships/slideLayout" Target="../slideLayouts/slideLayout1.xml"/></Relationships>
</file>

<file path=ppt/slides/_rels/slide103.xml.rels><?xml version="1.0" encoding="UTF-8" standalone="yes"?>
<Relationships xmlns="http://schemas.openxmlformats.org/package/2006/relationships"><Relationship Id="rId2" Type="http://schemas.openxmlformats.org/officeDocument/2006/relationships/notesSlide" Target="../notesSlides/notesSlide103.xml"/><Relationship Id="rId1" Type="http://schemas.openxmlformats.org/officeDocument/2006/relationships/slideLayout" Target="../slideLayouts/slideLayout1.xml"/></Relationships>
</file>

<file path=ppt/slides/_rels/slide104.xml.rels><?xml version="1.0" encoding="UTF-8" standalone="yes"?>
<Relationships xmlns="http://schemas.openxmlformats.org/package/2006/relationships"><Relationship Id="rId2" Type="http://schemas.openxmlformats.org/officeDocument/2006/relationships/notesSlide" Target="../notesSlides/notesSlide104.xml"/><Relationship Id="rId1" Type="http://schemas.openxmlformats.org/officeDocument/2006/relationships/slideLayout" Target="../slideLayouts/slideLayout1.xml"/></Relationships>
</file>

<file path=ppt/slides/_rels/slide105.xml.rels><?xml version="1.0" encoding="UTF-8" standalone="yes"?>
<Relationships xmlns="http://schemas.openxmlformats.org/package/2006/relationships"><Relationship Id="rId2" Type="http://schemas.openxmlformats.org/officeDocument/2006/relationships/notesSlide" Target="../notesSlides/notesSlide105.xml"/><Relationship Id="rId1" Type="http://schemas.openxmlformats.org/officeDocument/2006/relationships/slideLayout" Target="../slideLayouts/slideLayout1.xml"/></Relationships>
</file>

<file path=ppt/slides/_rels/slide106.xml.rels><?xml version="1.0" encoding="UTF-8" standalone="yes"?>
<Relationships xmlns="http://schemas.openxmlformats.org/package/2006/relationships"><Relationship Id="rId2" Type="http://schemas.openxmlformats.org/officeDocument/2006/relationships/notesSlide" Target="../notesSlides/notesSlide106.xml"/><Relationship Id="rId1" Type="http://schemas.openxmlformats.org/officeDocument/2006/relationships/slideLayout" Target="../slideLayouts/slideLayout1.xml"/></Relationships>
</file>

<file path=ppt/slides/_rels/slide107.xml.rels><?xml version="1.0" encoding="UTF-8" standalone="yes"?>
<Relationships xmlns="http://schemas.openxmlformats.org/package/2006/relationships"><Relationship Id="rId2" Type="http://schemas.openxmlformats.org/officeDocument/2006/relationships/notesSlide" Target="../notesSlides/notesSlide107.xml"/><Relationship Id="rId1" Type="http://schemas.openxmlformats.org/officeDocument/2006/relationships/slideLayout" Target="../slideLayouts/slideLayout1.xml"/></Relationships>
</file>

<file path=ppt/slides/_rels/slide108.xml.rels><?xml version="1.0" encoding="UTF-8" standalone="yes"?>
<Relationships xmlns="http://schemas.openxmlformats.org/package/2006/relationships"><Relationship Id="rId2" Type="http://schemas.openxmlformats.org/officeDocument/2006/relationships/notesSlide" Target="../notesSlides/notesSlide108.xml"/><Relationship Id="rId1" Type="http://schemas.openxmlformats.org/officeDocument/2006/relationships/slideLayout" Target="../slideLayouts/slideLayout1.xml"/></Relationships>
</file>

<file path=ppt/slides/_rels/slide109.xml.rels><?xml version="1.0" encoding="UTF-8" standalone="yes"?>
<Relationships xmlns="http://schemas.openxmlformats.org/package/2006/relationships"><Relationship Id="rId2" Type="http://schemas.openxmlformats.org/officeDocument/2006/relationships/notesSlide" Target="../notesSlides/notesSlide109.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10.xml.rels><?xml version="1.0" encoding="UTF-8" standalone="yes"?>
<Relationships xmlns="http://schemas.openxmlformats.org/package/2006/relationships"><Relationship Id="rId2" Type="http://schemas.openxmlformats.org/officeDocument/2006/relationships/notesSlide" Target="../notesSlides/notesSlide110.xml"/><Relationship Id="rId1" Type="http://schemas.openxmlformats.org/officeDocument/2006/relationships/slideLayout" Target="../slideLayouts/slideLayout1.xml"/></Relationships>
</file>

<file path=ppt/slides/_rels/slide111.xml.rels><?xml version="1.0" encoding="UTF-8" standalone="yes"?>
<Relationships xmlns="http://schemas.openxmlformats.org/package/2006/relationships"><Relationship Id="rId2" Type="http://schemas.openxmlformats.org/officeDocument/2006/relationships/notesSlide" Target="../notesSlides/notesSlide111.xml"/><Relationship Id="rId1" Type="http://schemas.openxmlformats.org/officeDocument/2006/relationships/slideLayout" Target="../slideLayouts/slideLayout1.xml"/></Relationships>
</file>

<file path=ppt/slides/_rels/slide112.xml.rels><?xml version="1.0" encoding="UTF-8" standalone="yes"?>
<Relationships xmlns="http://schemas.openxmlformats.org/package/2006/relationships"><Relationship Id="rId2" Type="http://schemas.openxmlformats.org/officeDocument/2006/relationships/notesSlide" Target="../notesSlides/notesSlide112.xml"/><Relationship Id="rId1" Type="http://schemas.openxmlformats.org/officeDocument/2006/relationships/slideLayout" Target="../slideLayouts/slideLayout1.xml"/></Relationships>
</file>

<file path=ppt/slides/_rels/slide113.xml.rels><?xml version="1.0" encoding="UTF-8" standalone="yes"?>
<Relationships xmlns="http://schemas.openxmlformats.org/package/2006/relationships"><Relationship Id="rId2" Type="http://schemas.openxmlformats.org/officeDocument/2006/relationships/notesSlide" Target="../notesSlides/notesSlide113.xml"/><Relationship Id="rId1" Type="http://schemas.openxmlformats.org/officeDocument/2006/relationships/slideLayout" Target="../slideLayouts/slideLayout1.xml"/></Relationships>
</file>

<file path=ppt/slides/_rels/slide114.xml.rels><?xml version="1.0" encoding="UTF-8" standalone="yes"?>
<Relationships xmlns="http://schemas.openxmlformats.org/package/2006/relationships"><Relationship Id="rId2" Type="http://schemas.openxmlformats.org/officeDocument/2006/relationships/notesSlide" Target="../notesSlides/notesSlide114.xml"/><Relationship Id="rId1" Type="http://schemas.openxmlformats.org/officeDocument/2006/relationships/slideLayout" Target="../slideLayouts/slideLayout1.xml"/></Relationships>
</file>

<file path=ppt/slides/_rels/slide115.xml.rels><?xml version="1.0" encoding="UTF-8" standalone="yes"?>
<Relationships xmlns="http://schemas.openxmlformats.org/package/2006/relationships"><Relationship Id="rId2" Type="http://schemas.openxmlformats.org/officeDocument/2006/relationships/notesSlide" Target="../notesSlides/notesSlide115.xml"/><Relationship Id="rId1" Type="http://schemas.openxmlformats.org/officeDocument/2006/relationships/slideLayout" Target="../slideLayouts/slideLayout1.xml"/></Relationships>
</file>

<file path=ppt/slides/_rels/slide116.xml.rels><?xml version="1.0" encoding="UTF-8" standalone="yes"?>
<Relationships xmlns="http://schemas.openxmlformats.org/package/2006/relationships"><Relationship Id="rId2" Type="http://schemas.openxmlformats.org/officeDocument/2006/relationships/notesSlide" Target="../notesSlides/notesSlide116.xml"/><Relationship Id="rId1" Type="http://schemas.openxmlformats.org/officeDocument/2006/relationships/slideLayout" Target="../slideLayouts/slideLayout1.xml"/></Relationships>
</file>

<file path=ppt/slides/_rels/slide117.xml.rels><?xml version="1.0" encoding="UTF-8" standalone="yes"?>
<Relationships xmlns="http://schemas.openxmlformats.org/package/2006/relationships"><Relationship Id="rId2" Type="http://schemas.openxmlformats.org/officeDocument/2006/relationships/notesSlide" Target="../notesSlides/notesSlide117.xml"/><Relationship Id="rId1" Type="http://schemas.openxmlformats.org/officeDocument/2006/relationships/slideLayout" Target="../slideLayouts/slideLayout1.xml"/></Relationships>
</file>

<file path=ppt/slides/_rels/slide118.xml.rels><?xml version="1.0" encoding="UTF-8" standalone="yes"?>
<Relationships xmlns="http://schemas.openxmlformats.org/package/2006/relationships"><Relationship Id="rId2" Type="http://schemas.openxmlformats.org/officeDocument/2006/relationships/notesSlide" Target="../notesSlides/notesSlide118.xml"/><Relationship Id="rId1" Type="http://schemas.openxmlformats.org/officeDocument/2006/relationships/slideLayout" Target="../slideLayouts/slideLayout1.xml"/></Relationships>
</file>

<file path=ppt/slides/_rels/slide119.xml.rels><?xml version="1.0" encoding="UTF-8" standalone="yes"?>
<Relationships xmlns="http://schemas.openxmlformats.org/package/2006/relationships"><Relationship Id="rId2" Type="http://schemas.openxmlformats.org/officeDocument/2006/relationships/notesSlide" Target="../notesSlides/notesSlide119.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20.xml.rels><?xml version="1.0" encoding="UTF-8" standalone="yes"?>
<Relationships xmlns="http://schemas.openxmlformats.org/package/2006/relationships"><Relationship Id="rId2" Type="http://schemas.openxmlformats.org/officeDocument/2006/relationships/notesSlide" Target="../notesSlides/notesSlide120.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802.11/dcn/20/11-20-1834-00-00bf-ieee-802-11bf-november-2020-plenary-meeting-minutes.docx"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 Id="rId6" Type="http://schemas.openxmlformats.org/officeDocument/2006/relationships/hyperlink" Target="https://mentor.ieee.org/802.11/dcn/21/11-21-0038-00-00bf-802-11bf-teleconference-minutes-january-2021.docx" TargetMode="External"/><Relationship Id="rId5" Type="http://schemas.openxmlformats.org/officeDocument/2006/relationships/hyperlink" Target="https://mentor.ieee.org/802.11/dcn/20/11-20-1955-01-00bf-802-11bf-teleconference-minutes-december-2020.docx" TargetMode="External"/><Relationship Id="rId4" Type="http://schemas.openxmlformats.org/officeDocument/2006/relationships/hyperlink" Target="https://mentor.ieee.org/802.11/dcn/20/11-20-1909-00-00bf-802-11bf-teleconference-minutes-november-2020.docx" TargetMode="Externa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3" Type="http://schemas.openxmlformats.org/officeDocument/2006/relationships/hyperlink" Target="https://mentor.ieee.org/802.11/dcn/21/11-21-0120-01-00bf-meeting-minutes-january-2021.docx" TargetMode="External"/><Relationship Id="rId2" Type="http://schemas.openxmlformats.org/officeDocument/2006/relationships/notesSlide" Target="../notesSlides/notesSlide27.xml"/><Relationship Id="rId1" Type="http://schemas.openxmlformats.org/officeDocument/2006/relationships/slideLayout" Target="../slideLayouts/slideLayout1.xml"/><Relationship Id="rId4" Type="http://schemas.openxmlformats.org/officeDocument/2006/relationships/hyperlink" Target="https://mentor.ieee.org/802.11/dcn/21/11-21-0227-01-00bf-802-11bf-teleconference-minutes-february-2021.docx" TargetMode="Externa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3" Type="http://schemas.openxmlformats.org/officeDocument/2006/relationships/hyperlink" Target="https://mentor.ieee.org/802.11/dcn/21/11-21-0476-00-00bf-meeting-minutes-march-2021.docx" TargetMode="External"/><Relationship Id="rId2" Type="http://schemas.openxmlformats.org/officeDocument/2006/relationships/notesSlide" Target="../notesSlides/notesSlide35.xml"/><Relationship Id="rId1" Type="http://schemas.openxmlformats.org/officeDocument/2006/relationships/slideLayout" Target="../slideLayouts/slideLayout1.xml"/><Relationship Id="rId5" Type="http://schemas.openxmlformats.org/officeDocument/2006/relationships/hyperlink" Target="https://mentor.ieee.org/802.11/dcn/21/11-21-0645-03-00bf-802-11bf-teleconference-minutes-april-2021.docx" TargetMode="External"/><Relationship Id="rId4" Type="http://schemas.openxmlformats.org/officeDocument/2006/relationships/hyperlink" Target="https://mentor.ieee.org/802.11/dcn/21/11-21-0547-00-00bf-802-11bf-teleconference-minutes-march-2021.docx" TargetMode="Externa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mentor.ieee.org/802.11/dcn/20/11-20-1465-00-SENS-wlan-sensing-sg-september-2020-interim-meeting-minutes.docx"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hyperlink" Target="https://mentor.ieee.org/802.11/dcn/20/11-20-1729-00-00bf-ieee-802-11bf-teleconference-meeting-minutes-september-and-october-2020.docx" TargetMode="External"/></Relationships>
</file>

<file path=ppt/slides/_rels/slide40.xml.rels><?xml version="1.0" encoding="UTF-8" standalone="yes"?>
<Relationships xmlns="http://schemas.openxmlformats.org/package/2006/relationships"><Relationship Id="rId3" Type="http://schemas.openxmlformats.org/officeDocument/2006/relationships/hyperlink" Target="https://mentor.ieee.org/802.11/dcn/21/11-21-0870-02-00bf-meeting-minutes-may-2021.docx" TargetMode="External"/><Relationship Id="rId2" Type="http://schemas.openxmlformats.org/officeDocument/2006/relationships/notesSlide" Target="../notesSlides/notesSlide40.xml"/><Relationship Id="rId1" Type="http://schemas.openxmlformats.org/officeDocument/2006/relationships/slideLayout" Target="../slideLayouts/slideLayout1.xml"/><Relationship Id="rId4" Type="http://schemas.openxmlformats.org/officeDocument/2006/relationships/hyperlink" Target="https://mentor.ieee.org/802.11/dcn/21/11-21-0914-03-00bf-ieee-802-11bf-teleconference-minutes-may-july-2021.docx" TargetMode="Externa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3" Type="http://schemas.openxmlformats.org/officeDocument/2006/relationships/hyperlink" Target="https://mentor.ieee.org/802.11/dcn/21/11-21-1306-00-00bf-ieee-802-11bf-july-2021-plenary-meeting-minutes.docx" TargetMode="External"/><Relationship Id="rId2" Type="http://schemas.openxmlformats.org/officeDocument/2006/relationships/notesSlide" Target="../notesSlides/notesSlide58.xml"/><Relationship Id="rId1" Type="http://schemas.openxmlformats.org/officeDocument/2006/relationships/slideLayout" Target="../slideLayouts/slideLayout1.xml"/><Relationship Id="rId4" Type="http://schemas.openxmlformats.org/officeDocument/2006/relationships/hyperlink" Target="https://mentor.ieee.org/802.11/dcn/21/11-21-1314-04-00bf-ieee-802-11bf-teleconference-minutes-july-september-2021.docx" TargetMode="Externa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1.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1.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1.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1.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1.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65.xml"/><Relationship Id="rId1" Type="http://schemas.openxmlformats.org/officeDocument/2006/relationships/slideLayout" Target="../slideLayouts/slideLayout1.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66.xml"/><Relationship Id="rId1" Type="http://schemas.openxmlformats.org/officeDocument/2006/relationships/slideLayout" Target="../slideLayouts/slideLayout1.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67.xml"/><Relationship Id="rId1" Type="http://schemas.openxmlformats.org/officeDocument/2006/relationships/slideLayout" Target="../slideLayouts/slideLayout1.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68.xml"/><Relationship Id="rId1" Type="http://schemas.openxmlformats.org/officeDocument/2006/relationships/slideLayout" Target="../slideLayouts/slideLayout1.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69.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70.xml"/><Relationship Id="rId1" Type="http://schemas.openxmlformats.org/officeDocument/2006/relationships/slideLayout" Target="../slideLayouts/slideLayout1.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71.xml"/><Relationship Id="rId1" Type="http://schemas.openxmlformats.org/officeDocument/2006/relationships/slideLayout" Target="../slideLayouts/slideLayout1.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72.xml"/><Relationship Id="rId1" Type="http://schemas.openxmlformats.org/officeDocument/2006/relationships/slideLayout" Target="../slideLayouts/slideLayout1.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73.xml"/><Relationship Id="rId1" Type="http://schemas.openxmlformats.org/officeDocument/2006/relationships/slideLayout" Target="../slideLayouts/slideLayout1.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74.xml"/><Relationship Id="rId1" Type="http://schemas.openxmlformats.org/officeDocument/2006/relationships/slideLayout" Target="../slideLayouts/slideLayout1.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75.xml"/><Relationship Id="rId1" Type="http://schemas.openxmlformats.org/officeDocument/2006/relationships/slideLayout" Target="../slideLayouts/slideLayout1.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76.xml"/><Relationship Id="rId1" Type="http://schemas.openxmlformats.org/officeDocument/2006/relationships/slideLayout" Target="../slideLayouts/slideLayout1.xml"/></Relationships>
</file>

<file path=ppt/slides/_rels/slide77.xml.rels><?xml version="1.0" encoding="UTF-8" standalone="yes"?>
<Relationships xmlns="http://schemas.openxmlformats.org/package/2006/relationships"><Relationship Id="rId2" Type="http://schemas.openxmlformats.org/officeDocument/2006/relationships/notesSlide" Target="../notesSlides/notesSlide77.xml"/><Relationship Id="rId1" Type="http://schemas.openxmlformats.org/officeDocument/2006/relationships/slideLayout" Target="../slideLayouts/slideLayout1.xml"/></Relationships>
</file>

<file path=ppt/slides/_rels/slide78.xml.rels><?xml version="1.0" encoding="UTF-8" standalone="yes"?>
<Relationships xmlns="http://schemas.openxmlformats.org/package/2006/relationships"><Relationship Id="rId2" Type="http://schemas.openxmlformats.org/officeDocument/2006/relationships/notesSlide" Target="../notesSlides/notesSlide78.xml"/><Relationship Id="rId1" Type="http://schemas.openxmlformats.org/officeDocument/2006/relationships/slideLayout" Target="../slideLayouts/slideLayout1.xml"/></Relationships>
</file>

<file path=ppt/slides/_rels/slide79.xml.rels><?xml version="1.0" encoding="UTF-8" standalone="yes"?>
<Relationships xmlns="http://schemas.openxmlformats.org/package/2006/relationships"><Relationship Id="rId2" Type="http://schemas.openxmlformats.org/officeDocument/2006/relationships/notesSlide" Target="../notesSlides/notesSlide79.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80.xml.rels><?xml version="1.0" encoding="UTF-8" standalone="yes"?>
<Relationships xmlns="http://schemas.openxmlformats.org/package/2006/relationships"><Relationship Id="rId2" Type="http://schemas.openxmlformats.org/officeDocument/2006/relationships/notesSlide" Target="../notesSlides/notesSlide80.xml"/><Relationship Id="rId1" Type="http://schemas.openxmlformats.org/officeDocument/2006/relationships/slideLayout" Target="../slideLayouts/slideLayout1.xml"/></Relationships>
</file>

<file path=ppt/slides/_rels/slide81.xml.rels><?xml version="1.0" encoding="UTF-8" standalone="yes"?>
<Relationships xmlns="http://schemas.openxmlformats.org/package/2006/relationships"><Relationship Id="rId2" Type="http://schemas.openxmlformats.org/officeDocument/2006/relationships/notesSlide" Target="../notesSlides/notesSlide81.xml"/><Relationship Id="rId1" Type="http://schemas.openxmlformats.org/officeDocument/2006/relationships/slideLayout" Target="../slideLayouts/slideLayout1.xml"/></Relationships>
</file>

<file path=ppt/slides/_rels/slide82.xml.rels><?xml version="1.0" encoding="UTF-8" standalone="yes"?>
<Relationships xmlns="http://schemas.openxmlformats.org/package/2006/relationships"><Relationship Id="rId2" Type="http://schemas.openxmlformats.org/officeDocument/2006/relationships/notesSlide" Target="../notesSlides/notesSlide82.xml"/><Relationship Id="rId1" Type="http://schemas.openxmlformats.org/officeDocument/2006/relationships/slideLayout" Target="../slideLayouts/slideLayout1.xml"/></Relationships>
</file>

<file path=ppt/slides/_rels/slide83.xml.rels><?xml version="1.0" encoding="UTF-8" standalone="yes"?>
<Relationships xmlns="http://schemas.openxmlformats.org/package/2006/relationships"><Relationship Id="rId2" Type="http://schemas.openxmlformats.org/officeDocument/2006/relationships/notesSlide" Target="../notesSlides/notesSlide83.xml"/><Relationship Id="rId1" Type="http://schemas.openxmlformats.org/officeDocument/2006/relationships/slideLayout" Target="../slideLayouts/slideLayout1.xml"/></Relationships>
</file>

<file path=ppt/slides/_rels/slide84.xml.rels><?xml version="1.0" encoding="UTF-8" standalone="yes"?>
<Relationships xmlns="http://schemas.openxmlformats.org/package/2006/relationships"><Relationship Id="rId2" Type="http://schemas.openxmlformats.org/officeDocument/2006/relationships/notesSlide" Target="../notesSlides/notesSlide84.xml"/><Relationship Id="rId1" Type="http://schemas.openxmlformats.org/officeDocument/2006/relationships/slideLayout" Target="../slideLayouts/slideLayout1.xml"/></Relationships>
</file>

<file path=ppt/slides/_rels/slide85.xml.rels><?xml version="1.0" encoding="UTF-8" standalone="yes"?>
<Relationships xmlns="http://schemas.openxmlformats.org/package/2006/relationships"><Relationship Id="rId2" Type="http://schemas.openxmlformats.org/officeDocument/2006/relationships/notesSlide" Target="../notesSlides/notesSlide85.xml"/><Relationship Id="rId1" Type="http://schemas.openxmlformats.org/officeDocument/2006/relationships/slideLayout" Target="../slideLayouts/slideLayout1.xml"/></Relationships>
</file>

<file path=ppt/slides/_rels/slide86.xml.rels><?xml version="1.0" encoding="UTF-8" standalone="yes"?>
<Relationships xmlns="http://schemas.openxmlformats.org/package/2006/relationships"><Relationship Id="rId2" Type="http://schemas.openxmlformats.org/officeDocument/2006/relationships/notesSlide" Target="../notesSlides/notesSlide86.xml"/><Relationship Id="rId1" Type="http://schemas.openxmlformats.org/officeDocument/2006/relationships/slideLayout" Target="../slideLayouts/slideLayout1.xml"/></Relationships>
</file>

<file path=ppt/slides/_rels/slide87.xml.rels><?xml version="1.0" encoding="UTF-8" standalone="yes"?>
<Relationships xmlns="http://schemas.openxmlformats.org/package/2006/relationships"><Relationship Id="rId2" Type="http://schemas.openxmlformats.org/officeDocument/2006/relationships/notesSlide" Target="../notesSlides/notesSlide87.xml"/><Relationship Id="rId1" Type="http://schemas.openxmlformats.org/officeDocument/2006/relationships/slideLayout" Target="../slideLayouts/slideLayout1.xml"/></Relationships>
</file>

<file path=ppt/slides/_rels/slide88.xml.rels><?xml version="1.0" encoding="UTF-8" standalone="yes"?>
<Relationships xmlns="http://schemas.openxmlformats.org/package/2006/relationships"><Relationship Id="rId2" Type="http://schemas.openxmlformats.org/officeDocument/2006/relationships/notesSlide" Target="../notesSlides/notesSlide88.xml"/><Relationship Id="rId1" Type="http://schemas.openxmlformats.org/officeDocument/2006/relationships/slideLayout" Target="../slideLayouts/slideLayout1.xml"/></Relationships>
</file>

<file path=ppt/slides/_rels/slide89.xml.rels><?xml version="1.0" encoding="UTF-8" standalone="yes"?>
<Relationships xmlns="http://schemas.openxmlformats.org/package/2006/relationships"><Relationship Id="rId2" Type="http://schemas.openxmlformats.org/officeDocument/2006/relationships/notesSlide" Target="../notesSlides/notesSlide89.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90.xml.rels><?xml version="1.0" encoding="UTF-8" standalone="yes"?>
<Relationships xmlns="http://schemas.openxmlformats.org/package/2006/relationships"><Relationship Id="rId2" Type="http://schemas.openxmlformats.org/officeDocument/2006/relationships/notesSlide" Target="../notesSlides/notesSlide90.xml"/><Relationship Id="rId1" Type="http://schemas.openxmlformats.org/officeDocument/2006/relationships/slideLayout" Target="../slideLayouts/slideLayout1.xml"/></Relationships>
</file>

<file path=ppt/slides/_rels/slide91.xml.rels><?xml version="1.0" encoding="UTF-8" standalone="yes"?>
<Relationships xmlns="http://schemas.openxmlformats.org/package/2006/relationships"><Relationship Id="rId2" Type="http://schemas.openxmlformats.org/officeDocument/2006/relationships/notesSlide" Target="../notesSlides/notesSlide91.xml"/><Relationship Id="rId1" Type="http://schemas.openxmlformats.org/officeDocument/2006/relationships/slideLayout" Target="../slideLayouts/slideLayout1.xml"/></Relationships>
</file>

<file path=ppt/slides/_rels/slide92.xml.rels><?xml version="1.0" encoding="UTF-8" standalone="yes"?>
<Relationships xmlns="http://schemas.openxmlformats.org/package/2006/relationships"><Relationship Id="rId2" Type="http://schemas.openxmlformats.org/officeDocument/2006/relationships/notesSlide" Target="../notesSlides/notesSlide92.xml"/><Relationship Id="rId1" Type="http://schemas.openxmlformats.org/officeDocument/2006/relationships/slideLayout" Target="../slideLayouts/slideLayout1.xml"/></Relationships>
</file>

<file path=ppt/slides/_rels/slide93.xml.rels><?xml version="1.0" encoding="UTF-8" standalone="yes"?>
<Relationships xmlns="http://schemas.openxmlformats.org/package/2006/relationships"><Relationship Id="rId2" Type="http://schemas.openxmlformats.org/officeDocument/2006/relationships/notesSlide" Target="../notesSlides/notesSlide93.xml"/><Relationship Id="rId1" Type="http://schemas.openxmlformats.org/officeDocument/2006/relationships/slideLayout" Target="../slideLayouts/slideLayout1.xml"/></Relationships>
</file>

<file path=ppt/slides/_rels/slide94.xml.rels><?xml version="1.0" encoding="UTF-8" standalone="yes"?>
<Relationships xmlns="http://schemas.openxmlformats.org/package/2006/relationships"><Relationship Id="rId2" Type="http://schemas.openxmlformats.org/officeDocument/2006/relationships/notesSlide" Target="../notesSlides/notesSlide94.xml"/><Relationship Id="rId1" Type="http://schemas.openxmlformats.org/officeDocument/2006/relationships/slideLayout" Target="../slideLayouts/slideLayout1.xml"/></Relationships>
</file>

<file path=ppt/slides/_rels/slide95.xml.rels><?xml version="1.0" encoding="UTF-8" standalone="yes"?>
<Relationships xmlns="http://schemas.openxmlformats.org/package/2006/relationships"><Relationship Id="rId2" Type="http://schemas.openxmlformats.org/officeDocument/2006/relationships/notesSlide" Target="../notesSlides/notesSlide95.xml"/><Relationship Id="rId1" Type="http://schemas.openxmlformats.org/officeDocument/2006/relationships/slideLayout" Target="../slideLayouts/slideLayout1.xml"/></Relationships>
</file>

<file path=ppt/slides/_rels/slide96.xml.rels><?xml version="1.0" encoding="UTF-8" standalone="yes"?>
<Relationships xmlns="http://schemas.openxmlformats.org/package/2006/relationships"><Relationship Id="rId2" Type="http://schemas.openxmlformats.org/officeDocument/2006/relationships/notesSlide" Target="../notesSlides/notesSlide96.xml"/><Relationship Id="rId1" Type="http://schemas.openxmlformats.org/officeDocument/2006/relationships/slideLayout" Target="../slideLayouts/slideLayout1.xml"/></Relationships>
</file>

<file path=ppt/slides/_rels/slide97.xml.rels><?xml version="1.0" encoding="UTF-8" standalone="yes"?>
<Relationships xmlns="http://schemas.openxmlformats.org/package/2006/relationships"><Relationship Id="rId2" Type="http://schemas.openxmlformats.org/officeDocument/2006/relationships/notesSlide" Target="../notesSlides/notesSlide97.xml"/><Relationship Id="rId1" Type="http://schemas.openxmlformats.org/officeDocument/2006/relationships/slideLayout" Target="../slideLayouts/slideLayout1.xml"/></Relationships>
</file>

<file path=ppt/slides/_rels/slide98.xml.rels><?xml version="1.0" encoding="UTF-8" standalone="yes"?>
<Relationships xmlns="http://schemas.openxmlformats.org/package/2006/relationships"><Relationship Id="rId2" Type="http://schemas.openxmlformats.org/officeDocument/2006/relationships/notesSlide" Target="../notesSlides/notesSlide98.xml"/><Relationship Id="rId1" Type="http://schemas.openxmlformats.org/officeDocument/2006/relationships/slideLayout" Target="../slideLayouts/slideLayout1.xml"/></Relationships>
</file>

<file path=ppt/slides/_rels/slide99.xml.rels><?xml version="1.0" encoding="UTF-8" standalone="yes"?>
<Relationships xmlns="http://schemas.openxmlformats.org/package/2006/relationships"><Relationship Id="rId2" Type="http://schemas.openxmlformats.org/officeDocument/2006/relationships/notesSlide" Target="../notesSlides/notesSlide9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1905000" y="914400"/>
            <a:ext cx="8305800" cy="1066800"/>
          </a:xfrm>
        </p:spPr>
        <p:txBody>
          <a:bodyPr/>
          <a:lstStyle/>
          <a:p>
            <a:r>
              <a:rPr lang="en-US" altLang="en-US" dirty="0" err="1" smtClean="0"/>
              <a:t>TG</a:t>
            </a:r>
            <a:r>
              <a:rPr lang="en-US" altLang="zh-CN" dirty="0" err="1" smtClean="0"/>
              <a:t>bf</a:t>
            </a:r>
            <a:r>
              <a:rPr lang="en-US" altLang="zh-CN" dirty="0" smtClean="0"/>
              <a:t> </a:t>
            </a:r>
            <a:r>
              <a:rPr lang="en-US" altLang="en-US" dirty="0" smtClean="0"/>
              <a:t>Motions List</a:t>
            </a:r>
          </a:p>
        </p:txBody>
      </p:sp>
      <p:sp>
        <p:nvSpPr>
          <p:cNvPr id="4101" name="Rectangle 6"/>
          <p:cNvSpPr>
            <a:spLocks noGrp="1" noChangeArrowheads="1"/>
          </p:cNvSpPr>
          <p:nvPr>
            <p:ph type="body" idx="1"/>
          </p:nvPr>
        </p:nvSpPr>
        <p:spPr>
          <a:xfrm>
            <a:off x="2209800" y="2590800"/>
            <a:ext cx="7772400" cy="381000"/>
          </a:xfrm>
        </p:spPr>
        <p:txBody>
          <a:bodyPr/>
          <a:lstStyle/>
          <a:p>
            <a:pPr algn="ctr">
              <a:buFontTx/>
              <a:buNone/>
            </a:pPr>
            <a:r>
              <a:rPr lang="en-US" altLang="en-US" sz="2000" dirty="0"/>
              <a:t>Date:</a:t>
            </a:r>
            <a:r>
              <a:rPr lang="en-US" altLang="en-US" sz="2000" b="0" dirty="0"/>
              <a:t> 2021-02-05</a:t>
            </a:r>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nvGraphicFramePr>
        <p:xfrm>
          <a:off x="2362200" y="3671889"/>
          <a:ext cx="7620000" cy="823913"/>
        </p:xfrm>
        <a:graphic>
          <a:graphicData uri="http://schemas.openxmlformats.org/drawingml/2006/table">
            <a:tbl>
              <a:tblPr firstRow="1" bandRow="1">
                <a:tableStyleId>{F5AB1C69-6EDB-4FF4-983F-18BD219EF322}</a:tableStyleId>
              </a:tblPr>
              <a:tblGrid>
                <a:gridCol w="1524000"/>
                <a:gridCol w="1203158"/>
                <a:gridCol w="2165684"/>
                <a:gridCol w="802105"/>
                <a:gridCol w="1925053"/>
              </a:tblGrid>
              <a:tr h="275273">
                <a:tc>
                  <a:txBody>
                    <a:bodyPr/>
                    <a:lstStyle/>
                    <a:p>
                      <a:pPr algn="ctr"/>
                      <a:r>
                        <a:rPr lang="en-US" sz="1100" dirty="0" smtClean="0">
                          <a:solidFill>
                            <a:schemeClr val="tx1"/>
                          </a:solidFill>
                        </a:rPr>
                        <a:t>Name</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solidFill>
                            <a:srgbClr val="000000"/>
                          </a:solidFill>
                          <a:latin typeface="+mn-lt"/>
                          <a:ea typeface="Times New Roman"/>
                          <a:cs typeface="Arial"/>
                        </a:rPr>
                        <a:t>Tony Xiao Han</a:t>
                      </a:r>
                      <a:endParaRPr lang="en-US"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dirty="0" smtClean="0">
                          <a:solidFill>
                            <a:srgbClr val="000000"/>
                          </a:solidFill>
                          <a:latin typeface="+mn-lt"/>
                          <a:ea typeface="Times New Roman"/>
                          <a:cs typeface="Arial"/>
                        </a:rPr>
                        <a:t>Huawei Technologies Co., Ltd.</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dirty="0" smtClean="0">
                          <a:solidFill>
                            <a:srgbClr val="000000"/>
                          </a:solidFill>
                          <a:latin typeface="+mn-lt"/>
                          <a:ea typeface="Times New Roman"/>
                          <a:cs typeface="Arial"/>
                        </a:rPr>
                        <a:t>F3, Huawei Base, Shenzhen, China</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December 8</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2950629928"/>
      </p:ext>
    </p:extLst>
  </p:cSld>
  <p:clrMapOvr>
    <a:masterClrMapping/>
  </p:clrMapOvr>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63</a:t>
            </a:r>
          </a:p>
        </p:txBody>
      </p:sp>
      <p:sp>
        <p:nvSpPr>
          <p:cNvPr id="5" name="Rectangle 3"/>
          <p:cNvSpPr txBox="1">
            <a:spLocks noChangeArrowheads="1"/>
          </p:cNvSpPr>
          <p:nvPr/>
        </p:nvSpPr>
        <p:spPr bwMode="auto">
          <a:xfrm>
            <a:off x="2209800" y="990600"/>
            <a:ext cx="77724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A new action category of robust ‘Protected Sensing Frame’ is defined to separate PN segment.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Chaoming Luo 	</a:t>
            </a:r>
            <a:r>
              <a:rPr lang="en-US" altLang="zh-CN" sz="1800" b="1" dirty="0"/>
              <a:t>	</a:t>
            </a:r>
            <a:r>
              <a:rPr lang="en-US" altLang="zh-CN" sz="1800" b="1" kern="0" dirty="0"/>
              <a:t>Second: Pei Zhou</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22/ 0286r1</a:t>
            </a:r>
          </a:p>
          <a:p>
            <a:pPr marL="628650" lvl="2">
              <a:buFont typeface="微软雅黑" panose="020B0503020204020204" pitchFamily="34" charset="-122"/>
              <a:buChar char="–"/>
              <a:defRPr/>
            </a:pPr>
            <a:r>
              <a:rPr lang="en-US" altLang="zh-CN" kern="0" dirty="0"/>
              <a:t>SP Result:   14Y/ 3N/ 18A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291087021"/>
      </p:ext>
    </p:extLst>
  </p:cSld>
  <p:clrMapOvr>
    <a:masterClrMapping/>
  </p:clrMapOvr>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64</a:t>
            </a:r>
          </a:p>
        </p:txBody>
      </p:sp>
      <p:sp>
        <p:nvSpPr>
          <p:cNvPr id="5" name="Rectangle 3"/>
          <p:cNvSpPr txBox="1">
            <a:spLocks noChangeArrowheads="1"/>
          </p:cNvSpPr>
          <p:nvPr/>
        </p:nvSpPr>
        <p:spPr bwMode="auto">
          <a:xfrm>
            <a:off x="2209800" y="990600"/>
            <a:ext cx="77724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The method of assigning Measurement Setup ID for the SBP Requesting STA in Sensing by proxy (SBP) procedure is that AP assigns the Measurement Setup ID in its SBP Response frame.</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Pei Zhou	</a:t>
            </a:r>
            <a:r>
              <a:rPr lang="en-US" altLang="zh-CN" sz="1800" b="1" dirty="0"/>
              <a:t>	</a:t>
            </a:r>
            <a:r>
              <a:rPr lang="en-US" altLang="zh-CN" sz="1800" b="1" kern="0" dirty="0"/>
              <a:t>Second: </a:t>
            </a:r>
            <a:r>
              <a:rPr lang="en-US" altLang="zh-CN" sz="1800" b="1" kern="0" dirty="0" err="1"/>
              <a:t>Chaoming</a:t>
            </a:r>
            <a:r>
              <a:rPr lang="en-US" altLang="zh-CN" sz="1800" b="1" kern="0" dirty="0"/>
              <a:t> Luo</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22/ 0125r3</a:t>
            </a:r>
          </a:p>
          <a:p>
            <a:pPr marL="628650" lvl="2">
              <a:buFont typeface="微软雅黑" panose="020B0503020204020204" pitchFamily="34" charset="-122"/>
              <a:buChar char="–"/>
              <a:defRPr/>
            </a:pPr>
            <a:r>
              <a:rPr lang="en-US" altLang="zh-CN" kern="0" dirty="0"/>
              <a:t>SP Result:   20Y/ 2N/ 17A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43815442"/>
      </p:ext>
    </p:extLst>
  </p:cSld>
  <p:clrMapOvr>
    <a:masterClrMapping/>
  </p:clrMapOvr>
  <p:timing>
    <p:tnLst>
      <p:par>
        <p:cTn id="1" dur="indefinite" restart="never" nodeType="tmRoot"/>
      </p:par>
    </p:tn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March 1</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179874463"/>
      </p:ext>
    </p:extLst>
  </p:cSld>
  <p:clrMapOvr>
    <a:masterClrMapping/>
  </p:clrMapOvr>
  <p:timing>
    <p:tnLst>
      <p:par>
        <p:cTn id="1" dur="indefinite" restart="never" nodeType="tmRoot"/>
      </p:par>
    </p:tn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65</a:t>
            </a:r>
            <a:endParaRPr lang="en-US" altLang="zh-CN" sz="4000" dirty="0"/>
          </a:p>
        </p:txBody>
      </p:sp>
      <p:sp>
        <p:nvSpPr>
          <p:cNvPr id="5" name="Rectangle 3"/>
          <p:cNvSpPr txBox="1">
            <a:spLocks noChangeArrowheads="1"/>
          </p:cNvSpPr>
          <p:nvPr/>
        </p:nvSpPr>
        <p:spPr bwMode="auto">
          <a:xfrm>
            <a:off x="914400" y="1143000"/>
            <a:ext cx="103632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r>
              <a:rPr lang="en-US" altLang="zh-CN" sz="1800" b="1" kern="0" dirty="0" smtClean="0"/>
              <a:t>:</a:t>
            </a:r>
          </a:p>
          <a:p>
            <a:pPr lvl="1">
              <a:buFont typeface="Arial" panose="020B0604020202020204" pitchFamily="34" charset="0"/>
              <a:buChar char="–"/>
              <a:defRPr/>
            </a:pPr>
            <a:r>
              <a:rPr lang="en-US" altLang="zh-CN" sz="1600" dirty="0"/>
              <a:t>22/0170r3, Sensing Measurement Instance: Reporting</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Rajat </a:t>
            </a:r>
            <a:r>
              <a:rPr lang="en-US" altLang="zh-CN" sz="1800" b="1" kern="0" dirty="0" smtClean="0"/>
              <a:t>PUSHKARNA</a:t>
            </a:r>
            <a:r>
              <a:rPr lang="en-US" altLang="zh-CN" sz="1800" b="1" kern="0" dirty="0"/>
              <a:t>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smtClean="0"/>
              <a:t>Result: </a:t>
            </a:r>
            <a:r>
              <a:rPr lang="en-US" altLang="zh-CN" sz="1600" dirty="0">
                <a:highlight>
                  <a:srgbClr val="00FF00"/>
                </a:highlight>
              </a:rPr>
              <a:t>Approved by unanimous consent</a:t>
            </a:r>
            <a:endParaRPr lang="en-US" altLang="zh-CN" sz="1050" kern="0" dirty="0"/>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a:t>Related document 22/ </a:t>
            </a:r>
            <a:r>
              <a:rPr lang="en-US" altLang="zh-CN" kern="0" dirty="0" smtClean="0"/>
              <a:t>0170r3</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15Y</a:t>
            </a:r>
            <a:r>
              <a:rPr lang="en-US" altLang="zh-CN" kern="0" dirty="0"/>
              <a:t>/ </a:t>
            </a:r>
            <a:r>
              <a:rPr lang="en-US" altLang="zh-CN" kern="0" dirty="0" smtClean="0"/>
              <a:t>1N</a:t>
            </a:r>
            <a:r>
              <a:rPr lang="en-US" altLang="zh-CN" kern="0" dirty="0"/>
              <a:t>/ </a:t>
            </a:r>
            <a:r>
              <a:rPr lang="en-US" altLang="zh-CN" kern="0" dirty="0" smtClean="0"/>
              <a:t>10A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78977610"/>
      </p:ext>
    </p:extLst>
  </p:cSld>
  <p:clrMapOvr>
    <a:masterClrMapping/>
  </p:clrMapOvr>
  <p:timing>
    <p:tnLst>
      <p:par>
        <p:cTn id="1" dur="indefinite" restart="never" nodeType="tmRoot"/>
      </p:par>
    </p:tn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66 (</a:t>
            </a:r>
            <a:r>
              <a:rPr lang="en-US" altLang="zh-CN" sz="4000" dirty="0" smtClean="0">
                <a:solidFill>
                  <a:srgbClr val="0000FF"/>
                </a:solidFill>
              </a:rPr>
              <a:t>Defer</a:t>
            </a:r>
            <a:r>
              <a:rPr lang="en-US" altLang="zh-CN" sz="4000" dirty="0" smtClean="0"/>
              <a:t>)</a:t>
            </a:r>
            <a:endParaRPr lang="en-US" altLang="zh-CN" sz="4000" dirty="0"/>
          </a:p>
        </p:txBody>
      </p:sp>
      <p:sp>
        <p:nvSpPr>
          <p:cNvPr id="5" name="Rectangle 3"/>
          <p:cNvSpPr txBox="1">
            <a:spLocks noChangeArrowheads="1"/>
          </p:cNvSpPr>
          <p:nvPr/>
        </p:nvSpPr>
        <p:spPr bwMode="auto">
          <a:xfrm>
            <a:off x="914400" y="990600"/>
            <a:ext cx="103632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Truncated Channel Impulse Response(TCIR) described as follows should be considered as an optional type of the sensing measurement results for sub-7GHz sensing</a:t>
            </a:r>
            <a:r>
              <a:rPr lang="en-US" altLang="zh-CN" sz="1600" dirty="0" smtClean="0"/>
              <a:t>.</a:t>
            </a:r>
            <a:endParaRPr lang="en-US" altLang="zh-CN" sz="1600" dirty="0"/>
          </a:p>
          <a:p>
            <a:pPr lvl="2">
              <a:buFont typeface="Arial" panose="020B0604020202020204" pitchFamily="34" charset="0"/>
              <a:buChar char="–"/>
              <a:defRPr/>
            </a:pPr>
            <a:r>
              <a:rPr lang="en-US" altLang="zh-CN" sz="1600" dirty="0" smtClean="0"/>
              <a:t>The </a:t>
            </a:r>
            <a:r>
              <a:rPr lang="en-US" altLang="zh-CN" sz="1600" dirty="0"/>
              <a:t>CIR is defined as the output of IDFT of frequency domain CSI.</a:t>
            </a:r>
          </a:p>
          <a:p>
            <a:pPr lvl="2">
              <a:buFont typeface="Arial" panose="020B0604020202020204" pitchFamily="34" charset="0"/>
              <a:buChar char="–"/>
              <a:defRPr/>
            </a:pPr>
            <a:r>
              <a:rPr lang="en-US" altLang="zh-CN" sz="1600" dirty="0" smtClean="0"/>
              <a:t>The </a:t>
            </a:r>
            <a:r>
              <a:rPr lang="en-US" altLang="zh-CN" sz="1600" dirty="0"/>
              <a:t>TCIR is a subset of CIR around the largest magnitude tap of the CIR. </a:t>
            </a:r>
          </a:p>
          <a:p>
            <a:pPr lvl="2">
              <a:buFont typeface="Arial" panose="020B0604020202020204" pitchFamily="34" charset="0"/>
              <a:buChar char="–"/>
              <a:defRPr/>
            </a:pPr>
            <a:r>
              <a:rPr lang="en-US" altLang="zh-CN" sz="1600" dirty="0"/>
              <a:t>Note: the method of selecting TCIR taps from the CIR is TBD.</a:t>
            </a:r>
          </a:p>
          <a:p>
            <a:pPr marL="457200" lvl="1" indent="0">
              <a:buNone/>
              <a:defRPr/>
            </a:pP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Du</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21/ 1288r4</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Y</a:t>
            </a:r>
            <a:r>
              <a:rPr lang="en-US" altLang="zh-CN" kern="0" dirty="0"/>
              <a:t>/ </a:t>
            </a:r>
            <a:r>
              <a:rPr lang="en-US" altLang="zh-CN" kern="0" dirty="0" smtClean="0"/>
              <a:t>N</a:t>
            </a:r>
            <a:r>
              <a:rPr lang="en-US" altLang="zh-CN" kern="0" dirty="0"/>
              <a:t>/ </a:t>
            </a:r>
            <a:r>
              <a:rPr lang="en-US" altLang="zh-CN" kern="0" dirty="0" smtClean="0"/>
              <a:t>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497111360"/>
      </p:ext>
    </p:extLst>
  </p:cSld>
  <p:clrMapOvr>
    <a:masterClrMapping/>
  </p:clrMapOvr>
  <p:timing>
    <p:tnLst>
      <p:par>
        <p:cTn id="1" dur="indefinite" restart="never" nodeType="tmRoot"/>
      </p:par>
    </p:tn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March </a:t>
            </a:r>
            <a:r>
              <a:rPr lang="en-US" altLang="zh-CN" sz="4000" dirty="0" smtClean="0">
                <a:solidFill>
                  <a:srgbClr val="0000FF"/>
                </a:solidFill>
              </a:rPr>
              <a:t>8</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1824262665"/>
      </p:ext>
    </p:extLst>
  </p:cSld>
  <p:clrMapOvr>
    <a:masterClrMapping/>
  </p:clrMapOvr>
  <p:timing>
    <p:tnLst>
      <p:par>
        <p:cTn id="1" dur="indefinite" restart="never" nodeType="tmRoot"/>
      </p:par>
    </p:tn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67</a:t>
            </a:r>
            <a:endParaRPr lang="en-US" altLang="zh-CN" sz="4000" dirty="0"/>
          </a:p>
        </p:txBody>
      </p:sp>
      <p:sp>
        <p:nvSpPr>
          <p:cNvPr id="5" name="Rectangle 3"/>
          <p:cNvSpPr txBox="1">
            <a:spLocks noChangeArrowheads="1"/>
          </p:cNvSpPr>
          <p:nvPr/>
        </p:nvSpPr>
        <p:spPr bwMode="auto">
          <a:xfrm>
            <a:off x="914400" y="990600"/>
            <a:ext cx="103632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Enhance the sensing procedure initiated by an AP to optionally allow sensing responder to sensing responder sounding</a:t>
            </a:r>
            <a:r>
              <a:rPr lang="en-US" altLang="zh-CN" sz="1600" dirty="0" smtClean="0"/>
              <a:t>.</a:t>
            </a:r>
            <a:endParaRPr lang="en-US" altLang="zh-CN" sz="1600" dirty="0"/>
          </a:p>
          <a:p>
            <a:pPr marL="457200" lvl="1" indent="0">
              <a:buNone/>
              <a:defRPr/>
            </a:pP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Sang Kim</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 0312r2</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26Y</a:t>
            </a:r>
            <a:r>
              <a:rPr lang="en-US" altLang="zh-CN" kern="0" dirty="0"/>
              <a:t>/ </a:t>
            </a:r>
            <a:r>
              <a:rPr lang="en-US" altLang="zh-CN" kern="0" dirty="0" smtClean="0"/>
              <a:t>2N</a:t>
            </a:r>
            <a:r>
              <a:rPr lang="en-US" altLang="zh-CN" kern="0" dirty="0"/>
              <a:t>/ </a:t>
            </a:r>
            <a:r>
              <a:rPr lang="en-US" altLang="zh-CN" kern="0" dirty="0" smtClean="0"/>
              <a:t>10A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846577910"/>
      </p:ext>
    </p:extLst>
  </p:cSld>
  <p:clrMapOvr>
    <a:masterClrMapping/>
  </p:clrMapOvr>
  <p:timing>
    <p:tnLst>
      <p:par>
        <p:cTn id="1" dur="indefinite" restart="never" nodeType="tmRoot"/>
      </p:par>
    </p:tn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68</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r>
              <a:rPr lang="en-US" altLang="zh-CN" sz="1800" b="1" kern="0" dirty="0" smtClean="0"/>
              <a:t>:</a:t>
            </a:r>
            <a:endParaRPr lang="en-US" altLang="zh-CN" sz="1800" b="1" kern="0" dirty="0"/>
          </a:p>
          <a:p>
            <a:pPr lvl="1">
              <a:buFont typeface="Arial" panose="020B0604020202020204" pitchFamily="34" charset="0"/>
              <a:buChar char="–"/>
              <a:defRPr/>
            </a:pPr>
            <a:r>
              <a:rPr lang="en-US" altLang="zh-CN" sz="1600" dirty="0"/>
              <a:t>22/0172r3	PDT Sensing Measurement Instance: General</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22/0172r3</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26Y</a:t>
            </a:r>
            <a:r>
              <a:rPr lang="en-US" altLang="zh-CN" kern="0" dirty="0"/>
              <a:t>/ </a:t>
            </a:r>
            <a:r>
              <a:rPr lang="en-US" altLang="zh-CN" kern="0" dirty="0" smtClean="0"/>
              <a:t>0N</a:t>
            </a:r>
            <a:r>
              <a:rPr lang="en-US" altLang="zh-CN" kern="0" dirty="0"/>
              <a:t>/ </a:t>
            </a:r>
            <a:r>
              <a:rPr lang="en-US" altLang="zh-CN" kern="0" dirty="0" smtClean="0"/>
              <a:t>7A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765923640"/>
      </p:ext>
    </p:extLst>
  </p:cSld>
  <p:clrMapOvr>
    <a:masterClrMapping/>
  </p:clrMapOvr>
  <p:timing>
    <p:tnLst>
      <p:par>
        <p:cTn id="1" dur="indefinite" restart="never" nodeType="tmRoot"/>
      </p:par>
    </p:tn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69</a:t>
            </a:r>
            <a:endParaRPr lang="en-US" altLang="en-US" sz="3600" dirty="0"/>
          </a:p>
        </p:txBody>
      </p:sp>
      <p:sp>
        <p:nvSpPr>
          <p:cNvPr id="5" name="Rectangle 3"/>
          <p:cNvSpPr txBox="1">
            <a:spLocks noChangeArrowheads="1"/>
          </p:cNvSpPr>
          <p:nvPr/>
        </p:nvSpPr>
        <p:spPr bwMode="auto">
          <a:xfrm>
            <a:off x="9144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t>
            </a:r>
            <a:r>
              <a:rPr lang="en-US" altLang="zh-CN" sz="1800" b="1" kern="0" dirty="0" smtClean="0"/>
              <a:t>amendment:</a:t>
            </a:r>
            <a:endParaRPr lang="en-US" altLang="zh-CN" sz="1800" b="1" kern="0" dirty="0"/>
          </a:p>
          <a:p>
            <a:pPr lvl="1">
              <a:buFont typeface="Arial" panose="020B0604020202020204" pitchFamily="34" charset="0"/>
              <a:buChar char="–"/>
              <a:defRPr/>
            </a:pPr>
            <a:r>
              <a:rPr lang="en-US" altLang="zh-CN" sz="1600" dirty="0"/>
              <a:t>22/0174r3	PDT Non-TB Sensing Measurement Instance</a:t>
            </a:r>
          </a:p>
          <a:p>
            <a:pPr lvl="1">
              <a:buFont typeface="Arial" panose="020B0604020202020204" pitchFamily="34" charset="0"/>
              <a:buChar char="–"/>
              <a:defRPr/>
            </a:pPr>
            <a:endParaRPr lang="en-US" altLang="zh-CN" sz="1600" dirty="0" smtClean="0"/>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22/0174r3</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25Y</a:t>
            </a:r>
            <a:r>
              <a:rPr lang="en-US" altLang="zh-CN" kern="0" dirty="0"/>
              <a:t>/ </a:t>
            </a:r>
            <a:r>
              <a:rPr lang="en-US" altLang="zh-CN" kern="0" dirty="0" smtClean="0"/>
              <a:t>0N</a:t>
            </a:r>
            <a:r>
              <a:rPr lang="en-US" altLang="zh-CN" kern="0" dirty="0"/>
              <a:t>/ </a:t>
            </a:r>
            <a:r>
              <a:rPr lang="en-US" altLang="zh-CN" kern="0" dirty="0" smtClean="0"/>
              <a:t>10A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319444734"/>
      </p:ext>
    </p:extLst>
  </p:cSld>
  <p:clrMapOvr>
    <a:masterClrMapping/>
  </p:clrMapOvr>
  <p:timing>
    <p:tnLst>
      <p:par>
        <p:cTn id="1" dur="indefinite" restart="never" nodeType="tmRoot"/>
      </p:par>
    </p:tn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70</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a:t>22/0233r3: Proposed Draft Text for MLME</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smtClean="0"/>
              <a:t>22/0233r3</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30Y</a:t>
            </a:r>
            <a:r>
              <a:rPr lang="en-US" altLang="zh-CN" kern="0" dirty="0"/>
              <a:t>/ </a:t>
            </a:r>
            <a:r>
              <a:rPr lang="en-US" altLang="zh-CN" kern="0" dirty="0" smtClean="0"/>
              <a:t>0N</a:t>
            </a:r>
            <a:r>
              <a:rPr lang="en-US" altLang="zh-CN" kern="0" dirty="0"/>
              <a:t>/ </a:t>
            </a:r>
            <a:r>
              <a:rPr lang="en-US" altLang="zh-CN" kern="0" dirty="0" smtClean="0"/>
              <a:t>5A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60828472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5</a:t>
            </a:r>
            <a:endParaRPr lang="en-US" altLang="en-US" sz="2800" dirty="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adopt 11-20/1812r0 as the selection procedure document for </a:t>
            </a:r>
            <a:r>
              <a:rPr lang="en-US" altLang="zh-CN" kern="0" dirty="0" err="1"/>
              <a:t>TGbf</a:t>
            </a:r>
            <a:r>
              <a:rPr lang="en-US" altLang="zh-CN" kern="0" dirty="0"/>
              <a:t>.</a:t>
            </a:r>
          </a:p>
          <a:p>
            <a:pPr>
              <a:defRPr/>
            </a:pPr>
            <a:endParaRPr lang="en-US" altLang="zh-CN" kern="0" dirty="0"/>
          </a:p>
          <a:p>
            <a:pPr marL="285750" lvl="1">
              <a:buFont typeface="Arial" panose="020B0604020202020204" pitchFamily="34" charset="0"/>
              <a:buChar char="•"/>
              <a:defRPr/>
            </a:pPr>
            <a:r>
              <a:rPr lang="en-US" altLang="zh-CN" kern="0" dirty="0"/>
              <a:t>Move: </a:t>
            </a:r>
            <a:r>
              <a:rPr lang="en-US" altLang="zh-CN" dirty="0"/>
              <a:t>Claudio Da Silva 	</a:t>
            </a:r>
            <a:r>
              <a:rPr lang="en-US" altLang="zh-CN" kern="0" dirty="0"/>
              <a:t>	Second: Assaf Kasher 	</a:t>
            </a:r>
          </a:p>
          <a:p>
            <a:pPr marL="285750" lvl="1">
              <a:buFont typeface="Arial" panose="020B0604020202020204" pitchFamily="34" charset="0"/>
              <a:buChar char="•"/>
              <a:defRPr/>
            </a:pPr>
            <a:r>
              <a:rPr lang="en-US" altLang="zh-CN" kern="0" dirty="0"/>
              <a:t>Result: </a:t>
            </a:r>
            <a:r>
              <a:rPr lang="en-US" altLang="zh-CN" dirty="0">
                <a:highlight>
                  <a:srgbClr val="00FF00"/>
                </a:highlight>
              </a:rPr>
              <a:t>Approved by unanimous consent</a:t>
            </a:r>
            <a:endParaRPr lang="en-US" altLang="zh-CN" kern="0" dirty="0"/>
          </a:p>
          <a:p>
            <a:pPr marL="285750" lvl="1">
              <a:buFont typeface="Arial" panose="020B0604020202020204" pitchFamily="34" charset="0"/>
              <a:buChar char="•"/>
              <a:defRPr/>
            </a:pPr>
            <a:endParaRPr lang="en-US" altLang="zh-CN" dirty="0"/>
          </a:p>
          <a:p>
            <a:pPr lvl="1">
              <a:defRPr/>
            </a:pPr>
            <a:endParaRPr lang="en-US" altLang="zh-CN" kern="0" dirty="0"/>
          </a:p>
        </p:txBody>
      </p:sp>
    </p:spTree>
    <p:extLst>
      <p:ext uri="{BB962C8B-B14F-4D97-AF65-F5344CB8AC3E}">
        <p14:creationId xmlns:p14="http://schemas.microsoft.com/office/powerpoint/2010/main" val="2968988191"/>
      </p:ext>
    </p:extLst>
  </p:cSld>
  <p:clrMapOvr>
    <a:masterClrMapping/>
  </p:clrMapOvr>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71</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a:t>22/0079r2: Proposed Draft Text for SENS Procedure Overview</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a:t>
            </a:r>
            <a:r>
              <a:rPr lang="en-US" altLang="zh-CN" kern="0"/>
              <a:t>document </a:t>
            </a:r>
            <a:r>
              <a:rPr lang="en-US" altLang="zh-CN" smtClean="0"/>
              <a:t>22/0079r2</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31Y</a:t>
            </a:r>
            <a:r>
              <a:rPr lang="en-US" altLang="zh-CN" kern="0" dirty="0"/>
              <a:t>/ </a:t>
            </a:r>
            <a:r>
              <a:rPr lang="en-US" altLang="zh-CN" kern="0" dirty="0" smtClean="0"/>
              <a:t>0N</a:t>
            </a:r>
            <a:r>
              <a:rPr lang="en-US" altLang="zh-CN" kern="0" dirty="0"/>
              <a:t>/ </a:t>
            </a:r>
            <a:r>
              <a:rPr lang="en-US" altLang="zh-CN" kern="0" dirty="0" smtClean="0"/>
              <a:t>2A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25069626"/>
      </p:ext>
    </p:extLst>
  </p:cSld>
  <p:clrMapOvr>
    <a:masterClrMapping/>
  </p:clrMapOvr>
  <p:timing>
    <p:tnLst>
      <p:par>
        <p:cTn id="1" dur="indefinite" restart="never" nodeType="tmRoot"/>
      </p:par>
    </p:tn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72</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a:t>22/0235r5 Proposed Draft Text for Sensing Measurement Report frame (excl. format)</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22/0235r5 </a:t>
            </a:r>
            <a:endParaRPr lang="en-US" altLang="zh-CN" kern="0" dirty="0" smtClean="0"/>
          </a:p>
          <a:p>
            <a:pPr marL="628650" lvl="2">
              <a:buFont typeface="微软雅黑" panose="020B0503020204020204" pitchFamily="34" charset="-122"/>
              <a:buChar char="–"/>
              <a:defRPr/>
            </a:pPr>
            <a:r>
              <a:rPr lang="en-US" altLang="zh-CN" kern="0" dirty="0" smtClean="0"/>
              <a:t>SP Result:  28Y/ 0N/ 8A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018945709"/>
      </p:ext>
    </p:extLst>
  </p:cSld>
  <p:clrMapOvr>
    <a:masterClrMapping/>
  </p:clrMapOvr>
  <p:timing>
    <p:tnLst>
      <p:par>
        <p:cTn id="1" dur="indefinite" restart="never" nodeType="tmRoot"/>
      </p:par>
    </p:tnLst>
  </p:timing>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73</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22/0134r4</a:t>
            </a:r>
            <a:r>
              <a:rPr lang="en-US" altLang="zh-CN" sz="1600" dirty="0"/>
              <a:t>	PDT Threshold-based Sensing Procedure</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smtClean="0"/>
              <a:t>Mengshi</a:t>
            </a:r>
            <a:r>
              <a:rPr lang="en-US" altLang="zh-CN" sz="1800" b="1" kern="0" dirty="0" smtClean="0"/>
              <a:t> Hu	</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22/0134r4 </a:t>
            </a:r>
            <a:r>
              <a:rPr lang="en-US" altLang="zh-CN" dirty="0" smtClean="0"/>
              <a:t> </a:t>
            </a:r>
            <a:endParaRPr lang="en-US" altLang="zh-CN" kern="0" dirty="0" smtClean="0"/>
          </a:p>
          <a:p>
            <a:pPr marL="628650" lvl="2">
              <a:buFont typeface="微软雅黑" panose="020B0503020204020204" pitchFamily="34" charset="-122"/>
              <a:buChar char="–"/>
              <a:defRPr/>
            </a:pPr>
            <a:r>
              <a:rPr lang="en-US" altLang="zh-CN" kern="0" dirty="0" smtClean="0"/>
              <a:t>SP Result:  35Y/ 6N/ 9A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231741231"/>
      </p:ext>
    </p:extLst>
  </p:cSld>
  <p:clrMapOvr>
    <a:masterClrMapping/>
  </p:clrMapOvr>
  <p:timing>
    <p:tnLst>
      <p:par>
        <p:cTn id="1" dur="indefinite" restart="never" nodeType="tmRoot"/>
      </p:par>
    </p:tnLst>
  </p:timing>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74</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a:t>22/0229r4	PDT for Sensing Measurement Setup</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Insun</a:t>
            </a:r>
            <a:r>
              <a:rPr lang="en-US" altLang="zh-CN" sz="1800" b="1" kern="0" dirty="0"/>
              <a:t> Jang</a:t>
            </a:r>
            <a:r>
              <a:rPr lang="en-US" altLang="zh-CN" sz="1800" b="1" kern="0" dirty="0" smtClean="0"/>
              <a:t>	</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22/0229r4</a:t>
            </a:r>
            <a:r>
              <a:rPr lang="en-US" altLang="zh-CN" dirty="0" smtClean="0"/>
              <a:t>  </a:t>
            </a:r>
            <a:endParaRPr lang="en-US" altLang="zh-CN" kern="0" dirty="0" smtClean="0"/>
          </a:p>
          <a:p>
            <a:pPr marL="628650" lvl="2">
              <a:buFont typeface="微软雅黑" panose="020B0503020204020204" pitchFamily="34" charset="-122"/>
              <a:buChar char="–"/>
              <a:defRPr/>
            </a:pPr>
            <a:r>
              <a:rPr lang="en-US" altLang="zh-CN" kern="0" dirty="0" smtClean="0"/>
              <a:t>SP Result:  22Y/ 0N/ 15A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00814284"/>
      </p:ext>
    </p:extLst>
  </p:cSld>
  <p:clrMapOvr>
    <a:masterClrMapping/>
  </p:clrMapOvr>
  <p:timing>
    <p:tnLst>
      <p:par>
        <p:cTn id="1" dur="indefinite" restart="never" nodeType="tmRoot"/>
      </p:par>
    </p:tnLst>
  </p:timing>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75</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22/0243r6</a:t>
            </a:r>
            <a:r>
              <a:rPr lang="en-US" altLang="zh-CN" sz="1600" dirty="0"/>
              <a:t>	PDT DMG Sensing procedure</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Solomon </a:t>
            </a:r>
            <a:r>
              <a:rPr lang="en-US" altLang="zh-CN" sz="1800" b="1" kern="0" dirty="0" err="1"/>
              <a:t>Trainin</a:t>
            </a:r>
            <a:r>
              <a:rPr lang="en-US" altLang="zh-CN" sz="1800" b="1" kern="0" dirty="0"/>
              <a:t> </a:t>
            </a:r>
            <a:r>
              <a:rPr lang="en-US" altLang="zh-CN" sz="1800" b="1" kern="0" dirty="0" smtClean="0"/>
              <a:t>	</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22/0243r6</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2167175378"/>
      </p:ext>
    </p:extLst>
  </p:cSld>
  <p:clrMapOvr>
    <a:masterClrMapping/>
  </p:clrMapOvr>
  <p:timing>
    <p:tnLst>
      <p:par>
        <p:cTn id="1" dur="indefinite" restart="never" nodeType="tmRoot"/>
      </p:par>
    </p:tnLst>
  </p:timing>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76</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22/0181r1</a:t>
            </a:r>
            <a:r>
              <a:rPr lang="en-US" altLang="zh-CN" sz="1600" dirty="0"/>
              <a:t>	 </a:t>
            </a:r>
            <a:r>
              <a:rPr lang="en-US" altLang="zh-CN" sz="1600" dirty="0" err="1"/>
              <a:t>pdt</a:t>
            </a:r>
            <a:r>
              <a:rPr lang="en-US" altLang="zh-CN" sz="1600" dirty="0"/>
              <a:t>-sensing-session-setup</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Chaoming</a:t>
            </a:r>
            <a:r>
              <a:rPr lang="en-US" altLang="zh-CN" sz="1800" b="1" kern="0" dirty="0"/>
              <a:t> Luo</a:t>
            </a:r>
            <a:r>
              <a:rPr lang="en-US" altLang="zh-CN" sz="1800" b="1" kern="0" dirty="0" smtClean="0"/>
              <a:t>	</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22/0181r1</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217135410"/>
      </p:ext>
    </p:extLst>
  </p:cSld>
  <p:clrMapOvr>
    <a:masterClrMapping/>
  </p:clrMapOvr>
  <p:timing>
    <p:tnLst>
      <p:par>
        <p:cTn id="1" dur="indefinite" restart="never" nodeType="tmRoot"/>
      </p:par>
    </p:tnLst>
  </p:timing>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77</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22/0182r0</a:t>
            </a:r>
            <a:r>
              <a:rPr lang="en-US" altLang="zh-CN" sz="1600" dirty="0"/>
              <a:t>	 </a:t>
            </a:r>
            <a:r>
              <a:rPr lang="en-US" altLang="zh-CN" sz="1600" dirty="0" err="1" smtClean="0"/>
              <a:t>pdt</a:t>
            </a:r>
            <a:r>
              <a:rPr lang="en-US" altLang="zh-CN" sz="1600" dirty="0" smtClean="0"/>
              <a:t>-sensing-session-termination</a:t>
            </a:r>
            <a:endParaRPr lang="en-US" altLang="zh-CN" sz="1800" b="1" kern="0" dirty="0" smtClean="0"/>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err="1"/>
              <a:t>Chaoming</a:t>
            </a:r>
            <a:r>
              <a:rPr lang="en-US" altLang="zh-CN" sz="1800" b="1" kern="0" dirty="0"/>
              <a:t> Luo</a:t>
            </a:r>
            <a:r>
              <a:rPr lang="en-US" altLang="zh-CN" sz="1800" b="1" kern="0" dirty="0" smtClean="0"/>
              <a:t>	</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22/0182r0</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4039105349"/>
      </p:ext>
    </p:extLst>
  </p:cSld>
  <p:clrMapOvr>
    <a:masterClrMapping/>
  </p:clrMapOvr>
  <p:timing>
    <p:tnLst>
      <p:par>
        <p:cTn id="1" dur="indefinite" restart="never" nodeType="tmRoot"/>
      </p:par>
    </p:tnLst>
  </p:timing>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78</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22/0173r5</a:t>
            </a:r>
            <a:r>
              <a:rPr lang="en-US" altLang="zh-CN" sz="1600" dirty="0"/>
              <a:t>	 PDT TB Sensing Measurement </a:t>
            </a:r>
            <a:r>
              <a:rPr lang="en-US" altLang="zh-CN" sz="1600" dirty="0" smtClean="0"/>
              <a:t>Instance</a:t>
            </a:r>
            <a:endParaRPr lang="en-US" altLang="zh-CN" sz="1800" b="1" kern="0" dirty="0" smtClean="0"/>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smtClean="0"/>
              <a:t>Cheng Chen	</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22/0173r5</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3364270799"/>
      </p:ext>
    </p:extLst>
  </p:cSld>
  <p:clrMapOvr>
    <a:masterClrMapping/>
  </p:clrMapOvr>
  <p:timing>
    <p:tnLst>
      <p:par>
        <p:cTn id="1" dur="indefinite" restart="never" nodeType="tmRoot"/>
      </p:par>
    </p:tnLst>
  </p:timing>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79</a:t>
            </a:r>
            <a:endParaRPr lang="en-US" altLang="zh-CN" sz="4000" dirty="0"/>
          </a:p>
        </p:txBody>
      </p:sp>
      <p:sp>
        <p:nvSpPr>
          <p:cNvPr id="5" name="Rectangle 3"/>
          <p:cNvSpPr txBox="1">
            <a:spLocks noChangeArrowheads="1"/>
          </p:cNvSpPr>
          <p:nvPr/>
        </p:nvSpPr>
        <p:spPr bwMode="auto">
          <a:xfrm>
            <a:off x="914400" y="990600"/>
            <a:ext cx="103632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800" dirty="0" smtClean="0"/>
              <a:t>The </a:t>
            </a:r>
            <a:r>
              <a:rPr lang="en-US" altLang="zh-CN" sz="1800" dirty="0"/>
              <a:t>STA info field in sensing NDPA includes the following information. </a:t>
            </a:r>
          </a:p>
          <a:p>
            <a:pPr marL="984250" lvl="2">
              <a:buFont typeface="Wingdings" panose="05000000000000000000" pitchFamily="2" charset="2"/>
              <a:buChar char="n"/>
              <a:defRPr/>
            </a:pPr>
            <a:r>
              <a:rPr lang="en-US" altLang="zh-CN" dirty="0" smtClean="0"/>
              <a:t>AID11 </a:t>
            </a:r>
            <a:r>
              <a:rPr lang="en-US" altLang="zh-CN" dirty="0"/>
              <a:t>(11bits)</a:t>
            </a:r>
          </a:p>
          <a:p>
            <a:pPr marL="984250" lvl="2">
              <a:buFont typeface="Wingdings" panose="05000000000000000000" pitchFamily="2" charset="2"/>
              <a:buChar char="n"/>
              <a:defRPr/>
            </a:pPr>
            <a:r>
              <a:rPr lang="en-US" altLang="zh-CN" dirty="0" smtClean="0"/>
              <a:t>I2R </a:t>
            </a:r>
            <a:r>
              <a:rPr lang="en-US" altLang="zh-CN" dirty="0"/>
              <a:t>NDP NSTS (3bits)</a:t>
            </a:r>
          </a:p>
          <a:p>
            <a:pPr marL="984250" lvl="2">
              <a:buFont typeface="Wingdings" panose="05000000000000000000" pitchFamily="2" charset="2"/>
              <a:buChar char="n"/>
              <a:defRPr/>
            </a:pPr>
            <a:r>
              <a:rPr lang="en-US" altLang="zh-CN" dirty="0" smtClean="0"/>
              <a:t>R2I </a:t>
            </a:r>
            <a:r>
              <a:rPr lang="en-US" altLang="zh-CN" dirty="0"/>
              <a:t>NDP NSTS (3bits</a:t>
            </a:r>
            <a:r>
              <a:rPr lang="en-US" altLang="zh-CN" dirty="0" smtClean="0"/>
              <a:t>)</a:t>
            </a:r>
            <a:endParaRPr lang="en-US" altLang="zh-CN" sz="3200" dirty="0" smtClean="0"/>
          </a:p>
          <a:p>
            <a:pPr marL="457200" lvl="1" indent="0">
              <a:buNone/>
              <a:defRPr/>
            </a:pP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smtClean="0"/>
              <a:t>Dongguk</a:t>
            </a:r>
            <a:r>
              <a:rPr lang="en-US" altLang="zh-CN" sz="1800" b="1" kern="0" dirty="0" smtClean="0"/>
              <a:t> Lim</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 0338r1</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22Y</a:t>
            </a:r>
            <a:r>
              <a:rPr lang="en-US" altLang="zh-CN" kern="0" dirty="0"/>
              <a:t>/ </a:t>
            </a:r>
            <a:r>
              <a:rPr lang="en-US" altLang="zh-CN" kern="0" dirty="0" smtClean="0"/>
              <a:t>6N</a:t>
            </a:r>
            <a:r>
              <a:rPr lang="en-US" altLang="zh-CN" kern="0" dirty="0"/>
              <a:t>/ </a:t>
            </a:r>
            <a:r>
              <a:rPr lang="en-US" altLang="zh-CN" kern="0" dirty="0" smtClean="0"/>
              <a:t>9A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184821208"/>
      </p:ext>
    </p:extLst>
  </p:cSld>
  <p:clrMapOvr>
    <a:masterClrMapping/>
  </p:clrMapOvr>
  <p:timing>
    <p:tnLst>
      <p:par>
        <p:cTn id="1" dur="indefinite" restart="never" nodeType="tmRoot"/>
      </p:par>
    </p:tnLst>
  </p:timing>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80</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22/0126r5</a:t>
            </a:r>
            <a:r>
              <a:rPr lang="en-US" altLang="zh-CN" sz="1600" dirty="0"/>
              <a:t>	 </a:t>
            </a:r>
            <a:r>
              <a:rPr lang="en-US" altLang="zh-CN" sz="1600" dirty="0" smtClean="0"/>
              <a:t>Proposed </a:t>
            </a:r>
            <a:r>
              <a:rPr lang="en-US" altLang="zh-CN" sz="1600" dirty="0"/>
              <a:t>Draft Text for Sensing measurement setup termination</a:t>
            </a:r>
            <a:endParaRPr lang="en-US" altLang="zh-CN" sz="1800" b="1" kern="0" dirty="0" smtClean="0"/>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smtClean="0"/>
              <a:t>Pei Zhou</a:t>
            </a:r>
            <a:r>
              <a:rPr lang="en-US" altLang="zh-CN" sz="1800" b="1" kern="0" dirty="0" smtClean="0"/>
              <a:t>	</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22/0126r5</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165660059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6</a:t>
            </a:r>
            <a:endParaRPr lang="en-US" altLang="en-US" sz="2800" dirty="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adopt 11-20/1813r0 as the functional requirement document for </a:t>
            </a:r>
            <a:r>
              <a:rPr lang="en-US" altLang="zh-CN" kern="0" dirty="0" err="1"/>
              <a:t>TGbf</a:t>
            </a:r>
            <a:r>
              <a:rPr lang="en-US" altLang="zh-CN" kern="0" dirty="0"/>
              <a:t>. The Functional Requirements document may be modified at any time by a 75% approval vote.</a:t>
            </a:r>
          </a:p>
          <a:p>
            <a:pPr>
              <a:defRPr/>
            </a:pPr>
            <a:endParaRPr lang="en-US" altLang="zh-CN" kern="0" dirty="0"/>
          </a:p>
          <a:p>
            <a:pPr marL="342900" lvl="1" indent="-342900">
              <a:buFont typeface="Arial" panose="020B0604020202020204" pitchFamily="34" charset="0"/>
              <a:buChar char="•"/>
              <a:defRPr/>
            </a:pPr>
            <a:r>
              <a:rPr lang="en-US" altLang="zh-CN" kern="0" dirty="0"/>
              <a:t>Move: </a:t>
            </a:r>
            <a:r>
              <a:rPr lang="en-US" altLang="zh-CN" dirty="0"/>
              <a:t>Claudio Da Silva</a:t>
            </a:r>
            <a:r>
              <a:rPr lang="en-US" altLang="zh-CN" kern="0" dirty="0"/>
              <a:t>		Second: Sang Kim 	</a:t>
            </a:r>
          </a:p>
          <a:p>
            <a:pPr marL="342900" lvl="1" indent="-342900">
              <a:buFont typeface="Arial" panose="020B0604020202020204" pitchFamily="34" charset="0"/>
              <a:buChar char="•"/>
              <a:defRPr/>
            </a:pPr>
            <a:r>
              <a:rPr lang="en-US" altLang="zh-CN" kern="0" dirty="0"/>
              <a:t>Result: </a:t>
            </a:r>
            <a:r>
              <a:rPr lang="en-US" altLang="zh-CN" dirty="0">
                <a:highlight>
                  <a:srgbClr val="00FF00"/>
                </a:highlight>
              </a:rPr>
              <a:t>Approved by unanimous consent</a:t>
            </a:r>
            <a:endParaRPr lang="en-US" altLang="zh-CN" kern="0" dirty="0"/>
          </a:p>
          <a:p>
            <a:pPr lvl="1">
              <a:defRPr/>
            </a:pPr>
            <a:endParaRPr lang="en-US" altLang="zh-CN" kern="0" dirty="0"/>
          </a:p>
        </p:txBody>
      </p:sp>
    </p:spTree>
    <p:extLst>
      <p:ext uri="{BB962C8B-B14F-4D97-AF65-F5344CB8AC3E}">
        <p14:creationId xmlns:p14="http://schemas.microsoft.com/office/powerpoint/2010/main" val="1127158627"/>
      </p:ext>
    </p:extLst>
  </p:cSld>
  <p:clrMapOvr>
    <a:masterClrMapping/>
  </p:clrMapOvr>
  <p:timing>
    <p:tnLst>
      <p:par>
        <p:cTn id="1" dur="indefinite" restart="never" nodeType="tmRoot"/>
      </p:par>
    </p:tnLst>
  </p:timing>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
        <p:nvSpPr>
          <p:cNvPr id="5" name="Rectangle 3"/>
          <p:cNvSpPr txBox="1">
            <a:spLocks noChangeArrowheads="1"/>
          </p:cNvSpPr>
          <p:nvPr/>
        </p:nvSpPr>
        <p:spPr bwMode="auto">
          <a:xfrm>
            <a:off x="914400" y="1295400"/>
            <a:ext cx="105156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a:t>
            </a:r>
            <a:r>
              <a:rPr lang="en-US" altLang="zh-CN" kern="0" dirty="0" err="1" smtClean="0"/>
              <a:t>XXXXrX</a:t>
            </a:r>
            <a:endParaRPr lang="en-US" altLang="zh-CN" kern="0" dirty="0"/>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68095825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January 12, 13, 14</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339735233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a:solidFill>
                  <a:schemeClr val="tx2"/>
                </a:solidFill>
              </a:rPr>
              <a:t>TGbf</a:t>
            </a:r>
            <a:r>
              <a:rPr lang="en-US" altLang="en-US" sz="2800" dirty="0">
                <a:solidFill>
                  <a:schemeClr val="tx2"/>
                </a:solidFill>
              </a:rPr>
              <a:t> meeting minutes</a:t>
            </a:r>
          </a:p>
        </p:txBody>
      </p:sp>
      <p:sp>
        <p:nvSpPr>
          <p:cNvPr id="19460" name="Rectangle 3"/>
          <p:cNvSpPr txBox="1">
            <a:spLocks noChangeArrowheads="1"/>
          </p:cNvSpPr>
          <p:nvPr/>
        </p:nvSpPr>
        <p:spPr bwMode="auto">
          <a:xfrm>
            <a:off x="2209801" y="1524000"/>
            <a:ext cx="7858125"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000" dirty="0"/>
              <a:t>Move to approve </a:t>
            </a:r>
            <a:r>
              <a:rPr lang="en-US" altLang="zh-CN" sz="2000" dirty="0" err="1"/>
              <a:t>TGbf</a:t>
            </a:r>
            <a:r>
              <a:rPr lang="en-US" altLang="zh-CN" sz="2000" dirty="0"/>
              <a:t> minutes of meetings and teleconferences from November 2020 meeting to today:</a:t>
            </a:r>
          </a:p>
          <a:p>
            <a:pPr lvl="1">
              <a:buFont typeface="Arial" panose="020B0604020202020204" pitchFamily="34" charset="0"/>
              <a:buChar char="•"/>
            </a:pPr>
            <a:r>
              <a:rPr lang="en-US" altLang="zh-CN" sz="1600" dirty="0"/>
              <a:t>November plenary: </a:t>
            </a:r>
            <a:r>
              <a:rPr lang="en-US" altLang="zh-CN" sz="1600" dirty="0">
                <a:hlinkClick r:id="rId3"/>
              </a:rPr>
              <a:t>https://mentor.ieee.org/802.11/dcn/20/11-20-1834-00-00bf-ieee-802-11bf-november-2020-plenary-meeting-minutes.docx</a:t>
            </a:r>
            <a:endParaRPr lang="en-US" altLang="zh-CN" sz="1600" dirty="0"/>
          </a:p>
          <a:p>
            <a:pPr lvl="1">
              <a:buFont typeface="Arial" panose="020B0604020202020204" pitchFamily="34" charset="0"/>
              <a:buChar char="•"/>
            </a:pPr>
            <a:endParaRPr lang="en-US" altLang="zh-CN" sz="1600" dirty="0"/>
          </a:p>
          <a:p>
            <a:pPr lvl="1">
              <a:buFont typeface="Arial" panose="020B0604020202020204" pitchFamily="34" charset="0"/>
              <a:buChar char="•"/>
            </a:pPr>
            <a:r>
              <a:rPr lang="en-US" altLang="zh-CN" sz="1600" dirty="0"/>
              <a:t>Teleconferences November - January: </a:t>
            </a:r>
          </a:p>
          <a:p>
            <a:pPr marL="714375" lvl="1" indent="0">
              <a:buNone/>
            </a:pPr>
            <a:r>
              <a:rPr lang="en-US" altLang="zh-CN" sz="1600" dirty="0">
                <a:hlinkClick r:id="rId4"/>
              </a:rPr>
              <a:t>https://mentor.ieee.org/802.11/dcn/20/11-20-1909-00-00bf-802-11bf-teleconference-minutes-november-2020.docx</a:t>
            </a:r>
            <a:endParaRPr lang="en-US" altLang="zh-CN" sz="1600" dirty="0"/>
          </a:p>
          <a:p>
            <a:pPr marL="714375" lvl="1" indent="0">
              <a:buNone/>
            </a:pPr>
            <a:r>
              <a:rPr lang="en-US" altLang="zh-CN" sz="1600" dirty="0">
                <a:hlinkClick r:id="rId5"/>
              </a:rPr>
              <a:t>https://mentor.ieee.org/802.11/dcn/20/11-20-1955-01-00bf-802-11bf-teleconference-minutes-december-2020.docx</a:t>
            </a:r>
            <a:endParaRPr lang="en-US" altLang="zh-CN" sz="1600" dirty="0"/>
          </a:p>
          <a:p>
            <a:pPr marL="714375" lvl="1" indent="0">
              <a:buNone/>
            </a:pPr>
            <a:r>
              <a:rPr lang="en-US" altLang="zh-CN" sz="1600" dirty="0">
                <a:hlinkClick r:id="rId6"/>
              </a:rPr>
              <a:t>https://mentor.ieee.org/802.11/dcn/21/11-21-0038-00-00bf-802-11bf-teleconference-minutes-january-2021.docx</a:t>
            </a:r>
            <a:endParaRPr lang="en-US" altLang="zh-CN" sz="1600" dirty="0"/>
          </a:p>
          <a:p>
            <a:endParaRPr lang="en-US" altLang="zh-CN" sz="2000" dirty="0"/>
          </a:p>
          <a:p>
            <a:r>
              <a:rPr lang="en-US" altLang="zh-CN" sz="2000" dirty="0"/>
              <a:t>Move: Leif Wilhelmsson 		Second: Claudio Da Silva </a:t>
            </a:r>
          </a:p>
          <a:p>
            <a:endParaRPr lang="en-US" altLang="zh-CN" sz="2000" dirty="0"/>
          </a:p>
          <a:p>
            <a:r>
              <a:rPr lang="en-US" altLang="zh-CN" sz="2000" dirty="0"/>
              <a:t>Result:</a:t>
            </a:r>
            <a:r>
              <a:rPr lang="en-US" altLang="zh-CN" sz="2000" dirty="0">
                <a:highlight>
                  <a:srgbClr val="00FF00"/>
                </a:highlight>
              </a:rPr>
              <a:t> Approved by unanimous consent</a:t>
            </a:r>
            <a:endParaRPr lang="zh-CN" altLang="en-US" sz="2000" dirty="0"/>
          </a:p>
          <a:p>
            <a:pPr marL="0" indent="0">
              <a:buNone/>
            </a:pPr>
            <a:endParaRPr lang="zh-CN" altLang="en-US" sz="2000" dirty="0"/>
          </a:p>
          <a:p>
            <a:endParaRPr lang="zh-CN" altLang="en-US" sz="2000" dirty="0"/>
          </a:p>
        </p:txBody>
      </p:sp>
    </p:spTree>
    <p:extLst>
      <p:ext uri="{BB962C8B-B14F-4D97-AF65-F5344CB8AC3E}">
        <p14:creationId xmlns:p14="http://schemas.microsoft.com/office/powerpoint/2010/main" val="146944168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7</a:t>
            </a:r>
            <a:endParaRPr lang="en-US" altLang="en-US" sz="2800" dirty="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adopt 11-20/-1712r</a:t>
            </a:r>
            <a:r>
              <a:rPr lang="en-US" altLang="zh-CN" kern="0" dirty="0">
                <a:solidFill>
                  <a:srgbClr val="FF0000"/>
                </a:solidFill>
              </a:rPr>
              <a:t>2</a:t>
            </a:r>
            <a:r>
              <a:rPr lang="en-US" altLang="zh-CN" kern="0" dirty="0"/>
              <a:t> as the </a:t>
            </a:r>
            <a:r>
              <a:rPr lang="en-US" altLang="zh-CN" dirty="0"/>
              <a:t>use cases </a:t>
            </a:r>
            <a:r>
              <a:rPr lang="en-US" altLang="zh-CN" kern="0" dirty="0"/>
              <a:t>document for </a:t>
            </a:r>
            <a:r>
              <a:rPr lang="en-US" altLang="zh-CN" kern="0" dirty="0" err="1"/>
              <a:t>TGbf</a:t>
            </a:r>
            <a:r>
              <a:rPr lang="en-US" altLang="zh-CN" kern="0" dirty="0"/>
              <a:t>.</a:t>
            </a:r>
          </a:p>
          <a:p>
            <a:pPr>
              <a:defRPr/>
            </a:pPr>
            <a:endParaRPr lang="en-US" altLang="zh-CN" kern="0" dirty="0"/>
          </a:p>
          <a:p>
            <a:pPr marL="285750" lvl="1">
              <a:buFont typeface="Arial" panose="020B0604020202020204" pitchFamily="34" charset="0"/>
              <a:buChar char="•"/>
              <a:defRPr/>
            </a:pPr>
            <a:r>
              <a:rPr lang="en-US" altLang="zh-CN" kern="0" dirty="0"/>
              <a:t>Move: Assaf Kasher</a:t>
            </a:r>
            <a:r>
              <a:rPr lang="en-US" altLang="zh-CN" dirty="0"/>
              <a:t> 	</a:t>
            </a:r>
            <a:r>
              <a:rPr lang="en-US" altLang="zh-CN" kern="0" dirty="0"/>
              <a:t>	Second: Rui Du	</a:t>
            </a:r>
          </a:p>
          <a:p>
            <a:pPr marL="285750" lvl="1">
              <a:buFont typeface="Arial" panose="020B0604020202020204" pitchFamily="34" charset="0"/>
              <a:buChar char="•"/>
              <a:defRPr/>
            </a:pPr>
            <a:r>
              <a:rPr lang="en-US" altLang="zh-CN" kern="0" dirty="0"/>
              <a:t>Result: </a:t>
            </a:r>
            <a:r>
              <a:rPr lang="en-US" altLang="zh-CN" dirty="0">
                <a:highlight>
                  <a:srgbClr val="00FF00"/>
                </a:highlight>
              </a:rPr>
              <a:t>Approved by unanimous consent</a:t>
            </a:r>
            <a:endParaRPr lang="zh-CN" altLang="en-US" dirty="0"/>
          </a:p>
          <a:p>
            <a:pPr lvl="1">
              <a:defRPr/>
            </a:pPr>
            <a:endParaRPr lang="en-US" altLang="zh-CN" kern="0" dirty="0"/>
          </a:p>
        </p:txBody>
      </p:sp>
    </p:spTree>
    <p:extLst>
      <p:ext uri="{BB962C8B-B14F-4D97-AF65-F5344CB8AC3E}">
        <p14:creationId xmlns:p14="http://schemas.microsoft.com/office/powerpoint/2010/main" val="135224590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February 2</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67414388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8</a:t>
            </a:r>
            <a:endParaRPr lang="en-US" altLang="en-US" sz="2800" dirty="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add the following to 11bf SFD:</a:t>
            </a:r>
          </a:p>
          <a:p>
            <a:pPr lvl="1">
              <a:defRPr/>
            </a:pPr>
            <a:r>
              <a:rPr lang="en-US" altLang="zh-CN" kern="0" dirty="0"/>
              <a:t>A sensing procedure allows a STA to perform WLAN sensing and obtain measurement results. A sensing session is an instance of a sensing procedure with associated operational parameters of that instance.</a:t>
            </a:r>
          </a:p>
          <a:p>
            <a:pPr>
              <a:defRPr/>
            </a:pPr>
            <a:endParaRPr lang="en-US" altLang="zh-CN" kern="0" dirty="0"/>
          </a:p>
          <a:p>
            <a:pPr>
              <a:defRPr/>
            </a:pPr>
            <a:endParaRPr lang="en-US" altLang="zh-CN" kern="0" dirty="0"/>
          </a:p>
          <a:p>
            <a:pPr marL="342900" lvl="1" indent="-342900">
              <a:buFont typeface="Arial" panose="020B0604020202020204" pitchFamily="34" charset="0"/>
              <a:buChar char="•"/>
              <a:defRPr/>
            </a:pPr>
            <a:r>
              <a:rPr lang="en-US" altLang="zh-CN" b="1" kern="0" dirty="0"/>
              <a:t>Move: Cheng Chen</a:t>
            </a:r>
            <a:r>
              <a:rPr lang="en-US" altLang="zh-CN" b="1" dirty="0"/>
              <a:t>	</a:t>
            </a:r>
            <a:r>
              <a:rPr lang="en-US" altLang="zh-CN" b="1" kern="0" dirty="0"/>
              <a:t>	Second: Solomon Trainin 	</a:t>
            </a:r>
          </a:p>
          <a:p>
            <a:pPr marL="342900" lvl="1" indent="-342900">
              <a:buFont typeface="Arial" panose="020B0604020202020204" pitchFamily="34" charset="0"/>
              <a:buChar char="•"/>
              <a:defRPr/>
            </a:pPr>
            <a:r>
              <a:rPr lang="en-US" altLang="zh-CN" b="1" kern="0" dirty="0"/>
              <a:t>Result:</a:t>
            </a:r>
            <a:r>
              <a:rPr lang="en-US" altLang="zh-CN" dirty="0">
                <a:highlight>
                  <a:srgbClr val="00FF00"/>
                </a:highlight>
              </a:rPr>
              <a:t> Approved by unanimous consent</a:t>
            </a:r>
            <a:endParaRPr lang="en-US" altLang="zh-CN" kern="0" dirty="0"/>
          </a:p>
          <a:p>
            <a:pPr marL="342900" lvl="1" indent="-342900">
              <a:buFont typeface="Arial" panose="020B0604020202020204" pitchFamily="34" charset="0"/>
              <a:buChar char="•"/>
              <a:defRPr/>
            </a:pPr>
            <a:endParaRPr lang="en-US" altLang="zh-CN" b="1" kern="0" dirty="0"/>
          </a:p>
          <a:p>
            <a:pPr marL="342900" lvl="1" indent="-342900">
              <a:buFont typeface="Arial" panose="020B0604020202020204" pitchFamily="34" charset="0"/>
              <a:buChar char="•"/>
              <a:defRPr/>
            </a:pPr>
            <a:r>
              <a:rPr lang="en-US" altLang="zh-CN" kern="0" dirty="0"/>
              <a:t>Note</a:t>
            </a:r>
            <a:r>
              <a:rPr lang="zh-CN" altLang="en-US" kern="0" dirty="0"/>
              <a:t>：  </a:t>
            </a:r>
            <a:r>
              <a:rPr lang="en-US" altLang="zh-CN" kern="0" dirty="0"/>
              <a:t>Related document 20/1849r4</a:t>
            </a:r>
          </a:p>
          <a:p>
            <a:pPr marL="0" lvl="1" indent="0">
              <a:buNone/>
              <a:defRPr/>
            </a:pPr>
            <a:endParaRPr lang="en-US" altLang="zh-CN" b="1" kern="0" dirty="0"/>
          </a:p>
        </p:txBody>
      </p:sp>
    </p:spTree>
    <p:extLst>
      <p:ext uri="{BB962C8B-B14F-4D97-AF65-F5344CB8AC3E}">
        <p14:creationId xmlns:p14="http://schemas.microsoft.com/office/powerpoint/2010/main" val="144328849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9</a:t>
            </a:r>
            <a:endParaRPr lang="en-US" altLang="en-US" sz="2800" dirty="0">
              <a:solidFill>
                <a:schemeClr val="tx2"/>
              </a:solidFill>
            </a:endParaRPr>
          </a:p>
        </p:txBody>
      </p:sp>
      <p:sp>
        <p:nvSpPr>
          <p:cNvPr id="18" name="Rectangle 3"/>
          <p:cNvSpPr txBox="1">
            <a:spLocks noChangeArrowheads="1"/>
          </p:cNvSpPr>
          <p:nvPr/>
        </p:nvSpPr>
        <p:spPr bwMode="auto">
          <a:xfrm>
            <a:off x="2209800" y="1600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add the following to 11bf SFD:</a:t>
            </a:r>
          </a:p>
          <a:p>
            <a:pPr lvl="1">
              <a:defRPr/>
            </a:pPr>
            <a:r>
              <a:rPr lang="en-US" altLang="zh-CN" kern="0" dirty="0"/>
              <a:t>Sensing initiator and sensing responder</a:t>
            </a:r>
          </a:p>
          <a:p>
            <a:pPr lvl="2">
              <a:defRPr/>
            </a:pPr>
            <a:r>
              <a:rPr lang="en-US" altLang="zh-CN" sz="1400" kern="0" dirty="0"/>
              <a:t>Sensing initiator: a STA that initiates a WLAN sensing session</a:t>
            </a:r>
          </a:p>
          <a:p>
            <a:pPr lvl="2">
              <a:defRPr/>
            </a:pPr>
            <a:r>
              <a:rPr lang="en-US" altLang="zh-CN" sz="1400" kern="0" dirty="0"/>
              <a:t>Sensing responder: a STA that participates in a WLAN sensing session initiated by a sensing initiator</a:t>
            </a:r>
          </a:p>
          <a:p>
            <a:pPr lvl="1">
              <a:defRPr/>
            </a:pPr>
            <a:r>
              <a:rPr lang="en-US" altLang="zh-CN" kern="0" dirty="0"/>
              <a:t>Sensing transmitter and sensing receiver</a:t>
            </a:r>
          </a:p>
          <a:p>
            <a:pPr lvl="2">
              <a:defRPr/>
            </a:pPr>
            <a:r>
              <a:rPr lang="en-US" altLang="zh-CN" sz="1400" kern="0" dirty="0"/>
              <a:t>Sensing transmitter: a STA that transmits PPDUs used for sensing measurements in a sensing session</a:t>
            </a:r>
          </a:p>
          <a:p>
            <a:pPr lvl="2">
              <a:defRPr/>
            </a:pPr>
            <a:r>
              <a:rPr lang="en-US" altLang="zh-CN" sz="1400" kern="0" dirty="0"/>
              <a:t>Sensing receiver: a STA that receives PPDUs sent by a sensing transmitter and performs sensing measurements in a sensing session</a:t>
            </a:r>
          </a:p>
          <a:p>
            <a:pPr lvl="1">
              <a:defRPr/>
            </a:pPr>
            <a:r>
              <a:rPr lang="en-US" altLang="zh-CN" kern="0" dirty="0"/>
              <a:t>A STA can assume multiple roles in one sensing session.</a:t>
            </a:r>
          </a:p>
          <a:p>
            <a:pPr>
              <a:defRPr/>
            </a:pPr>
            <a:endParaRPr lang="en-US" altLang="zh-CN" sz="1400" kern="0" dirty="0"/>
          </a:p>
          <a:p>
            <a:pPr marL="342900" lvl="1" indent="-342900">
              <a:buFont typeface="Arial" panose="020B0604020202020204" pitchFamily="34" charset="0"/>
              <a:buChar char="•"/>
              <a:defRPr/>
            </a:pPr>
            <a:r>
              <a:rPr lang="en-US" altLang="zh-CN" b="1" kern="0" dirty="0"/>
              <a:t>Move: Cheng Chen		Second: Edward Au 	</a:t>
            </a:r>
          </a:p>
          <a:p>
            <a:pPr marL="342900" lvl="1" indent="-342900">
              <a:buFont typeface="Arial" panose="020B0604020202020204" pitchFamily="34" charset="0"/>
              <a:buChar char="•"/>
              <a:defRPr/>
            </a:pPr>
            <a:r>
              <a:rPr lang="en-US" altLang="zh-CN" b="1" kern="0" dirty="0"/>
              <a:t>Result:</a:t>
            </a:r>
            <a:r>
              <a:rPr lang="en-US" altLang="zh-CN" dirty="0">
                <a:highlight>
                  <a:srgbClr val="00FF00"/>
                </a:highlight>
              </a:rPr>
              <a:t> Approved by unanimous consent</a:t>
            </a:r>
            <a:endParaRPr lang="en-US" altLang="zh-CN" kern="0" dirty="0"/>
          </a:p>
          <a:p>
            <a:pPr marL="0" lvl="1" indent="0">
              <a:buNone/>
              <a:defRPr/>
            </a:pPr>
            <a:endParaRPr lang="en-US" altLang="zh-CN" kern="0" dirty="0"/>
          </a:p>
          <a:p>
            <a:pPr marL="0" lvl="1" indent="0">
              <a:buNone/>
              <a:defRPr/>
            </a:pPr>
            <a:r>
              <a:rPr lang="en-US" altLang="zh-CN" kern="0" dirty="0"/>
              <a:t>Note</a:t>
            </a:r>
            <a:r>
              <a:rPr lang="zh-CN" altLang="en-US" kern="0" dirty="0"/>
              <a:t>：  </a:t>
            </a:r>
            <a:r>
              <a:rPr lang="en-US" altLang="zh-CN" kern="0" dirty="0"/>
              <a:t>Related document 20/1849r4</a:t>
            </a:r>
          </a:p>
        </p:txBody>
      </p:sp>
    </p:spTree>
    <p:extLst>
      <p:ext uri="{BB962C8B-B14F-4D97-AF65-F5344CB8AC3E}">
        <p14:creationId xmlns:p14="http://schemas.microsoft.com/office/powerpoint/2010/main" val="346374067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February 23</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210405249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1752600" y="1066800"/>
            <a:ext cx="8686800" cy="12954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2057400" y="2895600"/>
            <a:ext cx="8305800" cy="2895600"/>
          </a:xfrm>
        </p:spPr>
        <p:txBody>
          <a:bodyPr/>
          <a:lstStyle/>
          <a:p>
            <a:pPr algn="ctr">
              <a:lnSpc>
                <a:spcPct val="90000"/>
              </a:lnSpc>
              <a:buNone/>
            </a:pPr>
            <a:r>
              <a:rPr lang="en-US" altLang="zh-CN" sz="3200" dirty="0">
                <a:latin typeface="Arial" panose="020B0604020202020204" pitchFamily="34" charset="0"/>
              </a:rPr>
              <a:t>Motion list</a:t>
            </a:r>
          </a:p>
          <a:p>
            <a:pPr algn="ctr">
              <a:lnSpc>
                <a:spcPct val="90000"/>
              </a:lnSpc>
              <a:buFontTx/>
              <a:buNone/>
            </a:pPr>
            <a:endParaRPr lang="en-US" altLang="en-US" sz="3000" dirty="0">
              <a:cs typeface="Times New Roman" panose="02020603050405020304" pitchFamily="18" charset="0"/>
            </a:endParaRPr>
          </a:p>
          <a:p>
            <a:pPr algn="ctr">
              <a:lnSpc>
                <a:spcPct val="90000"/>
              </a:lnSpc>
              <a:buFontTx/>
              <a:buNone/>
            </a:pPr>
            <a:endParaRPr lang="en-US" altLang="en-US" sz="3000" dirty="0">
              <a:cs typeface="Times New Roman" panose="02020603050405020304" pitchFamily="18" charset="0"/>
            </a:endParaRPr>
          </a:p>
          <a:p>
            <a:pPr algn="just">
              <a:lnSpc>
                <a:spcPct val="90000"/>
              </a:lnSpc>
              <a:buFontTx/>
              <a:buNone/>
            </a:pPr>
            <a:r>
              <a:rPr lang="en-US" altLang="en-US" sz="2000" dirty="0">
                <a:latin typeface="Arial" panose="020B0604020202020204" pitchFamily="34" charset="0"/>
                <a:cs typeface="MS PGothic" panose="020B0600070205080204" pitchFamily="34" charset="-128"/>
              </a:rPr>
              <a:t>		   	        Chair:	</a:t>
            </a:r>
            <a:r>
              <a:rPr lang="en-US" altLang="en-US" sz="2000" dirty="0">
                <a:cs typeface="Times New Roman" panose="02020603050405020304" pitchFamily="18" charset="0"/>
              </a:rPr>
              <a:t>Tony Xiao Han (Huawei)</a:t>
            </a:r>
          </a:p>
          <a:p>
            <a:pPr algn="just">
              <a:lnSpc>
                <a:spcPct val="90000"/>
              </a:lnSpc>
              <a:buNone/>
            </a:pPr>
            <a:r>
              <a:rPr lang="en-US" altLang="en-US" sz="2000" dirty="0">
                <a:latin typeface="Arial" panose="020B0604020202020204" pitchFamily="34" charset="0"/>
                <a:cs typeface="MS PGothic" panose="020B0600070205080204" pitchFamily="34" charset="-128"/>
              </a:rPr>
              <a:t>			Vice Chair: 	</a:t>
            </a:r>
            <a:r>
              <a:rPr lang="en-US" altLang="en-US" sz="2000" dirty="0">
                <a:cs typeface="Times New Roman" panose="02020603050405020304" pitchFamily="18" charset="0"/>
              </a:rPr>
              <a:t>Sang Kim (LG Electronics)</a:t>
            </a:r>
          </a:p>
          <a:p>
            <a:pPr algn="just">
              <a:lnSpc>
                <a:spcPct val="90000"/>
              </a:lnSpc>
              <a:buNone/>
            </a:pPr>
            <a:r>
              <a:rPr lang="en-US" altLang="en-US" sz="2000" dirty="0">
                <a:latin typeface="Arial" panose="020B0604020202020204" pitchFamily="34" charset="0"/>
                <a:cs typeface="MS PGothic" panose="020B0600070205080204" pitchFamily="34" charset="-128"/>
              </a:rPr>
              <a:t> 					</a:t>
            </a:r>
            <a:r>
              <a:rPr lang="en-US" altLang="zh-CN" sz="2000" dirty="0"/>
              <a:t>Assaf Kasher (Qualcomm)</a:t>
            </a:r>
            <a:endParaRPr lang="en-US" altLang="en-US" sz="2000" dirty="0">
              <a:cs typeface="Times New Roman" panose="02020603050405020304" pitchFamily="18" charset="0"/>
            </a:endParaRPr>
          </a:p>
          <a:p>
            <a:pPr algn="just">
              <a:lnSpc>
                <a:spcPct val="90000"/>
              </a:lnSpc>
              <a:buNone/>
            </a:pPr>
            <a:r>
              <a:rPr lang="en-US" altLang="en-US" sz="2000" dirty="0">
                <a:latin typeface="Arial" panose="020B0604020202020204" pitchFamily="34" charset="0"/>
                <a:cs typeface="MS PGothic" panose="020B0600070205080204" pitchFamily="34" charset="-128"/>
              </a:rPr>
              <a:t>			 Secretary: 	</a:t>
            </a:r>
            <a:r>
              <a:rPr lang="en-US" altLang="zh-CN" sz="2000" dirty="0"/>
              <a:t>Leif Wilhelmsson </a:t>
            </a:r>
            <a:r>
              <a:rPr lang="en-US" altLang="en-US" sz="2000" dirty="0"/>
              <a:t>(</a:t>
            </a:r>
            <a:r>
              <a:rPr lang="en-US" altLang="zh-CN" sz="2000" dirty="0"/>
              <a:t>Ericsson</a:t>
            </a:r>
            <a:r>
              <a:rPr lang="en-US" altLang="en-US" sz="2000" dirty="0"/>
              <a:t>)</a:t>
            </a:r>
          </a:p>
          <a:p>
            <a:pPr algn="just">
              <a:lnSpc>
                <a:spcPct val="90000"/>
              </a:lnSpc>
              <a:buNone/>
            </a:pPr>
            <a:r>
              <a:rPr lang="en-US" altLang="en-US" sz="2000" dirty="0">
                <a:latin typeface="Arial" panose="020B0604020202020204" pitchFamily="34" charset="0"/>
                <a:cs typeface="MS PGothic" panose="020B0600070205080204" pitchFamily="34" charset="-128"/>
              </a:rPr>
              <a:t>		  Tech</a:t>
            </a:r>
            <a:r>
              <a:rPr lang="en-US" altLang="zh-CN" sz="2000" dirty="0">
                <a:latin typeface="Arial" panose="020B0604020202020204" pitchFamily="34" charset="0"/>
                <a:cs typeface="MS PGothic" panose="020B0600070205080204" pitchFamily="34" charset="-128"/>
              </a:rPr>
              <a:t>nical </a:t>
            </a:r>
            <a:r>
              <a:rPr lang="en-US" altLang="en-US" sz="2000" dirty="0">
                <a:latin typeface="Arial" panose="020B0604020202020204" pitchFamily="34" charset="0"/>
                <a:cs typeface="MS PGothic" panose="020B0600070205080204" pitchFamily="34" charset="-128"/>
              </a:rPr>
              <a:t>Editor:	</a:t>
            </a:r>
            <a:r>
              <a:rPr lang="en-US" altLang="zh-CN" sz="2000" dirty="0"/>
              <a:t>Claudio Da Silva </a:t>
            </a:r>
            <a:r>
              <a:rPr lang="en-US" altLang="en-US" sz="2000" dirty="0">
                <a:cs typeface="Times New Roman" panose="02020603050405020304" pitchFamily="18" charset="0"/>
              </a:rPr>
              <a:t>(</a:t>
            </a:r>
            <a:r>
              <a:rPr lang="en-US" altLang="zh-CN" sz="2000" dirty="0">
                <a:cs typeface="Times New Roman" panose="02020603050405020304" pitchFamily="18" charset="0"/>
              </a:rPr>
              <a:t>Meta Platforms</a:t>
            </a:r>
            <a:r>
              <a:rPr lang="en-US" altLang="en-US" sz="2000" dirty="0">
                <a:cs typeface="Times New Roman" panose="02020603050405020304" pitchFamily="18" charset="0"/>
              </a:rPr>
              <a:t>)</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10</a:t>
            </a:r>
            <a:r>
              <a:rPr lang="en-US" altLang="zh-CN" sz="2800" dirty="0">
                <a:solidFill>
                  <a:srgbClr val="FF0000"/>
                </a:solidFill>
              </a:rPr>
              <a:t>a</a:t>
            </a:r>
            <a:endParaRPr lang="en-US" altLang="en-US" sz="2800" dirty="0">
              <a:solidFill>
                <a:srgbClr val="FF0000"/>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add the following to 11bf SFD:</a:t>
            </a:r>
          </a:p>
          <a:p>
            <a:pPr lvl="1">
              <a:defRPr/>
            </a:pPr>
            <a:r>
              <a:rPr lang="en-US" altLang="zh-CN" kern="0" dirty="0"/>
              <a:t>A sensing initiator might be neither a sensing transmitter nor a sensing receiver.</a:t>
            </a:r>
          </a:p>
          <a:p>
            <a:pPr lvl="1">
              <a:defRPr/>
            </a:pPr>
            <a:endParaRPr lang="en-US" altLang="zh-CN" kern="0" dirty="0"/>
          </a:p>
          <a:p>
            <a:pPr lvl="1">
              <a:defRPr/>
            </a:pPr>
            <a:endParaRPr lang="en-US" altLang="zh-CN" kern="0" dirty="0"/>
          </a:p>
          <a:p>
            <a:pPr marL="0" lvl="1" indent="0">
              <a:buNone/>
              <a:defRPr/>
            </a:pPr>
            <a:r>
              <a:rPr lang="en-US" altLang="zh-CN" b="1" kern="0" dirty="0"/>
              <a:t>Move: Rui Du	</a:t>
            </a:r>
            <a:r>
              <a:rPr lang="en-US" altLang="zh-CN" b="1" dirty="0"/>
              <a:t>	</a:t>
            </a:r>
            <a:r>
              <a:rPr lang="en-US" altLang="zh-CN" b="1" kern="0" dirty="0"/>
              <a:t>	Second: Claudio da Silva	</a:t>
            </a:r>
          </a:p>
          <a:p>
            <a:pPr marL="0" indent="0">
              <a:defRPr/>
            </a:pPr>
            <a:endParaRPr lang="en-US" altLang="zh-CN" sz="2800" kern="0" dirty="0"/>
          </a:p>
          <a:p>
            <a:pPr marL="0" indent="0">
              <a:defRPr/>
            </a:pPr>
            <a:endParaRPr lang="en-US" altLang="zh-CN" sz="2800" kern="0" dirty="0"/>
          </a:p>
          <a:p>
            <a:pPr marL="0" lvl="1" indent="0">
              <a:buNone/>
              <a:defRPr/>
            </a:pPr>
            <a:r>
              <a:rPr lang="en-US" altLang="zh-CN" b="1" kern="0" dirty="0"/>
              <a:t>Result:</a:t>
            </a:r>
          </a:p>
        </p:txBody>
      </p:sp>
    </p:spTree>
    <p:extLst>
      <p:ext uri="{BB962C8B-B14F-4D97-AF65-F5344CB8AC3E}">
        <p14:creationId xmlns:p14="http://schemas.microsoft.com/office/powerpoint/2010/main" val="413317568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10</a:t>
            </a:r>
            <a:r>
              <a:rPr lang="en-US" altLang="zh-CN" sz="2800" dirty="0">
                <a:solidFill>
                  <a:srgbClr val="FF0000"/>
                </a:solidFill>
              </a:rPr>
              <a:t>b</a:t>
            </a:r>
            <a:r>
              <a:rPr lang="en-US" altLang="zh-CN" sz="2800" dirty="0"/>
              <a:t> Motion to amend</a:t>
            </a:r>
            <a:endParaRPr lang="en-US" altLang="en-US" sz="2800" dirty="0">
              <a:solidFill>
                <a:srgbClr val="FF0000"/>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sz="2000" kern="0" dirty="0"/>
              <a:t>Change the previous motion to:</a:t>
            </a:r>
          </a:p>
          <a:p>
            <a:pPr>
              <a:defRPr/>
            </a:pPr>
            <a:r>
              <a:rPr lang="en-US" altLang="zh-CN" sz="2000" kern="0" dirty="0"/>
              <a:t>Move to add the following to 11bf SFD:</a:t>
            </a:r>
          </a:p>
          <a:p>
            <a:pPr lvl="1">
              <a:defRPr/>
            </a:pPr>
            <a:r>
              <a:rPr lang="en-US" altLang="zh-CN" sz="1800" kern="0" dirty="0"/>
              <a:t>In a sensing session, a sensing initiator might be a sensing transmitter, a sensing receiver, both or neither.</a:t>
            </a:r>
          </a:p>
          <a:p>
            <a:pPr lvl="1">
              <a:defRPr/>
            </a:pPr>
            <a:endParaRPr lang="en-US" altLang="zh-CN" sz="1800" kern="0" dirty="0"/>
          </a:p>
          <a:p>
            <a:pPr marL="285750" lvl="1">
              <a:buFont typeface="Arial" panose="020B0604020202020204" pitchFamily="34" charset="0"/>
              <a:buChar char="•"/>
              <a:defRPr/>
            </a:pPr>
            <a:r>
              <a:rPr lang="en-US" altLang="zh-CN" sz="1800" b="1" kern="0" dirty="0"/>
              <a:t>Move: Edward Au	</a:t>
            </a:r>
            <a:r>
              <a:rPr lang="en-US" altLang="zh-CN" sz="1800" b="1" dirty="0"/>
              <a:t>	</a:t>
            </a:r>
            <a:r>
              <a:rPr lang="en-US" altLang="zh-CN" sz="1800" b="1" kern="0" dirty="0"/>
              <a:t>	Second: </a:t>
            </a:r>
            <a:r>
              <a:rPr lang="en-US" altLang="zh-CN" sz="1800" b="1" kern="0" dirty="0" err="1"/>
              <a:t>Assaf</a:t>
            </a:r>
            <a:r>
              <a:rPr lang="en-US" altLang="zh-CN" sz="1800" b="1" kern="0" dirty="0"/>
              <a:t> Kasher	</a:t>
            </a:r>
          </a:p>
          <a:p>
            <a:pPr marL="285750" lvl="1">
              <a:buFont typeface="Arial" panose="020B0604020202020204" pitchFamily="34" charset="0"/>
              <a:buChar char="•"/>
              <a:defRPr/>
            </a:pPr>
            <a:endParaRPr lang="en-US" altLang="zh-CN" sz="1800" b="1" kern="0" dirty="0"/>
          </a:p>
          <a:p>
            <a:pPr marL="285750" lvl="1">
              <a:buFont typeface="Arial" panose="020B0604020202020204" pitchFamily="34" charset="0"/>
              <a:buChar char="•"/>
              <a:defRPr/>
            </a:pPr>
            <a:r>
              <a:rPr lang="en-US" altLang="zh-CN" sz="1800" b="1" kern="0" dirty="0"/>
              <a:t>Preliminary Result: Motion Passes (24Y, 4N, 1A)</a:t>
            </a:r>
          </a:p>
          <a:p>
            <a:pPr marL="285750" lvl="1">
              <a:buFont typeface="Arial" panose="020B0604020202020204" pitchFamily="34" charset="0"/>
              <a:buChar char="•"/>
              <a:defRPr/>
            </a:pPr>
            <a:r>
              <a:rPr lang="en-US" altLang="zh-CN" sz="1800" b="1" kern="0" dirty="0"/>
              <a:t>Result*: </a:t>
            </a:r>
            <a:r>
              <a:rPr lang="en-US" altLang="zh-CN" sz="1800" b="1" dirty="0">
                <a:highlight>
                  <a:srgbClr val="00FF00"/>
                </a:highlight>
              </a:rPr>
              <a:t>Motion Passes (21Y, 4N, 1A)</a:t>
            </a:r>
            <a:endParaRPr lang="en-US" altLang="zh-CN" sz="1800" dirty="0">
              <a:highlight>
                <a:srgbClr val="00FF00"/>
              </a:highlight>
            </a:endParaRPr>
          </a:p>
          <a:p>
            <a:pPr marL="0" lvl="1" indent="0">
              <a:buNone/>
              <a:defRPr/>
            </a:pPr>
            <a:endParaRPr lang="en-US" altLang="zh-CN" sz="1800" b="1" kern="0" dirty="0"/>
          </a:p>
          <a:p>
            <a:pPr marL="0" lvl="1" indent="0">
              <a:buNone/>
              <a:defRPr/>
            </a:pPr>
            <a:r>
              <a:rPr lang="en-US" altLang="zh-CN" sz="1800" kern="0" dirty="0"/>
              <a:t>Note</a:t>
            </a:r>
            <a:r>
              <a:rPr lang="zh-CN" altLang="en-US" sz="1800" kern="0" dirty="0"/>
              <a:t>：  </a:t>
            </a:r>
            <a:endParaRPr lang="en-US" altLang="zh-CN" sz="1800" kern="0" dirty="0"/>
          </a:p>
          <a:p>
            <a:pPr marL="285750" lvl="1">
              <a:buFont typeface="微软雅黑" panose="020B0503020204020204" pitchFamily="34" charset="-122"/>
              <a:buChar char="–"/>
              <a:defRPr/>
            </a:pPr>
            <a:r>
              <a:rPr lang="en-US" altLang="zh-CN" sz="1800" kern="0" dirty="0"/>
              <a:t>* Amended result accounts for removal of </a:t>
            </a:r>
            <a:r>
              <a:rPr lang="en-US" altLang="zh-CN" sz="1800" kern="0" dirty="0">
                <a:solidFill>
                  <a:srgbClr val="FF0000"/>
                </a:solidFill>
              </a:rPr>
              <a:t>3</a:t>
            </a:r>
            <a:r>
              <a:rPr lang="en-US" altLang="zh-CN" sz="1800" kern="0" dirty="0"/>
              <a:t> votes of non-voting members.</a:t>
            </a:r>
          </a:p>
          <a:p>
            <a:pPr marL="285750" lvl="1">
              <a:buFont typeface="微软雅黑" panose="020B0503020204020204" pitchFamily="34" charset="-122"/>
              <a:buChar char="–"/>
              <a:defRPr/>
            </a:pPr>
            <a:r>
              <a:rPr lang="en-US" altLang="zh-CN" sz="1800" kern="0" dirty="0"/>
              <a:t>Related document 21/0147r3</a:t>
            </a:r>
          </a:p>
          <a:p>
            <a:pPr marL="0" lvl="1" indent="0">
              <a:buNone/>
              <a:defRPr/>
            </a:pPr>
            <a:endParaRPr lang="en-US" altLang="zh-CN" sz="1800" b="1" kern="0" dirty="0"/>
          </a:p>
        </p:txBody>
      </p:sp>
    </p:spTree>
    <p:extLst>
      <p:ext uri="{BB962C8B-B14F-4D97-AF65-F5344CB8AC3E}">
        <p14:creationId xmlns:p14="http://schemas.microsoft.com/office/powerpoint/2010/main" val="163750027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10</a:t>
            </a:r>
            <a:r>
              <a:rPr lang="en-US" altLang="zh-CN" sz="2800" dirty="0">
                <a:solidFill>
                  <a:srgbClr val="FF0000"/>
                </a:solidFill>
              </a:rPr>
              <a:t>c</a:t>
            </a:r>
            <a:endParaRPr lang="en-US" altLang="en-US" sz="2800" dirty="0">
              <a:solidFill>
                <a:srgbClr val="FF0000"/>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sz="2000" kern="0" dirty="0"/>
              <a:t>Move to add the following to 11bf SFD:</a:t>
            </a:r>
          </a:p>
          <a:p>
            <a:pPr lvl="1">
              <a:defRPr/>
            </a:pPr>
            <a:r>
              <a:rPr lang="en-US" altLang="zh-CN" sz="1800" kern="0" dirty="0"/>
              <a:t>In a sensing session, a sensing initiator might be a sensing transmitter, a sensing receiver, both or neither.</a:t>
            </a:r>
          </a:p>
          <a:p>
            <a:pPr lvl="1">
              <a:defRPr/>
            </a:pPr>
            <a:endParaRPr lang="en-US" altLang="zh-CN" sz="1800" kern="0" dirty="0"/>
          </a:p>
          <a:p>
            <a:pPr marL="285750" lvl="1">
              <a:buFont typeface="Arial" panose="020B0604020202020204" pitchFamily="34" charset="0"/>
              <a:buChar char="•"/>
              <a:defRPr/>
            </a:pPr>
            <a:r>
              <a:rPr lang="en-US" altLang="zh-CN" sz="1800" b="1" kern="0" dirty="0"/>
              <a:t>Move: Edward Au	</a:t>
            </a:r>
            <a:r>
              <a:rPr lang="en-US" altLang="zh-CN" sz="1800" b="1" dirty="0"/>
              <a:t>	</a:t>
            </a:r>
            <a:r>
              <a:rPr lang="en-US" altLang="zh-CN" sz="1800" b="1" kern="0" dirty="0"/>
              <a:t>	Second: </a:t>
            </a:r>
            <a:r>
              <a:rPr lang="en-US" altLang="zh-CN" sz="1800" b="1" kern="0" dirty="0" err="1"/>
              <a:t>Assaf</a:t>
            </a:r>
            <a:r>
              <a:rPr lang="en-US" altLang="zh-CN" sz="1800" b="1" kern="0" dirty="0"/>
              <a:t> Kasher	</a:t>
            </a:r>
          </a:p>
          <a:p>
            <a:pPr>
              <a:buFont typeface="Arial" panose="020B0604020202020204" pitchFamily="34" charset="0"/>
              <a:buChar char="•"/>
              <a:defRPr/>
            </a:pPr>
            <a:endParaRPr lang="en-US" altLang="zh-CN" kern="0" dirty="0"/>
          </a:p>
          <a:p>
            <a:pPr marL="285750" lvl="1">
              <a:buFont typeface="Arial" panose="020B0604020202020204" pitchFamily="34" charset="0"/>
              <a:buChar char="•"/>
              <a:defRPr/>
            </a:pPr>
            <a:r>
              <a:rPr lang="en-US" altLang="zh-CN" sz="1800" b="1" kern="0" dirty="0"/>
              <a:t>Preliminary Result: Motion Passes (22Y, 0N, 4A)</a:t>
            </a:r>
          </a:p>
          <a:p>
            <a:pPr marL="285750" lvl="1">
              <a:buFont typeface="Arial" panose="020B0604020202020204" pitchFamily="34" charset="0"/>
              <a:buChar char="•"/>
              <a:defRPr/>
            </a:pPr>
            <a:r>
              <a:rPr lang="en-US" altLang="zh-CN" sz="1800" b="1" kern="0" dirty="0"/>
              <a:t>Result*: </a:t>
            </a:r>
            <a:r>
              <a:rPr lang="en-US" altLang="zh-CN" sz="1800" b="1" dirty="0">
                <a:highlight>
                  <a:srgbClr val="00FF00"/>
                </a:highlight>
              </a:rPr>
              <a:t>Motion </a:t>
            </a:r>
            <a:r>
              <a:rPr lang="en-US" altLang="zh-CN" sz="1800" b="1">
                <a:highlight>
                  <a:srgbClr val="00FF00"/>
                </a:highlight>
              </a:rPr>
              <a:t>Passes (21Y</a:t>
            </a:r>
            <a:r>
              <a:rPr lang="en-US" altLang="zh-CN" sz="1800" b="1" dirty="0">
                <a:highlight>
                  <a:srgbClr val="00FF00"/>
                </a:highlight>
              </a:rPr>
              <a:t>, 0N, 4A)</a:t>
            </a:r>
            <a:endParaRPr lang="en-US" altLang="zh-CN" sz="1800" dirty="0">
              <a:highlight>
                <a:srgbClr val="00FF00"/>
              </a:highlight>
            </a:endParaRPr>
          </a:p>
          <a:p>
            <a:pPr marL="0" lvl="1" indent="0">
              <a:buNone/>
              <a:defRPr/>
            </a:pPr>
            <a:endParaRPr lang="en-US" altLang="zh-CN" sz="1800" b="1" kern="0" dirty="0"/>
          </a:p>
          <a:p>
            <a:pPr marL="0" lvl="1" indent="0">
              <a:buNone/>
              <a:defRPr/>
            </a:pPr>
            <a:endParaRPr lang="en-US" altLang="zh-CN" sz="1800" b="1" kern="0" dirty="0"/>
          </a:p>
          <a:p>
            <a:pPr marL="0" lvl="1" indent="0">
              <a:buNone/>
              <a:defRPr/>
            </a:pPr>
            <a:r>
              <a:rPr lang="en-US" altLang="zh-CN" sz="1800" kern="0" dirty="0"/>
              <a:t>Note</a:t>
            </a:r>
            <a:r>
              <a:rPr lang="zh-CN" altLang="en-US" sz="1800" kern="0" dirty="0"/>
              <a:t>：  </a:t>
            </a:r>
            <a:endParaRPr lang="en-US" altLang="zh-CN" sz="1800" kern="0" dirty="0"/>
          </a:p>
          <a:p>
            <a:pPr marL="285750" lvl="1">
              <a:buFont typeface="微软雅黑" panose="020B0503020204020204" pitchFamily="34" charset="-122"/>
              <a:buChar char="–"/>
              <a:defRPr/>
            </a:pPr>
            <a:r>
              <a:rPr lang="en-US" altLang="zh-CN" sz="1800" kern="0" dirty="0"/>
              <a:t>* Amended result accounts for removal of </a:t>
            </a:r>
            <a:r>
              <a:rPr lang="en-US" altLang="zh-CN" sz="1800" kern="0" dirty="0">
                <a:solidFill>
                  <a:srgbClr val="FF0000"/>
                </a:solidFill>
              </a:rPr>
              <a:t>1</a:t>
            </a:r>
            <a:r>
              <a:rPr lang="en-US" altLang="zh-CN" sz="1800" kern="0" dirty="0"/>
              <a:t> votes of non-voting members.</a:t>
            </a:r>
          </a:p>
          <a:p>
            <a:pPr marL="285750" lvl="1">
              <a:buFont typeface="微软雅黑" panose="020B0503020204020204" pitchFamily="34" charset="-122"/>
              <a:buChar char="–"/>
              <a:defRPr/>
            </a:pPr>
            <a:r>
              <a:rPr lang="en-US" altLang="zh-CN" sz="1800" kern="0" dirty="0"/>
              <a:t>Related document 21/0147r3</a:t>
            </a:r>
          </a:p>
        </p:txBody>
      </p:sp>
    </p:spTree>
    <p:extLst>
      <p:ext uri="{BB962C8B-B14F-4D97-AF65-F5344CB8AC3E}">
        <p14:creationId xmlns:p14="http://schemas.microsoft.com/office/powerpoint/2010/main" val="120986882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11</a:t>
            </a:r>
            <a:endParaRPr lang="en-US" altLang="en-US" sz="2800" dirty="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sz="2000" kern="0" dirty="0"/>
              <a:t>Move to add the following to 11bf SFD:</a:t>
            </a:r>
          </a:p>
          <a:p>
            <a:pPr lvl="1">
              <a:defRPr/>
            </a:pPr>
            <a:r>
              <a:rPr lang="en-US" altLang="zh-CN" sz="1800" kern="0" dirty="0"/>
              <a:t>Results of measurement performed in a sensing session should be obtained by or reported to its initiator.</a:t>
            </a:r>
          </a:p>
          <a:p>
            <a:pPr lvl="1">
              <a:defRPr/>
            </a:pPr>
            <a:r>
              <a:rPr lang="en-US" altLang="zh-CN" sz="1800" kern="0" dirty="0"/>
              <a:t> </a:t>
            </a:r>
          </a:p>
          <a:p>
            <a:pPr>
              <a:defRPr/>
            </a:pPr>
            <a:endParaRPr lang="en-US" altLang="zh-CN" sz="2000" kern="0" dirty="0"/>
          </a:p>
          <a:p>
            <a:pPr marL="285750" lvl="1">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	Second: Cheng Chen	</a:t>
            </a:r>
          </a:p>
          <a:p>
            <a:pPr>
              <a:buFont typeface="Arial" panose="020B0604020202020204" pitchFamily="34" charset="0"/>
              <a:buChar char="•"/>
              <a:defRPr/>
            </a:pPr>
            <a:endParaRPr lang="en-US" altLang="zh-CN" kern="0" dirty="0"/>
          </a:p>
          <a:p>
            <a:pPr marL="285750" lvl="1">
              <a:buFont typeface="Arial" panose="020B0604020202020204" pitchFamily="34" charset="0"/>
              <a:buChar char="•"/>
              <a:defRPr/>
            </a:pPr>
            <a:r>
              <a:rPr lang="en-US" altLang="zh-CN" sz="1800" b="1" kern="0" dirty="0"/>
              <a:t>Preliminary Result: Motion Passes (21Y, 0N, 3A)</a:t>
            </a:r>
          </a:p>
          <a:p>
            <a:pPr marL="285750" lvl="1">
              <a:buFont typeface="Arial" panose="020B0604020202020204" pitchFamily="34" charset="0"/>
              <a:buChar char="•"/>
              <a:defRPr/>
            </a:pPr>
            <a:r>
              <a:rPr lang="en-US" altLang="zh-CN" sz="1800" b="1" kern="0" dirty="0"/>
              <a:t>Result*: </a:t>
            </a:r>
            <a:r>
              <a:rPr lang="en-US" altLang="zh-CN" sz="1800" b="1" dirty="0">
                <a:highlight>
                  <a:srgbClr val="00FF00"/>
                </a:highlight>
              </a:rPr>
              <a:t>Motion Passes (20Y, 0N, 2A)</a:t>
            </a:r>
            <a:endParaRPr lang="en-US" altLang="zh-CN" sz="1800" dirty="0">
              <a:highlight>
                <a:srgbClr val="00FF00"/>
              </a:highlight>
            </a:endParaRPr>
          </a:p>
          <a:p>
            <a:pPr marL="0" lvl="1" indent="0">
              <a:buNone/>
              <a:defRPr/>
            </a:pPr>
            <a:endParaRPr lang="en-US" altLang="zh-CN" sz="1800" b="1" kern="0" dirty="0"/>
          </a:p>
          <a:p>
            <a:pPr marL="0" lvl="1" indent="0">
              <a:buNone/>
              <a:defRPr/>
            </a:pPr>
            <a:r>
              <a:rPr lang="en-US" altLang="zh-CN" sz="1800" kern="0" dirty="0"/>
              <a:t>Note</a:t>
            </a:r>
            <a:r>
              <a:rPr lang="zh-CN" altLang="en-US" sz="1800" kern="0" dirty="0"/>
              <a:t>：  </a:t>
            </a:r>
            <a:endParaRPr lang="en-US" altLang="zh-CN" sz="1800" kern="0" dirty="0"/>
          </a:p>
          <a:p>
            <a:pPr marL="285750" lvl="1">
              <a:buFont typeface="微软雅黑" panose="020B0503020204020204" pitchFamily="34" charset="-122"/>
              <a:buChar char="–"/>
              <a:defRPr/>
            </a:pPr>
            <a:r>
              <a:rPr lang="en-US" altLang="zh-CN" sz="1800" kern="0" dirty="0"/>
              <a:t>* Amended result accounts for removal of </a:t>
            </a:r>
            <a:r>
              <a:rPr lang="en-US" altLang="zh-CN" sz="1800" kern="0" dirty="0">
                <a:solidFill>
                  <a:srgbClr val="FF0000"/>
                </a:solidFill>
              </a:rPr>
              <a:t>2</a:t>
            </a:r>
            <a:r>
              <a:rPr lang="en-US" altLang="zh-CN" sz="1800" kern="0" dirty="0"/>
              <a:t> votes of non-voting members.</a:t>
            </a:r>
          </a:p>
          <a:p>
            <a:pPr marL="285750" lvl="1">
              <a:buFont typeface="微软雅黑" panose="020B0503020204020204" pitchFamily="34" charset="-122"/>
              <a:buChar char="–"/>
              <a:defRPr/>
            </a:pPr>
            <a:r>
              <a:rPr lang="en-US" altLang="zh-CN" sz="1800" kern="0" dirty="0"/>
              <a:t>Related document 21/0147r3</a:t>
            </a:r>
          </a:p>
        </p:txBody>
      </p:sp>
    </p:spTree>
    <p:extLst>
      <p:ext uri="{BB962C8B-B14F-4D97-AF65-F5344CB8AC3E}">
        <p14:creationId xmlns:p14="http://schemas.microsoft.com/office/powerpoint/2010/main" val="427962599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12</a:t>
            </a:r>
            <a:endParaRPr lang="en-US" altLang="en-US" sz="2800" dirty="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sz="2000" kern="0" dirty="0"/>
              <a:t>Move to add the following to 11bf SFD:</a:t>
            </a:r>
          </a:p>
          <a:p>
            <a:pPr lvl="1">
              <a:defRPr/>
            </a:pPr>
            <a:r>
              <a:rPr lang="en-US" altLang="zh-CN" sz="1800" kern="0" dirty="0"/>
              <a:t>The 11bf amendment may define more than one type of sensing measurement results.</a:t>
            </a:r>
          </a:p>
          <a:p>
            <a:pPr lvl="1">
              <a:defRPr/>
            </a:pPr>
            <a:endParaRPr lang="en-US" altLang="zh-CN" sz="1800" kern="0" dirty="0"/>
          </a:p>
          <a:p>
            <a:pPr lvl="1">
              <a:defRPr/>
            </a:pPr>
            <a:endParaRPr lang="en-US" altLang="zh-CN" sz="1800" kern="0" dirty="0"/>
          </a:p>
          <a:p>
            <a:pPr marL="285750" lvl="1">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	Second: Oscar Au	</a:t>
            </a:r>
          </a:p>
          <a:p>
            <a:pPr marL="285750" lvl="1">
              <a:buFont typeface="Arial" panose="020B0604020202020204" pitchFamily="34" charset="0"/>
              <a:buChar char="•"/>
              <a:defRPr/>
            </a:pPr>
            <a:endParaRPr lang="en-US" altLang="zh-CN" sz="1800" b="1" kern="0" dirty="0"/>
          </a:p>
          <a:p>
            <a:pPr marL="285750" lvl="1">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p>
          <a:p>
            <a:pPr marL="0" lvl="1" indent="0">
              <a:buNone/>
              <a:defRPr/>
            </a:pPr>
            <a:endParaRPr lang="en-US" altLang="zh-CN" sz="1800" kern="0" dirty="0"/>
          </a:p>
          <a:p>
            <a:pPr marL="0" lvl="1" indent="0">
              <a:buNone/>
              <a:defRPr/>
            </a:pPr>
            <a:endParaRPr lang="en-US" altLang="zh-CN" sz="1800" kern="0" dirty="0"/>
          </a:p>
          <a:p>
            <a:pPr marL="0" lvl="1" indent="0">
              <a:buNone/>
              <a:defRPr/>
            </a:pPr>
            <a:r>
              <a:rPr lang="en-US" altLang="zh-CN" sz="1800" kern="0" dirty="0"/>
              <a:t>Note</a:t>
            </a:r>
            <a:r>
              <a:rPr lang="zh-CN" altLang="en-US" sz="1800" kern="0" dirty="0"/>
              <a:t>：  </a:t>
            </a:r>
            <a:r>
              <a:rPr lang="en-US" altLang="zh-CN" sz="1800" kern="0" dirty="0"/>
              <a:t>Related document 21/0147r3</a:t>
            </a:r>
          </a:p>
          <a:p>
            <a:pPr marL="0" lvl="1" indent="0">
              <a:buNone/>
              <a:defRPr/>
            </a:pPr>
            <a:endParaRPr lang="en-US" altLang="zh-CN" sz="1800" kern="0" dirty="0"/>
          </a:p>
        </p:txBody>
      </p:sp>
    </p:spTree>
    <p:extLst>
      <p:ext uri="{BB962C8B-B14F-4D97-AF65-F5344CB8AC3E}">
        <p14:creationId xmlns:p14="http://schemas.microsoft.com/office/powerpoint/2010/main" val="138221254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13</a:t>
            </a:r>
            <a:endParaRPr lang="en-US" altLang="en-US" sz="2800" dirty="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sz="2000" kern="0" dirty="0"/>
              <a:t>Move to add the following to 11bf SFD:</a:t>
            </a:r>
          </a:p>
          <a:p>
            <a:pPr lvl="1">
              <a:defRPr/>
            </a:pPr>
            <a:r>
              <a:rPr lang="en-US" altLang="zh-CN" sz="1800" kern="0" dirty="0"/>
              <a:t>The type of measurement result reported in a sensing session shall be decided by its initiator.</a:t>
            </a:r>
          </a:p>
          <a:p>
            <a:pPr lvl="1">
              <a:defRPr/>
            </a:pPr>
            <a:endParaRPr lang="en-US" altLang="zh-CN" sz="1800" kern="0" dirty="0"/>
          </a:p>
          <a:p>
            <a:pPr lvl="1">
              <a:defRPr/>
            </a:pPr>
            <a:endParaRPr lang="en-US" altLang="zh-CN" sz="1800" kern="0" dirty="0"/>
          </a:p>
          <a:p>
            <a:pPr marL="342900" lvl="1" indent="-342900">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	Second: </a:t>
            </a:r>
            <a:r>
              <a:rPr lang="en-US" altLang="zh-CN" sz="1800" b="1" kern="0" dirty="0" err="1"/>
              <a:t>Assaf</a:t>
            </a:r>
            <a:r>
              <a:rPr lang="en-US" altLang="zh-CN" sz="1800" b="1" kern="0" dirty="0"/>
              <a:t> Kasher	</a:t>
            </a:r>
          </a:p>
          <a:p>
            <a:pPr>
              <a:buFont typeface="Arial" panose="020B0604020202020204" pitchFamily="34" charset="0"/>
              <a:buChar char="•"/>
              <a:defRPr/>
            </a:pPr>
            <a:endParaRPr lang="en-US" altLang="zh-CN" kern="0" dirty="0"/>
          </a:p>
          <a:p>
            <a:pPr marL="342900" lvl="1" indent="-342900">
              <a:buFont typeface="Arial" panose="020B0604020202020204" pitchFamily="34" charset="0"/>
              <a:buChar char="•"/>
              <a:defRPr/>
            </a:pPr>
            <a:r>
              <a:rPr lang="en-US" altLang="zh-CN" sz="1800" b="1" kern="0" dirty="0"/>
              <a:t>Preliminary Result: Motion Passes (20Y, 1N, 3A)</a:t>
            </a:r>
          </a:p>
          <a:p>
            <a:pPr marL="342900" lvl="1" indent="-342900">
              <a:buFont typeface="Arial" panose="020B0604020202020204" pitchFamily="34" charset="0"/>
              <a:buChar char="•"/>
              <a:defRPr/>
            </a:pPr>
            <a:r>
              <a:rPr lang="en-US" altLang="zh-CN" sz="1800" b="1" kern="0" dirty="0"/>
              <a:t>Result*: </a:t>
            </a:r>
            <a:r>
              <a:rPr lang="en-US" altLang="zh-CN" sz="1800" b="1" dirty="0">
                <a:highlight>
                  <a:srgbClr val="00FF00"/>
                </a:highlight>
              </a:rPr>
              <a:t>Motion Passes (18Y, 1N, 2A)</a:t>
            </a:r>
            <a:endParaRPr lang="en-US" altLang="zh-CN" sz="1800" dirty="0">
              <a:highlight>
                <a:srgbClr val="00FF00"/>
              </a:highlight>
            </a:endParaRPr>
          </a:p>
          <a:p>
            <a:pPr marL="0" lvl="1" indent="0">
              <a:buNone/>
              <a:defRPr/>
            </a:pPr>
            <a:endParaRPr lang="en-US" altLang="zh-CN" sz="1800" b="1" kern="0" dirty="0"/>
          </a:p>
          <a:p>
            <a:pPr marL="0" lvl="1" indent="0">
              <a:buNone/>
              <a:defRPr/>
            </a:pPr>
            <a:r>
              <a:rPr lang="en-US" altLang="zh-CN" sz="1800" kern="0" dirty="0"/>
              <a:t>Note</a:t>
            </a:r>
            <a:r>
              <a:rPr lang="zh-CN" altLang="en-US" sz="1800" kern="0" dirty="0"/>
              <a:t>：  </a:t>
            </a:r>
            <a:endParaRPr lang="en-US" altLang="zh-CN" sz="1800" kern="0" dirty="0"/>
          </a:p>
          <a:p>
            <a:pPr marL="285750" lvl="1">
              <a:buFont typeface="微软雅黑" panose="020B0503020204020204" pitchFamily="34" charset="-122"/>
              <a:buChar char="–"/>
              <a:defRPr/>
            </a:pPr>
            <a:r>
              <a:rPr lang="en-US" altLang="zh-CN" sz="1800" kern="0" dirty="0"/>
              <a:t>* Amended result accounts for removal of </a:t>
            </a:r>
            <a:r>
              <a:rPr lang="en-US" altLang="zh-CN" sz="1800" kern="0" dirty="0">
                <a:solidFill>
                  <a:srgbClr val="FF0000"/>
                </a:solidFill>
              </a:rPr>
              <a:t>3</a:t>
            </a:r>
            <a:r>
              <a:rPr lang="en-US" altLang="zh-CN" sz="1800" kern="0" dirty="0"/>
              <a:t> votes of non-voting members.</a:t>
            </a:r>
          </a:p>
          <a:p>
            <a:pPr marL="285750" lvl="1">
              <a:buFont typeface="微软雅黑" panose="020B0503020204020204" pitchFamily="34" charset="-122"/>
              <a:buChar char="–"/>
              <a:defRPr/>
            </a:pPr>
            <a:r>
              <a:rPr lang="en-US" altLang="zh-CN" sz="1800" kern="0" dirty="0"/>
              <a:t>Related document 21/0147r3</a:t>
            </a:r>
          </a:p>
        </p:txBody>
      </p:sp>
    </p:spTree>
    <p:extLst>
      <p:ext uri="{BB962C8B-B14F-4D97-AF65-F5344CB8AC3E}">
        <p14:creationId xmlns:p14="http://schemas.microsoft.com/office/powerpoint/2010/main" val="404319936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March 9, 12, 15 (Plenary)</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121476652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a:solidFill>
                  <a:schemeClr val="tx2"/>
                </a:solidFill>
              </a:rPr>
              <a:t>TGbf</a:t>
            </a:r>
            <a:r>
              <a:rPr lang="en-US" altLang="en-US" sz="2800" dirty="0">
                <a:solidFill>
                  <a:schemeClr val="tx2"/>
                </a:solidFill>
              </a:rPr>
              <a:t> meeting minutes</a:t>
            </a:r>
          </a:p>
        </p:txBody>
      </p:sp>
      <p:sp>
        <p:nvSpPr>
          <p:cNvPr id="19460" name="Rectangle 3"/>
          <p:cNvSpPr txBox="1">
            <a:spLocks noChangeArrowheads="1"/>
          </p:cNvSpPr>
          <p:nvPr/>
        </p:nvSpPr>
        <p:spPr bwMode="auto">
          <a:xfrm>
            <a:off x="2209801" y="1447800"/>
            <a:ext cx="7858125"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000" dirty="0"/>
              <a:t>Move to approve </a:t>
            </a:r>
            <a:r>
              <a:rPr lang="en-US" altLang="zh-CN" sz="2000" dirty="0" err="1"/>
              <a:t>TGbf</a:t>
            </a:r>
            <a:r>
              <a:rPr lang="en-US" altLang="zh-CN" sz="2000" dirty="0"/>
              <a:t> minutes of meetings and teleconferences from January 2021 meeting to today:</a:t>
            </a:r>
          </a:p>
          <a:p>
            <a:pPr lvl="1">
              <a:buFont typeface="Arial" panose="020B0604020202020204" pitchFamily="34" charset="0"/>
              <a:buChar char="•"/>
            </a:pPr>
            <a:r>
              <a:rPr lang="en-US" altLang="zh-CN" sz="1600" dirty="0"/>
              <a:t>January plenary: </a:t>
            </a:r>
            <a:r>
              <a:rPr lang="en-US" altLang="zh-CN" sz="1600" dirty="0">
                <a:hlinkClick r:id="rId3"/>
              </a:rPr>
              <a:t>https://mentor.ieee.org/802.11/dcn/21/11-21-0120-01-00bf-meeting-minutes-january-2021.docx</a:t>
            </a:r>
            <a:endParaRPr lang="en-US" altLang="zh-CN" sz="1600" dirty="0"/>
          </a:p>
          <a:p>
            <a:pPr lvl="1">
              <a:buFont typeface="Arial" panose="020B0604020202020204" pitchFamily="34" charset="0"/>
              <a:buChar char="•"/>
            </a:pPr>
            <a:endParaRPr lang="en-US" altLang="zh-CN" sz="1600" dirty="0"/>
          </a:p>
          <a:p>
            <a:pPr lvl="1">
              <a:buFont typeface="Arial" panose="020B0604020202020204" pitchFamily="34" charset="0"/>
              <a:buChar char="•"/>
            </a:pPr>
            <a:r>
              <a:rPr lang="en-US" altLang="zh-CN" sz="1600" dirty="0"/>
              <a:t>Teleconferences January - March: </a:t>
            </a:r>
          </a:p>
          <a:p>
            <a:pPr marL="714375" lvl="1" indent="0">
              <a:buNone/>
            </a:pPr>
            <a:r>
              <a:rPr lang="en-US" altLang="zh-CN" sz="1600" dirty="0">
                <a:hlinkClick r:id="rId4"/>
              </a:rPr>
              <a:t>https://mentor.ieee.org/802.11/dcn/21/11-21-0227-01-00bf-802-11bf-teleconference-minutes-february-2021.docx</a:t>
            </a:r>
            <a:endParaRPr lang="en-US" altLang="zh-CN" sz="1600" dirty="0"/>
          </a:p>
          <a:p>
            <a:pPr marL="714375" lvl="1" indent="0">
              <a:buNone/>
            </a:pPr>
            <a:endParaRPr lang="en-US" altLang="zh-CN" sz="1600" dirty="0"/>
          </a:p>
          <a:p>
            <a:pPr marL="714375" lvl="1" indent="0">
              <a:buNone/>
            </a:pPr>
            <a:endParaRPr lang="en-US" altLang="zh-CN" sz="1600" dirty="0"/>
          </a:p>
          <a:p>
            <a:r>
              <a:rPr lang="en-US" altLang="zh-CN" sz="2000" dirty="0"/>
              <a:t>Move: Leif Wilhelmsson 	Second: Rui Yang	</a:t>
            </a:r>
          </a:p>
          <a:p>
            <a:endParaRPr lang="en-US" altLang="zh-CN" sz="2000" dirty="0"/>
          </a:p>
          <a:p>
            <a:r>
              <a:rPr lang="en-US" altLang="zh-CN" sz="2000" dirty="0"/>
              <a:t>Result: </a:t>
            </a:r>
            <a:r>
              <a:rPr lang="en-US" altLang="zh-CN" sz="2000" dirty="0">
                <a:highlight>
                  <a:srgbClr val="00FF00"/>
                </a:highlight>
              </a:rPr>
              <a:t>Approved by unanimous consent</a:t>
            </a:r>
            <a:endParaRPr lang="zh-CN" altLang="en-US" sz="2000" dirty="0"/>
          </a:p>
          <a:p>
            <a:endParaRPr lang="zh-CN" altLang="en-US" sz="2000" dirty="0"/>
          </a:p>
          <a:p>
            <a:endParaRPr lang="zh-CN" altLang="en-US" sz="2000" dirty="0"/>
          </a:p>
        </p:txBody>
      </p:sp>
    </p:spTree>
    <p:extLst>
      <p:ext uri="{BB962C8B-B14F-4D97-AF65-F5344CB8AC3E}">
        <p14:creationId xmlns:p14="http://schemas.microsoft.com/office/powerpoint/2010/main" val="18338245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14</a:t>
            </a:r>
            <a:endParaRPr lang="en-US" altLang="en-US" sz="2800" dirty="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add the following to 11bf SFD:</a:t>
            </a:r>
          </a:p>
          <a:p>
            <a:pPr lvl="1">
              <a:defRPr/>
            </a:pPr>
            <a:r>
              <a:rPr lang="en-US" altLang="zh-CN" kern="0" dirty="0"/>
              <a:t>A sensing session may be comprised of multiple burst instances.</a:t>
            </a:r>
          </a:p>
          <a:p>
            <a:pPr lvl="1">
              <a:defRPr/>
            </a:pPr>
            <a:endParaRPr lang="en-US" altLang="zh-CN" kern="0" dirty="0"/>
          </a:p>
          <a:p>
            <a:pPr lvl="1">
              <a:defRPr/>
            </a:pPr>
            <a:endParaRPr lang="en-US" altLang="zh-CN" kern="0" dirty="0"/>
          </a:p>
          <a:p>
            <a:pPr marL="342900" lvl="1" indent="-342900">
              <a:buFont typeface="Arial" panose="020B0604020202020204" pitchFamily="34" charset="0"/>
              <a:buChar char="•"/>
              <a:defRPr/>
            </a:pPr>
            <a:r>
              <a:rPr lang="en-US" altLang="zh-CN" b="1" kern="0" dirty="0"/>
              <a:t>Move: Sang Kim	</a:t>
            </a:r>
            <a:r>
              <a:rPr lang="en-US" altLang="zh-CN" b="1" dirty="0"/>
              <a:t>	</a:t>
            </a:r>
            <a:r>
              <a:rPr lang="en-US" altLang="zh-CN" b="1" kern="0" dirty="0"/>
              <a:t>Second: Cheng Chen	</a:t>
            </a:r>
          </a:p>
          <a:p>
            <a:pPr marL="342900" lvl="1" indent="-342900">
              <a:buFont typeface="Arial" panose="020B0604020202020204" pitchFamily="34" charset="0"/>
              <a:buChar char="•"/>
              <a:defRPr/>
            </a:pPr>
            <a:r>
              <a:rPr lang="en-US" altLang="zh-CN" b="1" kern="0" dirty="0"/>
              <a:t>Preliminary Result: Motion Passes (65Y/2N/14A)</a:t>
            </a:r>
          </a:p>
          <a:p>
            <a:pPr marL="342900" lvl="1" indent="-342900">
              <a:buFont typeface="Arial" panose="020B0604020202020204" pitchFamily="34" charset="0"/>
              <a:buChar char="•"/>
              <a:defRPr/>
            </a:pPr>
            <a:r>
              <a:rPr lang="en-US" altLang="zh-CN" b="1" kern="0" dirty="0"/>
              <a:t>Result*: </a:t>
            </a:r>
            <a:r>
              <a:rPr lang="en-US" altLang="zh-CN" dirty="0">
                <a:highlight>
                  <a:srgbClr val="00FF00"/>
                </a:highlight>
              </a:rPr>
              <a:t>Motion Passes (58Y/2N/11A)</a:t>
            </a:r>
            <a:endParaRPr lang="en-US" altLang="zh-CN" b="1" kern="0" dirty="0"/>
          </a:p>
          <a:p>
            <a:pPr marL="0" lvl="1" indent="0">
              <a:buNone/>
              <a:defRPr/>
            </a:pPr>
            <a:endParaRPr lang="en-US" altLang="zh-CN" b="1" kern="0" dirty="0"/>
          </a:p>
          <a:p>
            <a:pPr marL="0" lvl="1" indent="0">
              <a:buNone/>
              <a:defRPr/>
            </a:pPr>
            <a:r>
              <a:rPr lang="en-US" altLang="zh-CN" kern="0" dirty="0"/>
              <a:t>Note</a:t>
            </a:r>
            <a:r>
              <a:rPr lang="zh-CN" altLang="en-US" kern="0" dirty="0"/>
              <a:t>：  </a:t>
            </a:r>
            <a:endParaRPr lang="en-US" altLang="zh-CN" kern="0" dirty="0"/>
          </a:p>
          <a:p>
            <a:pPr marL="285750" lvl="1">
              <a:buFont typeface="微软雅黑" panose="020B0503020204020204" pitchFamily="34" charset="-122"/>
              <a:buChar char="–"/>
              <a:defRPr/>
            </a:pPr>
            <a:r>
              <a:rPr lang="en-US" altLang="zh-CN" sz="1800" kern="0" dirty="0"/>
              <a:t>* Amended result accounts for removal of </a:t>
            </a:r>
            <a:r>
              <a:rPr lang="en-US" altLang="zh-CN" sz="1800" kern="0" dirty="0">
                <a:solidFill>
                  <a:srgbClr val="FF0000"/>
                </a:solidFill>
              </a:rPr>
              <a:t>10</a:t>
            </a:r>
            <a:r>
              <a:rPr lang="en-US" altLang="zh-CN" sz="1800" kern="0" dirty="0"/>
              <a:t> votes of non-voting members.</a:t>
            </a:r>
          </a:p>
          <a:p>
            <a:pPr marL="285750" lvl="1">
              <a:buFont typeface="微软雅黑" panose="020B0503020204020204" pitchFamily="34" charset="-122"/>
              <a:buChar char="–"/>
              <a:defRPr/>
            </a:pPr>
            <a:r>
              <a:rPr lang="en-US" altLang="zh-CN" sz="1800" kern="0" dirty="0"/>
              <a:t>Related document 21/0145r4</a:t>
            </a:r>
          </a:p>
          <a:p>
            <a:pPr marL="285750" lvl="1">
              <a:buFont typeface="微软雅黑" panose="020B0503020204020204" pitchFamily="34" charset="-122"/>
              <a:buChar char="–"/>
              <a:defRPr/>
            </a:pPr>
            <a:endParaRPr lang="en-US" altLang="zh-CN" sz="1800" kern="0" dirty="0"/>
          </a:p>
        </p:txBody>
      </p:sp>
    </p:spTree>
    <p:extLst>
      <p:ext uri="{BB962C8B-B14F-4D97-AF65-F5344CB8AC3E}">
        <p14:creationId xmlns:p14="http://schemas.microsoft.com/office/powerpoint/2010/main" val="398760424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March 23</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239517494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en-US" sz="4000" dirty="0">
                <a:solidFill>
                  <a:srgbClr val="0000FF"/>
                </a:solidFill>
              </a:rPr>
              <a:t>November 3, 6, 9</a:t>
            </a:r>
            <a:r>
              <a:rPr lang="en-US" altLang="en-US" sz="4000" dirty="0"/>
              <a:t>.</a:t>
            </a:r>
          </a:p>
          <a:p>
            <a:pPr lvl="1"/>
            <a:endParaRPr lang="en-US" altLang="en-US" sz="3600" dirty="0"/>
          </a:p>
          <a:p>
            <a:pPr lvl="1"/>
            <a:endParaRPr lang="en-US" altLang="en-US" sz="3600"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15</a:t>
            </a:r>
            <a:endParaRPr lang="en-US" altLang="en-US" sz="2800" dirty="0">
              <a:solidFill>
                <a:schemeClr val="tx2"/>
              </a:solidFill>
            </a:endParaRPr>
          </a:p>
        </p:txBody>
      </p:sp>
      <p:sp>
        <p:nvSpPr>
          <p:cNvPr id="18" name="Rectangle 3"/>
          <p:cNvSpPr txBox="1">
            <a:spLocks noChangeArrowheads="1"/>
          </p:cNvSpPr>
          <p:nvPr/>
        </p:nvSpPr>
        <p:spPr bwMode="auto">
          <a:xfrm>
            <a:off x="2209800" y="1295400"/>
            <a:ext cx="7772400"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sz="2000" kern="0" dirty="0"/>
              <a:t>Move to add the following to 11bf SFD:</a:t>
            </a:r>
          </a:p>
          <a:p>
            <a:pPr lvl="1">
              <a:defRPr/>
            </a:pPr>
            <a:r>
              <a:rPr lang="en-US" altLang="zh-CN" sz="1800" kern="0" dirty="0"/>
              <a:t>A sensing session is composed of one or more of the following phases: setup phase, measurement phase, reporting phase, and termination phase.</a:t>
            </a:r>
          </a:p>
          <a:p>
            <a:pPr lvl="2">
              <a:defRPr/>
            </a:pPr>
            <a:r>
              <a:rPr lang="en-US" altLang="zh-CN" sz="1400" kern="0" dirty="0"/>
              <a:t>In the setup phase, a sensing session is established, and operational parameters associated with the sensing session are determined and may be exchanged between STAs.</a:t>
            </a:r>
          </a:p>
          <a:p>
            <a:pPr lvl="2">
              <a:defRPr/>
            </a:pPr>
            <a:r>
              <a:rPr lang="en-US" altLang="zh-CN" sz="1400" kern="0" dirty="0"/>
              <a:t>In the measurement phase, sensing measurements are performed.</a:t>
            </a:r>
          </a:p>
          <a:p>
            <a:pPr lvl="2">
              <a:defRPr/>
            </a:pPr>
            <a:r>
              <a:rPr lang="en-US" altLang="zh-CN" sz="1400" kern="0" dirty="0"/>
              <a:t>In the reporting phase, sensing measurement results are reported.</a:t>
            </a:r>
          </a:p>
          <a:p>
            <a:pPr lvl="2">
              <a:defRPr/>
            </a:pPr>
            <a:r>
              <a:rPr lang="en-US" altLang="zh-CN" sz="1400" kern="0" dirty="0"/>
              <a:t>In the termination phase, STAs stop performing measurements and terminate the sensing session.</a:t>
            </a:r>
          </a:p>
          <a:p>
            <a:pPr lvl="2">
              <a:defRPr/>
            </a:pPr>
            <a:endParaRPr lang="en-US" altLang="zh-CN" sz="1100" kern="0" dirty="0"/>
          </a:p>
          <a:p>
            <a:pPr marL="342900" lvl="1" indent="-342900">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 Rajat </a:t>
            </a:r>
            <a:r>
              <a:rPr lang="en-US" altLang="zh-CN" sz="1800" b="1" kern="0" dirty="0" err="1"/>
              <a:t>Pushkarna</a:t>
            </a:r>
            <a:r>
              <a:rPr lang="en-US" altLang="zh-CN" sz="1800" b="1" kern="0" dirty="0"/>
              <a:t>	</a:t>
            </a:r>
          </a:p>
          <a:p>
            <a:pPr marL="342900" lvl="1" indent="-342900">
              <a:buFont typeface="Arial" panose="020B0604020202020204" pitchFamily="34" charset="0"/>
              <a:buChar char="•"/>
              <a:defRPr/>
            </a:pPr>
            <a:r>
              <a:rPr lang="en-US" altLang="zh-CN" sz="1800" b="1" kern="0" dirty="0"/>
              <a:t>Preliminary Result: Motion Passes (24Y/1N/5A)</a:t>
            </a:r>
          </a:p>
          <a:p>
            <a:pPr marL="342900" lvl="1" indent="-342900">
              <a:buFont typeface="Arial" panose="020B0604020202020204" pitchFamily="34" charset="0"/>
              <a:buChar char="•"/>
              <a:defRPr/>
            </a:pPr>
            <a:r>
              <a:rPr lang="en-US" altLang="zh-CN" sz="1800" b="1" kern="0" dirty="0"/>
              <a:t>Result*: </a:t>
            </a:r>
            <a:r>
              <a:rPr lang="en-US" altLang="zh-CN" sz="1800" dirty="0">
                <a:highlight>
                  <a:srgbClr val="00FF00"/>
                </a:highlight>
              </a:rPr>
              <a:t>Motion Passes (21Y/1N/5A)</a:t>
            </a:r>
          </a:p>
          <a:p>
            <a:pPr marL="342900" lvl="1" indent="-342900">
              <a:buFont typeface="Arial" panose="020B0604020202020204" pitchFamily="34" charset="0"/>
              <a:buChar char="•"/>
              <a:defRPr/>
            </a:pPr>
            <a:endParaRPr lang="en-US" altLang="zh-CN" sz="1800" b="1" kern="0" dirty="0"/>
          </a:p>
          <a:p>
            <a:pPr marL="0" lvl="1" indent="0">
              <a:spcBef>
                <a:spcPct val="0"/>
              </a:spcBef>
              <a:buNone/>
              <a:defRPr/>
            </a:pPr>
            <a:r>
              <a:rPr lang="en-US" altLang="zh-CN" sz="1800" kern="0" dirty="0">
                <a:solidFill>
                  <a:srgbClr val="000000"/>
                </a:solidFill>
                <a:latin typeface="Times New Roman" panose="02020603050405020304" pitchFamily="18" charset="0"/>
                <a:cs typeface="+mn-cs"/>
              </a:rPr>
              <a:t>Note</a:t>
            </a:r>
            <a:r>
              <a:rPr lang="zh-CN" altLang="en-US" sz="1800" kern="0" dirty="0">
                <a:solidFill>
                  <a:srgbClr val="000000"/>
                </a:solidFill>
                <a:latin typeface="Times New Roman" panose="02020603050405020304" pitchFamily="18" charset="0"/>
                <a:cs typeface="+mn-cs"/>
              </a:rPr>
              <a:t>：  </a:t>
            </a:r>
            <a:endParaRPr lang="en-US" altLang="zh-CN" sz="1800" kern="0" dirty="0">
              <a:solidFill>
                <a:srgbClr val="000000"/>
              </a:solidFill>
              <a:latin typeface="Times New Roman" panose="02020603050405020304" pitchFamily="18" charset="0"/>
              <a:cs typeface="+mn-cs"/>
            </a:endParaRPr>
          </a:p>
          <a:p>
            <a:pPr marL="285750" lvl="1" indent="0">
              <a:spcBef>
                <a:spcPct val="0"/>
              </a:spcBef>
              <a:buFont typeface="微软雅黑" panose="020B0503020204020204" pitchFamily="34" charset="-122"/>
              <a:buChar char="–"/>
              <a:defRPr/>
            </a:pPr>
            <a:r>
              <a:rPr lang="en-US" altLang="zh-CN" sz="1600" kern="0" dirty="0">
                <a:solidFill>
                  <a:srgbClr val="000000"/>
                </a:solidFill>
                <a:latin typeface="Times New Roman" panose="02020603050405020304" pitchFamily="18" charset="0"/>
                <a:cs typeface="+mn-cs"/>
              </a:rPr>
              <a:t>* Amended result accounts for removal of </a:t>
            </a:r>
            <a:r>
              <a:rPr lang="en-US" altLang="zh-CN" sz="1600" kern="0" dirty="0">
                <a:solidFill>
                  <a:srgbClr val="FF0000"/>
                </a:solidFill>
                <a:latin typeface="Times New Roman" panose="02020603050405020304" pitchFamily="18" charset="0"/>
                <a:cs typeface="+mn-cs"/>
              </a:rPr>
              <a:t>3</a:t>
            </a:r>
            <a:r>
              <a:rPr lang="en-US" altLang="zh-CN" sz="1600" kern="0" dirty="0">
                <a:solidFill>
                  <a:srgbClr val="000000"/>
                </a:solidFill>
                <a:latin typeface="Times New Roman" panose="02020603050405020304" pitchFamily="18" charset="0"/>
                <a:cs typeface="+mn-cs"/>
              </a:rPr>
              <a:t> votes of non-voting members.</a:t>
            </a:r>
          </a:p>
          <a:p>
            <a:pPr marL="285750" lvl="1" indent="0">
              <a:spcBef>
                <a:spcPct val="0"/>
              </a:spcBef>
              <a:buFont typeface="微软雅黑" panose="020B0503020204020204" pitchFamily="34" charset="-122"/>
              <a:buChar char="–"/>
              <a:defRPr/>
            </a:pPr>
            <a:r>
              <a:rPr lang="en-US" altLang="zh-CN" sz="1600" kern="0" dirty="0">
                <a:solidFill>
                  <a:srgbClr val="000000"/>
                </a:solidFill>
                <a:latin typeface="Times New Roman" panose="02020603050405020304" pitchFamily="18" charset="0"/>
                <a:cs typeface="+mn-cs"/>
              </a:rPr>
              <a:t>Related document </a:t>
            </a:r>
            <a:r>
              <a:rPr lang="en-US" altLang="zh-CN" sz="1600" kern="0" dirty="0">
                <a:solidFill>
                  <a:srgbClr val="000000"/>
                </a:solidFill>
                <a:latin typeface="Times New Roman" panose="02020603050405020304" pitchFamily="18" charset="0"/>
              </a:rPr>
              <a:t>21/01851r4</a:t>
            </a:r>
            <a:endParaRPr lang="en-US" altLang="zh-CN" sz="1600" kern="0" dirty="0">
              <a:solidFill>
                <a:srgbClr val="000000"/>
              </a:solidFill>
              <a:latin typeface="Times New Roman" panose="02020603050405020304" pitchFamily="18" charset="0"/>
              <a:cs typeface="+mn-cs"/>
            </a:endParaRPr>
          </a:p>
        </p:txBody>
      </p:sp>
    </p:spTree>
    <p:extLst>
      <p:ext uri="{BB962C8B-B14F-4D97-AF65-F5344CB8AC3E}">
        <p14:creationId xmlns:p14="http://schemas.microsoft.com/office/powerpoint/2010/main" val="2006214681"/>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a:t>on </a:t>
            </a:r>
            <a:r>
              <a:rPr lang="en-US" altLang="zh-CN" sz="4000">
                <a:solidFill>
                  <a:srgbClr val="0000FF"/>
                </a:solidFill>
              </a:rPr>
              <a:t>April 6</a:t>
            </a:r>
            <a:r>
              <a:rPr lang="en-US" altLang="en-US" sz="400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3399897971"/>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16</a:t>
            </a:r>
            <a:endParaRPr lang="en-US" altLang="en-US" sz="2800" dirty="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kern="0" dirty="0"/>
              <a:t>Move to add the following to 11bf SFD:</a:t>
            </a:r>
          </a:p>
          <a:p>
            <a:pPr lvl="1" algn="just">
              <a:defRPr/>
            </a:pPr>
            <a:r>
              <a:rPr lang="en-US" altLang="zh-CN" kern="0" dirty="0"/>
              <a:t>More than one sensing responder may participate in the measurement phase and reporting phase.</a:t>
            </a:r>
          </a:p>
          <a:p>
            <a:pPr lvl="1" algn="just">
              <a:defRPr/>
            </a:pPr>
            <a:endParaRPr lang="en-US" altLang="zh-CN" kern="0" dirty="0"/>
          </a:p>
          <a:p>
            <a:pPr marL="342900" lvl="1" indent="-342900" algn="just">
              <a:buFont typeface="Arial" panose="020B0604020202020204" pitchFamily="34" charset="0"/>
              <a:buChar char="•"/>
              <a:defRPr/>
            </a:pPr>
            <a:r>
              <a:rPr lang="en-US" altLang="zh-CN" b="1" kern="0" dirty="0"/>
              <a:t>Move: Sang Kim 	</a:t>
            </a:r>
            <a:r>
              <a:rPr lang="en-US" altLang="zh-CN" b="1" dirty="0"/>
              <a:t>	</a:t>
            </a:r>
            <a:r>
              <a:rPr lang="en-US" altLang="zh-CN" b="1" kern="0" dirty="0"/>
              <a:t>Second: </a:t>
            </a:r>
            <a:r>
              <a:rPr lang="en-US" altLang="zh-CN" b="1" kern="0" dirty="0" err="1"/>
              <a:t>Rajat</a:t>
            </a:r>
            <a:r>
              <a:rPr lang="en-US" altLang="zh-CN" b="1" kern="0" dirty="0"/>
              <a:t> </a:t>
            </a:r>
            <a:r>
              <a:rPr lang="en-US" altLang="zh-CN" b="1" kern="0" dirty="0" err="1"/>
              <a:t>Pushkarna</a:t>
            </a:r>
            <a:endParaRPr lang="en-US" altLang="zh-CN" b="1" kern="0" dirty="0"/>
          </a:p>
          <a:p>
            <a:pPr marL="342900" lvl="1" indent="-342900" algn="just">
              <a:buFont typeface="Arial" panose="020B0604020202020204" pitchFamily="34" charset="0"/>
              <a:buChar char="•"/>
              <a:defRPr/>
            </a:pPr>
            <a:endParaRPr lang="en-US" altLang="zh-CN" b="1" kern="0" dirty="0"/>
          </a:p>
          <a:p>
            <a:pPr marL="342900" lvl="1" indent="-342900" algn="just">
              <a:buFont typeface="Arial" panose="020B0604020202020204" pitchFamily="34" charset="0"/>
              <a:buChar char="•"/>
              <a:defRPr/>
            </a:pPr>
            <a:r>
              <a:rPr lang="en-US" altLang="zh-CN" b="1" kern="0" dirty="0"/>
              <a:t>Preliminary Result: Motion Passes (35Y/0N/5A)</a:t>
            </a:r>
          </a:p>
          <a:p>
            <a:pPr marL="0" lvl="1" indent="0" algn="just">
              <a:buNone/>
              <a:defRPr/>
            </a:pPr>
            <a:r>
              <a:rPr lang="en-US" altLang="zh-CN" b="1" kern="0" dirty="0"/>
              <a:t>Result*: </a:t>
            </a:r>
            <a:r>
              <a:rPr lang="en-US" altLang="zh-CN" dirty="0">
                <a:highlight>
                  <a:srgbClr val="00FF00"/>
                </a:highlight>
              </a:rPr>
              <a:t>Motion Passes (35Y/0N/4A)</a:t>
            </a:r>
            <a:endParaRPr lang="en-US" altLang="zh-CN" b="1" kern="0" dirty="0"/>
          </a:p>
          <a:p>
            <a:pPr marL="0" lvl="1" indent="0" algn="just">
              <a:buNone/>
              <a:defRPr/>
            </a:pPr>
            <a:endParaRPr lang="en-US" altLang="zh-CN" kern="0" dirty="0"/>
          </a:p>
          <a:p>
            <a:pPr marL="0" lvl="1" indent="0">
              <a:buNone/>
              <a:defRPr/>
            </a:pPr>
            <a:r>
              <a:rPr lang="en-US" altLang="zh-CN" kern="0" dirty="0"/>
              <a:t>Note</a:t>
            </a:r>
            <a:r>
              <a:rPr lang="zh-CN" altLang="en-US" kern="0" dirty="0"/>
              <a:t>：  </a:t>
            </a:r>
            <a:endParaRPr lang="en-US" altLang="zh-CN" kern="0" dirty="0"/>
          </a:p>
          <a:p>
            <a:pPr marL="628650" lvl="2">
              <a:buFont typeface="微软雅黑" panose="020B0503020204020204" pitchFamily="34" charset="-122"/>
              <a:buChar char="–"/>
              <a:defRPr/>
            </a:pPr>
            <a:r>
              <a:rPr lang="en-US" altLang="zh-CN" sz="1600" kern="0" dirty="0"/>
              <a:t>* Amended result accounts for removal of </a:t>
            </a:r>
            <a:r>
              <a:rPr lang="en-US" altLang="zh-CN" sz="1600" kern="0" dirty="0">
                <a:solidFill>
                  <a:srgbClr val="FF0000"/>
                </a:solidFill>
              </a:rPr>
              <a:t>1</a:t>
            </a:r>
            <a:r>
              <a:rPr lang="en-US" altLang="zh-CN" sz="1600" kern="0" dirty="0"/>
              <a:t> votes of non-voting members.</a:t>
            </a:r>
          </a:p>
          <a:p>
            <a:pPr marL="628650" lvl="2">
              <a:buFont typeface="微软雅黑" panose="020B0503020204020204" pitchFamily="34" charset="-122"/>
              <a:buChar char="–"/>
              <a:defRPr/>
            </a:pPr>
            <a:r>
              <a:rPr lang="en-US" altLang="zh-CN" sz="1600" kern="0" dirty="0"/>
              <a:t>Related document 21/0145r5</a:t>
            </a:r>
          </a:p>
          <a:p>
            <a:pPr marL="342900" lvl="1" indent="-342900" algn="just">
              <a:buFont typeface="Arial" panose="020B0604020202020204" pitchFamily="34" charset="0"/>
              <a:buChar char="•"/>
              <a:defRPr/>
            </a:pPr>
            <a:endParaRPr lang="en-US" altLang="zh-CN" b="1" kern="0" dirty="0"/>
          </a:p>
        </p:txBody>
      </p:sp>
    </p:spTree>
    <p:extLst>
      <p:ext uri="{BB962C8B-B14F-4D97-AF65-F5344CB8AC3E}">
        <p14:creationId xmlns:p14="http://schemas.microsoft.com/office/powerpoint/2010/main" val="1497636783"/>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17</a:t>
            </a:r>
            <a:endParaRPr lang="en-US" altLang="en-US" sz="2800" dirty="0">
              <a:solidFill>
                <a:schemeClr val="tx2"/>
              </a:solidFill>
            </a:endParaRPr>
          </a:p>
        </p:txBody>
      </p:sp>
      <p:sp>
        <p:nvSpPr>
          <p:cNvPr id="18" name="Rectangle 3"/>
          <p:cNvSpPr txBox="1">
            <a:spLocks noChangeArrowheads="1"/>
          </p:cNvSpPr>
          <p:nvPr/>
        </p:nvSpPr>
        <p:spPr bwMode="auto">
          <a:xfrm>
            <a:off x="2209800" y="1447801"/>
            <a:ext cx="7772400" cy="40385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kern="0" dirty="0"/>
              <a:t>Move to add the following to 11bf SFD:</a:t>
            </a:r>
          </a:p>
          <a:p>
            <a:pPr lvl="1" algn="just">
              <a:defRPr/>
            </a:pPr>
            <a:r>
              <a:rPr lang="en-US" altLang="zh-CN" kern="0" dirty="0"/>
              <a:t>11bf shall define an optional negotiation process in the sensing setup phase for a sensing initiator and sensing responder(s) to exchange and agree on operational parameters associated with a sensing session. </a:t>
            </a:r>
          </a:p>
          <a:p>
            <a:pPr lvl="1" algn="just">
              <a:defRPr/>
            </a:pPr>
            <a:endParaRPr lang="en-US" altLang="zh-CN" kern="0" dirty="0"/>
          </a:p>
          <a:p>
            <a:pPr marL="342900" lvl="1" indent="-342900" algn="just">
              <a:buFont typeface="Arial" panose="020B0604020202020204" pitchFamily="34" charset="0"/>
              <a:buChar char="•"/>
              <a:defRPr/>
            </a:pPr>
            <a:r>
              <a:rPr lang="en-US" altLang="zh-CN" b="1" kern="0" dirty="0"/>
              <a:t>Move: Cheng Chen 	</a:t>
            </a:r>
            <a:r>
              <a:rPr lang="en-US" altLang="zh-CN" b="1" dirty="0"/>
              <a:t>	</a:t>
            </a:r>
            <a:r>
              <a:rPr lang="en-US" altLang="zh-CN" b="1" kern="0" dirty="0"/>
              <a:t>Second: </a:t>
            </a:r>
            <a:r>
              <a:rPr lang="en-US" altLang="zh-CN" b="1" kern="0" dirty="0" err="1"/>
              <a:t>Jinsoo</a:t>
            </a:r>
            <a:r>
              <a:rPr lang="en-US" altLang="zh-CN" b="1" kern="0" dirty="0"/>
              <a:t> Choi	</a:t>
            </a:r>
          </a:p>
          <a:p>
            <a:pPr marL="342900" lvl="1" indent="-342900" algn="just">
              <a:buFont typeface="Arial" panose="020B0604020202020204" pitchFamily="34" charset="0"/>
              <a:buChar char="•"/>
              <a:defRPr/>
            </a:pPr>
            <a:r>
              <a:rPr lang="en-US" altLang="zh-CN" b="1" kern="0" dirty="0"/>
              <a:t>Result</a:t>
            </a:r>
            <a:r>
              <a:rPr lang="en-US" altLang="zh-CN" b="1" kern="0"/>
              <a:t>: </a:t>
            </a:r>
            <a:r>
              <a:rPr lang="en-US" altLang="zh-CN">
                <a:highlight>
                  <a:srgbClr val="00FF00"/>
                </a:highlight>
              </a:rPr>
              <a:t>Approved by unanimous consent</a:t>
            </a:r>
            <a:endParaRPr lang="en-US" altLang="zh-CN" b="1" kern="0" dirty="0"/>
          </a:p>
          <a:p>
            <a:pPr marL="0" lvl="1" indent="0" algn="just">
              <a:buNone/>
              <a:defRPr/>
            </a:pPr>
            <a:endParaRPr lang="en-US" altLang="zh-CN" b="1" kern="0" dirty="0"/>
          </a:p>
          <a:p>
            <a:pPr marL="0" lvl="1" indent="0" algn="just">
              <a:buNone/>
              <a:defRPr/>
            </a:pPr>
            <a:r>
              <a:rPr lang="en-US" altLang="zh-CN" kern="0" dirty="0"/>
              <a:t>Note</a:t>
            </a:r>
            <a:r>
              <a:rPr lang="zh-CN" altLang="en-US" kern="0" dirty="0"/>
              <a:t>：  </a:t>
            </a:r>
            <a:r>
              <a:rPr lang="en-US" altLang="zh-CN" kern="0" dirty="0"/>
              <a:t>Related document 21/0370r1</a:t>
            </a:r>
            <a:endParaRPr lang="en-US" altLang="zh-CN" b="1" kern="0" dirty="0"/>
          </a:p>
        </p:txBody>
      </p:sp>
    </p:spTree>
    <p:extLst>
      <p:ext uri="{BB962C8B-B14F-4D97-AF65-F5344CB8AC3E}">
        <p14:creationId xmlns:p14="http://schemas.microsoft.com/office/powerpoint/2010/main" val="2139551621"/>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May 11, 14, 17 (Interim)</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621327305"/>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a:solidFill>
                  <a:schemeClr val="tx2"/>
                </a:solidFill>
              </a:rPr>
              <a:t>TGbf</a:t>
            </a:r>
            <a:r>
              <a:rPr lang="en-US" altLang="en-US" sz="2800" dirty="0">
                <a:solidFill>
                  <a:schemeClr val="tx2"/>
                </a:solidFill>
              </a:rPr>
              <a:t> meeting minutes</a:t>
            </a:r>
          </a:p>
        </p:txBody>
      </p:sp>
      <p:sp>
        <p:nvSpPr>
          <p:cNvPr id="19460" name="Rectangle 3"/>
          <p:cNvSpPr txBox="1">
            <a:spLocks noChangeArrowheads="1"/>
          </p:cNvSpPr>
          <p:nvPr/>
        </p:nvSpPr>
        <p:spPr bwMode="auto">
          <a:xfrm>
            <a:off x="2209801" y="1447800"/>
            <a:ext cx="7858125"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000" dirty="0"/>
              <a:t>Move to approve </a:t>
            </a:r>
            <a:r>
              <a:rPr lang="en-US" altLang="zh-CN" sz="2000" dirty="0" err="1"/>
              <a:t>TGbf</a:t>
            </a:r>
            <a:r>
              <a:rPr lang="en-US" altLang="zh-CN" sz="2000" dirty="0"/>
              <a:t> minutes of meetings and teleconferences from March 2021 meeting to today:</a:t>
            </a:r>
          </a:p>
          <a:p>
            <a:pPr lvl="1" algn="just">
              <a:buFont typeface="Arial" panose="020B0604020202020204" pitchFamily="34" charset="0"/>
              <a:buChar char="•"/>
            </a:pPr>
            <a:r>
              <a:rPr lang="en-US" altLang="zh-CN" sz="1600" dirty="0"/>
              <a:t>March plenary: </a:t>
            </a:r>
            <a:r>
              <a:rPr lang="en-US" altLang="zh-CN" sz="1600" dirty="0">
                <a:hlinkClick r:id="rId3"/>
              </a:rPr>
              <a:t>https://mentor.ieee.org/802.11/dcn/21/11-21-0476-00-00bf-meeting-minutes-march-2021.docx</a:t>
            </a:r>
            <a:endParaRPr lang="en-US" altLang="zh-CN" sz="1600" dirty="0"/>
          </a:p>
          <a:p>
            <a:pPr lvl="1" algn="just">
              <a:buFont typeface="Arial" panose="020B0604020202020204" pitchFamily="34" charset="0"/>
              <a:buChar char="•"/>
            </a:pPr>
            <a:endParaRPr lang="en-US" altLang="zh-CN" sz="1600" dirty="0"/>
          </a:p>
          <a:p>
            <a:pPr lvl="1" algn="just">
              <a:buFont typeface="Arial" panose="020B0604020202020204" pitchFamily="34" charset="0"/>
              <a:buChar char="•"/>
            </a:pPr>
            <a:r>
              <a:rPr lang="en-US" altLang="zh-CN" sz="1600" dirty="0"/>
              <a:t>Teleconferences March - April: </a:t>
            </a:r>
          </a:p>
          <a:p>
            <a:pPr marL="714375" lvl="1" indent="0" algn="just">
              <a:buNone/>
            </a:pPr>
            <a:r>
              <a:rPr lang="en-US" altLang="zh-CN" sz="1600" dirty="0">
                <a:hlinkClick r:id="rId4"/>
              </a:rPr>
              <a:t>https://mentor.ieee.org/802.11/dcn/21/11-21-0547-00-00bf-802-11bf-teleconference-minutes-march-2021.docx</a:t>
            </a:r>
            <a:endParaRPr lang="en-US" altLang="zh-CN" sz="1600" dirty="0"/>
          </a:p>
          <a:p>
            <a:pPr marL="714375" lvl="1" indent="0" algn="just">
              <a:buNone/>
            </a:pPr>
            <a:r>
              <a:rPr lang="en-US" altLang="zh-CN" sz="1600" dirty="0">
                <a:hlinkClick r:id="rId5"/>
              </a:rPr>
              <a:t>https://mentor.ieee.org/802.11/dcn/21/11-21-0645-03-00bf-802-11bf-teleconference-minutes-april-2021.docx</a:t>
            </a:r>
            <a:endParaRPr lang="en-US" altLang="zh-CN" sz="1600" dirty="0"/>
          </a:p>
          <a:p>
            <a:pPr marL="714375" lvl="1" indent="0" algn="just">
              <a:buNone/>
            </a:pPr>
            <a:endParaRPr lang="en-US" altLang="zh-CN" sz="1600" dirty="0"/>
          </a:p>
          <a:p>
            <a:pPr marL="714375" lvl="1" indent="0" algn="just">
              <a:buNone/>
            </a:pPr>
            <a:endParaRPr lang="en-US" altLang="zh-CN" sz="1600" dirty="0"/>
          </a:p>
          <a:p>
            <a:pPr algn="just"/>
            <a:r>
              <a:rPr lang="en-US" altLang="zh-CN" sz="2000" dirty="0"/>
              <a:t>Move: Leif Wilhelmsson 	Second: Claudio Da Silva 	</a:t>
            </a:r>
          </a:p>
          <a:p>
            <a:pPr algn="just"/>
            <a:endParaRPr lang="en-US" altLang="zh-CN" sz="2000" dirty="0"/>
          </a:p>
          <a:p>
            <a:pPr algn="just"/>
            <a:r>
              <a:rPr lang="en-US" altLang="zh-CN" sz="2000" dirty="0"/>
              <a:t>Result: </a:t>
            </a:r>
            <a:r>
              <a:rPr lang="en-US" altLang="zh-CN" sz="2000" dirty="0">
                <a:highlight>
                  <a:srgbClr val="00FF00"/>
                </a:highlight>
              </a:rPr>
              <a:t>Approved by unanimous consent</a:t>
            </a:r>
            <a:endParaRPr lang="zh-CN" altLang="en-US" sz="2000" dirty="0"/>
          </a:p>
          <a:p>
            <a:pPr algn="just"/>
            <a:endParaRPr lang="zh-CN" altLang="en-US" sz="2000" dirty="0"/>
          </a:p>
          <a:p>
            <a:pPr algn="just"/>
            <a:endParaRPr lang="zh-CN" altLang="en-US" sz="2000" dirty="0"/>
          </a:p>
          <a:p>
            <a:pPr algn="just"/>
            <a:endParaRPr lang="zh-CN" altLang="en-US" sz="2000" dirty="0"/>
          </a:p>
        </p:txBody>
      </p:sp>
    </p:spTree>
    <p:extLst>
      <p:ext uri="{BB962C8B-B14F-4D97-AF65-F5344CB8AC3E}">
        <p14:creationId xmlns:p14="http://schemas.microsoft.com/office/powerpoint/2010/main" val="1529711083"/>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18</a:t>
            </a:r>
            <a:endParaRPr lang="en-US" altLang="en-US" sz="2800" dirty="0">
              <a:solidFill>
                <a:schemeClr val="tx2"/>
              </a:solidFill>
            </a:endParaRPr>
          </a:p>
        </p:txBody>
      </p:sp>
      <p:sp>
        <p:nvSpPr>
          <p:cNvPr id="18"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lgn="just">
              <a:defRPr/>
            </a:pPr>
            <a:r>
              <a:rPr lang="en-US" altLang="zh-CN" sz="1800" kern="0" dirty="0"/>
              <a:t>The 11bf amendment defines an optional threshold based measurement and reporting procedure in which</a:t>
            </a:r>
          </a:p>
          <a:p>
            <a:pPr marL="714375" lvl="1" indent="-171450" algn="just">
              <a:buNone/>
              <a:defRPr/>
            </a:pPr>
            <a:r>
              <a:rPr lang="en-US" altLang="zh-CN" sz="1400" kern="0" dirty="0"/>
              <a:t>• The difference between the current measured CSI and the previous measured CSI is quantified. The difference is referred to as CSI variation.</a:t>
            </a:r>
          </a:p>
          <a:p>
            <a:pPr marL="714375" lvl="1" indent="-171450" algn="just">
              <a:buNone/>
              <a:defRPr/>
            </a:pPr>
            <a:r>
              <a:rPr lang="en-US" altLang="zh-CN" sz="1400" kern="0" dirty="0"/>
              <a:t>• A threshold value to be used by the sensing receiver in the threshold based procedure is defined. </a:t>
            </a:r>
          </a:p>
          <a:p>
            <a:pPr marL="714375" lvl="1" indent="-171450" algn="just">
              <a:buNone/>
              <a:defRPr/>
            </a:pPr>
            <a:r>
              <a:rPr lang="en-US" altLang="zh-CN" sz="1400" kern="0" dirty="0"/>
              <a:t>• By comparing the CSI variation with the threshold, the sensing receiver can send a feedback resulting from the large CSI variation to the sensing transmitter.</a:t>
            </a:r>
          </a:p>
          <a:p>
            <a:pPr marL="714375" lvl="1" indent="-171450" algn="just">
              <a:buNone/>
              <a:defRPr/>
            </a:pPr>
            <a:r>
              <a:rPr lang="en-US" altLang="zh-CN" sz="1400" kern="0" dirty="0"/>
              <a:t>• Whether the threshold is predefined, or defined by the sensing receiver, transmitter, initiator or responder is TBD.</a:t>
            </a:r>
          </a:p>
          <a:p>
            <a:pPr marL="714375" lvl="1" indent="-171450" algn="just">
              <a:buNone/>
              <a:defRPr/>
            </a:pPr>
            <a:r>
              <a:rPr lang="en-US" altLang="zh-CN" sz="1400" kern="0" dirty="0"/>
              <a:t>• The threshold based procedure is not always required (Procedure A in 21/0351r5 is not always required).</a:t>
            </a:r>
          </a:p>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Mengshi</a:t>
            </a:r>
            <a:r>
              <a:rPr lang="en-US" altLang="zh-CN" sz="1800" b="1" kern="0" dirty="0"/>
              <a:t> Hu 	</a:t>
            </a:r>
            <a:r>
              <a:rPr lang="en-US" altLang="zh-CN" sz="1800" b="1" dirty="0"/>
              <a:t>	</a:t>
            </a:r>
            <a:r>
              <a:rPr lang="en-US" altLang="zh-CN" sz="1800" b="1" kern="0" dirty="0"/>
              <a:t>Second: Junghoon Suh</a:t>
            </a:r>
          </a:p>
          <a:p>
            <a:pPr marL="342900" lvl="1" indent="-342900" algn="just">
              <a:buFont typeface="Arial" panose="020B0604020202020204" pitchFamily="34" charset="0"/>
              <a:buChar char="•"/>
              <a:defRPr/>
            </a:pPr>
            <a:r>
              <a:rPr lang="en-US" altLang="zh-CN" sz="1800" b="1" kern="0" dirty="0"/>
              <a:t>Preliminary Result: Motion Passes ( 21 Y/ 7N/ 11A)</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Motion Passes (21Y/6N/10A)</a:t>
            </a:r>
            <a:endParaRPr lang="en-US" altLang="zh-CN" sz="105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2</a:t>
            </a:r>
            <a:r>
              <a:rPr lang="en-US" altLang="zh-CN" kern="0" dirty="0"/>
              <a:t> votes of non-voting members.</a:t>
            </a:r>
          </a:p>
          <a:p>
            <a:pPr marL="628650" lvl="2">
              <a:buFont typeface="微软雅黑" panose="020B0503020204020204" pitchFamily="34" charset="-122"/>
              <a:buChar char="–"/>
              <a:defRPr/>
            </a:pPr>
            <a:r>
              <a:rPr lang="en-US" altLang="zh-CN" kern="0" dirty="0"/>
              <a:t>Related document 21/0351r5</a:t>
            </a:r>
            <a:endParaRPr lang="en-US" altLang="zh-CN" sz="1050" b="1" kern="0" dirty="0"/>
          </a:p>
        </p:txBody>
      </p:sp>
    </p:spTree>
    <p:extLst>
      <p:ext uri="{BB962C8B-B14F-4D97-AF65-F5344CB8AC3E}">
        <p14:creationId xmlns:p14="http://schemas.microsoft.com/office/powerpoint/2010/main" val="677319374"/>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June 1, 8</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2361759503"/>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19</a:t>
            </a:r>
            <a:endParaRPr lang="en-US" altLang="en-US" sz="2800" dirty="0">
              <a:solidFill>
                <a:schemeClr val="tx2"/>
              </a:solidFill>
            </a:endParaRPr>
          </a:p>
        </p:txBody>
      </p:sp>
      <p:sp>
        <p:nvSpPr>
          <p:cNvPr id="18"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adopt the document (21-0782r2) as the initial official Channel Models document for IEEE 802.11bf.</a:t>
            </a:r>
          </a:p>
          <a:p>
            <a:pPr algn="just">
              <a:defRPr/>
            </a:pPr>
            <a:endParaRPr lang="en-US" altLang="zh-CN" sz="900" kern="0" dirty="0"/>
          </a:p>
          <a:p>
            <a:pPr algn="just">
              <a:defRPr/>
            </a:pPr>
            <a:endParaRPr lang="en-US" altLang="zh-CN" sz="900" kern="0" dirty="0"/>
          </a:p>
          <a:p>
            <a:pPr algn="just">
              <a:defRPr/>
            </a:pPr>
            <a:endParaRPr lang="en-US" altLang="zh-CN" sz="900" kern="0" dirty="0"/>
          </a:p>
          <a:p>
            <a:pPr algn="just">
              <a:defRPr/>
            </a:pPr>
            <a:endParaRPr lang="en-US" altLang="zh-CN" sz="900" kern="0" dirty="0"/>
          </a:p>
          <a:p>
            <a:pPr algn="just">
              <a:defRPr/>
            </a:pPr>
            <a:endParaRPr lang="en-US" altLang="zh-CN" sz="900" kern="0" dirty="0"/>
          </a:p>
          <a:p>
            <a:pPr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Meihong</a:t>
            </a:r>
            <a:r>
              <a:rPr lang="en-US" altLang="zh-CN" sz="1800" b="1" kern="0" dirty="0"/>
              <a:t> Zhang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a:t>Preliminary Result: Motion Passes ( 26Y/ 1N/ 17A)</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Motion Passes (26Y/1N/16A)</a:t>
            </a:r>
            <a:endParaRPr lang="en-US" altLang="zh-CN" sz="1800" b="1" kern="0" dirty="0"/>
          </a:p>
          <a:p>
            <a:pPr marL="0" lvl="1" indent="0" algn="just">
              <a:buNone/>
              <a:defRPr/>
            </a:pPr>
            <a:endParaRPr lang="en-US" altLang="zh-CN" sz="105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1</a:t>
            </a:r>
            <a:r>
              <a:rPr lang="en-US" altLang="zh-CN" kern="0" dirty="0"/>
              <a:t> votes of non-voting members.</a:t>
            </a:r>
          </a:p>
          <a:p>
            <a:pPr marL="628650" lvl="2">
              <a:buFont typeface="微软雅黑" panose="020B0503020204020204" pitchFamily="34" charset="-122"/>
              <a:buChar char="–"/>
              <a:defRPr/>
            </a:pPr>
            <a:r>
              <a:rPr lang="en-US" altLang="zh-CN" kern="0" dirty="0"/>
              <a:t>Related document 21/0782r2</a:t>
            </a:r>
            <a:endParaRPr lang="en-US" altLang="zh-CN" sz="1050" b="1" kern="0" dirty="0"/>
          </a:p>
        </p:txBody>
      </p:sp>
    </p:spTree>
    <p:extLst>
      <p:ext uri="{BB962C8B-B14F-4D97-AF65-F5344CB8AC3E}">
        <p14:creationId xmlns:p14="http://schemas.microsoft.com/office/powerpoint/2010/main" val="2264941835"/>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July Plenary</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390637522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solidFill>
                  <a:schemeClr val="tx2"/>
                </a:solidFill>
              </a:rPr>
              <a:t>Approve SENS SG and TGbf meeting minutes</a:t>
            </a:r>
          </a:p>
        </p:txBody>
      </p:sp>
      <p:sp>
        <p:nvSpPr>
          <p:cNvPr id="19460" name="Rectangle 3"/>
          <p:cNvSpPr txBox="1">
            <a:spLocks noChangeArrowheads="1"/>
          </p:cNvSpPr>
          <p:nvPr/>
        </p:nvSpPr>
        <p:spPr bwMode="auto">
          <a:xfrm>
            <a:off x="2209801" y="1752600"/>
            <a:ext cx="7858125"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000" dirty="0"/>
              <a:t>Move to approve SENS SG and </a:t>
            </a:r>
            <a:r>
              <a:rPr lang="en-US" altLang="zh-CN" sz="2000" dirty="0" err="1"/>
              <a:t>TGbf</a:t>
            </a:r>
            <a:r>
              <a:rPr lang="en-US" altLang="zh-CN" sz="2000" dirty="0"/>
              <a:t> minutes of meetings and teleconferences from September 2020 meeting to today:</a:t>
            </a:r>
          </a:p>
          <a:p>
            <a:pPr lvl="1">
              <a:buFont typeface="Arial" panose="020B0604020202020204" pitchFamily="34" charset="0"/>
              <a:buChar char="•"/>
            </a:pPr>
            <a:r>
              <a:rPr lang="en-US" altLang="zh-CN" sz="1600" dirty="0"/>
              <a:t>September interim: </a:t>
            </a:r>
            <a:r>
              <a:rPr lang="en-US" altLang="zh-CN" sz="1600" dirty="0">
                <a:hlinkClick r:id="rId3"/>
              </a:rPr>
              <a:t>https://mentor.ieee.org/802.11/dcn/20/11-20-1465-00-SENS-wlan-sensing-sg-september-2020-interim-meeting-minutes.docx</a:t>
            </a:r>
            <a:endParaRPr lang="en-US" altLang="zh-CN" sz="1600" dirty="0"/>
          </a:p>
          <a:p>
            <a:pPr lvl="1">
              <a:buFont typeface="Arial" panose="020B0604020202020204" pitchFamily="34" charset="0"/>
              <a:buChar char="•"/>
            </a:pPr>
            <a:endParaRPr lang="en-US" altLang="zh-CN" sz="1600" dirty="0"/>
          </a:p>
          <a:p>
            <a:pPr lvl="1">
              <a:buFont typeface="Arial" panose="020B0604020202020204" pitchFamily="34" charset="0"/>
              <a:buChar char="•"/>
            </a:pPr>
            <a:r>
              <a:rPr lang="en-US" altLang="zh-CN" sz="1600" dirty="0"/>
              <a:t>Teleconferences September-October: </a:t>
            </a:r>
            <a:r>
              <a:rPr lang="en-US" altLang="zh-CN" sz="1600" dirty="0">
                <a:hlinkClick r:id="rId4"/>
              </a:rPr>
              <a:t>https://mentor.ieee.org/802.11/dcn/20/11-20-1729-00-00bf-ieee-802-11bf-teleconference-meeting-minutes-september-and-october-2020.docx</a:t>
            </a:r>
            <a:endParaRPr lang="en-US" altLang="zh-CN" sz="1600" dirty="0"/>
          </a:p>
          <a:p>
            <a:pPr lvl="1">
              <a:buFont typeface="Arial" panose="020B0604020202020204" pitchFamily="34" charset="0"/>
              <a:buChar char="•"/>
            </a:pPr>
            <a:endParaRPr lang="en-US" altLang="zh-CN" sz="1600" dirty="0"/>
          </a:p>
          <a:p>
            <a:endParaRPr lang="en-US" altLang="zh-CN" sz="2000" dirty="0"/>
          </a:p>
          <a:p>
            <a:r>
              <a:rPr lang="en-US" altLang="zh-CN" sz="2000" dirty="0"/>
              <a:t>Move: Claudio da Silva		Second: Sang Kim </a:t>
            </a:r>
          </a:p>
          <a:p>
            <a:endParaRPr lang="en-US" altLang="zh-CN" sz="2000" dirty="0"/>
          </a:p>
          <a:p>
            <a:r>
              <a:rPr lang="en-US" altLang="zh-CN" sz="2000" dirty="0"/>
              <a:t>Result: </a:t>
            </a:r>
            <a:r>
              <a:rPr lang="en-US" altLang="zh-CN" sz="2000" dirty="0">
                <a:highlight>
                  <a:srgbClr val="00FF00"/>
                </a:highlight>
              </a:rPr>
              <a:t>Approved by unanimous consent</a:t>
            </a:r>
            <a:endParaRPr lang="zh-CN" altLang="en-US" sz="2000" dirty="0"/>
          </a:p>
          <a:p>
            <a:endParaRPr lang="zh-CN" altLang="en-US" sz="2000" dirty="0"/>
          </a:p>
        </p:txBody>
      </p:sp>
    </p:spTree>
    <p:extLst>
      <p:ext uri="{BB962C8B-B14F-4D97-AF65-F5344CB8AC3E}">
        <p14:creationId xmlns:p14="http://schemas.microsoft.com/office/powerpoint/2010/main" val="579431551"/>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a:solidFill>
                  <a:schemeClr val="tx2"/>
                </a:solidFill>
              </a:rPr>
              <a:t>TGbf</a:t>
            </a:r>
            <a:r>
              <a:rPr lang="en-US" altLang="en-US" sz="2800" dirty="0">
                <a:solidFill>
                  <a:schemeClr val="tx2"/>
                </a:solidFill>
              </a:rPr>
              <a:t> meeting minutes</a:t>
            </a:r>
          </a:p>
        </p:txBody>
      </p:sp>
      <p:sp>
        <p:nvSpPr>
          <p:cNvPr id="19460" name="Rectangle 3"/>
          <p:cNvSpPr txBox="1">
            <a:spLocks noChangeArrowheads="1"/>
          </p:cNvSpPr>
          <p:nvPr/>
        </p:nvSpPr>
        <p:spPr bwMode="auto">
          <a:xfrm>
            <a:off x="2209801" y="1447800"/>
            <a:ext cx="7858125"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000" dirty="0"/>
              <a:t>Move to approve </a:t>
            </a:r>
            <a:r>
              <a:rPr lang="en-US" altLang="zh-CN" sz="2000" dirty="0" err="1"/>
              <a:t>TGbf</a:t>
            </a:r>
            <a:r>
              <a:rPr lang="en-US" altLang="zh-CN" sz="2000" dirty="0"/>
              <a:t> minutes of meetings and teleconferences from May 2021 meeting to today:</a:t>
            </a:r>
          </a:p>
          <a:p>
            <a:pPr lvl="1" algn="just">
              <a:buFont typeface="Arial" panose="020B0604020202020204" pitchFamily="34" charset="0"/>
              <a:buChar char="•"/>
            </a:pPr>
            <a:r>
              <a:rPr lang="en-US" altLang="zh-CN" sz="1600" dirty="0"/>
              <a:t>May Interim: </a:t>
            </a:r>
            <a:r>
              <a:rPr lang="en-US" altLang="zh-CN" sz="1600" dirty="0">
                <a:hlinkClick r:id="rId3"/>
              </a:rPr>
              <a:t>https://mentor.ieee.org/802.11/dcn/21/11-21-0870-02-00bf-meeting-minutes-may-2021.docx</a:t>
            </a:r>
            <a:endParaRPr lang="en-US" altLang="zh-CN" sz="1600" dirty="0"/>
          </a:p>
          <a:p>
            <a:pPr lvl="1" algn="just">
              <a:buFont typeface="Arial" panose="020B0604020202020204" pitchFamily="34" charset="0"/>
              <a:buChar char="•"/>
            </a:pPr>
            <a:endParaRPr lang="en-US" altLang="zh-CN" sz="1600" dirty="0"/>
          </a:p>
          <a:p>
            <a:pPr lvl="1" algn="just">
              <a:buFont typeface="Arial" panose="020B0604020202020204" pitchFamily="34" charset="0"/>
              <a:buChar char="•"/>
            </a:pPr>
            <a:r>
              <a:rPr lang="en-US" altLang="zh-CN" sz="1600" dirty="0"/>
              <a:t>Teleconferences May - July: </a:t>
            </a:r>
          </a:p>
          <a:p>
            <a:pPr marL="714375" lvl="1" indent="0" algn="just">
              <a:buNone/>
            </a:pPr>
            <a:r>
              <a:rPr lang="en-US" altLang="zh-CN" sz="1600" dirty="0">
                <a:hlinkClick r:id="rId4"/>
              </a:rPr>
              <a:t>https://mentor.ieee.org/802.11/dcn/21/11-21-0914-03-00bf-ieee-802-11bf-teleconference-minutes-may-july-2021.docx</a:t>
            </a:r>
            <a:endParaRPr lang="en-US" altLang="zh-CN" sz="1600" dirty="0"/>
          </a:p>
          <a:p>
            <a:pPr marL="714375" lvl="1" indent="0" algn="just">
              <a:buNone/>
            </a:pPr>
            <a:endParaRPr lang="en-US" altLang="zh-CN" sz="1600" dirty="0"/>
          </a:p>
          <a:p>
            <a:pPr marL="714375" lvl="1" indent="0" algn="just">
              <a:buNone/>
            </a:pPr>
            <a:endParaRPr lang="en-US" altLang="zh-CN" sz="1600" dirty="0"/>
          </a:p>
          <a:p>
            <a:pPr algn="just"/>
            <a:r>
              <a:rPr lang="en-US" altLang="zh-CN" sz="2000" dirty="0"/>
              <a:t>Move: Leif Wilhelmsson 	Second:  Assaf Kasher	</a:t>
            </a:r>
          </a:p>
          <a:p>
            <a:pPr algn="just"/>
            <a:endParaRPr lang="en-US" altLang="zh-CN" sz="2000" dirty="0"/>
          </a:p>
          <a:p>
            <a:pPr algn="just"/>
            <a:r>
              <a:rPr lang="en-US" altLang="zh-CN" sz="2000" dirty="0"/>
              <a:t>Result: </a:t>
            </a:r>
            <a:r>
              <a:rPr lang="en-US" altLang="zh-CN" sz="2000" dirty="0">
                <a:highlight>
                  <a:srgbClr val="00FF00"/>
                </a:highlight>
              </a:rPr>
              <a:t>Approved by unanimous consent</a:t>
            </a:r>
            <a:endParaRPr lang="zh-CN" altLang="en-US" sz="2000" dirty="0"/>
          </a:p>
          <a:p>
            <a:pPr algn="just"/>
            <a:endParaRPr lang="zh-CN" altLang="en-US" sz="2000" dirty="0"/>
          </a:p>
          <a:p>
            <a:pPr algn="just"/>
            <a:endParaRPr lang="zh-CN" altLang="en-US" sz="2000" dirty="0"/>
          </a:p>
          <a:p>
            <a:pPr algn="just"/>
            <a:endParaRPr lang="zh-CN" altLang="en-US" sz="2000" dirty="0"/>
          </a:p>
        </p:txBody>
      </p:sp>
    </p:spTree>
    <p:extLst>
      <p:ext uri="{BB962C8B-B14F-4D97-AF65-F5344CB8AC3E}">
        <p14:creationId xmlns:p14="http://schemas.microsoft.com/office/powerpoint/2010/main" val="142771997"/>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20</a:t>
            </a:r>
            <a:endParaRPr lang="en-US" altLang="en-US" sz="2800" dirty="0">
              <a:solidFill>
                <a:schemeClr val="tx2"/>
              </a:solidFill>
            </a:endParaRPr>
          </a:p>
        </p:txBody>
      </p:sp>
      <p:sp>
        <p:nvSpPr>
          <p:cNvPr id="18"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lgn="just">
              <a:defRPr/>
            </a:pPr>
            <a:r>
              <a:rPr lang="en-US" altLang="zh-CN" sz="1800" kern="0" dirty="0"/>
              <a:t>CSI (that is, the channel measured during the training symbols of a received PPDU) is a type of sensing measurement result for sub-7 GHz WLAN sensing.</a:t>
            </a:r>
            <a:endParaRPr lang="en-US" altLang="zh-CN" sz="900" kern="0" dirty="0"/>
          </a:p>
          <a:p>
            <a:pPr algn="just">
              <a:defRPr/>
            </a:pPr>
            <a:endParaRPr lang="en-US" altLang="zh-CN" sz="900" kern="0" dirty="0"/>
          </a:p>
          <a:p>
            <a:pPr algn="just">
              <a:defRPr/>
            </a:pPr>
            <a:endParaRPr lang="en-US" altLang="zh-CN" sz="900" kern="0" dirty="0"/>
          </a:p>
          <a:p>
            <a:pPr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Claudio Da Silva</a:t>
            </a:r>
            <a:r>
              <a:rPr lang="en-US" altLang="zh-CN" sz="1800" b="1" dirty="0"/>
              <a:t>		</a:t>
            </a:r>
            <a:r>
              <a:rPr lang="en-US" altLang="zh-CN" sz="1800" b="1" kern="0" dirty="0"/>
              <a:t>Second: Assaf Kasher</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800" b="1" kern="0" dirty="0"/>
          </a:p>
          <a:p>
            <a:pPr marL="0" lvl="1" indent="0" algn="just">
              <a:buNone/>
              <a:defRPr/>
            </a:pPr>
            <a:endParaRPr lang="en-US" altLang="zh-CN" sz="105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21/0908r2</a:t>
            </a:r>
          </a:p>
          <a:p>
            <a:pPr marL="628650" lvl="2">
              <a:buFont typeface="微软雅黑" panose="020B0503020204020204" pitchFamily="34" charset="-122"/>
              <a:buChar char="–"/>
              <a:defRPr/>
            </a:pPr>
            <a:r>
              <a:rPr lang="en-US" altLang="zh-CN" kern="0" dirty="0"/>
              <a:t>SP Result: 36/0/5 (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679383817"/>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21</a:t>
            </a:r>
            <a:endParaRPr lang="en-US" altLang="en-US" sz="2800" dirty="0">
              <a:solidFill>
                <a:schemeClr val="tx2"/>
              </a:solidFill>
            </a:endParaRPr>
          </a:p>
        </p:txBody>
      </p:sp>
      <p:sp>
        <p:nvSpPr>
          <p:cNvPr id="18"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600" kern="0" dirty="0"/>
              <a:t>Move to add the following to 11bf SFD:</a:t>
            </a:r>
          </a:p>
          <a:p>
            <a:pPr lvl="1" algn="just">
              <a:defRPr/>
            </a:pPr>
            <a:r>
              <a:rPr lang="en-US" altLang="zh-CN" sz="1400" kern="0" dirty="0"/>
              <a:t>To enable sub-7 GHz WLAN sensing, an RXVECTOR parameter CSI_ESTIMATE is defined that contains the channel measured during the training symbols of the received PPDU.</a:t>
            </a:r>
          </a:p>
          <a:p>
            <a:pPr lvl="1" algn="just">
              <a:defRPr/>
            </a:pPr>
            <a:r>
              <a:rPr lang="en-US" altLang="zh-CN" sz="1400" kern="0" dirty="0"/>
              <a:t>A Sensing Measurement Report frame, which allows a sensing receiver to report sensing measurements, is defined. This new frame contains at least the following two fields:</a:t>
            </a:r>
          </a:p>
          <a:p>
            <a:pPr lvl="2" algn="just">
              <a:defRPr/>
            </a:pPr>
            <a:r>
              <a:rPr lang="en-US" altLang="zh-CN" kern="0" dirty="0"/>
              <a:t>Measurement report control field: Contains information necessary to interpret the measurement report field.</a:t>
            </a:r>
          </a:p>
          <a:p>
            <a:pPr lvl="2" algn="just">
              <a:defRPr/>
            </a:pPr>
            <a:r>
              <a:rPr lang="en-US" altLang="zh-CN" kern="0" dirty="0"/>
              <a:t>Measurement report field: Carries CSI measurements obtained by a sensing receiver.</a:t>
            </a:r>
          </a:p>
          <a:p>
            <a:pPr lvl="1" algn="just">
              <a:defRPr/>
            </a:pPr>
            <a:r>
              <a:rPr lang="en-US" altLang="zh-CN" sz="1400" kern="0" dirty="0"/>
              <a:t>The format of CSI_ESTIMATE is the same one used in the measurement report field within the Sensing Measurement Report frame.  The format of CSI_ESTIMATE is TBD.</a:t>
            </a:r>
          </a:p>
          <a:p>
            <a:pPr lvl="1" algn="just">
              <a:defRPr/>
            </a:pPr>
            <a:r>
              <a:rPr lang="en-US" altLang="zh-CN" sz="1400" kern="0" dirty="0"/>
              <a:t>Transmission of the Sensing Measurement Report frame is initiated by an MLME primitive.  Both immediate and delayed reporting are acceptable.</a:t>
            </a:r>
          </a:p>
          <a:p>
            <a:pPr algn="just">
              <a:defRPr/>
            </a:pPr>
            <a:endParaRPr lang="en-US" altLang="zh-CN" sz="800" kern="0" dirty="0"/>
          </a:p>
          <a:p>
            <a:pPr marL="342900" lvl="1" indent="-342900" algn="just">
              <a:buFont typeface="Arial" panose="020B0604020202020204" pitchFamily="34" charset="0"/>
              <a:buChar char="•"/>
              <a:defRPr/>
            </a:pPr>
            <a:r>
              <a:rPr lang="en-US" altLang="zh-CN" sz="1600" b="1" kern="0" dirty="0"/>
              <a:t>Move: Claudio Da Silva</a:t>
            </a:r>
            <a:r>
              <a:rPr lang="en-US" altLang="zh-CN" sz="1600" b="1" dirty="0"/>
              <a:t>		</a:t>
            </a:r>
            <a:r>
              <a:rPr lang="en-US" altLang="zh-CN" sz="1600" b="1" kern="0" dirty="0"/>
              <a:t>Second: </a:t>
            </a:r>
            <a:r>
              <a:rPr lang="en-US" altLang="zh-CN" sz="1600" b="1" kern="0" dirty="0" err="1"/>
              <a:t>Rajat</a:t>
            </a:r>
            <a:r>
              <a:rPr lang="en-US" altLang="zh-CN" sz="1600" b="1" kern="0" dirty="0"/>
              <a:t> </a:t>
            </a:r>
            <a:r>
              <a:rPr lang="en-US" altLang="zh-CN" sz="1600" b="1" kern="0" dirty="0" err="1"/>
              <a:t>Pushkarna</a:t>
            </a:r>
            <a:endParaRPr lang="en-US" altLang="zh-CN" sz="1600" b="1" kern="0" dirty="0"/>
          </a:p>
          <a:p>
            <a:pPr marL="342900" lvl="1" indent="-342900" algn="just">
              <a:buFont typeface="Arial" panose="020B0604020202020204" pitchFamily="34" charset="0"/>
              <a:buChar char="•"/>
              <a:defRPr/>
            </a:pPr>
            <a:endParaRPr lang="en-US" altLang="zh-CN" sz="1100" b="1" kern="0" dirty="0"/>
          </a:p>
          <a:p>
            <a:pPr marL="342900" lvl="1" indent="-342900" algn="just">
              <a:buFont typeface="Arial" panose="020B0604020202020204" pitchFamily="34" charset="0"/>
              <a:buChar char="•"/>
              <a:defRPr/>
            </a:pPr>
            <a:r>
              <a:rPr lang="en-US" altLang="zh-CN" sz="1600" b="1" kern="0" dirty="0"/>
              <a:t>Result: </a:t>
            </a:r>
            <a:r>
              <a:rPr lang="en-US" altLang="zh-CN" sz="1600" dirty="0">
                <a:highlight>
                  <a:srgbClr val="00FF00"/>
                </a:highlight>
              </a:rPr>
              <a:t>Approved by unanimous consent</a:t>
            </a:r>
            <a:endParaRPr lang="en-US" altLang="zh-CN" sz="1600" b="1" kern="0" dirty="0"/>
          </a:p>
          <a:p>
            <a:pPr marL="0" lvl="1" indent="0" algn="just">
              <a:buNone/>
              <a:defRPr/>
            </a:pPr>
            <a:endParaRPr lang="en-US" altLang="zh-CN" sz="1000"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a:t>Related document 21/0908r2</a:t>
            </a:r>
          </a:p>
          <a:p>
            <a:pPr marL="628650" lvl="2">
              <a:buFont typeface="微软雅黑" panose="020B0503020204020204" pitchFamily="34" charset="-122"/>
              <a:buChar char="–"/>
              <a:defRPr/>
            </a:pPr>
            <a:r>
              <a:rPr lang="en-US" altLang="zh-CN" sz="1100" kern="0" dirty="0"/>
              <a:t>SP Result: 22/6/8 ( Y/ N/ A)</a:t>
            </a:r>
          </a:p>
          <a:p>
            <a:pPr marL="628650" lvl="2">
              <a:buFont typeface="微软雅黑" panose="020B0503020204020204" pitchFamily="34" charset="-122"/>
              <a:buChar char="–"/>
              <a:defRPr/>
            </a:pPr>
            <a:endParaRPr lang="en-US" altLang="zh-CN" sz="1000" b="1" kern="0" dirty="0"/>
          </a:p>
        </p:txBody>
      </p:sp>
    </p:spTree>
    <p:extLst>
      <p:ext uri="{BB962C8B-B14F-4D97-AF65-F5344CB8AC3E}">
        <p14:creationId xmlns:p14="http://schemas.microsoft.com/office/powerpoint/2010/main" val="3238463627"/>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22</a:t>
            </a:r>
            <a:endParaRPr lang="en-US" altLang="en-US" sz="2800" dirty="0">
              <a:solidFill>
                <a:schemeClr val="tx2"/>
              </a:solidFill>
            </a:endParaRPr>
          </a:p>
        </p:txBody>
      </p:sp>
      <p:sp>
        <p:nvSpPr>
          <p:cNvPr id="18" name="Rectangle 3"/>
          <p:cNvSpPr txBox="1">
            <a:spLocks noChangeArrowheads="1"/>
          </p:cNvSpPr>
          <p:nvPr/>
        </p:nvSpPr>
        <p:spPr bwMode="auto">
          <a:xfrm>
            <a:off x="2209800" y="1295400"/>
            <a:ext cx="7772400" cy="464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lgn="just">
              <a:defRPr/>
            </a:pPr>
            <a:r>
              <a:rPr lang="en-US" altLang="zh-CN" sz="1800" kern="0" dirty="0"/>
              <a:t>measurement phase of sensing session, the NDP can be used for the channel measurement (e.g. CSI) between sensing transmitter and sensing receiver(s) in sub 7Ghz band. </a:t>
            </a:r>
          </a:p>
          <a:p>
            <a:pPr lvl="1" indent="-28575" algn="just">
              <a:buFont typeface="Arial" panose="020B0604020202020204" pitchFamily="34" charset="0"/>
              <a:buChar char="•"/>
              <a:defRPr/>
            </a:pPr>
            <a:r>
              <a:rPr lang="en-US" altLang="zh-CN" sz="1800" kern="0" dirty="0"/>
              <a:t>	</a:t>
            </a:r>
            <a:r>
              <a:rPr lang="en-US" altLang="zh-CN" sz="1600" kern="0" dirty="0"/>
              <a:t>NDP format for sensing is TBD.</a:t>
            </a:r>
          </a:p>
          <a:p>
            <a:pPr algn="just">
              <a:defRPr/>
            </a:pPr>
            <a:endParaRPr lang="en-US" altLang="zh-CN" sz="900" kern="0" dirty="0"/>
          </a:p>
          <a:p>
            <a:pPr algn="just">
              <a:defRPr/>
            </a:pPr>
            <a:endParaRPr lang="en-US" altLang="zh-CN" sz="900" kern="0" dirty="0"/>
          </a:p>
          <a:p>
            <a:pPr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Dongguk Lim</a:t>
            </a:r>
            <a:r>
              <a:rPr lang="en-US" altLang="zh-CN" sz="1800" b="1" dirty="0"/>
              <a:t>		</a:t>
            </a:r>
            <a:r>
              <a:rPr lang="en-US" altLang="zh-CN" sz="1800" b="1" kern="0" dirty="0"/>
              <a:t>Second: Sang Kim</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800" b="1" kern="0" dirty="0"/>
          </a:p>
          <a:p>
            <a:pPr marL="0" lvl="1" indent="0" algn="just">
              <a:buNone/>
              <a:defRPr/>
            </a:pPr>
            <a:endParaRPr lang="en-US" altLang="zh-CN" sz="105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21/1015r1</a:t>
            </a:r>
          </a:p>
          <a:p>
            <a:pPr marL="628650" lvl="2">
              <a:buFont typeface="微软雅黑" panose="020B0503020204020204" pitchFamily="34" charset="-122"/>
              <a:buChar char="–"/>
              <a:defRPr/>
            </a:pPr>
            <a:r>
              <a:rPr lang="en-US" altLang="zh-CN" kern="0" dirty="0"/>
              <a:t>SP Result: 26/0/8 (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267118903"/>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23</a:t>
            </a:r>
            <a:endParaRPr lang="en-US" altLang="en-US" sz="2800" dirty="0">
              <a:solidFill>
                <a:schemeClr val="tx2"/>
              </a:solidFill>
            </a:endParaRPr>
          </a:p>
        </p:txBody>
      </p:sp>
      <p:sp>
        <p:nvSpPr>
          <p:cNvPr id="18" name="Rectangle 3"/>
          <p:cNvSpPr txBox="1">
            <a:spLocks noChangeArrowheads="1"/>
          </p:cNvSpPr>
          <p:nvPr/>
        </p:nvSpPr>
        <p:spPr bwMode="auto">
          <a:xfrm>
            <a:off x="2209800" y="1295400"/>
            <a:ext cx="7772400" cy="464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lgn="just">
              <a:defRPr/>
            </a:pPr>
            <a:r>
              <a:rPr lang="en-US" altLang="zh-CN" sz="1800" kern="0" dirty="0"/>
              <a:t>The Sensing Session is pairwise and is identified by MAC addresses and/or associated AID/UID.</a:t>
            </a:r>
          </a:p>
          <a:p>
            <a:pPr lvl="1" algn="just">
              <a:defRPr/>
            </a:pPr>
            <a:r>
              <a:rPr lang="en-US" altLang="zh-CN" sz="1800" kern="0" dirty="0"/>
              <a:t>11bf shall define an optional negotiation process in the sensing setup phase for a sensing initiator and a sensing responder to exchange and agree on operational parameters associated with a sensing session. The initiator may maintain multiple sensing sessions.</a:t>
            </a:r>
          </a:p>
          <a:p>
            <a:pPr algn="just">
              <a:defRPr/>
            </a:pPr>
            <a:endParaRPr lang="en-US" altLang="zh-CN" sz="900" kern="0" dirty="0"/>
          </a:p>
          <a:p>
            <a:pPr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Solomon Trainin</a:t>
            </a:r>
            <a:r>
              <a:rPr lang="en-US" altLang="zh-CN" sz="1800" b="1" dirty="0"/>
              <a:t>		</a:t>
            </a:r>
            <a:r>
              <a:rPr lang="en-US" altLang="zh-CN" sz="1800" b="1" kern="0" dirty="0"/>
              <a:t>Second: </a:t>
            </a:r>
            <a:r>
              <a:rPr lang="en-US" altLang="zh-CN" sz="1800" b="1" kern="0" dirty="0" err="1"/>
              <a:t>Rajat</a:t>
            </a:r>
            <a:r>
              <a:rPr lang="en-US" altLang="zh-CN" sz="1800" b="1" kern="0" dirty="0"/>
              <a:t> </a:t>
            </a:r>
            <a:r>
              <a:rPr lang="en-US" altLang="zh-CN" sz="1800" b="1" kern="0" dirty="0" err="1"/>
              <a:t>Pushkarna</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800" b="1" kern="0" dirty="0"/>
          </a:p>
          <a:p>
            <a:pPr marL="0" lvl="1" indent="0" algn="just">
              <a:buNone/>
              <a:defRPr/>
            </a:pPr>
            <a:endParaRPr lang="en-US" altLang="zh-CN" sz="105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21/0644r4</a:t>
            </a:r>
          </a:p>
          <a:p>
            <a:pPr marL="628650" lvl="2">
              <a:buFont typeface="微软雅黑" panose="020B0503020204020204" pitchFamily="34" charset="-122"/>
              <a:buChar char="–"/>
              <a:defRPr/>
            </a:pPr>
            <a:r>
              <a:rPr lang="en-US" altLang="zh-CN" kern="0" dirty="0"/>
              <a:t>SP Result: 19/3/15 (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605083778"/>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24</a:t>
            </a:r>
            <a:endParaRPr lang="en-US" altLang="en-US" sz="2800" dirty="0">
              <a:solidFill>
                <a:schemeClr val="tx2"/>
              </a:solidFill>
            </a:endParaRPr>
          </a:p>
        </p:txBody>
      </p:sp>
      <p:sp>
        <p:nvSpPr>
          <p:cNvPr id="18" name="Rectangle 3"/>
          <p:cNvSpPr txBox="1">
            <a:spLocks noChangeArrowheads="1"/>
          </p:cNvSpPr>
          <p:nvPr/>
        </p:nvSpPr>
        <p:spPr bwMode="auto">
          <a:xfrm>
            <a:off x="2209800" y="1295400"/>
            <a:ext cx="7772400" cy="464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lgn="just">
              <a:defRPr/>
            </a:pPr>
            <a:r>
              <a:rPr lang="en-US" altLang="zh-CN" sz="1800" kern="0" dirty="0"/>
              <a:t>The Measurement Setup ID may be used to identify attributes of the sensing measurement instances</a:t>
            </a:r>
          </a:p>
          <a:p>
            <a:pPr lvl="1" algn="just">
              <a:defRPr/>
            </a:pPr>
            <a:r>
              <a:rPr lang="en-US" altLang="zh-CN" sz="1800" kern="0" dirty="0"/>
              <a:t>The Measurement Instance ID may be used to identify the sensing measurement instance that utilizes attributes of the same Measurement Setup ID</a:t>
            </a:r>
          </a:p>
          <a:p>
            <a:pPr lvl="1" algn="just">
              <a:defRPr/>
            </a:pPr>
            <a:r>
              <a:rPr lang="en-US" altLang="zh-CN" sz="1800" kern="0" dirty="0"/>
              <a:t>The Dialog Token field may be a possibility to contain both IDs</a:t>
            </a:r>
          </a:p>
          <a:p>
            <a:pPr algn="just">
              <a:defRPr/>
            </a:pPr>
            <a:endParaRPr lang="en-US" altLang="zh-CN" sz="900" kern="0" dirty="0"/>
          </a:p>
          <a:p>
            <a:pPr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Solomon Trainin</a:t>
            </a:r>
            <a:r>
              <a:rPr lang="en-US" altLang="zh-CN" sz="1800" b="1" dirty="0"/>
              <a:t>		</a:t>
            </a:r>
            <a:r>
              <a:rPr lang="en-US" altLang="zh-CN" sz="1800" b="1" kern="0" dirty="0"/>
              <a:t>Second: Cheng Chen</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800" b="1" kern="0" dirty="0"/>
          </a:p>
          <a:p>
            <a:pPr marL="0" lvl="1" indent="0" algn="just">
              <a:buNone/>
              <a:defRPr/>
            </a:pPr>
            <a:endParaRPr lang="en-US" altLang="zh-CN" sz="105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21/0644r4</a:t>
            </a:r>
          </a:p>
          <a:p>
            <a:pPr marL="628650" lvl="2">
              <a:buFont typeface="微软雅黑" panose="020B0503020204020204" pitchFamily="34" charset="-122"/>
              <a:buChar char="–"/>
              <a:defRPr/>
            </a:pPr>
            <a:r>
              <a:rPr lang="en-US" altLang="zh-CN" kern="0" dirty="0"/>
              <a:t>SP Result: 20/1/11 (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954485379"/>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August 17</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3257173098"/>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25</a:t>
            </a:r>
            <a:endParaRPr lang="en-US" altLang="en-US" sz="2800" dirty="0">
              <a:solidFill>
                <a:schemeClr val="tx2"/>
              </a:solidFill>
            </a:endParaRPr>
          </a:p>
        </p:txBody>
      </p:sp>
      <p:sp>
        <p:nvSpPr>
          <p:cNvPr id="18" name="Rectangle 3"/>
          <p:cNvSpPr txBox="1">
            <a:spLocks noChangeArrowheads="1"/>
          </p:cNvSpPr>
          <p:nvPr/>
        </p:nvSpPr>
        <p:spPr bwMode="auto">
          <a:xfrm>
            <a:off x="2209800" y="1371602"/>
            <a:ext cx="7772400" cy="40385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r>
              <a:rPr lang="en-US" altLang="zh-CN" sz="1600" dirty="0"/>
              <a:t>11bf shall define a Trigger-based sensing measurement instance including the following:</a:t>
            </a:r>
            <a:endParaRPr lang="zh-CN" altLang="zh-CN" sz="1600" dirty="0"/>
          </a:p>
          <a:p>
            <a:pPr lvl="2"/>
            <a:r>
              <a:rPr lang="en-US" altLang="zh-CN" dirty="0"/>
              <a:t>A polling process where an AP sends a Trigger frame to check the availability of STAs. If a STA is available, it responds with a CTS-to-self..</a:t>
            </a:r>
            <a:endParaRPr lang="zh-CN" altLang="zh-CN" dirty="0"/>
          </a:p>
          <a:p>
            <a:pPr lvl="2"/>
            <a:r>
              <a:rPr lang="en-US" altLang="zh-CN" dirty="0"/>
              <a:t>UL sounding, in which an AP sends a Trigger frame to solicit NDP transmission(s) from STA(s), shall be present if at least one STA that is a sensing transmitter responds in the polling.</a:t>
            </a:r>
            <a:endParaRPr lang="zh-CN" altLang="zh-CN" dirty="0"/>
          </a:p>
          <a:p>
            <a:pPr lvl="2"/>
            <a:r>
              <a:rPr lang="en-US" altLang="zh-CN" dirty="0"/>
              <a:t>DL sounding, in which an AP sends NDPA frame followed by NDP to STA(s), shall be present if at least one STA that is a sensing receiver responds in the polling.</a:t>
            </a:r>
            <a:endParaRPr lang="zh-CN" altLang="zh-CN" dirty="0"/>
          </a:p>
          <a:p>
            <a:pPr lvl="2"/>
            <a:r>
              <a:rPr lang="en-US" altLang="zh-CN" dirty="0"/>
              <a:t>The order of the UL and DL sounding is TBD.</a:t>
            </a:r>
            <a:endParaRPr lang="zh-CN" altLang="zh-CN" dirty="0"/>
          </a:p>
          <a:p>
            <a:pPr lvl="2"/>
            <a:r>
              <a:rPr lang="en-US" altLang="zh-CN" dirty="0"/>
              <a:t>The details of the format of the Trigger frame and the NDPA frame are TBD.</a:t>
            </a:r>
            <a:endParaRPr lang="zh-CN" altLang="zh-CN" dirty="0"/>
          </a:p>
          <a:p>
            <a:pPr lvl="1"/>
            <a:r>
              <a:rPr lang="en-US" altLang="zh-CN" sz="1600" dirty="0"/>
              <a:t>Note: This is for HE/EHT STAs. Methods to support other STAs are TBD.</a:t>
            </a:r>
            <a:endParaRPr lang="zh-CN" altLang="zh-CN" sz="1600" dirty="0"/>
          </a:p>
          <a:p>
            <a:pPr lvl="1" algn="just">
              <a:defRPr/>
            </a:pPr>
            <a:endParaRPr lang="en-US" altLang="zh-CN" sz="1600" kern="0" dirty="0"/>
          </a:p>
          <a:p>
            <a:pPr marL="342900" lvl="1" indent="-342900" algn="just">
              <a:buFont typeface="Arial" panose="020B0604020202020204" pitchFamily="34" charset="0"/>
              <a:buChar char="•"/>
              <a:defRPr/>
            </a:pPr>
            <a:r>
              <a:rPr lang="en-US" altLang="zh-CN" sz="1600" b="1" kern="0" dirty="0"/>
              <a:t>Move: Cheng Chen 	</a:t>
            </a:r>
            <a:r>
              <a:rPr lang="en-US" altLang="zh-CN" sz="1600" b="1" dirty="0"/>
              <a:t>	</a:t>
            </a:r>
            <a:r>
              <a:rPr lang="en-US" altLang="zh-CN" sz="1600" b="1" kern="0" dirty="0"/>
              <a:t>Second: 	</a:t>
            </a:r>
          </a:p>
          <a:p>
            <a:pPr marL="342900" lvl="1" indent="-342900" algn="just">
              <a:buFont typeface="Arial" panose="020B0604020202020204" pitchFamily="34" charset="0"/>
              <a:buChar char="•"/>
              <a:defRPr/>
            </a:pPr>
            <a:r>
              <a:rPr lang="en-US" altLang="zh-CN" sz="1600" b="1" kern="0" dirty="0"/>
              <a:t>Preliminary Result:   (   Y/  N/ A)</a:t>
            </a:r>
          </a:p>
          <a:p>
            <a:pPr marL="342900" lvl="1" indent="-342900" algn="just">
              <a:buFont typeface="Arial" panose="020B0604020202020204" pitchFamily="34" charset="0"/>
              <a:buChar char="•"/>
              <a:defRPr/>
            </a:pPr>
            <a:r>
              <a:rPr lang="en-US" altLang="zh-CN" sz="1600" b="1" kern="0" dirty="0"/>
              <a:t>Result*:</a:t>
            </a:r>
            <a:endParaRPr lang="en-US" altLang="zh-CN" sz="1000" kern="0" dirty="0"/>
          </a:p>
          <a:p>
            <a:pPr marL="0" lvl="1" indent="0" algn="just">
              <a:buNone/>
              <a:defRPr/>
            </a:pPr>
            <a:endParaRPr lang="en-US" altLang="zh-CN" sz="1600" b="1"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a:t>* Amended result accounts for removal of </a:t>
            </a:r>
            <a:r>
              <a:rPr lang="en-US" altLang="zh-CN" sz="1100" kern="0" dirty="0">
                <a:solidFill>
                  <a:srgbClr val="FF0000"/>
                </a:solidFill>
              </a:rPr>
              <a:t>X</a:t>
            </a:r>
            <a:r>
              <a:rPr lang="en-US" altLang="zh-CN" sz="1100" kern="0" dirty="0"/>
              <a:t> votes of non-voting members.</a:t>
            </a:r>
          </a:p>
          <a:p>
            <a:pPr marL="628650" lvl="2">
              <a:buFont typeface="微软雅黑" panose="020B0503020204020204" pitchFamily="34" charset="-122"/>
              <a:buChar char="–"/>
              <a:defRPr/>
            </a:pPr>
            <a:r>
              <a:rPr lang="en-US" altLang="zh-CN" sz="1100" kern="0" dirty="0"/>
              <a:t>Related document 21/0990r2</a:t>
            </a:r>
          </a:p>
          <a:p>
            <a:pPr marL="628650" lvl="2">
              <a:buFont typeface="微软雅黑" panose="020B0503020204020204" pitchFamily="34" charset="-122"/>
              <a:buChar char="–"/>
              <a:defRPr/>
            </a:pPr>
            <a:r>
              <a:rPr lang="en-US" altLang="zh-CN" sz="1100" kern="0" dirty="0"/>
              <a:t>SP Result: 26/0/13 ( Y/ N/ A)</a:t>
            </a:r>
          </a:p>
        </p:txBody>
      </p:sp>
    </p:spTree>
    <p:extLst>
      <p:ext uri="{BB962C8B-B14F-4D97-AF65-F5344CB8AC3E}">
        <p14:creationId xmlns:p14="http://schemas.microsoft.com/office/powerpoint/2010/main" val="2015867700"/>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25</a:t>
            </a:r>
            <a:r>
              <a:rPr lang="en-US" altLang="zh-CN" sz="2800" dirty="0">
                <a:solidFill>
                  <a:srgbClr val="FF0000"/>
                </a:solidFill>
              </a:rPr>
              <a:t>a</a:t>
            </a:r>
            <a:endParaRPr lang="en-US" altLang="en-US" sz="2800" dirty="0">
              <a:solidFill>
                <a:srgbClr val="FF0000"/>
              </a:solidFill>
            </a:endParaRPr>
          </a:p>
        </p:txBody>
      </p:sp>
      <p:sp>
        <p:nvSpPr>
          <p:cNvPr id="18" name="Rectangle 3"/>
          <p:cNvSpPr txBox="1">
            <a:spLocks noChangeArrowheads="1"/>
          </p:cNvSpPr>
          <p:nvPr/>
        </p:nvSpPr>
        <p:spPr bwMode="auto">
          <a:xfrm>
            <a:off x="2209800" y="1371602"/>
            <a:ext cx="7772400" cy="40385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r>
              <a:rPr lang="en-US" altLang="zh-CN" sz="1600" dirty="0"/>
              <a:t>11bf shall define a Trigger-based sensing measurement instance including the following:</a:t>
            </a:r>
            <a:endParaRPr lang="zh-CN" altLang="zh-CN" sz="1600" dirty="0"/>
          </a:p>
          <a:p>
            <a:pPr lvl="2"/>
            <a:r>
              <a:rPr lang="en-US" altLang="zh-CN" dirty="0"/>
              <a:t>A polling process where an AP sends a Trigger frame to check the availability of STAs. If a STA is available, it responds with a CTS-to-self..</a:t>
            </a:r>
            <a:endParaRPr lang="zh-CN" altLang="zh-CN" dirty="0"/>
          </a:p>
          <a:p>
            <a:pPr lvl="2"/>
            <a:r>
              <a:rPr lang="en-US" altLang="zh-CN" dirty="0"/>
              <a:t>UL sounding, in which an AP sends a Trigger frame to solicit NDP transmission(s) from STA(s), shall be present if at least one STA that is a sensing transmitter responds in the polling.</a:t>
            </a:r>
            <a:endParaRPr lang="zh-CN" altLang="zh-CN" dirty="0"/>
          </a:p>
          <a:p>
            <a:pPr lvl="2"/>
            <a:r>
              <a:rPr lang="en-US" altLang="zh-CN" dirty="0"/>
              <a:t>DL sounding, in which an AP sends NDPA frame followed by NDP to STA(s), shall be present if at least one STA that is a sensing receiver responds in the polling.</a:t>
            </a:r>
            <a:endParaRPr lang="zh-CN" altLang="zh-CN" dirty="0"/>
          </a:p>
          <a:p>
            <a:pPr lvl="2"/>
            <a:r>
              <a:rPr lang="en-US" altLang="zh-CN" dirty="0"/>
              <a:t>The order of the UL and DL sounding is TBD.</a:t>
            </a:r>
            <a:endParaRPr lang="zh-CN" altLang="zh-CN" dirty="0"/>
          </a:p>
          <a:p>
            <a:pPr lvl="2"/>
            <a:r>
              <a:rPr lang="en-US" altLang="zh-CN" dirty="0"/>
              <a:t>The details of the format of the Trigger frame and the NDPA frame are TBD.</a:t>
            </a:r>
            <a:endParaRPr lang="zh-CN" altLang="zh-CN" dirty="0"/>
          </a:p>
          <a:p>
            <a:pPr lvl="1"/>
            <a:r>
              <a:rPr lang="en-US" altLang="zh-CN" sz="1600" dirty="0"/>
              <a:t>Note: This is for HE/EHT STAs. Methods to support other STAs are TBD.</a:t>
            </a:r>
            <a:endParaRPr lang="zh-CN" altLang="zh-CN" sz="1600" dirty="0"/>
          </a:p>
          <a:p>
            <a:pPr lvl="1" algn="just">
              <a:defRPr/>
            </a:pPr>
            <a:endParaRPr lang="en-US" altLang="zh-CN" sz="1600" kern="0" dirty="0"/>
          </a:p>
          <a:p>
            <a:pPr marL="342900" lvl="1" indent="-342900" algn="just">
              <a:buFont typeface="Arial" panose="020B0604020202020204" pitchFamily="34" charset="0"/>
              <a:buChar char="•"/>
              <a:defRPr/>
            </a:pPr>
            <a:r>
              <a:rPr lang="en-US" altLang="zh-CN" sz="1600" b="1" kern="0" dirty="0"/>
              <a:t>Move: Cheng Chen 	</a:t>
            </a:r>
            <a:r>
              <a:rPr lang="en-US" altLang="zh-CN" sz="1600" b="1" dirty="0"/>
              <a:t>	</a:t>
            </a:r>
            <a:r>
              <a:rPr lang="en-US" altLang="zh-CN" sz="1600" b="1" kern="0" dirty="0"/>
              <a:t>Second: Ali Raissinia	</a:t>
            </a:r>
          </a:p>
          <a:p>
            <a:pPr marL="342900" lvl="1" indent="-342900" algn="just">
              <a:buFont typeface="Arial" panose="020B0604020202020204" pitchFamily="34" charset="0"/>
              <a:buChar char="•"/>
              <a:defRPr/>
            </a:pPr>
            <a:r>
              <a:rPr lang="en-US" altLang="zh-CN" sz="1600" b="1" kern="0" dirty="0"/>
              <a:t>Preliminary Result:   (   Y/  N/ A)</a:t>
            </a:r>
          </a:p>
          <a:p>
            <a:pPr marL="342900" lvl="1" indent="-342900" algn="just">
              <a:buFont typeface="Arial" panose="020B0604020202020204" pitchFamily="34" charset="0"/>
              <a:buChar char="•"/>
              <a:defRPr/>
            </a:pPr>
            <a:r>
              <a:rPr lang="en-US" altLang="zh-CN" sz="1600" b="1" kern="0" dirty="0"/>
              <a:t>Result*:</a:t>
            </a:r>
            <a:endParaRPr lang="en-US" altLang="zh-CN" sz="1000" kern="0" dirty="0"/>
          </a:p>
          <a:p>
            <a:pPr marL="0" lvl="1" indent="0" algn="just">
              <a:buNone/>
              <a:defRPr/>
            </a:pPr>
            <a:endParaRPr lang="en-US" altLang="zh-CN" sz="1600" b="1"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a:t>* Amended result accounts for removal of </a:t>
            </a:r>
            <a:r>
              <a:rPr lang="en-US" altLang="zh-CN" sz="1100" kern="0" dirty="0">
                <a:solidFill>
                  <a:srgbClr val="FF0000"/>
                </a:solidFill>
              </a:rPr>
              <a:t>X</a:t>
            </a:r>
            <a:r>
              <a:rPr lang="en-US" altLang="zh-CN" sz="1100" kern="0" dirty="0"/>
              <a:t> votes of non-voting members.</a:t>
            </a:r>
          </a:p>
          <a:p>
            <a:pPr marL="628650" lvl="2">
              <a:buFont typeface="微软雅黑" panose="020B0503020204020204" pitchFamily="34" charset="-122"/>
              <a:buChar char="–"/>
              <a:defRPr/>
            </a:pPr>
            <a:r>
              <a:rPr lang="en-US" altLang="zh-CN" sz="1100" kern="0" dirty="0"/>
              <a:t>Related document 21/0990r2</a:t>
            </a:r>
          </a:p>
          <a:p>
            <a:pPr marL="628650" lvl="2">
              <a:buFont typeface="微软雅黑" panose="020B0503020204020204" pitchFamily="34" charset="-122"/>
              <a:buChar char="–"/>
              <a:defRPr/>
            </a:pPr>
            <a:r>
              <a:rPr lang="en-US" altLang="zh-CN" sz="1100" kern="0" dirty="0"/>
              <a:t>SP Result: 26/0/13 ( Y/ N/ A)</a:t>
            </a:r>
          </a:p>
        </p:txBody>
      </p:sp>
    </p:spTree>
    <p:extLst>
      <p:ext uri="{BB962C8B-B14F-4D97-AF65-F5344CB8AC3E}">
        <p14:creationId xmlns:p14="http://schemas.microsoft.com/office/powerpoint/2010/main" val="2932477411"/>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25</a:t>
            </a:r>
            <a:r>
              <a:rPr lang="en-US" altLang="zh-CN" sz="2800" dirty="0">
                <a:solidFill>
                  <a:srgbClr val="FF0000"/>
                </a:solidFill>
              </a:rPr>
              <a:t>b </a:t>
            </a:r>
            <a:r>
              <a:rPr lang="en-US" altLang="zh-CN" sz="2800" dirty="0"/>
              <a:t>Motion to amend</a:t>
            </a:r>
            <a:endParaRPr lang="en-US" altLang="en-US" sz="2800" dirty="0"/>
          </a:p>
        </p:txBody>
      </p:sp>
      <p:sp>
        <p:nvSpPr>
          <p:cNvPr id="18" name="Rectangle 3"/>
          <p:cNvSpPr txBox="1">
            <a:spLocks noChangeArrowheads="1"/>
          </p:cNvSpPr>
          <p:nvPr/>
        </p:nvSpPr>
        <p:spPr bwMode="auto">
          <a:xfrm>
            <a:off x="2209800" y="1295401"/>
            <a:ext cx="7772400" cy="40385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Change the previous motion to:</a:t>
            </a:r>
          </a:p>
          <a:p>
            <a:pPr algn="just">
              <a:defRPr/>
            </a:pPr>
            <a:r>
              <a:rPr lang="en-US" altLang="zh-CN" sz="1800" kern="0" dirty="0"/>
              <a:t>Move to add the following to 11bf SFD:</a:t>
            </a:r>
          </a:p>
          <a:p>
            <a:pPr lvl="1"/>
            <a:r>
              <a:rPr lang="en-US" altLang="zh-CN" sz="1600" dirty="0"/>
              <a:t>11bf shall define a Trigger-based sensing measurement instance including the following:</a:t>
            </a:r>
            <a:endParaRPr lang="zh-CN" altLang="zh-CN" sz="1600" dirty="0"/>
          </a:p>
          <a:p>
            <a:pPr lvl="2"/>
            <a:r>
              <a:rPr lang="en-US" altLang="zh-CN" dirty="0"/>
              <a:t>A polling phase where an AP sends a Trigger frame to check the availability of STAs. If a STA is available, it responds with a CTS-to-self..</a:t>
            </a:r>
          </a:p>
          <a:p>
            <a:pPr lvl="2"/>
            <a:r>
              <a:rPr lang="en-US" altLang="zh-CN" dirty="0"/>
              <a:t>TF sounding, in which an AP sends a Trigger frame to solicit NDP transmission(s) from STA(s), shall be present if at least one STA that is a sensing transmitter responds in the polling.</a:t>
            </a:r>
          </a:p>
          <a:p>
            <a:pPr lvl="2"/>
            <a:r>
              <a:rPr lang="en-US" altLang="zh-CN" dirty="0"/>
              <a:t>NDPA sounding, in which an AP sends NDPA frame followed by NDP to STA(s), shall be present if at least one STA that is a sensing receiver responds in the polling.</a:t>
            </a:r>
          </a:p>
          <a:p>
            <a:pPr lvl="2"/>
            <a:r>
              <a:rPr lang="en-US" altLang="zh-CN" dirty="0"/>
              <a:t>The order of the TF sounding and NDPA sounding is TBD.</a:t>
            </a:r>
          </a:p>
          <a:p>
            <a:pPr lvl="2"/>
            <a:r>
              <a:rPr lang="en-US" altLang="zh-CN" dirty="0"/>
              <a:t>The details of the format of the Trigger frame and the NDPA frame are TBD.</a:t>
            </a:r>
          </a:p>
          <a:p>
            <a:pPr lvl="1"/>
            <a:r>
              <a:rPr lang="en-US" altLang="zh-CN" sz="1600" dirty="0"/>
              <a:t>Note: This is for HE and/or EHT STAs. Methods to support other STAs are TBD.</a:t>
            </a:r>
            <a:endParaRPr lang="zh-CN" altLang="zh-CN" sz="1600" dirty="0"/>
          </a:p>
          <a:p>
            <a:pPr lvl="1" algn="just">
              <a:defRPr/>
            </a:pPr>
            <a:endParaRPr lang="en-US" altLang="zh-CN" sz="1600" kern="0" dirty="0"/>
          </a:p>
          <a:p>
            <a:pPr marL="342900" lvl="1" indent="-342900" algn="just">
              <a:buFont typeface="Arial" panose="020B0604020202020204" pitchFamily="34" charset="0"/>
              <a:buChar char="•"/>
              <a:defRPr/>
            </a:pPr>
            <a:r>
              <a:rPr lang="en-US" altLang="zh-CN" sz="1600" b="1" kern="0" dirty="0"/>
              <a:t>Move: Cheng Chen 	</a:t>
            </a:r>
            <a:r>
              <a:rPr lang="en-US" altLang="zh-CN" sz="1600" b="1" dirty="0"/>
              <a:t>	</a:t>
            </a:r>
            <a:r>
              <a:rPr lang="en-US" altLang="zh-CN" sz="1600" b="1" kern="0" dirty="0"/>
              <a:t>Second: Junghoon Suh	</a:t>
            </a:r>
          </a:p>
          <a:p>
            <a:pPr marL="342900" lvl="1" indent="-342900" algn="just">
              <a:buFont typeface="Arial" panose="020B0604020202020204" pitchFamily="34" charset="0"/>
              <a:buChar char="•"/>
              <a:defRPr/>
            </a:pPr>
            <a:r>
              <a:rPr lang="en-US" altLang="zh-CN" sz="1600" dirty="0">
                <a:highlight>
                  <a:srgbClr val="00FF00"/>
                </a:highlight>
              </a:rPr>
              <a:t>Approved by unanimous consent</a:t>
            </a:r>
            <a:endParaRPr lang="en-US" altLang="zh-CN" sz="1600"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endParaRPr lang="en-US" altLang="zh-CN" sz="1100" kern="0" dirty="0"/>
          </a:p>
          <a:p>
            <a:pPr marL="628650" lvl="2">
              <a:buFont typeface="微软雅黑" panose="020B0503020204020204" pitchFamily="34" charset="-122"/>
              <a:buChar char="–"/>
              <a:defRPr/>
            </a:pPr>
            <a:r>
              <a:rPr lang="en-US" altLang="zh-CN" sz="1100" kern="0" dirty="0"/>
              <a:t>Related document 21/0990r2</a:t>
            </a:r>
          </a:p>
          <a:p>
            <a:pPr marL="628650" lvl="2">
              <a:buFont typeface="微软雅黑" panose="020B0503020204020204" pitchFamily="34" charset="-122"/>
              <a:buChar char="–"/>
              <a:defRPr/>
            </a:pPr>
            <a:r>
              <a:rPr lang="en-US" altLang="zh-CN" sz="1100" kern="0" dirty="0"/>
              <a:t>SP Result: 26/0/13 ( Y/ N/ A)</a:t>
            </a:r>
          </a:p>
        </p:txBody>
      </p:sp>
    </p:spTree>
    <p:extLst>
      <p:ext uri="{BB962C8B-B14F-4D97-AF65-F5344CB8AC3E}">
        <p14:creationId xmlns:p14="http://schemas.microsoft.com/office/powerpoint/2010/main" val="29620394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3"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a:t>Motion 1    Timeline Motion</a:t>
            </a:r>
            <a:endParaRPr lang="en-US" altLang="en-US" sz="2800">
              <a:solidFill>
                <a:schemeClr val="tx2"/>
              </a:solidFill>
            </a:endParaRPr>
          </a:p>
        </p:txBody>
      </p:sp>
      <p:sp>
        <p:nvSpPr>
          <p:cNvPr id="30724" name="Rectangle 3"/>
          <p:cNvSpPr txBox="1">
            <a:spLocks noChangeArrowheads="1"/>
          </p:cNvSpPr>
          <p:nvPr/>
        </p:nvSpPr>
        <p:spPr bwMode="auto">
          <a:xfrm>
            <a:off x="2209801" y="1447800"/>
            <a:ext cx="7858125" cy="495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000" dirty="0"/>
              <a:t>Move to adopt the following timeline for </a:t>
            </a:r>
            <a:r>
              <a:rPr lang="en-US" altLang="zh-CN" sz="2000" dirty="0" err="1"/>
              <a:t>TGbf</a:t>
            </a:r>
            <a:r>
              <a:rPr lang="en-US" altLang="zh-CN" sz="2000" dirty="0"/>
              <a:t>.</a:t>
            </a:r>
          </a:p>
          <a:p>
            <a:pPr lvl="1" algn="just"/>
            <a:r>
              <a:rPr lang="en-US" altLang="zh-CN" sz="1600" dirty="0"/>
              <a:t>PAR approved		Sep, 2020</a:t>
            </a:r>
          </a:p>
          <a:p>
            <a:pPr lvl="1" algn="just"/>
            <a:r>
              <a:rPr lang="en-US" altLang="zh-CN" sz="1600" dirty="0"/>
              <a:t>First TG meeting		Oct, 2020</a:t>
            </a:r>
          </a:p>
          <a:p>
            <a:pPr lvl="1" algn="just"/>
            <a:r>
              <a:rPr lang="en-US" altLang="zh-CN" sz="1600" dirty="0"/>
              <a:t>D0.1 			</a:t>
            </a:r>
            <a:r>
              <a:rPr lang="en-US" altLang="zh-CN" sz="1600" i="1" dirty="0"/>
              <a:t>Jan, 2022</a:t>
            </a:r>
          </a:p>
          <a:p>
            <a:pPr lvl="1" algn="just"/>
            <a:r>
              <a:rPr lang="en-US" altLang="zh-CN" sz="1600" dirty="0"/>
              <a:t>Initial Letter Ballot (D1.0)	</a:t>
            </a:r>
            <a:r>
              <a:rPr lang="en-US" altLang="zh-CN" sz="1600" i="1" dirty="0"/>
              <a:t>Jul, 2022 </a:t>
            </a:r>
          </a:p>
          <a:p>
            <a:pPr lvl="1" algn="just"/>
            <a:r>
              <a:rPr lang="en-US" altLang="zh-CN" sz="1600" dirty="0"/>
              <a:t>Recirculation LB (D2.0)		</a:t>
            </a:r>
            <a:r>
              <a:rPr lang="en-US" altLang="zh-CN" sz="1600" i="1" dirty="0"/>
              <a:t>Jan, 2023</a:t>
            </a:r>
          </a:p>
          <a:p>
            <a:pPr lvl="1" algn="just"/>
            <a:r>
              <a:rPr lang="en-US" altLang="zh-CN" sz="1600" dirty="0"/>
              <a:t>Recirculation LB (D3.0)		</a:t>
            </a:r>
            <a:r>
              <a:rPr lang="en-US" altLang="zh-CN" sz="1600" i="1" dirty="0"/>
              <a:t>May, 2023</a:t>
            </a:r>
          </a:p>
          <a:p>
            <a:pPr lvl="1" algn="just"/>
            <a:r>
              <a:rPr lang="en-US" altLang="zh-CN" sz="1600" dirty="0"/>
              <a:t>Initial SA Ballot (D4.0)		Sep 2023</a:t>
            </a:r>
          </a:p>
          <a:p>
            <a:pPr lvl="1" algn="just"/>
            <a:r>
              <a:rPr lang="en-US" altLang="zh-CN" sz="1600" dirty="0"/>
              <a:t>Final 802.11 WG approval	</a:t>
            </a:r>
            <a:r>
              <a:rPr lang="en-US" altLang="zh-CN" sz="1600" i="1" dirty="0"/>
              <a:t>July 2024 </a:t>
            </a:r>
          </a:p>
          <a:p>
            <a:pPr lvl="1" algn="just"/>
            <a:r>
              <a:rPr lang="en-US" altLang="zh-CN" sz="1600" dirty="0"/>
              <a:t>802 EC approval		</a:t>
            </a:r>
            <a:r>
              <a:rPr lang="en-US" altLang="zh-CN" sz="1600" i="1" dirty="0"/>
              <a:t>July 2024 </a:t>
            </a:r>
          </a:p>
          <a:p>
            <a:pPr lvl="1" algn="just"/>
            <a:r>
              <a:rPr lang="en-US" altLang="zh-CN" sz="1600" dirty="0" err="1"/>
              <a:t>RevCom</a:t>
            </a:r>
            <a:r>
              <a:rPr lang="en-US" altLang="zh-CN" sz="1600" dirty="0"/>
              <a:t> and SASB approval	Sep 2024</a:t>
            </a:r>
          </a:p>
          <a:p>
            <a:endParaRPr lang="en-US" altLang="zh-CN" sz="1800" dirty="0"/>
          </a:p>
          <a:p>
            <a:pPr marL="361950" lvl="1">
              <a:buFont typeface="Arial" panose="020B0604020202020204" pitchFamily="34" charset="0"/>
              <a:buChar char="•"/>
            </a:pPr>
            <a:r>
              <a:rPr lang="en-US" altLang="zh-CN" sz="1800" dirty="0"/>
              <a:t>Move:  Oscar Au 		Second: Assaf Kasher 	</a:t>
            </a:r>
          </a:p>
          <a:p>
            <a:pPr marL="361950" lvl="1">
              <a:buFont typeface="Arial" panose="020B0604020202020204" pitchFamily="34" charset="0"/>
              <a:buChar char="•"/>
            </a:pPr>
            <a:r>
              <a:rPr lang="en-US" altLang="zh-CN" sz="1800" dirty="0"/>
              <a:t>Result:</a:t>
            </a:r>
            <a:r>
              <a:rPr lang="en-US" altLang="zh-CN" sz="1800" dirty="0">
                <a:highlight>
                  <a:srgbClr val="00FF00"/>
                </a:highlight>
              </a:rPr>
              <a:t> Approved by unanimous consent</a:t>
            </a:r>
            <a:r>
              <a:rPr lang="en-US" altLang="zh-CN" sz="1800" dirty="0"/>
              <a:t> </a:t>
            </a:r>
          </a:p>
          <a:p>
            <a:pPr marL="361950" lvl="1">
              <a:buFont typeface="Arial" panose="020B0604020202020204" pitchFamily="34" charset="0"/>
              <a:buChar char="•"/>
            </a:pPr>
            <a:endParaRPr lang="en-US" altLang="zh-CN" sz="1800" dirty="0"/>
          </a:p>
          <a:p>
            <a:pPr marL="361950" lvl="1">
              <a:buFont typeface="Arial" panose="020B0604020202020204" pitchFamily="34" charset="0"/>
              <a:buChar char="•"/>
            </a:pPr>
            <a:r>
              <a:rPr lang="en-US" altLang="zh-CN" sz="1800" dirty="0"/>
              <a:t>Note</a:t>
            </a:r>
            <a:r>
              <a:rPr lang="zh-CN" altLang="en-US" sz="1800" dirty="0"/>
              <a:t>： </a:t>
            </a:r>
            <a:r>
              <a:rPr lang="en-US" altLang="zh-CN" sz="1800" dirty="0"/>
              <a:t> Related document 20/1746r1</a:t>
            </a:r>
          </a:p>
        </p:txBody>
      </p:sp>
    </p:spTree>
    <p:extLst>
      <p:ext uri="{BB962C8B-B14F-4D97-AF65-F5344CB8AC3E}">
        <p14:creationId xmlns:p14="http://schemas.microsoft.com/office/powerpoint/2010/main" val="535842542"/>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25</a:t>
            </a:r>
            <a:r>
              <a:rPr lang="en-US" altLang="zh-CN" sz="2800" dirty="0">
                <a:solidFill>
                  <a:srgbClr val="FF0000"/>
                </a:solidFill>
              </a:rPr>
              <a:t>c</a:t>
            </a:r>
            <a:endParaRPr lang="en-US" altLang="en-US" sz="2800" dirty="0"/>
          </a:p>
        </p:txBody>
      </p:sp>
      <p:sp>
        <p:nvSpPr>
          <p:cNvPr id="18" name="Rectangle 3"/>
          <p:cNvSpPr txBox="1">
            <a:spLocks noChangeArrowheads="1"/>
          </p:cNvSpPr>
          <p:nvPr/>
        </p:nvSpPr>
        <p:spPr bwMode="auto">
          <a:xfrm>
            <a:off x="2209800" y="1295401"/>
            <a:ext cx="7772400" cy="40385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r>
              <a:rPr lang="en-US" altLang="zh-CN" sz="1600" dirty="0"/>
              <a:t>11bf shall define a Trigger-based sensing measurement instance including the following:</a:t>
            </a:r>
            <a:endParaRPr lang="zh-CN" altLang="zh-CN" sz="1600" dirty="0"/>
          </a:p>
          <a:p>
            <a:pPr lvl="2"/>
            <a:r>
              <a:rPr lang="en-US" altLang="zh-CN" dirty="0"/>
              <a:t>A polling phase where an AP sends a Trigger frame to check the availability of STAs. If a STA is available, it responds with a CTS-to-self..</a:t>
            </a:r>
          </a:p>
          <a:p>
            <a:pPr lvl="2"/>
            <a:r>
              <a:rPr lang="en-US" altLang="zh-CN" dirty="0"/>
              <a:t>TF sounding, in which an AP sends a Trigger frame to solicit NDP transmission(s) from STA(s), shall be present if at least one STA that is a sensing transmitter responds in the polling.</a:t>
            </a:r>
          </a:p>
          <a:p>
            <a:pPr lvl="2"/>
            <a:r>
              <a:rPr lang="en-US" altLang="zh-CN" dirty="0"/>
              <a:t>NDPA sounding, in which an AP sends NDPA frame followed by NDP to STA(s), shall be present if at least one STA that is a sensing receiver responds in the polling.</a:t>
            </a:r>
          </a:p>
          <a:p>
            <a:pPr lvl="2"/>
            <a:r>
              <a:rPr lang="en-US" altLang="zh-CN" dirty="0"/>
              <a:t>The order of the TF sounding and NDPA sounding is TBD.</a:t>
            </a:r>
          </a:p>
          <a:p>
            <a:pPr lvl="2"/>
            <a:r>
              <a:rPr lang="en-US" altLang="zh-CN" dirty="0"/>
              <a:t>The details of the format of the Trigger frame and the NDPA frame are TBD.</a:t>
            </a:r>
          </a:p>
          <a:p>
            <a:pPr lvl="1"/>
            <a:r>
              <a:rPr lang="en-US" altLang="zh-CN" sz="1600" dirty="0"/>
              <a:t>Note: This is for HE and/or EHT STAs. Methods to support other STAs are TBD.</a:t>
            </a:r>
            <a:endParaRPr lang="zh-CN" altLang="zh-CN" sz="1600" dirty="0"/>
          </a:p>
          <a:p>
            <a:pPr lvl="1" algn="just">
              <a:defRPr/>
            </a:pPr>
            <a:endParaRPr lang="en-US" altLang="zh-CN" sz="1600" kern="0" dirty="0"/>
          </a:p>
          <a:p>
            <a:pPr marL="342900" lvl="1" indent="-342900" algn="just">
              <a:buFont typeface="Arial" panose="020B0604020202020204" pitchFamily="34" charset="0"/>
              <a:buChar char="•"/>
              <a:defRPr/>
            </a:pPr>
            <a:r>
              <a:rPr lang="en-US" altLang="zh-CN" sz="1600" b="1" kern="0" dirty="0"/>
              <a:t>Move: Cheng Chen 	</a:t>
            </a:r>
            <a:r>
              <a:rPr lang="en-US" altLang="zh-CN" sz="1600" b="1" dirty="0"/>
              <a:t>	</a:t>
            </a:r>
            <a:r>
              <a:rPr lang="en-US" altLang="zh-CN" sz="1600" b="1" kern="0" dirty="0"/>
              <a:t>Second: Junghoon Suh	</a:t>
            </a:r>
          </a:p>
          <a:p>
            <a:pPr marL="342900" lvl="1" indent="-342900" algn="just">
              <a:buFont typeface="Arial" panose="020B0604020202020204" pitchFamily="34" charset="0"/>
              <a:buChar char="•"/>
              <a:defRPr/>
            </a:pPr>
            <a:r>
              <a:rPr lang="en-US" altLang="zh-CN" sz="1600" dirty="0">
                <a:highlight>
                  <a:srgbClr val="00FF00"/>
                </a:highlight>
              </a:rPr>
              <a:t>Approved by unanimous consent</a:t>
            </a:r>
            <a:endParaRPr lang="en-US" altLang="zh-CN" sz="1600" kern="0" dirty="0"/>
          </a:p>
          <a:p>
            <a:pPr marL="342900" lvl="1" indent="-342900" algn="just">
              <a:buFont typeface="Arial" panose="020B0604020202020204" pitchFamily="34" charset="0"/>
              <a:buChar char="•"/>
              <a:defRPr/>
            </a:pPr>
            <a:endParaRPr lang="en-US" altLang="zh-CN" sz="1000"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a:t>Related document 21/0990r2</a:t>
            </a:r>
          </a:p>
          <a:p>
            <a:pPr marL="628650" lvl="2">
              <a:buFont typeface="微软雅黑" panose="020B0503020204020204" pitchFamily="34" charset="-122"/>
              <a:buChar char="–"/>
              <a:defRPr/>
            </a:pPr>
            <a:r>
              <a:rPr lang="en-US" altLang="zh-CN" sz="1100" kern="0" dirty="0"/>
              <a:t>SP Result: 26/0/13 ( Y/ N/ A)</a:t>
            </a:r>
          </a:p>
        </p:txBody>
      </p:sp>
    </p:spTree>
    <p:extLst>
      <p:ext uri="{BB962C8B-B14F-4D97-AF65-F5344CB8AC3E}">
        <p14:creationId xmlns:p14="http://schemas.microsoft.com/office/powerpoint/2010/main" val="1384138423"/>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August 31</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1835518122"/>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26</a:t>
            </a:r>
            <a:r>
              <a:rPr lang="en-US" altLang="zh-CN" sz="2800" dirty="0">
                <a:solidFill>
                  <a:srgbClr val="FF0000"/>
                </a:solidFill>
              </a:rPr>
              <a:t>a</a:t>
            </a:r>
            <a:endParaRPr lang="en-US" altLang="en-US" sz="2800" dirty="0">
              <a:solidFill>
                <a:srgbClr val="FF0000"/>
              </a:solidFill>
            </a:endParaRPr>
          </a:p>
        </p:txBody>
      </p:sp>
      <p:sp>
        <p:nvSpPr>
          <p:cNvPr id="18" name="Rectangle 3"/>
          <p:cNvSpPr txBox="1">
            <a:spLocks noChangeArrowheads="1"/>
          </p:cNvSpPr>
          <p:nvPr/>
        </p:nvSpPr>
        <p:spPr bwMode="auto">
          <a:xfrm>
            <a:off x="2209800" y="1371602"/>
            <a:ext cx="7772400" cy="4571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r>
              <a:rPr lang="en-US" altLang="zh-CN" sz="1600" dirty="0"/>
              <a:t>The NDPA sounding defined in 11bf consists of:</a:t>
            </a:r>
            <a:endParaRPr lang="zh-CN" altLang="zh-CN" sz="1600" dirty="0"/>
          </a:p>
          <a:p>
            <a:pPr lvl="2"/>
            <a:r>
              <a:rPr lang="en-US" altLang="zh-CN" sz="1400" dirty="0"/>
              <a:t>The measurement is initiated by an NDP Announcement frame. </a:t>
            </a:r>
          </a:p>
          <a:p>
            <a:pPr lvl="2"/>
            <a:r>
              <a:rPr lang="en-US" altLang="zh-CN" sz="1400" dirty="0"/>
              <a:t>The transmitter shall transmit an NDP SIFS after transmitting the NDP Announcement frame.</a:t>
            </a:r>
          </a:p>
          <a:p>
            <a:pPr lvl="2"/>
            <a:r>
              <a:rPr lang="en-US" altLang="zh-CN" sz="1400" dirty="0"/>
              <a:t>The detailed definition of the NDP Announcement frame is TBD.</a:t>
            </a:r>
          </a:p>
          <a:p>
            <a:pPr lvl="2"/>
            <a:r>
              <a:rPr lang="en-US" altLang="zh-CN" sz="1400" dirty="0"/>
              <a:t>The process to validate the STA(s) participation is TBD</a:t>
            </a:r>
          </a:p>
          <a:p>
            <a:pPr lvl="1"/>
            <a:r>
              <a:rPr lang="en-US" altLang="zh-CN" sz="1600" dirty="0"/>
              <a:t>Note : This can be applied to pre-HE STAs (i.e. not limited to HE and/or EHT STAs)</a:t>
            </a:r>
          </a:p>
          <a:p>
            <a:pPr lvl="1"/>
            <a:endParaRPr lang="en-US" altLang="zh-CN" sz="1600" kern="0" dirty="0"/>
          </a:p>
          <a:p>
            <a:pPr marL="342900" lvl="1" indent="-342900" algn="just">
              <a:buFont typeface="Arial" panose="020B0604020202020204" pitchFamily="34" charset="0"/>
              <a:buChar char="•"/>
              <a:defRPr/>
            </a:pPr>
            <a:r>
              <a:rPr lang="en-US" altLang="zh-CN" sz="1600" b="1" kern="0" dirty="0"/>
              <a:t>Move: Dongguk Lim 	</a:t>
            </a:r>
            <a:r>
              <a:rPr lang="en-US" altLang="zh-CN" sz="1600" b="1" dirty="0"/>
              <a:t>	</a:t>
            </a:r>
            <a:r>
              <a:rPr lang="en-US" altLang="zh-CN" sz="1600" b="1" kern="0" dirty="0"/>
              <a:t>Second: Claudio da Silva	</a:t>
            </a:r>
          </a:p>
          <a:p>
            <a:pPr marL="342900" lvl="1" indent="-342900" algn="just">
              <a:buFont typeface="Arial" panose="020B0604020202020204" pitchFamily="34" charset="0"/>
              <a:buChar char="•"/>
              <a:defRPr/>
            </a:pPr>
            <a:r>
              <a:rPr lang="en-US" altLang="zh-CN" sz="1600" b="1" kern="0" dirty="0"/>
              <a:t>Preliminary Result:   (   Y/  N/ A)</a:t>
            </a:r>
          </a:p>
          <a:p>
            <a:pPr marL="342900" lvl="1" indent="-342900" algn="just">
              <a:buFont typeface="Arial" panose="020B0604020202020204" pitchFamily="34" charset="0"/>
              <a:buChar char="•"/>
              <a:defRPr/>
            </a:pPr>
            <a:r>
              <a:rPr lang="en-US" altLang="zh-CN" sz="1600" b="1" kern="0" dirty="0"/>
              <a:t>Result*:</a:t>
            </a:r>
            <a:endParaRPr lang="en-US" altLang="zh-CN" sz="1000" kern="0" dirty="0"/>
          </a:p>
          <a:p>
            <a:pPr marL="0" lvl="1" indent="0" algn="just">
              <a:buNone/>
              <a:defRPr/>
            </a:pPr>
            <a:endParaRPr lang="en-US" altLang="zh-CN" sz="1600" b="1"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a:t>* Amended result accounts for removal of </a:t>
            </a:r>
            <a:r>
              <a:rPr lang="en-US" altLang="zh-CN" sz="1100" kern="0" dirty="0">
                <a:solidFill>
                  <a:srgbClr val="FF0000"/>
                </a:solidFill>
              </a:rPr>
              <a:t>X</a:t>
            </a:r>
            <a:r>
              <a:rPr lang="en-US" altLang="zh-CN" sz="1100" kern="0" dirty="0"/>
              <a:t> votes of non-voting members.</a:t>
            </a:r>
          </a:p>
          <a:p>
            <a:pPr marL="628650" lvl="2">
              <a:buFont typeface="微软雅黑" panose="020B0503020204020204" pitchFamily="34" charset="-122"/>
              <a:buChar char="–"/>
              <a:defRPr/>
            </a:pPr>
            <a:r>
              <a:rPr lang="en-US" altLang="zh-CN" sz="1100" kern="0" dirty="0"/>
              <a:t>Related document 21/1015r2</a:t>
            </a:r>
          </a:p>
          <a:p>
            <a:pPr marL="628650" lvl="2">
              <a:buFont typeface="微软雅黑" panose="020B0503020204020204" pitchFamily="34" charset="-122"/>
              <a:buChar char="–"/>
              <a:defRPr/>
            </a:pPr>
            <a:r>
              <a:rPr lang="en-US" altLang="zh-CN" sz="1100" kern="0" dirty="0"/>
              <a:t>SP Result: 28Y/1N/9A</a:t>
            </a:r>
          </a:p>
        </p:txBody>
      </p:sp>
    </p:spTree>
    <p:extLst>
      <p:ext uri="{BB962C8B-B14F-4D97-AF65-F5344CB8AC3E}">
        <p14:creationId xmlns:p14="http://schemas.microsoft.com/office/powerpoint/2010/main" val="1871432751"/>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26</a:t>
            </a:r>
            <a:r>
              <a:rPr lang="en-US" altLang="zh-CN" sz="2800" dirty="0">
                <a:solidFill>
                  <a:srgbClr val="FF0000"/>
                </a:solidFill>
              </a:rPr>
              <a:t>b </a:t>
            </a:r>
            <a:r>
              <a:rPr lang="en-US" altLang="zh-CN" sz="2800" dirty="0"/>
              <a:t>Motion to amend</a:t>
            </a:r>
            <a:endParaRPr lang="en-US" altLang="en-US" sz="2800" dirty="0"/>
          </a:p>
        </p:txBody>
      </p:sp>
      <p:sp>
        <p:nvSpPr>
          <p:cNvPr id="18" name="Rectangle 3"/>
          <p:cNvSpPr txBox="1">
            <a:spLocks noChangeArrowheads="1"/>
          </p:cNvSpPr>
          <p:nvPr/>
        </p:nvSpPr>
        <p:spPr bwMode="auto">
          <a:xfrm>
            <a:off x="2209800" y="1371602"/>
            <a:ext cx="7772400" cy="4571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Change the previous motion to:</a:t>
            </a:r>
          </a:p>
          <a:p>
            <a:pPr algn="just">
              <a:defRPr/>
            </a:pPr>
            <a:r>
              <a:rPr lang="en-US" altLang="zh-CN" sz="1800" kern="0" dirty="0"/>
              <a:t>Move to add the following to 11bf SFD:</a:t>
            </a:r>
          </a:p>
          <a:p>
            <a:pPr lvl="1"/>
            <a:r>
              <a:rPr lang="en-US" altLang="zh-CN" sz="1600" dirty="0"/>
              <a:t>The NDPA sounding defined in 11bf consists of:</a:t>
            </a:r>
            <a:endParaRPr lang="zh-CN" altLang="zh-CN" sz="1600" dirty="0"/>
          </a:p>
          <a:p>
            <a:pPr lvl="2"/>
            <a:r>
              <a:rPr lang="en-US" altLang="zh-CN" sz="1400" dirty="0"/>
              <a:t>A transmission of an NDP Announcement frame </a:t>
            </a:r>
          </a:p>
          <a:p>
            <a:pPr lvl="2"/>
            <a:r>
              <a:rPr lang="en-US" altLang="zh-CN" sz="1400" dirty="0"/>
              <a:t>A transmission of an NDP SIFS after transmitting the NDP Announcement frame</a:t>
            </a:r>
          </a:p>
          <a:p>
            <a:pPr lvl="2"/>
            <a:endParaRPr lang="en-US" altLang="zh-CN" sz="1400" dirty="0"/>
          </a:p>
          <a:p>
            <a:pPr lvl="1"/>
            <a:r>
              <a:rPr lang="en-US" altLang="zh-CN" sz="1600" dirty="0"/>
              <a:t>Note : The detailed definition of the NDP Announcement frame is TBD.</a:t>
            </a:r>
          </a:p>
          <a:p>
            <a:pPr lvl="1"/>
            <a:r>
              <a:rPr lang="en-US" altLang="zh-CN" sz="1600" dirty="0"/>
              <a:t>Note : This may be applied to pre-HE STAs (i.e. not limited to HE and/or EHT STAs)</a:t>
            </a:r>
          </a:p>
          <a:p>
            <a:pPr lvl="1"/>
            <a:endParaRPr lang="en-US" altLang="zh-CN" sz="1600" kern="0" dirty="0"/>
          </a:p>
          <a:p>
            <a:pPr marL="342900" lvl="1" indent="-342900" algn="just">
              <a:buFont typeface="Arial" panose="020B0604020202020204" pitchFamily="34" charset="0"/>
              <a:buChar char="•"/>
              <a:defRPr/>
            </a:pPr>
            <a:r>
              <a:rPr lang="en-US" altLang="zh-CN" sz="1600" b="1" kern="0" dirty="0"/>
              <a:t>Move: Rui Yang 	</a:t>
            </a:r>
            <a:r>
              <a:rPr lang="en-US" altLang="zh-CN" sz="1600" b="1" dirty="0"/>
              <a:t>	</a:t>
            </a:r>
            <a:r>
              <a:rPr lang="en-US" altLang="zh-CN" sz="1600" b="1" kern="0" dirty="0"/>
              <a:t>Second:  Solomon Trainin	</a:t>
            </a:r>
          </a:p>
          <a:p>
            <a:pPr marL="342900" lvl="1" indent="-342900" algn="just">
              <a:spcBef>
                <a:spcPct val="0"/>
              </a:spcBef>
              <a:buFont typeface="Arial" panose="020B0604020202020204" pitchFamily="34" charset="0"/>
              <a:buChar char="•"/>
              <a:defRPr/>
            </a:pPr>
            <a:r>
              <a:rPr lang="en-US" altLang="zh-CN" sz="16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60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00" kern="0" dirty="0"/>
          </a:p>
          <a:p>
            <a:pPr marL="0" lvl="1" indent="0" algn="just">
              <a:buNone/>
              <a:defRPr/>
            </a:pPr>
            <a:endParaRPr lang="en-US" altLang="zh-CN" sz="1600" b="1"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a:t>* Amended result accounts for removal of </a:t>
            </a:r>
            <a:r>
              <a:rPr lang="en-US" altLang="zh-CN" sz="1100" kern="0" dirty="0">
                <a:solidFill>
                  <a:srgbClr val="FF0000"/>
                </a:solidFill>
              </a:rPr>
              <a:t>X</a:t>
            </a:r>
            <a:r>
              <a:rPr lang="en-US" altLang="zh-CN" sz="1100" kern="0" dirty="0"/>
              <a:t> votes of non-voting members.</a:t>
            </a:r>
          </a:p>
          <a:p>
            <a:pPr marL="628650" lvl="2">
              <a:buFont typeface="微软雅黑" panose="020B0503020204020204" pitchFamily="34" charset="-122"/>
              <a:buChar char="–"/>
              <a:defRPr/>
            </a:pPr>
            <a:r>
              <a:rPr lang="en-US" altLang="zh-CN" sz="1100" kern="0" dirty="0"/>
              <a:t>Related document 21/1015r2</a:t>
            </a:r>
          </a:p>
          <a:p>
            <a:pPr marL="628650" lvl="2">
              <a:buFont typeface="微软雅黑" panose="020B0503020204020204" pitchFamily="34" charset="-122"/>
              <a:buChar char="–"/>
              <a:defRPr/>
            </a:pPr>
            <a:r>
              <a:rPr lang="en-US" altLang="zh-CN" sz="1100" kern="0" dirty="0"/>
              <a:t>SP Result: 28Y/1N/9A</a:t>
            </a:r>
          </a:p>
        </p:txBody>
      </p:sp>
    </p:spTree>
    <p:extLst>
      <p:ext uri="{BB962C8B-B14F-4D97-AF65-F5344CB8AC3E}">
        <p14:creationId xmlns:p14="http://schemas.microsoft.com/office/powerpoint/2010/main" val="628424936"/>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26</a:t>
            </a:r>
            <a:r>
              <a:rPr lang="en-US" altLang="zh-CN" sz="2800" dirty="0">
                <a:solidFill>
                  <a:srgbClr val="FF0000"/>
                </a:solidFill>
              </a:rPr>
              <a:t>c</a:t>
            </a:r>
            <a:endParaRPr lang="en-US" altLang="en-US" sz="2800" dirty="0">
              <a:solidFill>
                <a:srgbClr val="FF0000"/>
              </a:solidFill>
            </a:endParaRPr>
          </a:p>
        </p:txBody>
      </p:sp>
      <p:sp>
        <p:nvSpPr>
          <p:cNvPr id="18" name="Rectangle 3"/>
          <p:cNvSpPr txBox="1">
            <a:spLocks noChangeArrowheads="1"/>
          </p:cNvSpPr>
          <p:nvPr/>
        </p:nvSpPr>
        <p:spPr bwMode="auto">
          <a:xfrm>
            <a:off x="2209800" y="1371602"/>
            <a:ext cx="7772400" cy="4571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r>
              <a:rPr lang="en-US" altLang="zh-CN" sz="1600" dirty="0"/>
              <a:t>The NDPA sounding defined in 11bf consists of:</a:t>
            </a:r>
            <a:endParaRPr lang="zh-CN" altLang="zh-CN" sz="1600" dirty="0"/>
          </a:p>
          <a:p>
            <a:pPr lvl="2"/>
            <a:r>
              <a:rPr lang="en-US" altLang="zh-CN" sz="1400" dirty="0"/>
              <a:t>A transmission of an NDP Announcement frame </a:t>
            </a:r>
          </a:p>
          <a:p>
            <a:pPr lvl="2"/>
            <a:r>
              <a:rPr lang="en-US" altLang="zh-CN" sz="1400" dirty="0"/>
              <a:t>A transmission of an NDP SIFS after transmitting the NDP Announcement frame</a:t>
            </a:r>
          </a:p>
          <a:p>
            <a:pPr lvl="2"/>
            <a:endParaRPr lang="en-US" altLang="zh-CN" sz="1400" dirty="0"/>
          </a:p>
          <a:p>
            <a:pPr lvl="1"/>
            <a:r>
              <a:rPr lang="en-US" altLang="zh-CN" sz="1600" dirty="0"/>
              <a:t>Note : The detailed definition of the NDP Announcement frame is TBD.</a:t>
            </a:r>
          </a:p>
          <a:p>
            <a:pPr lvl="1"/>
            <a:r>
              <a:rPr lang="en-US" altLang="zh-CN" sz="1600" dirty="0"/>
              <a:t>Note : This may be applied to pre-HE STAs (i.e. not limited to HE and/or EHT STAs)</a:t>
            </a:r>
          </a:p>
          <a:p>
            <a:pPr lvl="1"/>
            <a:endParaRPr lang="en-US" altLang="zh-CN" sz="1600" kern="0" dirty="0"/>
          </a:p>
          <a:p>
            <a:pPr marL="342900" lvl="1" indent="-342900" algn="just">
              <a:buFont typeface="Arial" panose="020B0604020202020204" pitchFamily="34" charset="0"/>
              <a:buChar char="•"/>
              <a:defRPr/>
            </a:pPr>
            <a:r>
              <a:rPr lang="en-US" altLang="zh-CN" sz="1600" b="1" kern="0" dirty="0"/>
              <a:t>Move: </a:t>
            </a:r>
            <a:r>
              <a:rPr lang="en-US" altLang="zh-CN" sz="1600" b="1" kern="0" dirty="0" err="1"/>
              <a:t>Dongguk</a:t>
            </a:r>
            <a:r>
              <a:rPr lang="en-US" altLang="zh-CN" sz="1600" b="1" kern="0" dirty="0"/>
              <a:t> Lim 	</a:t>
            </a:r>
            <a:r>
              <a:rPr lang="en-US" altLang="zh-CN" sz="1600" b="1" dirty="0"/>
              <a:t>	</a:t>
            </a:r>
            <a:r>
              <a:rPr lang="en-US" altLang="zh-CN" sz="1600" b="1" kern="0" dirty="0"/>
              <a:t>Second: Claudio da Silva </a:t>
            </a:r>
          </a:p>
          <a:p>
            <a:pPr marL="342900" lvl="1" indent="-342900" algn="just">
              <a:buFont typeface="Arial" panose="020B0604020202020204" pitchFamily="34" charset="0"/>
              <a:buChar char="•"/>
              <a:defRPr/>
            </a:pPr>
            <a:r>
              <a:rPr lang="en-US" altLang="zh-CN" sz="16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00" kern="0" dirty="0"/>
          </a:p>
          <a:p>
            <a:pPr marL="0" lvl="1" indent="0" algn="just">
              <a:buNone/>
              <a:defRPr/>
            </a:pPr>
            <a:endParaRPr lang="en-US" altLang="zh-CN" sz="1600" b="1"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a:t>* Amended result accounts for removal of </a:t>
            </a:r>
            <a:r>
              <a:rPr lang="en-US" altLang="zh-CN" sz="1100" kern="0" dirty="0">
                <a:solidFill>
                  <a:srgbClr val="FF0000"/>
                </a:solidFill>
              </a:rPr>
              <a:t>X</a:t>
            </a:r>
            <a:r>
              <a:rPr lang="en-US" altLang="zh-CN" sz="1100" kern="0" dirty="0"/>
              <a:t> votes of non-voting members.</a:t>
            </a:r>
          </a:p>
          <a:p>
            <a:pPr marL="628650" lvl="2">
              <a:buFont typeface="微软雅黑" panose="020B0503020204020204" pitchFamily="34" charset="-122"/>
              <a:buChar char="–"/>
              <a:defRPr/>
            </a:pPr>
            <a:r>
              <a:rPr lang="en-US" altLang="zh-CN" sz="1100" kern="0" dirty="0"/>
              <a:t>Related document 21/1015r2</a:t>
            </a:r>
          </a:p>
          <a:p>
            <a:pPr marL="628650" lvl="2">
              <a:buFont typeface="微软雅黑" panose="020B0503020204020204" pitchFamily="34" charset="-122"/>
              <a:buChar char="–"/>
              <a:defRPr/>
            </a:pPr>
            <a:r>
              <a:rPr lang="en-US" altLang="zh-CN" sz="1100" kern="0" dirty="0"/>
              <a:t>SP Result: 28Y/1N/9A</a:t>
            </a:r>
          </a:p>
        </p:txBody>
      </p:sp>
    </p:spTree>
    <p:extLst>
      <p:ext uri="{BB962C8B-B14F-4D97-AF65-F5344CB8AC3E}">
        <p14:creationId xmlns:p14="http://schemas.microsoft.com/office/powerpoint/2010/main" val="113592083"/>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September 7</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79202628"/>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27</a:t>
            </a:r>
            <a:endParaRPr lang="en-US" altLang="en-US" sz="2800" dirty="0">
              <a:solidFill>
                <a:schemeClr val="tx2"/>
              </a:solidFill>
            </a:endParaRPr>
          </a:p>
        </p:txBody>
      </p:sp>
      <p:sp>
        <p:nvSpPr>
          <p:cNvPr id="18" name="Rectangle 3"/>
          <p:cNvSpPr txBox="1">
            <a:spLocks noChangeArrowheads="1"/>
          </p:cNvSpPr>
          <p:nvPr/>
        </p:nvSpPr>
        <p:spPr bwMode="auto">
          <a:xfrm>
            <a:off x="2209800" y="1371602"/>
            <a:ext cx="7772400" cy="48767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r>
              <a:rPr lang="en-US" altLang="zh-CN" sz="1600" dirty="0"/>
              <a:t>The TF sounding defined in 11bf consists of followings:</a:t>
            </a:r>
            <a:endParaRPr lang="zh-CN" altLang="zh-CN" sz="1600" dirty="0"/>
          </a:p>
          <a:p>
            <a:pPr lvl="2"/>
            <a:r>
              <a:rPr lang="en-US" altLang="zh-CN" sz="1400" dirty="0"/>
              <a:t>The Trigger frame is used to solicit the NDP transmission(s).  </a:t>
            </a:r>
          </a:p>
          <a:p>
            <a:pPr lvl="2"/>
            <a:r>
              <a:rPr lang="en-US" altLang="zh-CN" sz="1400" dirty="0"/>
              <a:t>The transmitter(s) shall transmit an NDP SIFS after receiving the Trigger frame.</a:t>
            </a:r>
          </a:p>
          <a:p>
            <a:pPr lvl="1"/>
            <a:r>
              <a:rPr lang="en-US" altLang="zh-CN" sz="1600" dirty="0"/>
              <a:t>Note :The detailed definition of the Trigger frame is TBD.</a:t>
            </a:r>
          </a:p>
          <a:p>
            <a:pPr lvl="1"/>
            <a:r>
              <a:rPr lang="en-US" altLang="zh-CN" sz="1600" dirty="0"/>
              <a:t>Note : This is for HE and/or EHT STAs. Supporting other STAs are TBD.</a:t>
            </a:r>
          </a:p>
          <a:p>
            <a:pPr lvl="1"/>
            <a:endParaRPr lang="en-US" altLang="zh-CN" sz="1600" kern="0" dirty="0"/>
          </a:p>
          <a:p>
            <a:pPr marL="342900" lvl="1" indent="-342900" algn="just">
              <a:buFont typeface="Arial" panose="020B0604020202020204" pitchFamily="34" charset="0"/>
              <a:buChar char="•"/>
              <a:defRPr/>
            </a:pPr>
            <a:r>
              <a:rPr lang="en-US" altLang="zh-CN" sz="1600" b="1" kern="0" dirty="0"/>
              <a:t>Move: Dongguk Lim 	</a:t>
            </a:r>
            <a:r>
              <a:rPr lang="en-US" altLang="zh-CN" sz="1600" b="1" dirty="0"/>
              <a:t>	</a:t>
            </a:r>
            <a:r>
              <a:rPr lang="en-US" altLang="zh-CN" sz="1600" b="1" kern="0" dirty="0"/>
              <a:t>Second: 	</a:t>
            </a:r>
          </a:p>
          <a:p>
            <a:pPr marL="342900" lvl="1" indent="-342900" algn="just">
              <a:spcBef>
                <a:spcPct val="0"/>
              </a:spcBef>
              <a:buFont typeface="Arial" panose="020B0604020202020204" pitchFamily="34" charset="0"/>
              <a:buChar char="•"/>
              <a:defRPr/>
            </a:pPr>
            <a:r>
              <a:rPr lang="en-US" altLang="zh-CN" sz="16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0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00" kern="0" dirty="0"/>
          </a:p>
          <a:p>
            <a:pPr marL="0" lvl="1" indent="0" algn="just">
              <a:buNone/>
              <a:defRPr/>
            </a:pPr>
            <a:endParaRPr lang="en-US" altLang="zh-CN" sz="1600" b="1"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a:t>Related document 21/1015r2</a:t>
            </a:r>
          </a:p>
          <a:p>
            <a:pPr marL="628650" lvl="2">
              <a:buFont typeface="微软雅黑" panose="020B0503020204020204" pitchFamily="34" charset="-122"/>
              <a:buChar char="–"/>
              <a:defRPr/>
            </a:pPr>
            <a:r>
              <a:rPr lang="en-US" altLang="zh-CN" sz="1100" kern="0" dirty="0"/>
              <a:t>SP Result: 29Y/0N/7A ( Y/ N/ A)</a:t>
            </a:r>
          </a:p>
        </p:txBody>
      </p:sp>
    </p:spTree>
    <p:extLst>
      <p:ext uri="{BB962C8B-B14F-4D97-AF65-F5344CB8AC3E}">
        <p14:creationId xmlns:p14="http://schemas.microsoft.com/office/powerpoint/2010/main" val="220032929"/>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September Interim</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188637949"/>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a:solidFill>
                  <a:schemeClr val="tx2"/>
                </a:solidFill>
              </a:rPr>
              <a:t>TGbf</a:t>
            </a:r>
            <a:r>
              <a:rPr lang="en-US" altLang="en-US" sz="2800" dirty="0">
                <a:solidFill>
                  <a:schemeClr val="tx2"/>
                </a:solidFill>
              </a:rPr>
              <a:t> meeting minutes</a:t>
            </a:r>
          </a:p>
        </p:txBody>
      </p:sp>
      <p:sp>
        <p:nvSpPr>
          <p:cNvPr id="19460" name="Rectangle 3"/>
          <p:cNvSpPr txBox="1">
            <a:spLocks noChangeArrowheads="1"/>
          </p:cNvSpPr>
          <p:nvPr/>
        </p:nvSpPr>
        <p:spPr bwMode="auto">
          <a:xfrm>
            <a:off x="2209801" y="1447800"/>
            <a:ext cx="7858125"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000" dirty="0"/>
              <a:t>Move to approve </a:t>
            </a:r>
            <a:r>
              <a:rPr lang="en-US" altLang="zh-CN" sz="2000" dirty="0" err="1"/>
              <a:t>TGbf</a:t>
            </a:r>
            <a:r>
              <a:rPr lang="en-US" altLang="zh-CN" sz="2000" dirty="0"/>
              <a:t> minutes of meetings and teleconferences from </a:t>
            </a:r>
            <a:r>
              <a:rPr lang="en-US" altLang="zh-CN" sz="2000" dirty="0">
                <a:solidFill>
                  <a:srgbClr val="0000FF"/>
                </a:solidFill>
              </a:rPr>
              <a:t>July</a:t>
            </a:r>
            <a:r>
              <a:rPr lang="en-US" altLang="zh-CN" sz="2000" dirty="0"/>
              <a:t> 2021 meeting to today:</a:t>
            </a:r>
          </a:p>
          <a:p>
            <a:pPr algn="just"/>
            <a:endParaRPr lang="en-US" altLang="zh-CN" sz="2000" dirty="0"/>
          </a:p>
          <a:p>
            <a:pPr lvl="1" algn="just">
              <a:buFont typeface="Arial" panose="020B0604020202020204" pitchFamily="34" charset="0"/>
              <a:buChar char="•"/>
            </a:pPr>
            <a:r>
              <a:rPr lang="en-US" altLang="zh-CN" sz="1600" dirty="0"/>
              <a:t>July Plenary: </a:t>
            </a:r>
            <a:r>
              <a:rPr lang="en-US" altLang="zh-CN" sz="1600" dirty="0">
                <a:hlinkClick r:id="rId3"/>
              </a:rPr>
              <a:t>https://mentor.ieee.org/802.11/dcn/21/11-21-1306-00-00bf-ieee-802-11bf-july-2021-plenary-meeting-minutes.docx</a:t>
            </a:r>
            <a:endParaRPr lang="en-US" altLang="zh-CN" sz="1600" dirty="0"/>
          </a:p>
          <a:p>
            <a:pPr lvl="1" algn="just">
              <a:buFont typeface="Arial" panose="020B0604020202020204" pitchFamily="34" charset="0"/>
              <a:buChar char="•"/>
            </a:pPr>
            <a:endParaRPr lang="en-US" altLang="zh-CN" sz="1600" dirty="0"/>
          </a:p>
          <a:p>
            <a:pPr lvl="1" algn="just">
              <a:buFont typeface="Arial" panose="020B0604020202020204" pitchFamily="34" charset="0"/>
              <a:buChar char="•"/>
            </a:pPr>
            <a:r>
              <a:rPr lang="en-US" altLang="zh-CN" sz="1600" dirty="0"/>
              <a:t>Teleconferences July - September: </a:t>
            </a:r>
          </a:p>
          <a:p>
            <a:pPr marL="714375" lvl="1" indent="0" algn="just">
              <a:buNone/>
            </a:pPr>
            <a:r>
              <a:rPr lang="en-US" altLang="zh-CN" sz="1600" dirty="0">
                <a:hlinkClick r:id="rId4"/>
              </a:rPr>
              <a:t>https://mentor.ieee.org/802.11/dcn/21/11-21-1314-04-00bf-ieee-802-11bf-teleconference-minutes-july-september-2021.docx</a:t>
            </a:r>
            <a:endParaRPr lang="en-US" altLang="zh-CN" sz="1600" dirty="0"/>
          </a:p>
          <a:p>
            <a:pPr marL="714375" lvl="1" indent="0" algn="just">
              <a:buNone/>
            </a:pPr>
            <a:endParaRPr lang="en-US" altLang="zh-CN" sz="1600" dirty="0"/>
          </a:p>
          <a:p>
            <a:pPr marL="714375" lvl="1" indent="0" algn="just">
              <a:buNone/>
            </a:pPr>
            <a:endParaRPr lang="en-US" altLang="zh-CN" sz="1600" dirty="0"/>
          </a:p>
          <a:p>
            <a:pPr algn="just"/>
            <a:r>
              <a:rPr lang="en-US" altLang="zh-CN" sz="2000" dirty="0"/>
              <a:t>Move: Leif Wilhelmsson 	Second: </a:t>
            </a:r>
            <a:r>
              <a:rPr lang="en-US" altLang="zh-CN" sz="2000" dirty="0" err="1"/>
              <a:t>Rojan</a:t>
            </a:r>
            <a:r>
              <a:rPr lang="en-US" altLang="zh-CN" sz="2000" dirty="0"/>
              <a:t> </a:t>
            </a:r>
            <a:r>
              <a:rPr lang="en-US" altLang="zh-CN" sz="2000" dirty="0" err="1"/>
              <a:t>Chitrakar</a:t>
            </a:r>
            <a:r>
              <a:rPr lang="en-US" altLang="zh-CN" sz="2000" dirty="0"/>
              <a:t>	</a:t>
            </a:r>
          </a:p>
          <a:p>
            <a:pPr algn="just"/>
            <a:endParaRPr lang="en-US" altLang="zh-CN" sz="2000" dirty="0"/>
          </a:p>
          <a:p>
            <a:pPr algn="just"/>
            <a:r>
              <a:rPr lang="en-US" altLang="zh-CN" sz="2000" dirty="0"/>
              <a:t>Result: </a:t>
            </a:r>
            <a:r>
              <a:rPr lang="en-US" altLang="zh-CN" sz="2000" dirty="0">
                <a:highlight>
                  <a:srgbClr val="00FF00"/>
                </a:highlight>
              </a:rPr>
              <a:t>Approved by unanimous consent</a:t>
            </a:r>
            <a:endParaRPr lang="zh-CN" altLang="en-US" sz="2000" dirty="0"/>
          </a:p>
          <a:p>
            <a:pPr algn="just"/>
            <a:endParaRPr lang="zh-CN" altLang="en-US" sz="2000" dirty="0"/>
          </a:p>
          <a:p>
            <a:pPr algn="just"/>
            <a:endParaRPr lang="zh-CN" altLang="en-US" sz="2000" dirty="0"/>
          </a:p>
          <a:p>
            <a:pPr algn="just"/>
            <a:endParaRPr lang="zh-CN" altLang="en-US" sz="2000" dirty="0"/>
          </a:p>
        </p:txBody>
      </p:sp>
    </p:spTree>
    <p:extLst>
      <p:ext uri="{BB962C8B-B14F-4D97-AF65-F5344CB8AC3E}">
        <p14:creationId xmlns:p14="http://schemas.microsoft.com/office/powerpoint/2010/main" val="3959639234"/>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28</a:t>
            </a:r>
            <a:endParaRPr lang="en-US" altLang="en-US" sz="2800" dirty="0">
              <a:solidFill>
                <a:schemeClr val="tx2"/>
              </a:solidFill>
            </a:endParaRPr>
          </a:p>
        </p:txBody>
      </p:sp>
      <p:sp>
        <p:nvSpPr>
          <p:cNvPr id="18"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modify the initial official channel model document IEEE 802.11 (21-0782r2) as IEEE 802.11 (21-1409r1) by adding the chapter 5 – Channel Model - Data-driven Hybrid Channel Model’ and chapter 7 - Appendix?</a:t>
            </a:r>
          </a:p>
          <a:p>
            <a:pPr algn="just">
              <a:defRPr/>
            </a:pPr>
            <a:endParaRPr lang="en-US" altLang="zh-CN" sz="900" kern="0" dirty="0"/>
          </a:p>
          <a:p>
            <a:pPr algn="just">
              <a:defRPr/>
            </a:pPr>
            <a:endParaRPr lang="en-US" altLang="zh-CN" sz="900" kern="0" dirty="0"/>
          </a:p>
          <a:p>
            <a:pPr algn="just">
              <a:defRPr/>
            </a:pPr>
            <a:endParaRPr lang="en-US" altLang="zh-CN" sz="900" kern="0" dirty="0"/>
          </a:p>
          <a:p>
            <a:pPr algn="just">
              <a:defRPr/>
            </a:pPr>
            <a:endParaRPr lang="en-US" altLang="zh-CN" sz="900" kern="0" dirty="0"/>
          </a:p>
          <a:p>
            <a:pPr algn="just">
              <a:defRPr/>
            </a:pPr>
            <a:endParaRPr lang="en-US" altLang="zh-CN" sz="900" kern="0" dirty="0"/>
          </a:p>
          <a:p>
            <a:pPr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Yan Xin 	</a:t>
            </a:r>
            <a:r>
              <a:rPr lang="en-US" altLang="zh-CN" sz="1800" b="1" dirty="0"/>
              <a:t>	</a:t>
            </a:r>
            <a:r>
              <a:rPr lang="en-US" altLang="zh-CN" sz="1800" b="1" kern="0" dirty="0"/>
              <a:t>Second: Junghoon Suh</a:t>
            </a:r>
          </a:p>
          <a:p>
            <a:pPr marL="342900" lvl="1" indent="-342900" algn="just">
              <a:buFont typeface="Arial" panose="020B0604020202020204" pitchFamily="34" charset="0"/>
              <a:buChar char="•"/>
              <a:defRPr/>
            </a:pPr>
            <a:r>
              <a:rPr lang="en-US" altLang="zh-CN" sz="1800" b="1" kern="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800" b="1" kern="0" dirty="0"/>
          </a:p>
          <a:p>
            <a:pPr marL="0" lvl="1" indent="0" algn="just">
              <a:buNone/>
              <a:defRPr/>
            </a:pPr>
            <a:endParaRPr lang="en-US" altLang="zh-CN" sz="105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21/1409r1</a:t>
            </a:r>
          </a:p>
          <a:p>
            <a:pPr marL="628650" lvl="2">
              <a:buFont typeface="微软雅黑" panose="020B0503020204020204" pitchFamily="34" charset="-122"/>
              <a:buChar char="–"/>
              <a:defRPr/>
            </a:pPr>
            <a:r>
              <a:rPr lang="en-US" altLang="zh-CN" sz="1050" kern="0" dirty="0"/>
              <a:t>SP Result: 22Y/2N/24A</a:t>
            </a:r>
            <a:endParaRPr lang="en-US" altLang="zh-CN" sz="1050" b="1" kern="0" dirty="0"/>
          </a:p>
        </p:txBody>
      </p:sp>
    </p:spTree>
    <p:extLst>
      <p:ext uri="{BB962C8B-B14F-4D97-AF65-F5344CB8AC3E}">
        <p14:creationId xmlns:p14="http://schemas.microsoft.com/office/powerpoint/2010/main" val="59252613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a:t>Motion 2a</a:t>
            </a:r>
            <a:endParaRPr lang="en-US" altLang="en-US" sz="280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confirm Sang Kim as </a:t>
            </a:r>
            <a:r>
              <a:rPr lang="en-US" altLang="zh-CN" kern="0" dirty="0" err="1"/>
              <a:t>TGbf</a:t>
            </a:r>
            <a:r>
              <a:rPr lang="en-US" altLang="zh-CN" kern="0" dirty="0"/>
              <a:t> Vice-Chair.</a:t>
            </a:r>
          </a:p>
          <a:p>
            <a:pPr>
              <a:defRPr/>
            </a:pPr>
            <a:endParaRPr lang="en-US" altLang="zh-CN" kern="0" dirty="0"/>
          </a:p>
          <a:p>
            <a:pPr>
              <a:defRPr/>
            </a:pPr>
            <a:endParaRPr lang="en-US" altLang="zh-CN" kern="0" dirty="0"/>
          </a:p>
          <a:p>
            <a:pPr marL="285750" lvl="1">
              <a:buFont typeface="Arial" panose="020B0604020202020204" pitchFamily="34" charset="0"/>
              <a:buChar char="•"/>
              <a:defRPr/>
            </a:pPr>
            <a:r>
              <a:rPr lang="en-US" altLang="zh-CN" kern="0" dirty="0"/>
              <a:t>Move: Oscar Au 		Second: </a:t>
            </a:r>
            <a:r>
              <a:rPr lang="en-US" altLang="zh-CN" kern="0" dirty="0" err="1"/>
              <a:t>Jinsoo</a:t>
            </a:r>
            <a:r>
              <a:rPr lang="en-US" altLang="zh-CN" kern="0" dirty="0"/>
              <a:t> Choi 	</a:t>
            </a:r>
          </a:p>
          <a:p>
            <a:pPr marL="285750" lvl="1">
              <a:buFont typeface="Arial" panose="020B0604020202020204" pitchFamily="34" charset="0"/>
              <a:buChar char="•"/>
              <a:defRPr/>
            </a:pPr>
            <a:r>
              <a:rPr lang="en-US" altLang="zh-CN" kern="0" dirty="0"/>
              <a:t>Result: </a:t>
            </a:r>
            <a:r>
              <a:rPr lang="en-US" altLang="zh-CN" dirty="0">
                <a:highlight>
                  <a:srgbClr val="00FF00"/>
                </a:highlight>
              </a:rPr>
              <a:t>Approved by unanimous consent</a:t>
            </a:r>
            <a:endParaRPr lang="en-US" altLang="zh-CN" kern="0" dirty="0"/>
          </a:p>
        </p:txBody>
      </p:sp>
    </p:spTree>
    <p:extLst>
      <p:ext uri="{BB962C8B-B14F-4D97-AF65-F5344CB8AC3E}">
        <p14:creationId xmlns:p14="http://schemas.microsoft.com/office/powerpoint/2010/main" val="2114306103"/>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29</a:t>
            </a:r>
            <a:endParaRPr lang="en-US" altLang="en-US" sz="2800" dirty="0">
              <a:solidFill>
                <a:schemeClr val="tx2"/>
              </a:solidFill>
            </a:endParaRPr>
          </a:p>
        </p:txBody>
      </p:sp>
      <p:sp>
        <p:nvSpPr>
          <p:cNvPr id="18"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Motion to modify the SFD as defined in pages 5-7 of 11-21/1543r1 and to incorporate the figures in pages 2-3 of 11-21/1543r1 into the SFD.</a:t>
            </a:r>
            <a:endParaRPr lang="en-US" altLang="zh-CN" sz="900" kern="0" dirty="0"/>
          </a:p>
          <a:p>
            <a:pPr algn="just">
              <a:defRPr/>
            </a:pPr>
            <a:endParaRPr lang="en-US" altLang="zh-CN" sz="900" kern="0" dirty="0"/>
          </a:p>
          <a:p>
            <a:pPr algn="just">
              <a:defRPr/>
            </a:pPr>
            <a:endParaRPr lang="en-US" altLang="zh-CN" sz="900" kern="0" dirty="0"/>
          </a:p>
          <a:p>
            <a:pPr algn="just">
              <a:defRPr/>
            </a:pPr>
            <a:endParaRPr lang="en-US" altLang="zh-CN" sz="900" kern="0" dirty="0"/>
          </a:p>
          <a:p>
            <a:pPr algn="just">
              <a:defRPr/>
            </a:pPr>
            <a:endParaRPr lang="en-US" altLang="zh-CN" sz="900" kern="0" dirty="0"/>
          </a:p>
          <a:p>
            <a:pPr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Solomon Trainin	</a:t>
            </a:r>
            <a:r>
              <a:rPr lang="en-US" altLang="zh-CN" sz="1800" b="1" dirty="0"/>
              <a:t>	</a:t>
            </a:r>
            <a:r>
              <a:rPr lang="en-US" altLang="zh-CN" sz="1800" b="1" kern="0" dirty="0"/>
              <a:t>Second: Cheng Chen</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800" b="1" kern="0" dirty="0"/>
          </a:p>
          <a:p>
            <a:pPr marL="0" lvl="1" indent="0" algn="just">
              <a:buNone/>
              <a:defRPr/>
            </a:pPr>
            <a:endParaRPr lang="en-US" altLang="zh-CN" sz="105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21/1543r1</a:t>
            </a:r>
          </a:p>
          <a:p>
            <a:pPr marL="628650" lvl="2">
              <a:buFont typeface="微软雅黑" panose="020B0503020204020204" pitchFamily="34" charset="-122"/>
              <a:buChar char="–"/>
              <a:defRPr/>
            </a:pPr>
            <a:r>
              <a:rPr lang="en-US" altLang="zh-CN" sz="1050" kern="0" dirty="0"/>
              <a:t>SP Result: Y/N/A</a:t>
            </a:r>
            <a:endParaRPr lang="en-US" altLang="zh-CN" sz="1050" b="1" kern="0" dirty="0"/>
          </a:p>
        </p:txBody>
      </p:sp>
    </p:spTree>
    <p:extLst>
      <p:ext uri="{BB962C8B-B14F-4D97-AF65-F5344CB8AC3E}">
        <p14:creationId xmlns:p14="http://schemas.microsoft.com/office/powerpoint/2010/main" val="787247165"/>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October 12</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1257657853"/>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30</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adopt the document (21/0876r3) as the official Evaluation Methodology and Simulation Scenarios document for IEEE 802.11 bf.</a:t>
            </a:r>
          </a:p>
          <a:p>
            <a:pPr marL="361950" lvl="1" indent="0" algn="just">
              <a:buNone/>
              <a:defRPr/>
            </a:pPr>
            <a:r>
              <a:rPr lang="en-US" altLang="zh-CN" sz="1800" b="1" kern="0" dirty="0"/>
              <a:t>Simulation is not mandatory for any contributions.</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a:t>
            </a:r>
            <a:r>
              <a:rPr lang="en-US" altLang="zh-CN" sz="1800" b="1" kern="0" dirty="0" err="1"/>
              <a:t>Rajat</a:t>
            </a:r>
            <a:r>
              <a:rPr lang="en-US" altLang="zh-CN" sz="1800" b="1" kern="0" dirty="0"/>
              <a:t> </a:t>
            </a:r>
            <a:r>
              <a:rPr lang="en-US" altLang="zh-CN" sz="1800" b="1" kern="0" dirty="0" err="1"/>
              <a:t>Pushkarna</a:t>
            </a:r>
            <a:endParaRPr lang="en-US" altLang="zh-CN" sz="1800" b="1" kern="0" dirty="0"/>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80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21/0876r3</a:t>
            </a:r>
          </a:p>
          <a:p>
            <a:pPr marL="628650" lvl="2">
              <a:buFont typeface="微软雅黑" panose="020B0503020204020204" pitchFamily="34" charset="-122"/>
              <a:buChar char="–"/>
              <a:defRPr/>
            </a:pPr>
            <a:r>
              <a:rPr lang="en-US" altLang="zh-CN" sz="1050" kern="0" dirty="0"/>
              <a:t>SP Result:  20Y/ 0N/ 6A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68009232"/>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31</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adopt Truncated Channel Impulse Response(TCIR) described as follows as one optional type of the sensing measurement results for sub-7GHz sensing</a:t>
            </a:r>
          </a:p>
          <a:p>
            <a:pPr lvl="1">
              <a:buFont typeface="Arial" panose="020B0604020202020204" pitchFamily="34" charset="0"/>
              <a:buChar char="–"/>
              <a:defRPr/>
            </a:pPr>
            <a:r>
              <a:rPr lang="en-US" altLang="zh-CN" sz="1600" dirty="0"/>
              <a:t>Calculating the CIR (time domain) from CSI/CFR (frequency domain) through IFT(usually, IFFT) .</a:t>
            </a:r>
          </a:p>
          <a:p>
            <a:pPr lvl="1">
              <a:buFont typeface="Arial" panose="020B0604020202020204" pitchFamily="34" charset="0"/>
              <a:buChar char="–"/>
              <a:defRPr/>
            </a:pPr>
            <a:r>
              <a:rPr lang="en-US" altLang="zh-CN" sz="1600" dirty="0"/>
              <a:t>Reporting the subset of complex samples corresponding to the range of interest of the entire CIR .</a:t>
            </a:r>
          </a:p>
          <a:p>
            <a:pPr lvl="1">
              <a:buFont typeface="Arial" panose="020B0604020202020204" pitchFamily="34" charset="0"/>
              <a:buChar char="–"/>
              <a:defRPr/>
            </a:pPr>
            <a:r>
              <a:rPr lang="en-US" altLang="zh-CN" sz="1600" dirty="0"/>
              <a:t>Note: the size of the subset is TBD.</a:t>
            </a:r>
          </a:p>
          <a:p>
            <a:pPr marL="685800" lvl="2" indent="-342900" algn="just">
              <a:buFont typeface="Arial" panose="020B0604020202020204" pitchFamily="34" charset="0"/>
              <a:buChar char="•"/>
              <a:defRPr/>
            </a:pPr>
            <a:endParaRPr lang="en-US" altLang="zh-CN" sz="10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Junghoon Suh</a:t>
            </a:r>
          </a:p>
          <a:p>
            <a:pPr marL="342900" lvl="1" indent="-342900" algn="just">
              <a:buFont typeface="Arial" panose="020B0604020202020204" pitchFamily="34" charset="0"/>
              <a:buChar char="•"/>
              <a:defRPr/>
            </a:pPr>
            <a:r>
              <a:rPr lang="en-US" altLang="zh-CN" sz="1800" b="1" kern="0" dirty="0"/>
              <a:t>Preliminary Result: (22Y/  16N/  9A)</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FF0000"/>
                </a:highlight>
              </a:rPr>
              <a:t>Motion Fails (21Y, 16N, 9A)</a:t>
            </a:r>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1</a:t>
            </a:r>
            <a:r>
              <a:rPr lang="en-US" altLang="zh-CN" kern="0" dirty="0"/>
              <a:t> votes of non-voting members.</a:t>
            </a:r>
          </a:p>
          <a:p>
            <a:pPr marL="628650" lvl="2">
              <a:buFont typeface="微软雅黑" panose="020B0503020204020204" pitchFamily="34" charset="-122"/>
              <a:buChar char="–"/>
              <a:defRPr/>
            </a:pPr>
            <a:r>
              <a:rPr lang="en-US" altLang="zh-CN" kern="0" dirty="0"/>
              <a:t>Related document 21/1288r2</a:t>
            </a:r>
          </a:p>
          <a:p>
            <a:pPr marL="628650" lvl="2">
              <a:buFont typeface="微软雅黑" panose="020B0503020204020204" pitchFamily="34" charset="-122"/>
              <a:buChar char="–"/>
              <a:defRPr/>
            </a:pPr>
            <a:r>
              <a:rPr lang="en-US" altLang="zh-CN" sz="1050" kern="0" dirty="0"/>
              <a:t>SP Result:  24Y/ 6N/ 16A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807662871"/>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32</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11bf SFD:</a:t>
            </a:r>
          </a:p>
          <a:p>
            <a:pPr marL="342900" lvl="1" indent="-342900" algn="just">
              <a:buFont typeface="Arial" panose="020B0604020202020204" pitchFamily="34" charset="0"/>
              <a:buChar char="•"/>
              <a:defRPr/>
            </a:pPr>
            <a:r>
              <a:rPr lang="en-US" altLang="zh-CN" sz="1800" b="1" kern="0" dirty="0"/>
              <a:t>In the threshold based measurement instance, the estimation of CSI variation is implementation specific, but it shall follow the following rules: </a:t>
            </a:r>
          </a:p>
          <a:p>
            <a:pPr lvl="1">
              <a:buFont typeface="Arial" panose="020B0604020202020204" pitchFamily="34" charset="0"/>
              <a:buChar char="–"/>
              <a:defRPr/>
            </a:pPr>
            <a:r>
              <a:rPr lang="en-US" altLang="zh-CN" sz="1400" dirty="0"/>
              <a:t>The degree of the estimated CSI variation shall be represented by a value in the closed interval [0, 1].</a:t>
            </a:r>
          </a:p>
          <a:p>
            <a:pPr lvl="1">
              <a:buFont typeface="Arial" panose="020B0604020202020204" pitchFamily="34" charset="0"/>
              <a:buChar char="–"/>
              <a:defRPr/>
            </a:pPr>
            <a:r>
              <a:rPr lang="en-US" altLang="zh-CN" sz="1400" dirty="0"/>
              <a:t>A larger degree shall reflect a larger estimated CSI variation.</a:t>
            </a:r>
          </a:p>
          <a:p>
            <a:pPr lvl="1">
              <a:buFont typeface="Arial" panose="020B0604020202020204" pitchFamily="34" charset="0"/>
              <a:buChar char="–"/>
              <a:defRPr/>
            </a:pPr>
            <a:r>
              <a:rPr lang="en-US" altLang="zh-CN" sz="1400" dirty="0"/>
              <a:t>The degree of 0 indicates the smallest degree of the estimated CSI variation. </a:t>
            </a:r>
          </a:p>
          <a:p>
            <a:pPr lvl="1">
              <a:buFont typeface="Arial" panose="020B0604020202020204" pitchFamily="34" charset="0"/>
              <a:buChar char="–"/>
              <a:defRPr/>
            </a:pPr>
            <a:r>
              <a:rPr lang="en-US" altLang="zh-CN" sz="1400" dirty="0"/>
              <a:t>The degree of 1 indicates the largest degree of the estimated CSI variation. </a:t>
            </a:r>
          </a:p>
          <a:p>
            <a:pPr lvl="1">
              <a:buFont typeface="Arial" panose="020B0604020202020204" pitchFamily="34" charset="0"/>
              <a:buChar char="–"/>
              <a:defRPr/>
            </a:pPr>
            <a:r>
              <a:rPr lang="en-US" altLang="zh-CN" sz="1400" dirty="0"/>
              <a:t>Note: Which CSI variation corresponds to the degree of 0 or 1 is implementation specific. </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Mengshi</a:t>
            </a:r>
            <a:r>
              <a:rPr lang="en-US" altLang="zh-CN" sz="1800" b="1" kern="0" dirty="0"/>
              <a:t> Hu	</a:t>
            </a:r>
            <a:r>
              <a:rPr lang="en-US" altLang="zh-CN" sz="1800" b="1" dirty="0"/>
              <a:t>	</a:t>
            </a:r>
            <a:r>
              <a:rPr lang="en-US" altLang="zh-CN" sz="1800" b="1" kern="0" dirty="0"/>
              <a:t>Second: </a:t>
            </a:r>
            <a:r>
              <a:rPr lang="en-US" altLang="zh-CN" sz="1800" b="1" kern="0" dirty="0" err="1"/>
              <a:t>Rajat</a:t>
            </a:r>
            <a:r>
              <a:rPr lang="en-US" altLang="zh-CN" sz="1800" b="1" kern="0" dirty="0"/>
              <a:t> </a:t>
            </a:r>
            <a:r>
              <a:rPr lang="en-US" altLang="zh-CN" sz="1800" b="1" kern="0" dirty="0" err="1"/>
              <a:t>Pushkarna</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( 18Y/  7N/  13A)</a:t>
            </a:r>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dirty="0">
                <a:solidFill>
                  <a:srgbClr val="000000"/>
                </a:solidFill>
                <a:highlight>
                  <a:srgbClr val="FF0000"/>
                </a:highlight>
                <a:latin typeface="Times New Roman" panose="02020603050405020304" pitchFamily="18" charset="0"/>
                <a:cs typeface="+mn-cs"/>
              </a:rPr>
              <a:t>Motion Fails (17Y, 7N, 13A)</a:t>
            </a:r>
          </a:p>
          <a:p>
            <a:pPr marL="342900" lvl="1" indent="-342900" algn="just">
              <a:buFont typeface="Arial" panose="020B0604020202020204" pitchFamily="34" charset="0"/>
              <a:buChar char="•"/>
              <a:defRPr/>
            </a:pPr>
            <a:endParaRPr lang="en-US" altLang="zh-CN" sz="105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1</a:t>
            </a:r>
            <a:r>
              <a:rPr lang="en-US" altLang="zh-CN" kern="0" dirty="0"/>
              <a:t> votes of non-voting members.</a:t>
            </a:r>
          </a:p>
          <a:p>
            <a:pPr marL="628650" lvl="2">
              <a:buFont typeface="微软雅黑" panose="020B0503020204020204" pitchFamily="34" charset="-122"/>
              <a:buChar char="–"/>
              <a:defRPr/>
            </a:pPr>
            <a:r>
              <a:rPr lang="en-US" altLang="zh-CN" kern="0" dirty="0"/>
              <a:t>Related document 21/1364r3</a:t>
            </a:r>
          </a:p>
          <a:p>
            <a:pPr marL="628650" lvl="2">
              <a:buFont typeface="微软雅黑" panose="020B0503020204020204" pitchFamily="34" charset="-122"/>
              <a:buChar char="–"/>
              <a:defRPr/>
            </a:pPr>
            <a:r>
              <a:rPr lang="en-US" altLang="zh-CN" sz="1050" kern="0" dirty="0"/>
              <a:t>SP Result:  14Y/ 5N/ 6A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040587311"/>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33</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11bf SFD:</a:t>
            </a:r>
          </a:p>
          <a:p>
            <a:pPr marL="342900" lvl="1" indent="-342900" algn="just">
              <a:buFont typeface="Arial" panose="020B0604020202020204" pitchFamily="34" charset="0"/>
              <a:buChar char="•"/>
              <a:defRPr/>
            </a:pPr>
            <a:r>
              <a:rPr lang="en-US" altLang="zh-CN" sz="1800" b="1" kern="0" dirty="0"/>
              <a:t>In the threshold based measurement instance, the threshold for each responder to be compared with the CSI variation value is determined by the initiator. </a:t>
            </a:r>
          </a:p>
          <a:p>
            <a:pPr marL="685800" lvl="2" indent="-342900" algn="just">
              <a:buFont typeface="Arial" panose="020B0604020202020204" pitchFamily="34" charset="0"/>
              <a:buChar char="•"/>
              <a:defRPr/>
            </a:pPr>
            <a:endParaRPr lang="en-US" altLang="zh-CN" sz="10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Mengshi</a:t>
            </a:r>
            <a:r>
              <a:rPr lang="en-US" altLang="zh-CN" sz="1800" b="1" kern="0" dirty="0"/>
              <a:t> Hu 	</a:t>
            </a:r>
            <a:r>
              <a:rPr lang="en-US" altLang="zh-CN" sz="1800" b="1" dirty="0"/>
              <a:t>	</a:t>
            </a:r>
            <a:r>
              <a:rPr lang="en-US" altLang="zh-CN" sz="1800" b="1" kern="0" dirty="0"/>
              <a:t>Second: </a:t>
            </a:r>
            <a:r>
              <a:rPr lang="en-US" altLang="zh-CN" sz="1800" b="1" kern="0" dirty="0" err="1"/>
              <a:t>Chenchen</a:t>
            </a:r>
            <a:r>
              <a:rPr lang="en-US" altLang="zh-CN" sz="1800" b="1" kern="0" dirty="0"/>
              <a:t> Liu</a:t>
            </a:r>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rPr>
              <a:t>Approved by unanimous consent</a:t>
            </a:r>
            <a:endParaRPr lang="en-US" altLang="zh-CN" sz="1800" kern="0" dirty="0">
              <a:solidFill>
                <a:srgbClr val="000000"/>
              </a:solidFill>
              <a:latin typeface="Times New Roman" panose="02020603050405020304" pitchFamily="18" charset="0"/>
            </a:endParaRPr>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21/1364r3</a:t>
            </a:r>
          </a:p>
          <a:p>
            <a:pPr marL="628650" lvl="2">
              <a:buFont typeface="微软雅黑" panose="020B0503020204020204" pitchFamily="34" charset="-122"/>
              <a:buChar char="–"/>
              <a:defRPr/>
            </a:pPr>
            <a:r>
              <a:rPr lang="en-US" altLang="zh-CN" sz="1050" kern="0" dirty="0"/>
              <a:t>SP Result:  16Y/ 1N/ 6A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728435930"/>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November Plenary</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3151299425"/>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34</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11bf SFD:</a:t>
            </a:r>
          </a:p>
          <a:p>
            <a:pPr marL="342900" lvl="1" indent="-342900" algn="just">
              <a:buFont typeface="Arial" panose="020B0604020202020204" pitchFamily="34" charset="0"/>
              <a:buChar char="•"/>
              <a:defRPr/>
            </a:pPr>
            <a:r>
              <a:rPr lang="en-US" altLang="zh-CN" sz="1800" kern="0" dirty="0"/>
              <a:t>In reporting phase, the measurement results from multiple measurement setups of a sensing responder may be included in a single measurement report frame for delayed reporting.</a:t>
            </a:r>
          </a:p>
          <a:p>
            <a:pPr marL="685800" lvl="2" indent="-342900" algn="just">
              <a:buFont typeface="Arial" panose="020B0604020202020204" pitchFamily="34" charset="0"/>
              <a:buChar char="•"/>
              <a:defRPr/>
            </a:pPr>
            <a:r>
              <a:rPr lang="en-US" altLang="zh-CN" sz="1400" kern="0" dirty="0"/>
              <a:t>Support for obtaining more than one measurement results in a single measurement report frame sent by the responder is optional for the initiator.</a:t>
            </a:r>
          </a:p>
          <a:p>
            <a:pPr marL="685800" lvl="2" indent="-342900" algn="just">
              <a:buFont typeface="Arial" panose="020B0604020202020204" pitchFamily="34" charset="0"/>
              <a:buChar char="•"/>
              <a:defRPr/>
            </a:pPr>
            <a:r>
              <a:rPr lang="en-US" altLang="zh-CN" sz="1400" kern="0" dirty="0"/>
              <a:t>Support for buffering more than one measurement result and sending it in a single measurement report frame to the initiator is optional for the responder.</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Chaoming Luo 	</a:t>
            </a:r>
            <a:r>
              <a:rPr lang="en-US" altLang="zh-CN" sz="1800" b="1" dirty="0"/>
              <a:t>	</a:t>
            </a:r>
            <a:r>
              <a:rPr lang="en-US" altLang="zh-CN" sz="1800" b="1" kern="0" dirty="0"/>
              <a:t>Second: Lei Huang</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21/1438r1</a:t>
            </a:r>
          </a:p>
          <a:p>
            <a:pPr marL="628650" lvl="2">
              <a:buFont typeface="微软雅黑" panose="020B0503020204020204" pitchFamily="34" charset="-122"/>
              <a:buChar char="–"/>
              <a:defRPr/>
            </a:pPr>
            <a:r>
              <a:rPr lang="en-US" altLang="zh-CN" kern="0" dirty="0"/>
              <a:t>SP Result:  16Y/ 5N/ 13A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218239011"/>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35</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Motion to incorporate the text on slides 5, 6 of 11-21-1701-01-00bf Measurement setup termination into the SFD. </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Solomon Trainin	</a:t>
            </a:r>
            <a:r>
              <a:rPr lang="en-US" altLang="zh-CN" sz="1800" b="1" dirty="0"/>
              <a:t>	</a:t>
            </a:r>
            <a:r>
              <a:rPr lang="en-US" altLang="zh-CN" sz="1800" b="1" kern="0" dirty="0"/>
              <a:t>Second: </a:t>
            </a:r>
            <a:r>
              <a:rPr lang="en-US" altLang="zh-CN" sz="1800" b="1" kern="0" dirty="0" err="1"/>
              <a:t>Rajat</a:t>
            </a:r>
            <a:r>
              <a:rPr lang="en-US" altLang="zh-CN" sz="1800" b="1" kern="0" dirty="0"/>
              <a:t> </a:t>
            </a:r>
            <a:r>
              <a:rPr lang="en-US" altLang="zh-CN" sz="1800" b="1" kern="0" dirty="0" err="1"/>
              <a:t>Pushkarna</a:t>
            </a: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21/1701r1</a:t>
            </a:r>
          </a:p>
          <a:p>
            <a:pPr marL="628650" lvl="2">
              <a:buFont typeface="微软雅黑" panose="020B0503020204020204" pitchFamily="34" charset="-122"/>
              <a:buChar char="–"/>
              <a:defRPr/>
            </a:pPr>
            <a:r>
              <a:rPr lang="en-US" altLang="zh-CN" kern="0" dirty="0"/>
              <a:t>SP Result:  32Y/ 4N/ 59A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888254024"/>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36</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11bf SFD:</a:t>
            </a:r>
          </a:p>
          <a:p>
            <a:pPr marL="342900" lvl="1" indent="-342900" algn="just">
              <a:buFont typeface="Arial" panose="020B0604020202020204" pitchFamily="34" charset="0"/>
              <a:buChar char="•"/>
              <a:defRPr/>
            </a:pPr>
            <a:r>
              <a:rPr lang="en-US" altLang="zh-CN" sz="1800" kern="0" dirty="0"/>
              <a:t>During a sensing measurement setup, role(s) of a sensing responder shall be determined as one of followings:</a:t>
            </a:r>
          </a:p>
          <a:p>
            <a:pPr marL="342900" lvl="2" indent="0" algn="just">
              <a:buNone/>
              <a:defRPr/>
            </a:pPr>
            <a:r>
              <a:rPr lang="en-US" altLang="zh-CN" sz="1400" kern="0" dirty="0"/>
              <a:t>– Sensing Receiver</a:t>
            </a:r>
          </a:p>
          <a:p>
            <a:pPr marL="342900" lvl="2" indent="0" algn="just">
              <a:buNone/>
              <a:defRPr/>
            </a:pPr>
            <a:r>
              <a:rPr lang="en-US" altLang="zh-CN" sz="1400" kern="0" dirty="0"/>
              <a:t>– Sensing Transmitter</a:t>
            </a:r>
          </a:p>
          <a:p>
            <a:pPr marL="342900" lvl="2" indent="0" algn="just">
              <a:buNone/>
              <a:defRPr/>
            </a:pPr>
            <a:r>
              <a:rPr lang="en-US" altLang="zh-CN" sz="1400" kern="0" dirty="0"/>
              <a:t>– Sensing Transmitter and Receiver</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Insun</a:t>
            </a:r>
            <a:r>
              <a:rPr lang="en-US" altLang="zh-CN" sz="1800" b="1" kern="0" dirty="0"/>
              <a:t> Jang 	</a:t>
            </a:r>
            <a:r>
              <a:rPr lang="en-US" altLang="zh-CN" sz="1800" b="1" dirty="0"/>
              <a:t>	</a:t>
            </a:r>
            <a:r>
              <a:rPr lang="en-US" altLang="zh-CN" sz="1800" b="1" kern="0" dirty="0"/>
              <a:t>Second: Sang Kim</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21/1736r2</a:t>
            </a:r>
          </a:p>
          <a:p>
            <a:pPr marL="628650" lvl="2">
              <a:buFont typeface="微软雅黑" panose="020B0503020204020204" pitchFamily="34" charset="-122"/>
              <a:buChar char="–"/>
              <a:defRPr/>
            </a:pPr>
            <a:r>
              <a:rPr lang="en-US" altLang="zh-CN" kern="0" dirty="0"/>
              <a:t>SP Result:  34Y/ 6N/ 23A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66625383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a:t>Motion 2b</a:t>
            </a:r>
            <a:endParaRPr lang="en-US" altLang="en-US" sz="280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confirm Assaf Kasher as </a:t>
            </a:r>
            <a:r>
              <a:rPr lang="en-US" altLang="zh-CN" kern="0" dirty="0" err="1"/>
              <a:t>TGbf</a:t>
            </a:r>
            <a:r>
              <a:rPr lang="en-US" altLang="zh-CN" kern="0" dirty="0"/>
              <a:t> Vice-Chair.</a:t>
            </a:r>
          </a:p>
          <a:p>
            <a:pPr>
              <a:defRPr/>
            </a:pPr>
            <a:endParaRPr lang="en-US" altLang="zh-CN" kern="0" dirty="0"/>
          </a:p>
          <a:p>
            <a:pPr>
              <a:defRPr/>
            </a:pPr>
            <a:endParaRPr lang="en-US" altLang="zh-CN" kern="0" dirty="0"/>
          </a:p>
          <a:p>
            <a:pPr marL="342900" lvl="1" indent="-342900">
              <a:buFont typeface="Arial" panose="020B0604020202020204" pitchFamily="34" charset="0"/>
              <a:buChar char="•"/>
              <a:defRPr/>
            </a:pPr>
            <a:r>
              <a:rPr lang="en-US" altLang="zh-CN" kern="0" dirty="0"/>
              <a:t>Move: Oscar Au  		Second: </a:t>
            </a:r>
            <a:r>
              <a:rPr lang="en-US" altLang="zh-CN" kern="0" dirty="0" err="1"/>
              <a:t>Jinsoo</a:t>
            </a:r>
            <a:r>
              <a:rPr lang="en-US" altLang="zh-CN" kern="0" dirty="0"/>
              <a:t> Choi 	</a:t>
            </a:r>
          </a:p>
          <a:p>
            <a:pPr marL="342900" lvl="1" indent="-342900">
              <a:buFont typeface="Arial" panose="020B0604020202020204" pitchFamily="34" charset="0"/>
              <a:buChar char="•"/>
              <a:defRPr/>
            </a:pPr>
            <a:r>
              <a:rPr lang="en-US" altLang="zh-CN" kern="0" dirty="0"/>
              <a:t>Result: </a:t>
            </a:r>
            <a:r>
              <a:rPr lang="en-US" altLang="zh-CN" dirty="0">
                <a:highlight>
                  <a:srgbClr val="00FF00"/>
                </a:highlight>
              </a:rPr>
              <a:t>Approved by unanimous consent</a:t>
            </a:r>
            <a:endParaRPr lang="en-US" altLang="zh-CN" kern="0" dirty="0"/>
          </a:p>
        </p:txBody>
      </p:sp>
    </p:spTree>
    <p:extLst>
      <p:ext uri="{BB962C8B-B14F-4D97-AF65-F5344CB8AC3E}">
        <p14:creationId xmlns:p14="http://schemas.microsoft.com/office/powerpoint/2010/main" val="627198174"/>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37</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11bf SFD:</a:t>
            </a:r>
          </a:p>
          <a:p>
            <a:pPr marL="342900" lvl="1" indent="-342900" algn="just">
              <a:buFont typeface="Arial" panose="020B0604020202020204" pitchFamily="34" charset="0"/>
              <a:buChar char="•"/>
              <a:defRPr/>
            </a:pPr>
            <a:r>
              <a:rPr lang="en-US" altLang="zh-CN" sz="1800" kern="0" dirty="0"/>
              <a:t>The transmitter and receiver role(s) of a STA corresponding to a sensing measurement setup ID until the measurement setup is terminated shall be fixed as determined during the measurement setup.</a:t>
            </a:r>
          </a:p>
          <a:p>
            <a:pPr marL="342900" lvl="2" indent="0" algn="just">
              <a:buNone/>
              <a:defRPr/>
            </a:pPr>
            <a:endParaRPr lang="en-US" altLang="zh-CN" sz="1400" kern="0" dirty="0"/>
          </a:p>
          <a:p>
            <a:pPr marL="342900" lvl="2" indent="0" algn="just">
              <a:buNone/>
              <a:defRPr/>
            </a:pPr>
            <a:endParaRPr lang="en-US" altLang="zh-CN" sz="1400" b="1" kern="0" dirty="0"/>
          </a:p>
          <a:p>
            <a:pPr marL="342900" lvl="2" indent="0" algn="just">
              <a:buNone/>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Insun</a:t>
            </a:r>
            <a:r>
              <a:rPr lang="en-US" altLang="zh-CN" sz="1800" b="1" kern="0" dirty="0"/>
              <a:t> Jang 	</a:t>
            </a:r>
            <a:r>
              <a:rPr lang="en-US" altLang="zh-CN" sz="1800" b="1" dirty="0"/>
              <a:t>	</a:t>
            </a:r>
            <a:r>
              <a:rPr lang="en-US" altLang="zh-CN" sz="1800" b="1" kern="0" dirty="0"/>
              <a:t>Second: </a:t>
            </a:r>
            <a:r>
              <a:rPr lang="en-US" altLang="zh-CN" sz="1800" b="1" kern="0" dirty="0" err="1"/>
              <a:t>Dongguk</a:t>
            </a:r>
            <a:r>
              <a:rPr lang="en-US" altLang="zh-CN" sz="1800" b="1" kern="0" dirty="0"/>
              <a:t> Lim</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80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21/1736r2</a:t>
            </a:r>
          </a:p>
          <a:p>
            <a:pPr marL="628650" lvl="2">
              <a:buFont typeface="微软雅黑" panose="020B0503020204020204" pitchFamily="34" charset="-122"/>
              <a:buChar char="–"/>
              <a:defRPr/>
            </a:pPr>
            <a:r>
              <a:rPr lang="en-US" altLang="zh-CN" kern="0" dirty="0"/>
              <a:t>SP Result:  35Y/ 7N/ 22A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018661105"/>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December 21 (Tuesday)</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767888697"/>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38</a:t>
            </a:r>
          </a:p>
        </p:txBody>
      </p:sp>
      <p:sp>
        <p:nvSpPr>
          <p:cNvPr id="5" name="Rectangle 3"/>
          <p:cNvSpPr txBox="1">
            <a:spLocks noChangeArrowheads="1"/>
          </p:cNvSpPr>
          <p:nvPr/>
        </p:nvSpPr>
        <p:spPr bwMode="auto">
          <a:xfrm>
            <a:off x="1600200" y="1066800"/>
            <a:ext cx="90678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marL="0" indent="0">
              <a:buNone/>
            </a:pPr>
            <a:endParaRPr lang="en-US" altLang="zh-CN" sz="300" dirty="0"/>
          </a:p>
          <a:p>
            <a:pPr marL="0" indent="0">
              <a:buNone/>
            </a:pPr>
            <a:r>
              <a:rPr lang="en-US" altLang="zh-CN" sz="1400" dirty="0"/>
              <a:t>An optional sensing by proxy (SBP) procedure is defined in which:</a:t>
            </a:r>
            <a:endParaRPr lang="zh-CN" altLang="zh-CN" sz="1400" dirty="0"/>
          </a:p>
          <a:p>
            <a:pPr lvl="0"/>
            <a:r>
              <a:rPr lang="en-US" altLang="zh-CN" sz="1400" dirty="0"/>
              <a:t>An “SBP request” consists of a non-AP STA sending an SBP Request frame to an SBP-capable AP STA.</a:t>
            </a:r>
            <a:endParaRPr lang="zh-CN" altLang="zh-CN" sz="1400" dirty="0"/>
          </a:p>
          <a:p>
            <a:pPr lvl="1"/>
            <a:r>
              <a:rPr lang="en-US" altLang="zh-CN" sz="1200" dirty="0"/>
              <a:t>A STA that sends an SBP Request frame to invoke SBP (and, as a result, WLAN sensing) is denoted by “SBP requesting STA”.</a:t>
            </a:r>
          </a:p>
          <a:p>
            <a:pPr lvl="1"/>
            <a:r>
              <a:rPr lang="en-US" altLang="zh-CN" sz="1200" dirty="0"/>
              <a:t>The format and contents of the SBP Request frame are TBD.</a:t>
            </a:r>
            <a:endParaRPr lang="zh-CN" altLang="zh-CN" sz="1200" dirty="0"/>
          </a:p>
          <a:p>
            <a:pPr lvl="0"/>
            <a:r>
              <a:rPr lang="en-US" altLang="zh-CN" sz="1400" dirty="0"/>
              <a:t>An AP STA that receives an SBP request shall send to the SBP requesting STA an SBP Response frame to accept or reject the request. </a:t>
            </a:r>
            <a:endParaRPr lang="zh-CN" altLang="zh-CN" sz="1400" dirty="0"/>
          </a:p>
          <a:p>
            <a:pPr lvl="1"/>
            <a:r>
              <a:rPr lang="en-US" altLang="zh-CN" sz="1200" dirty="0"/>
              <a:t>The format and contents of the SBP Response frame are TBD.</a:t>
            </a:r>
            <a:endParaRPr lang="zh-CN" altLang="zh-CN" sz="1200" dirty="0"/>
          </a:p>
          <a:p>
            <a:pPr lvl="0"/>
            <a:r>
              <a:rPr lang="en-US" altLang="zh-CN" sz="1400" dirty="0"/>
              <a:t>An AP STA that accepts an SBP request shall initiate a WLAN sensing procedure with one or more non-AP STAs using operational parameters derived from those indicated within the SBP Request frame.</a:t>
            </a:r>
          </a:p>
          <a:p>
            <a:pPr lvl="0"/>
            <a:r>
              <a:rPr lang="en-US" altLang="zh-CN" sz="1400" dirty="0"/>
              <a:t>Whether the SBP requesting STA participates or not in the WLAN sensing procedure as a sensing responder is TBD.</a:t>
            </a:r>
          </a:p>
          <a:p>
            <a:pPr lvl="0"/>
            <a:r>
              <a:rPr lang="en-US" altLang="zh-CN" sz="1400" dirty="0"/>
              <a:t>Measurement results obtained in a WLAN sensing procedure resultant from an SBP request shall be reported to the SBP requesting STA.</a:t>
            </a:r>
          </a:p>
          <a:p>
            <a:pPr lvl="0"/>
            <a:endParaRPr lang="en-US" altLang="zh-CN" sz="800" kern="0" dirty="0"/>
          </a:p>
          <a:p>
            <a:pPr marL="342900" lvl="1" indent="-342900" algn="just">
              <a:buFont typeface="Arial" panose="020B0604020202020204" pitchFamily="34" charset="0"/>
              <a:buChar char="•"/>
              <a:defRPr/>
            </a:pPr>
            <a:r>
              <a:rPr lang="en-US" altLang="zh-CN" sz="1600" b="1" kern="0" dirty="0"/>
              <a:t>Move: Claudio Da Silva 	</a:t>
            </a:r>
            <a:r>
              <a:rPr lang="en-US" altLang="zh-CN" sz="1600" b="1" dirty="0"/>
              <a:t>	</a:t>
            </a:r>
            <a:r>
              <a:rPr lang="en-US" altLang="zh-CN" sz="1600" b="1" kern="0" dirty="0"/>
              <a:t>Second: Chaoming Luo</a:t>
            </a:r>
          </a:p>
          <a:p>
            <a:pPr marL="342900" lvl="1" indent="-342900" algn="just">
              <a:buFont typeface="Arial" panose="020B0604020202020204" pitchFamily="34" charset="0"/>
              <a:buChar char="•"/>
              <a:defRPr/>
            </a:pPr>
            <a:r>
              <a:rPr lang="en-US" altLang="zh-CN" sz="1600" b="1" kern="0" dirty="0"/>
              <a:t>Result: </a:t>
            </a:r>
            <a:r>
              <a:rPr lang="en-US" altLang="zh-CN" sz="1600" dirty="0">
                <a:highlight>
                  <a:srgbClr val="00FF00"/>
                </a:highlight>
              </a:rPr>
              <a:t>Approved by unanimous consent</a:t>
            </a:r>
            <a:endParaRPr lang="en-US" altLang="zh-CN" sz="1000" kern="0" dirty="0"/>
          </a:p>
          <a:p>
            <a:pPr marL="342900" lvl="1" indent="-342900" algn="just">
              <a:buFont typeface="Arial" panose="020B0604020202020204" pitchFamily="34" charset="0"/>
              <a:buChar char="•"/>
              <a:defRPr/>
            </a:pPr>
            <a:endParaRPr lang="en-US" altLang="zh-CN" sz="1000" kern="0" dirty="0"/>
          </a:p>
          <a:p>
            <a:pPr marL="0" lvl="1" indent="0">
              <a:buNone/>
              <a:defRPr/>
            </a:pPr>
            <a:endParaRPr lang="en-US" altLang="zh-CN" sz="600" kern="0" dirty="0"/>
          </a:p>
          <a:p>
            <a:pPr marL="0" lvl="1" indent="0">
              <a:buNone/>
              <a:defRPr/>
            </a:pPr>
            <a:r>
              <a:rPr lang="en-US" altLang="zh-CN" sz="1600" kern="0" dirty="0"/>
              <a:t>Note</a:t>
            </a:r>
            <a:r>
              <a:rPr lang="zh-CN" altLang="en-US" sz="1600" kern="0" dirty="0"/>
              <a:t>：  </a:t>
            </a:r>
            <a:endParaRPr lang="en-US" altLang="zh-CN" sz="1600" kern="0" dirty="0"/>
          </a:p>
          <a:p>
            <a:pPr marL="628650" lvl="2">
              <a:spcBef>
                <a:spcPts val="0"/>
              </a:spcBef>
              <a:buFont typeface="微软雅黑" panose="020B0503020204020204" pitchFamily="34" charset="-122"/>
              <a:buChar char="–"/>
              <a:defRPr/>
            </a:pPr>
            <a:r>
              <a:rPr lang="en-US" altLang="zh-CN" kern="0" dirty="0"/>
              <a:t>Related document </a:t>
            </a:r>
            <a:r>
              <a:rPr lang="en-US" altLang="zh-CN" dirty="0"/>
              <a:t>21/1692r4</a:t>
            </a:r>
            <a:endParaRPr lang="en-US" altLang="zh-CN" kern="0" dirty="0"/>
          </a:p>
          <a:p>
            <a:pPr marL="628650" lvl="2">
              <a:spcBef>
                <a:spcPts val="0"/>
              </a:spcBef>
              <a:buFont typeface="微软雅黑" panose="020B0503020204020204" pitchFamily="34" charset="-122"/>
              <a:buChar char="–"/>
              <a:defRPr/>
            </a:pPr>
            <a:r>
              <a:rPr lang="en-US" altLang="zh-CN" kern="0" dirty="0"/>
              <a:t>SP Result:  30Y/ 2N/ 8A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841735430"/>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39</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r>
              <a:rPr lang="en-US" altLang="zh-CN" sz="1400" dirty="0"/>
              <a:t>11bf shall define a non-Trigger based (non-TB) sensing measurement instance as follows:</a:t>
            </a:r>
            <a:endParaRPr lang="zh-CN" altLang="zh-CN" sz="1400" dirty="0"/>
          </a:p>
          <a:p>
            <a:pPr lvl="2"/>
            <a:r>
              <a:rPr lang="en-US" altLang="zh-CN" dirty="0"/>
              <a:t>One non-AP STA is the sensing initiator and one AP is the sensing responder.</a:t>
            </a:r>
          </a:p>
          <a:p>
            <a:pPr lvl="2"/>
            <a:r>
              <a:rPr lang="en-US" altLang="zh-CN" dirty="0"/>
              <a:t>Once the non-AP STA obtains a TXOP, it initiates a non-TB sensing measurement instance by transmitting an NDPA frame to the AP followed by an Initiator-to-Responder (I2R) NDP after SIFS. SIFS after the I2R NDP, the AP shall transmit a Responder-to-Initiator (R2I) NDP to the non-AP STA.</a:t>
            </a:r>
          </a:p>
          <a:p>
            <a:pPr lvl="2"/>
            <a:r>
              <a:rPr lang="en-US" altLang="zh-CN" dirty="0"/>
              <a:t>If the non-AP STA is only the sensing transmitter, then the NDPA frame should configure the R2I NDP to be transmitted with minimum possible length with one LTF symbol.</a:t>
            </a:r>
            <a:endParaRPr lang="zh-CN" altLang="zh-CN" dirty="0"/>
          </a:p>
          <a:p>
            <a:pPr lvl="2"/>
            <a:r>
              <a:rPr lang="en-US" altLang="zh-CN" dirty="0"/>
              <a:t>If the non-AP STA is only the sensing receiver, then the NDPA frame should configure the I2R NDP to be transmitted with minimum possible length with one LTF symbol.</a:t>
            </a:r>
            <a:endParaRPr lang="zh-CN" altLang="zh-CN" dirty="0"/>
          </a:p>
          <a:p>
            <a:pPr lvl="2"/>
            <a:r>
              <a:rPr lang="en-US" altLang="zh-CN" dirty="0"/>
              <a:t>The details of the NDPA frame are TBD.</a:t>
            </a:r>
          </a:p>
          <a:p>
            <a:pPr lvl="2"/>
            <a:r>
              <a:rPr lang="en-US" altLang="zh-CN" dirty="0"/>
              <a:t>I2R/R2I NDP formats are TBD.</a:t>
            </a:r>
            <a:endParaRPr lang="zh-CN" altLang="zh-CN" dirty="0"/>
          </a:p>
          <a:p>
            <a:pPr marL="342900" lvl="1" indent="-342900" algn="just">
              <a:buFont typeface="Arial" panose="020B0604020202020204" pitchFamily="34" charset="0"/>
              <a:buChar char="•"/>
              <a:defRPr/>
            </a:pPr>
            <a:endParaRPr lang="en-US" altLang="zh-CN" sz="1400" b="1" kern="0" dirty="0"/>
          </a:p>
          <a:p>
            <a:pPr marL="342900" lvl="1" indent="-342900" algn="just">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 </a:t>
            </a:r>
            <a:r>
              <a:rPr lang="en-US" altLang="zh-CN" sz="1800" b="1" kern="0" dirty="0" err="1"/>
              <a:t>Jinsoo</a:t>
            </a:r>
            <a:r>
              <a:rPr lang="en-US" altLang="zh-CN" sz="1800" b="1" kern="0" dirty="0"/>
              <a:t> Choi</a:t>
            </a:r>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5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21/1433r2</a:t>
            </a:r>
          </a:p>
          <a:p>
            <a:pPr marL="628650" lvl="2">
              <a:buFont typeface="微软雅黑" panose="020B0503020204020204" pitchFamily="34" charset="-122"/>
              <a:buChar char="–"/>
              <a:defRPr/>
            </a:pPr>
            <a:r>
              <a:rPr lang="en-US" altLang="zh-CN" kern="0" dirty="0"/>
              <a:t>SP Result:  19Y/ 4N/ 13A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199761513"/>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40</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r>
              <a:rPr lang="en-US" altLang="zh-CN" sz="1400" dirty="0"/>
              <a:t>DMG/EDMG-based WLAN sensing supports both monostatic sensing and monostatic sensing with coordination configurations.</a:t>
            </a:r>
          </a:p>
          <a:p>
            <a:pPr lvl="1"/>
            <a:r>
              <a:rPr lang="en-US" altLang="zh-CN" sz="1400" dirty="0"/>
              <a:t>In the monostatic sensing with coordination configuration, the transmissions of one or more devices that perform monostatic sensing are coordinated by a PCP/AP.</a:t>
            </a:r>
          </a:p>
          <a:p>
            <a:pPr marL="857250" lvl="2" indent="0">
              <a:buNone/>
            </a:pPr>
            <a:endParaRPr lang="zh-CN" altLang="zh-CN"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21/1914r0</a:t>
            </a:r>
          </a:p>
          <a:p>
            <a:pPr marL="628650" lvl="2">
              <a:buFont typeface="微软雅黑" panose="020B0503020204020204" pitchFamily="34" charset="-122"/>
              <a:buChar char="–"/>
              <a:defRPr/>
            </a:pPr>
            <a:r>
              <a:rPr lang="en-US" altLang="zh-CN" kern="0" dirty="0"/>
              <a:t>SP Result:  23Y/ 0N/ 14A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049006132"/>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January </a:t>
            </a:r>
            <a:r>
              <a:rPr lang="en-US" altLang="zh-CN" sz="4000">
                <a:solidFill>
                  <a:srgbClr val="0000FF"/>
                </a:solidFill>
              </a:rPr>
              <a:t>11 (Tuesday)</a:t>
            </a:r>
            <a:r>
              <a:rPr lang="en-US" altLang="en-US" sz="400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728504104"/>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41 (January 11)</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800" kern="0" dirty="0"/>
          </a:p>
          <a:p>
            <a:pPr marL="342900" lvl="1" indent="-342900" algn="just">
              <a:buFont typeface="Arial" panose="020B0604020202020204" pitchFamily="34" charset="0"/>
              <a:buChar char="•"/>
              <a:defRPr/>
            </a:pPr>
            <a:r>
              <a:rPr lang="en-US" altLang="zh-CN" sz="1600" b="1" kern="0" dirty="0"/>
              <a:t>Do you support to add to the 11bf SFD that sensing measurement setup request and response frames, which allow to perform a sensing measurement setup, are defined, and the following mechanism is enabled?</a:t>
            </a:r>
          </a:p>
          <a:p>
            <a:pPr lvl="1"/>
            <a:r>
              <a:rPr lang="en-US" altLang="zh-CN" sz="1200" dirty="0"/>
              <a:t>A sensing initiator transmits a sensing measurement setup request frame to a sensing responder with which it intends to perform a sensing measurement setup</a:t>
            </a:r>
            <a:endParaRPr lang="zh-CN" altLang="zh-CN" sz="1200" dirty="0"/>
          </a:p>
          <a:p>
            <a:pPr lvl="1"/>
            <a:r>
              <a:rPr lang="en-US" altLang="zh-CN" sz="1200" dirty="0"/>
              <a:t>The sensing responder, which receives the sensing measurement setup request frame, shall transmit a sensing measurement setup response frame to the sensing initiator which transmitted the sensing measurement setup request frame to accept or reject the sensing measurement setup</a:t>
            </a:r>
            <a:endParaRPr lang="zh-CN" altLang="zh-CN" sz="1200" dirty="0"/>
          </a:p>
          <a:p>
            <a:pPr lvl="1"/>
            <a:r>
              <a:rPr lang="en-US" altLang="zh-CN" sz="1200" dirty="0"/>
              <a:t>The subtype of sensing measurement setup request and response frames are Action and those are individually addressed</a:t>
            </a:r>
            <a:endParaRPr lang="zh-CN" altLang="zh-CN" sz="1200" dirty="0"/>
          </a:p>
          <a:p>
            <a:pPr lvl="1"/>
            <a:r>
              <a:rPr lang="en-US" altLang="zh-CN" sz="1200" dirty="0"/>
              <a:t>Formats of the sensing measurement setup request and response frames are TBD</a:t>
            </a:r>
          </a:p>
          <a:p>
            <a:pPr marL="342900" lvl="1" indent="-342900" algn="just">
              <a:buFont typeface="Arial" panose="020B0604020202020204" pitchFamily="34" charset="0"/>
              <a:buChar char="•"/>
              <a:defRPr/>
            </a:pPr>
            <a:endParaRPr lang="en-US" altLang="zh-CN" sz="1600" b="1" kern="0" dirty="0"/>
          </a:p>
          <a:p>
            <a:pPr marL="342900" lvl="1" indent="-342900" algn="just">
              <a:buFont typeface="Arial" panose="020B0604020202020204" pitchFamily="34" charset="0"/>
              <a:buChar char="•"/>
              <a:defRPr/>
            </a:pPr>
            <a:r>
              <a:rPr lang="en-US" altLang="zh-CN" sz="1600" b="1" kern="0" dirty="0"/>
              <a:t>Move: </a:t>
            </a:r>
            <a:r>
              <a:rPr lang="en-US" altLang="zh-CN" sz="1600" b="1" kern="0" dirty="0" err="1"/>
              <a:t>Insun</a:t>
            </a:r>
            <a:r>
              <a:rPr lang="en-US" altLang="zh-CN" sz="1600" b="1" kern="0" dirty="0"/>
              <a:t> Jang	</a:t>
            </a:r>
            <a:r>
              <a:rPr lang="en-US" altLang="zh-CN" sz="1600" b="1" dirty="0"/>
              <a:t>	</a:t>
            </a:r>
            <a:r>
              <a:rPr lang="en-US" altLang="zh-CN" sz="1600" b="1" kern="0" dirty="0"/>
              <a:t>Second: Sang Kim</a:t>
            </a:r>
          </a:p>
          <a:p>
            <a:pPr marL="342900" lvl="1" indent="-342900" algn="just">
              <a:buFont typeface="Arial" panose="020B0604020202020204" pitchFamily="34" charset="0"/>
              <a:buChar char="•"/>
              <a:defRPr/>
            </a:pPr>
            <a:r>
              <a:rPr lang="en-US" altLang="zh-CN" sz="1600" b="1" kern="0" dirty="0"/>
              <a:t>Result:</a:t>
            </a:r>
            <a:r>
              <a:rPr lang="en-US" altLang="zh-CN" sz="2800" b="1" kern="0" dirty="0"/>
              <a:t> </a:t>
            </a:r>
            <a:r>
              <a:rPr lang="en-US" altLang="zh-CN" sz="1400" dirty="0">
                <a:highlight>
                  <a:srgbClr val="00FF00"/>
                </a:highlight>
              </a:rPr>
              <a:t>Approved by unanimous consent</a:t>
            </a:r>
            <a:endParaRPr lang="en-US" altLang="zh-CN" sz="1000" kern="0" dirty="0"/>
          </a:p>
          <a:p>
            <a:pPr marL="342900" lvl="1" indent="-342900" algn="just">
              <a:buFont typeface="Arial" panose="020B0604020202020204" pitchFamily="34" charset="0"/>
              <a:buChar char="•"/>
              <a:defRPr/>
            </a:pPr>
            <a:endParaRPr lang="en-US" altLang="zh-CN" sz="1000" kern="0" dirty="0"/>
          </a:p>
          <a:p>
            <a:pPr marL="0" lvl="1" indent="0">
              <a:buNone/>
              <a:defRPr/>
            </a:pPr>
            <a:endParaRPr lang="en-US" altLang="zh-CN" sz="1400"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a:t>Related document 21/1735r3</a:t>
            </a:r>
          </a:p>
          <a:p>
            <a:pPr marL="628650" lvl="2">
              <a:buFont typeface="微软雅黑" panose="020B0503020204020204" pitchFamily="34" charset="-122"/>
              <a:buChar char="–"/>
              <a:defRPr/>
            </a:pPr>
            <a:r>
              <a:rPr lang="en-US" altLang="zh-CN" sz="1100" kern="0" dirty="0"/>
              <a:t>SP Result:  25Y/ 0N/ 9A</a:t>
            </a:r>
          </a:p>
          <a:p>
            <a:pPr marL="628650" lvl="2">
              <a:buFont typeface="微软雅黑" panose="020B0503020204020204" pitchFamily="34" charset="-122"/>
              <a:buChar char="–"/>
              <a:defRPr/>
            </a:pPr>
            <a:endParaRPr lang="en-US" altLang="zh-CN" sz="1000" b="1" kern="0" dirty="0"/>
          </a:p>
        </p:txBody>
      </p:sp>
    </p:spTree>
    <p:extLst>
      <p:ext uri="{BB962C8B-B14F-4D97-AF65-F5344CB8AC3E}">
        <p14:creationId xmlns:p14="http://schemas.microsoft.com/office/powerpoint/2010/main" val="3536272929"/>
      </p:ext>
    </p:ext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42</a:t>
            </a:r>
          </a:p>
        </p:txBody>
      </p:sp>
      <p:sp>
        <p:nvSpPr>
          <p:cNvPr id="5" name="Rectangle 3"/>
          <p:cNvSpPr txBox="1">
            <a:spLocks noChangeArrowheads="1"/>
          </p:cNvSpPr>
          <p:nvPr/>
        </p:nvSpPr>
        <p:spPr bwMode="auto">
          <a:xfrm>
            <a:off x="1676400" y="1295400"/>
            <a:ext cx="89916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r>
              <a:rPr lang="en-US" altLang="zh-CN" sz="1400" dirty="0"/>
              <a:t>The 11bf amendment shall define at least one measurement report type for 2D, 3D and 4D filtered maps, for DMG/EDMG.</a:t>
            </a:r>
          </a:p>
          <a:p>
            <a:pPr lvl="1"/>
            <a:r>
              <a:rPr lang="en-US" altLang="zh-CN" sz="1400" dirty="0"/>
              <a:t>This measurement report type is an optional feature.</a:t>
            </a:r>
          </a:p>
          <a:p>
            <a:pPr lvl="1"/>
            <a:r>
              <a:rPr lang="en-US" altLang="zh-CN" sz="1400" dirty="0"/>
              <a:t>Supporting 2D, 3D and 4D are each optional feature </a:t>
            </a:r>
          </a:p>
          <a:p>
            <a:pPr lvl="1"/>
            <a:r>
              <a:rPr lang="en-US" altLang="zh-CN" sz="1400" dirty="0"/>
              <a:t>The details of the measurement report format is TBD</a:t>
            </a:r>
          </a:p>
          <a:p>
            <a:pPr lvl="1"/>
            <a:r>
              <a:rPr lang="en-US" altLang="zh-CN" sz="1400" dirty="0"/>
              <a:t>2D is a two-dimensional map, where the two dimensions are any from: Range, Azimuth, Elevation &amp; Doppler.</a:t>
            </a:r>
          </a:p>
          <a:p>
            <a:pPr lvl="1"/>
            <a:r>
              <a:rPr lang="en-US" altLang="zh-CN" sz="1400" dirty="0"/>
              <a:t>3D is a three-dimensional map, where the three dimensions are any from: Range, Azimuth, Elevation &amp; Doppler.</a:t>
            </a:r>
          </a:p>
          <a:p>
            <a:pPr lvl="1"/>
            <a:r>
              <a:rPr lang="en-US" altLang="zh-CN" sz="1400" dirty="0"/>
              <a:t>4D is a four-dimensional map, where the four dimensions are: Range, Azimuth, Elevation &amp; Doppler.</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Alecsander Eitan	</a:t>
            </a:r>
            <a:r>
              <a:rPr lang="en-US" altLang="zh-CN" sz="1800" b="1" dirty="0"/>
              <a:t>	</a:t>
            </a:r>
            <a:r>
              <a:rPr lang="en-US" altLang="zh-CN" sz="1800" b="1" kern="0" dirty="0"/>
              <a:t>Second: </a:t>
            </a:r>
            <a:r>
              <a:rPr lang="en-US" altLang="zh-CN" sz="1800" b="1" kern="0" dirty="0" err="1"/>
              <a:t>Assaf</a:t>
            </a:r>
            <a:r>
              <a:rPr lang="en-US" altLang="zh-CN" sz="1800" b="1" kern="0" dirty="0"/>
              <a:t> </a:t>
            </a:r>
            <a:r>
              <a:rPr lang="en-US" altLang="zh-CN" sz="1800" b="1" kern="0" dirty="0" err="1"/>
              <a:t>Kasher</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   14Y/  4N/  21A)</a:t>
            </a:r>
          </a:p>
          <a:p>
            <a:pPr marL="342900" lvl="1" indent="-342900" algn="just">
              <a:buFont typeface="Arial" panose="020B0604020202020204" pitchFamily="34" charset="0"/>
              <a:buChar char="•"/>
              <a:defRPr/>
            </a:pPr>
            <a:r>
              <a:rPr lang="en-US" altLang="zh-CN" sz="1800" b="1" kern="0" dirty="0"/>
              <a:t>Result*: </a:t>
            </a:r>
            <a:r>
              <a:rPr lang="en-US" altLang="zh-CN" sz="1800" b="1" dirty="0">
                <a:highlight>
                  <a:srgbClr val="00FF00"/>
                </a:highlight>
              </a:rPr>
              <a:t>Motion Passes </a:t>
            </a:r>
            <a:r>
              <a:rPr lang="en-US" altLang="zh-CN" sz="1800" b="1" kern="0" dirty="0"/>
              <a:t>(   12Y/  4N/  21A)</a:t>
            </a:r>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2</a:t>
            </a:r>
            <a:r>
              <a:rPr lang="en-US" altLang="zh-CN" kern="0" dirty="0"/>
              <a:t> votes of non-voting members.</a:t>
            </a:r>
          </a:p>
          <a:p>
            <a:pPr marL="628650" lvl="2">
              <a:buFont typeface="微软雅黑" panose="020B0503020204020204" pitchFamily="34" charset="-122"/>
              <a:buChar char="–"/>
              <a:defRPr/>
            </a:pPr>
            <a:r>
              <a:rPr lang="en-US" altLang="zh-CN" kern="0" dirty="0"/>
              <a:t>Related document 21/1801r2</a:t>
            </a:r>
          </a:p>
          <a:p>
            <a:pPr marL="628650" lvl="2">
              <a:buFont typeface="微软雅黑" panose="020B0503020204020204" pitchFamily="34" charset="-122"/>
              <a:buChar char="–"/>
              <a:defRPr/>
            </a:pPr>
            <a:r>
              <a:rPr lang="en-US" altLang="zh-CN" kern="0" dirty="0"/>
              <a:t>SP Result:  8Y/ 4N/ 21A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874514258"/>
      </p:ext>
    </p:extLst>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43</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r>
              <a:rPr lang="en-US" altLang="zh-CN" sz="1600" dirty="0"/>
              <a:t>The 11bf amendment shall define at least one measurement report type for targets, for DMG/EDMG.</a:t>
            </a:r>
          </a:p>
          <a:p>
            <a:pPr lvl="1"/>
            <a:r>
              <a:rPr lang="en-US" altLang="zh-CN" sz="1600" dirty="0"/>
              <a:t>(“Target” is a detected object)</a:t>
            </a:r>
          </a:p>
          <a:p>
            <a:pPr lvl="1"/>
            <a:r>
              <a:rPr lang="en-US" altLang="zh-CN" sz="1600" dirty="0"/>
              <a:t>This measurement report type is an optional feature.</a:t>
            </a:r>
          </a:p>
          <a:p>
            <a:pPr lvl="1"/>
            <a:r>
              <a:rPr lang="en-US" altLang="zh-CN" sz="1600" dirty="0"/>
              <a:t>The details of the measurement report format is TBD</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Alecsander Eitan 	</a:t>
            </a:r>
            <a:r>
              <a:rPr lang="en-US" altLang="zh-CN" sz="1800" b="1" dirty="0"/>
              <a:t>	</a:t>
            </a:r>
            <a:r>
              <a:rPr lang="en-US" altLang="zh-CN" sz="1800" b="1" kern="0" dirty="0"/>
              <a:t>Second: </a:t>
            </a:r>
            <a:r>
              <a:rPr lang="en-US" altLang="zh-CN" sz="1800" b="1" kern="0" dirty="0" err="1"/>
              <a:t>Assaf</a:t>
            </a:r>
            <a:r>
              <a:rPr lang="en-US" altLang="zh-CN" sz="1800" b="1" kern="0" dirty="0"/>
              <a:t> </a:t>
            </a:r>
            <a:r>
              <a:rPr lang="en-US" altLang="zh-CN" sz="1800" b="1" kern="0" dirty="0" err="1"/>
              <a:t>Kasher</a:t>
            </a: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4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21/1801r2</a:t>
            </a:r>
          </a:p>
          <a:p>
            <a:pPr marL="628650" lvl="2">
              <a:buFont typeface="微软雅黑" panose="020B0503020204020204" pitchFamily="34" charset="-122"/>
              <a:buChar char="–"/>
              <a:defRPr/>
            </a:pPr>
            <a:r>
              <a:rPr lang="en-US" altLang="zh-CN" kern="0" dirty="0"/>
              <a:t>SP Result:  8Y/ 10N/ 16A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034562576"/>
      </p:ext>
    </p:extLst>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44</a:t>
            </a:r>
          </a:p>
        </p:txBody>
      </p:sp>
      <p:sp>
        <p:nvSpPr>
          <p:cNvPr id="5" name="Rectangle 3"/>
          <p:cNvSpPr txBox="1">
            <a:spLocks noChangeArrowheads="1"/>
          </p:cNvSpPr>
          <p:nvPr/>
        </p:nvSpPr>
        <p:spPr bwMode="auto">
          <a:xfrm>
            <a:off x="2209800" y="1295400"/>
            <a:ext cx="7772400" cy="441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A timestamp reflecting a time-of-measurement shall be included as part of a Measurement Result for both MLME and the Sensing Measurement Report.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Chris Beg	</a:t>
            </a:r>
            <a:r>
              <a:rPr lang="en-US" altLang="zh-CN" sz="1800" b="1" dirty="0"/>
              <a:t>	</a:t>
            </a:r>
            <a:r>
              <a:rPr lang="en-US" altLang="zh-CN" sz="1800" b="1" kern="0" dirty="0"/>
              <a:t>Second: </a:t>
            </a:r>
            <a:r>
              <a:rPr lang="en-US" altLang="zh-CN" sz="1800" b="1" kern="0" dirty="0" err="1"/>
              <a:t>Rajat</a:t>
            </a:r>
            <a:r>
              <a:rPr lang="en-US" altLang="zh-CN" sz="1800" b="1" kern="0" dirty="0"/>
              <a:t> </a:t>
            </a:r>
            <a:r>
              <a:rPr lang="en-US" altLang="zh-CN" sz="1800" b="1" kern="0" dirty="0" err="1"/>
              <a:t>Pushkarna</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( 15Y/  12N/  7A)</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FF0000"/>
                </a:highlight>
              </a:rPr>
              <a:t>Motion Fails </a:t>
            </a:r>
            <a:r>
              <a:rPr lang="en-US" altLang="zh-CN" sz="1800" b="1" kern="0" dirty="0"/>
              <a:t>(14Y/  12N/  7A)</a:t>
            </a: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1</a:t>
            </a:r>
            <a:r>
              <a:rPr lang="en-US" altLang="zh-CN" kern="0" dirty="0"/>
              <a:t> votes of non-voting members.</a:t>
            </a:r>
          </a:p>
          <a:p>
            <a:pPr marL="628650" lvl="2">
              <a:buFont typeface="微软雅黑" panose="020B0503020204020204" pitchFamily="34" charset="-122"/>
              <a:buChar char="–"/>
              <a:defRPr/>
            </a:pPr>
            <a:r>
              <a:rPr lang="en-US" altLang="zh-CN" kern="0" dirty="0"/>
              <a:t>Related document 21/1924r0</a:t>
            </a:r>
          </a:p>
          <a:p>
            <a:pPr marL="628650" lvl="2">
              <a:buFont typeface="微软雅黑" panose="020B0503020204020204" pitchFamily="34" charset="-122"/>
              <a:buChar char="–"/>
              <a:defRPr/>
            </a:pPr>
            <a:r>
              <a:rPr lang="en-US" altLang="zh-CN" kern="0" dirty="0"/>
              <a:t>SP Result:  18Y/ 7N/ 17A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4256123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3"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a:t>Motion 3</a:t>
            </a:r>
            <a:endParaRPr lang="en-US" altLang="en-US" sz="280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confirm Claudio Da Silva as </a:t>
            </a:r>
            <a:r>
              <a:rPr lang="en-US" altLang="zh-CN" kern="0" dirty="0" err="1"/>
              <a:t>TGbf</a:t>
            </a:r>
            <a:r>
              <a:rPr lang="en-US" altLang="zh-CN" kern="0" dirty="0"/>
              <a:t> Technical </a:t>
            </a:r>
            <a:r>
              <a:rPr lang="en-US" altLang="zh-CN" dirty="0"/>
              <a:t>Editor</a:t>
            </a:r>
            <a:r>
              <a:rPr lang="en-US" altLang="zh-CN" kern="0" dirty="0"/>
              <a:t>.</a:t>
            </a:r>
          </a:p>
          <a:p>
            <a:pPr>
              <a:defRPr/>
            </a:pPr>
            <a:endParaRPr lang="en-US" altLang="zh-CN" kern="0" dirty="0"/>
          </a:p>
          <a:p>
            <a:pPr>
              <a:defRPr/>
            </a:pPr>
            <a:endParaRPr lang="en-US" altLang="zh-CN" kern="0" dirty="0"/>
          </a:p>
          <a:p>
            <a:pPr marL="342900" lvl="1" indent="-342900">
              <a:buFont typeface="Arial" panose="020B0604020202020204" pitchFamily="34" charset="0"/>
              <a:buChar char="•"/>
              <a:defRPr/>
            </a:pPr>
            <a:r>
              <a:rPr lang="en-US" altLang="zh-CN" kern="0" dirty="0"/>
              <a:t>Move: Edward Au 			Second: Oscar Au 	</a:t>
            </a:r>
          </a:p>
          <a:p>
            <a:pPr marL="342900" lvl="1" indent="-342900">
              <a:buFont typeface="Arial" panose="020B0604020202020204" pitchFamily="34" charset="0"/>
              <a:buChar char="•"/>
              <a:defRPr/>
            </a:pPr>
            <a:r>
              <a:rPr lang="en-US" altLang="zh-CN" kern="0" dirty="0"/>
              <a:t>Result: </a:t>
            </a:r>
            <a:r>
              <a:rPr lang="en-US" altLang="zh-CN" dirty="0">
                <a:highlight>
                  <a:srgbClr val="00FF00"/>
                </a:highlight>
              </a:rPr>
              <a:t>Approved by unanimous consent</a:t>
            </a:r>
            <a:endParaRPr lang="en-US" altLang="zh-CN" kern="0" dirty="0"/>
          </a:p>
        </p:txBody>
      </p:sp>
    </p:spTree>
    <p:extLst>
      <p:ext uri="{BB962C8B-B14F-4D97-AF65-F5344CB8AC3E}">
        <p14:creationId xmlns:p14="http://schemas.microsoft.com/office/powerpoint/2010/main" val="3627510854"/>
      </p:ext>
    </p:extLst>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45</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EDMG transmitter initiator bi-static sensing is based on a BRP request in a BRP-RX/TX, BRP-TX, BRP-RX PPDU as defined in Clause 28 of 802.11 specifications and the BRP response</a:t>
            </a:r>
          </a:p>
          <a:p>
            <a:pPr lvl="1">
              <a:buFont typeface="Arial" panose="020B0604020202020204" pitchFamily="34" charset="0"/>
              <a:buChar char="–"/>
              <a:defRPr/>
            </a:pPr>
            <a:r>
              <a:rPr lang="en-US" altLang="zh-CN" sz="1600" dirty="0"/>
              <a:t>Feedback for the measurement is carried in the BRP response</a:t>
            </a:r>
          </a:p>
          <a:p>
            <a:pPr lvl="2">
              <a:buFont typeface="Arial" panose="020B0604020202020204" pitchFamily="34" charset="0"/>
              <a:buChar char="•"/>
              <a:defRPr/>
            </a:pPr>
            <a:r>
              <a:rPr lang="en-US" altLang="zh-CN" sz="1400" dirty="0"/>
              <a:t>Feedback may be delayed</a:t>
            </a:r>
          </a:p>
          <a:p>
            <a:pPr lvl="2">
              <a:buFont typeface="Arial" panose="020B0604020202020204" pitchFamily="34" charset="0"/>
              <a:buChar char="•"/>
              <a:defRPr/>
            </a:pPr>
            <a:r>
              <a:rPr lang="en-US" altLang="zh-CN" sz="1400" dirty="0"/>
              <a:t>Feedback may be aggregated (single feedback for some measurements, to facilitate </a:t>
            </a:r>
            <a:r>
              <a:rPr lang="en-US" altLang="zh-CN" sz="1400" dirty="0" err="1"/>
              <a:t>doppler</a:t>
            </a:r>
            <a:r>
              <a:rPr lang="en-US" altLang="zh-CN" sz="1400" dirty="0"/>
              <a:t> measurement)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dirty="0"/>
              <a:t>Second: Solomon </a:t>
            </a:r>
            <a:r>
              <a:rPr lang="en-US" altLang="zh-CN" sz="1800" b="1" kern="0" dirty="0" err="1"/>
              <a:t>Trainin</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( 16Y/  1N/  13A), request to </a:t>
            </a:r>
            <a:r>
              <a:rPr lang="en-US" altLang="zh-CN" sz="1800" b="1" kern="0" dirty="0">
                <a:solidFill>
                  <a:srgbClr val="FF0000"/>
                </a:solidFill>
              </a:rPr>
              <a:t>record</a:t>
            </a:r>
            <a:r>
              <a:rPr lang="en-US" altLang="zh-CN" sz="1800" b="1" kern="0" dirty="0"/>
              <a:t> in minutes</a:t>
            </a:r>
          </a:p>
          <a:p>
            <a:pPr marL="342900" lvl="1" indent="-342900" algn="just">
              <a:buFont typeface="Arial" panose="020B0604020202020204" pitchFamily="34" charset="0"/>
              <a:buChar char="•"/>
              <a:defRPr/>
            </a:pPr>
            <a:r>
              <a:rPr lang="en-US" altLang="zh-CN" sz="1800" b="1" kern="0" dirty="0"/>
              <a:t>Result*: </a:t>
            </a:r>
            <a:r>
              <a:rPr lang="en-US" altLang="zh-CN" sz="1800" b="1" dirty="0">
                <a:highlight>
                  <a:srgbClr val="00FF00"/>
                </a:highlight>
              </a:rPr>
              <a:t>Motion Passes </a:t>
            </a:r>
            <a:r>
              <a:rPr lang="en-US" altLang="zh-CN" sz="1800" b="1" kern="0" dirty="0"/>
              <a:t>( 16Y/  1N/  13A)</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0</a:t>
            </a:r>
            <a:r>
              <a:rPr lang="en-US" altLang="zh-CN" kern="0" dirty="0"/>
              <a:t> votes of non-voting members.</a:t>
            </a:r>
          </a:p>
          <a:p>
            <a:pPr marL="628650" lvl="2">
              <a:buFont typeface="微软雅黑" panose="020B0503020204020204" pitchFamily="34" charset="-122"/>
              <a:buChar char="–"/>
              <a:defRPr/>
            </a:pPr>
            <a:r>
              <a:rPr lang="en-US" altLang="zh-CN" kern="0" dirty="0"/>
              <a:t>Related document 21/1865r1</a:t>
            </a:r>
          </a:p>
          <a:p>
            <a:pPr marL="628650" lvl="2">
              <a:buFont typeface="微软雅黑" panose="020B0503020204020204" pitchFamily="34" charset="-122"/>
              <a:buChar char="–"/>
              <a:defRPr/>
            </a:pPr>
            <a:r>
              <a:rPr lang="en-US" altLang="zh-CN" kern="0" dirty="0"/>
              <a:t>SP Result:  12Y/ 1N/ 22A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892324661"/>
      </p:ext>
    </p:extLst>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46</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EDMG/DMG sensing receiver initiator bi-static sensing is based on a BRP request frame that includes a request for the responder to transmit a BRP-RX/TX, BRP-TX, BRP-RX PPDU as defined in Clause 28 of 802.11 specifications . </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dirty="0"/>
              <a:t>Second: Claudio da Silva</a:t>
            </a:r>
          </a:p>
          <a:p>
            <a:pPr marL="342900" lvl="1" indent="-342900" algn="just">
              <a:spcBef>
                <a:spcPct val="0"/>
              </a:spcBef>
              <a:buFont typeface="Arial" panose="020B0604020202020204" pitchFamily="34" charset="0"/>
              <a:buChar char="•"/>
              <a:defRPr/>
            </a:pPr>
            <a:r>
              <a:rPr lang="en-US" altLang="zh-CN" sz="1800" b="1" kern="0" dirty="0"/>
              <a:t>Result*: </a:t>
            </a:r>
            <a:r>
              <a:rPr lang="en-US" altLang="zh-CN" sz="14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21/1865r1</a:t>
            </a:r>
          </a:p>
          <a:p>
            <a:pPr marL="628650" lvl="2">
              <a:buFont typeface="微软雅黑" panose="020B0503020204020204" pitchFamily="34" charset="-122"/>
              <a:buChar char="–"/>
              <a:defRPr/>
            </a:pPr>
            <a:r>
              <a:rPr lang="en-US" altLang="zh-CN" kern="0" dirty="0"/>
              <a:t>SP Result:  11Y/ 0N/ 8A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060764376"/>
      </p:ext>
    </p:extLst>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47</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EDMG/DMG Bi/multi-static sensing capability set may include (at least):</a:t>
            </a:r>
          </a:p>
          <a:p>
            <a:pPr lvl="2">
              <a:defRPr/>
            </a:pPr>
            <a:r>
              <a:rPr lang="en-US" altLang="zh-CN" sz="1400" dirty="0"/>
              <a:t>TRN field </a:t>
            </a:r>
            <a:r>
              <a:rPr lang="en-US" altLang="zh-CN" sz="1400" dirty="0" err="1"/>
              <a:t>Golay</a:t>
            </a:r>
            <a:r>
              <a:rPr lang="en-US" altLang="zh-CN" sz="1400" dirty="0"/>
              <a:t> sequence lengths supported</a:t>
            </a:r>
          </a:p>
          <a:p>
            <a:pPr lvl="2">
              <a:defRPr/>
            </a:pPr>
            <a:r>
              <a:rPr lang="en-US" altLang="zh-CN" sz="1400" dirty="0"/>
              <a:t>Maximum number of directions in </a:t>
            </a:r>
            <a:r>
              <a:rPr lang="en-US" altLang="zh-CN" sz="1400" dirty="0" err="1"/>
              <a:t>Tx</a:t>
            </a:r>
            <a:r>
              <a:rPr lang="en-US" altLang="zh-CN" sz="1400" dirty="0"/>
              <a:t> and Rx (Number of </a:t>
            </a:r>
            <a:r>
              <a:rPr lang="en-US" altLang="zh-CN" sz="1400" dirty="0" err="1"/>
              <a:t>Tx</a:t>
            </a:r>
            <a:r>
              <a:rPr lang="en-US" altLang="zh-CN" sz="1400" dirty="0"/>
              <a:t>/RX AWV sets used for sensing)</a:t>
            </a:r>
          </a:p>
          <a:p>
            <a:pPr lvl="2">
              <a:defRPr/>
            </a:pPr>
            <a:r>
              <a:rPr lang="en-US" altLang="zh-CN" sz="1400" dirty="0"/>
              <a:t>Beam sets in which every beam has direction, gain, and beam width.</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dirty="0"/>
              <a:t>Second: </a:t>
            </a:r>
            <a:r>
              <a:rPr lang="en-US" altLang="zh-CN" sz="1800" b="1" kern="0" dirty="0" err="1"/>
              <a:t>Rui</a:t>
            </a:r>
            <a:r>
              <a:rPr lang="en-US" altLang="zh-CN" sz="1800" b="1" kern="0" dirty="0"/>
              <a:t> Du</a:t>
            </a:r>
          </a:p>
          <a:p>
            <a:pPr marL="342900" lvl="1" indent="-342900" algn="just">
              <a:buFont typeface="Arial" panose="020B0604020202020204" pitchFamily="34" charset="0"/>
              <a:buChar char="•"/>
              <a:defRPr/>
            </a:pPr>
            <a:r>
              <a:rPr lang="en-US" altLang="zh-CN" sz="1800" b="1" kern="0" dirty="0"/>
              <a:t>Result: </a:t>
            </a:r>
            <a:r>
              <a:rPr lang="en-US" altLang="zh-CN" sz="14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21/1865r1</a:t>
            </a:r>
          </a:p>
          <a:p>
            <a:pPr marL="628650" lvl="2">
              <a:buFont typeface="微软雅黑" panose="020B0503020204020204" pitchFamily="34" charset="-122"/>
              <a:buChar char="–"/>
              <a:defRPr/>
            </a:pPr>
            <a:r>
              <a:rPr lang="en-US" altLang="zh-CN" kern="0" dirty="0"/>
              <a:t>SP Result:  12Y/ 0N/ 18A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967212670"/>
      </p:ext>
    </p:extLst>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48</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In an EDMG/DMG Bi/Multi-static measurement setup exchange (at least) the following parameters may be exchanged:</a:t>
            </a:r>
          </a:p>
          <a:p>
            <a:pPr lvl="2">
              <a:defRPr/>
            </a:pPr>
            <a:r>
              <a:rPr lang="en-US" altLang="zh-CN" sz="1400" dirty="0"/>
              <a:t>set of beam directions in TX (sets of TX AWV settings to be used in the measurements)</a:t>
            </a:r>
          </a:p>
          <a:p>
            <a:pPr lvl="2">
              <a:defRPr/>
            </a:pPr>
            <a:r>
              <a:rPr lang="en-US" altLang="zh-CN" sz="1400" dirty="0"/>
              <a:t>set of beam directions in RX (sets of RX AWV settings to be used in the measurements)</a:t>
            </a:r>
          </a:p>
          <a:p>
            <a:pPr lvl="2">
              <a:defRPr/>
            </a:pPr>
            <a:r>
              <a:rPr lang="en-US" altLang="zh-CN" sz="1400" dirty="0"/>
              <a:t>beamforming TRN field information such as TRN-P, TRN-M, TRN-N</a:t>
            </a:r>
          </a:p>
          <a:p>
            <a:pPr lvl="2">
              <a:defRPr/>
            </a:pPr>
            <a:r>
              <a:rPr lang="en-US" altLang="zh-CN" sz="1400" dirty="0"/>
              <a:t>location and orientation of each of the STAs</a:t>
            </a:r>
          </a:p>
          <a:p>
            <a:pPr lvl="3">
              <a:defRPr/>
            </a:pPr>
            <a:r>
              <a:rPr lang="en-US" altLang="zh-CN" sz="1200" dirty="0"/>
              <a:t>coordinates can be local or earth coordinates</a:t>
            </a:r>
          </a:p>
          <a:p>
            <a:pPr lvl="3">
              <a:defRPr/>
            </a:pPr>
            <a:r>
              <a:rPr lang="en-US" altLang="zh-CN" sz="1200" dirty="0"/>
              <a:t>relative locations orientation may be estimated using </a:t>
            </a:r>
            <a:r>
              <a:rPr lang="en-US" altLang="zh-CN" sz="1200" dirty="0" err="1"/>
              <a:t>TGaz</a:t>
            </a:r>
            <a:r>
              <a:rPr lang="en-US" altLang="zh-CN" sz="1200" dirty="0"/>
              <a:t> based exchanges or available from management layer</a:t>
            </a:r>
          </a:p>
          <a:p>
            <a:pPr lvl="2">
              <a:defRPr/>
            </a:pPr>
            <a:r>
              <a:rPr lang="en-US" altLang="zh-CN" sz="1400" dirty="0"/>
              <a:t>Scheduling</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dirty="0"/>
              <a:t>Second: </a:t>
            </a:r>
            <a:r>
              <a:rPr lang="en-US" altLang="zh-CN" sz="1800" b="1" kern="0" dirty="0" err="1"/>
              <a:t>Alecsander</a:t>
            </a:r>
            <a:r>
              <a:rPr lang="en-US" altLang="zh-CN" sz="1800" b="1" kern="0" dirty="0"/>
              <a:t> </a:t>
            </a:r>
            <a:r>
              <a:rPr lang="en-US" altLang="zh-CN" sz="1800" b="1" kern="0" dirty="0" err="1"/>
              <a:t>Eitan</a:t>
            </a: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4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21/1865r1</a:t>
            </a:r>
          </a:p>
          <a:p>
            <a:pPr marL="628650" lvl="2">
              <a:buFont typeface="微软雅黑" panose="020B0503020204020204" pitchFamily="34" charset="-122"/>
              <a:buChar char="–"/>
              <a:defRPr/>
            </a:pPr>
            <a:r>
              <a:rPr lang="en-US" altLang="zh-CN" kern="0" dirty="0"/>
              <a:t>SP Result:  10Y/ 1N/ 21A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019664290"/>
      </p:ext>
    </p:extLst>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49</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Truncated Channel Impulse Response(TCIR) described as follows should be considered as one optional type of the sensing measurement results for sub-7GHz sensing.</a:t>
            </a:r>
          </a:p>
          <a:p>
            <a:pPr lvl="2">
              <a:defRPr/>
            </a:pPr>
            <a:r>
              <a:rPr lang="en-US" altLang="zh-CN" sz="1400" dirty="0"/>
              <a:t>Calculating the CIR (time domain) from frequency domain CSI through IDFT(usually, IFFT) .</a:t>
            </a:r>
          </a:p>
          <a:p>
            <a:pPr lvl="2">
              <a:defRPr/>
            </a:pPr>
            <a:r>
              <a:rPr lang="en-US" altLang="zh-CN" sz="1400" dirty="0"/>
              <a:t>Reporting the subset of complex samples corresponding to the range of interest of the entire CIR .</a:t>
            </a:r>
          </a:p>
          <a:p>
            <a:pPr lvl="2">
              <a:defRPr/>
            </a:pPr>
            <a:r>
              <a:rPr lang="en-US" altLang="zh-CN" sz="1400" dirty="0"/>
              <a:t>Note: the size of the subset is TBD</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Oscar Au</a:t>
            </a:r>
          </a:p>
          <a:p>
            <a:pPr marL="342900" lvl="1" indent="-342900" algn="just">
              <a:buFont typeface="Arial" panose="020B0604020202020204" pitchFamily="34" charset="0"/>
              <a:buChar char="•"/>
              <a:defRPr/>
            </a:pPr>
            <a:r>
              <a:rPr lang="en-US" altLang="zh-CN" sz="1800" b="1" kern="0" dirty="0"/>
              <a:t>Preliminary Result: ( 17Y/  8N/  14A)</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FF0000"/>
                </a:highlight>
              </a:rPr>
              <a:t>Motion Fails </a:t>
            </a:r>
            <a:r>
              <a:rPr lang="en-US" altLang="zh-CN" sz="1800" b="1" kern="0" dirty="0"/>
              <a:t>( 17Y/  8N/  14A)</a:t>
            </a: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0</a:t>
            </a:r>
            <a:r>
              <a:rPr lang="en-US" altLang="zh-CN" kern="0" dirty="0"/>
              <a:t> votes of non-voting members.</a:t>
            </a:r>
          </a:p>
          <a:p>
            <a:pPr marL="628650" lvl="2">
              <a:buFont typeface="微软雅黑" panose="020B0503020204020204" pitchFamily="34" charset="-122"/>
              <a:buChar char="–"/>
              <a:defRPr/>
            </a:pPr>
            <a:r>
              <a:rPr lang="en-US" altLang="zh-CN" kern="0" dirty="0"/>
              <a:t>Related document 21/1288r4</a:t>
            </a:r>
          </a:p>
          <a:p>
            <a:pPr marL="628650" lvl="2">
              <a:buFont typeface="微软雅黑" panose="020B0503020204020204" pitchFamily="34" charset="-122"/>
              <a:buChar char="–"/>
              <a:defRPr/>
            </a:pPr>
            <a:r>
              <a:rPr lang="en-US" altLang="zh-CN" kern="0" dirty="0"/>
              <a:t>SP Result:  12Y/ 3N/ 20A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633208990"/>
      </p:ext>
    </p:extLst>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50</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The 11bf amendment shall define a new </a:t>
            </a:r>
            <a:r>
              <a:rPr lang="en-US" altLang="zh-CN" sz="1600" dirty="0" err="1"/>
              <a:t>subclause</a:t>
            </a:r>
            <a:r>
              <a:rPr lang="en-US" altLang="zh-CN" sz="1600" dirty="0"/>
              <a:t> under 6.3 (MLME SAP interface) that specifies request, confirm, indication, and response primitives for WLAN sensing.</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Cheng Chen</a:t>
            </a:r>
          </a:p>
          <a:p>
            <a:pPr marL="342900" lvl="1" indent="-342900" algn="just">
              <a:buFont typeface="Arial" panose="020B0604020202020204" pitchFamily="34" charset="0"/>
              <a:buChar char="•"/>
              <a:defRPr/>
            </a:pPr>
            <a:r>
              <a:rPr lang="en-US" altLang="zh-CN" sz="1800" b="1" kern="0" dirty="0"/>
              <a:t>Result: </a:t>
            </a:r>
            <a:r>
              <a:rPr lang="en-US" altLang="zh-CN" sz="14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21/1949r0</a:t>
            </a:r>
          </a:p>
          <a:p>
            <a:pPr marL="628650" lvl="2">
              <a:buFont typeface="微软雅黑" panose="020B0503020204020204" pitchFamily="34" charset="-122"/>
              <a:buChar char="–"/>
              <a:defRPr/>
            </a:pPr>
            <a:r>
              <a:rPr lang="en-US" altLang="zh-CN" kern="0" dirty="0"/>
              <a:t>SP Result:  28Y/ 0N/ 6A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219528747"/>
      </p:ext>
    </p:extLst>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January Interim</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96868806"/>
      </p:ext>
    </p:extLst>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51 </a:t>
            </a:r>
            <a:r>
              <a:rPr lang="en-US" altLang="zh-CN" sz="4000"/>
              <a:t>(January 21 </a:t>
            </a:r>
            <a:r>
              <a:rPr lang="en-US" altLang="zh-CN" sz="4000" dirty="0"/>
              <a:t>Interim)</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The sensing measurement setup procedure consists of</a:t>
            </a:r>
          </a:p>
          <a:p>
            <a:pPr marL="990600" lvl="1">
              <a:buFont typeface="Arial" panose="020B0604020202020204" pitchFamily="34" charset="0"/>
              <a:buChar char="•"/>
              <a:defRPr/>
            </a:pPr>
            <a:r>
              <a:rPr lang="en-US" altLang="zh-CN" sz="1400" dirty="0"/>
              <a:t>the transmission of a sensing measurement setup request frame by the sensing initiator followed by the transmission of an </a:t>
            </a:r>
            <a:r>
              <a:rPr lang="en-US" altLang="zh-CN" sz="1400" dirty="0" err="1"/>
              <a:t>Ack</a:t>
            </a:r>
            <a:r>
              <a:rPr lang="en-US" altLang="zh-CN" sz="1400" dirty="0"/>
              <a:t> frame by the intended sensing responder; and</a:t>
            </a:r>
          </a:p>
          <a:p>
            <a:pPr marL="990600" lvl="1">
              <a:buFont typeface="Arial" panose="020B0604020202020204" pitchFamily="34" charset="0"/>
              <a:buChar char="•"/>
              <a:defRPr/>
            </a:pPr>
            <a:r>
              <a:rPr lang="en-US" altLang="zh-CN" sz="1400" dirty="0"/>
              <a:t>the transmission of a sensing measurement setup response frame by the intended sensing responder followed by the transmission of an </a:t>
            </a:r>
            <a:r>
              <a:rPr lang="en-US" altLang="zh-CN" sz="1400" dirty="0" err="1"/>
              <a:t>Ack</a:t>
            </a:r>
            <a:r>
              <a:rPr lang="en-US" altLang="zh-CN" sz="1400" dirty="0"/>
              <a:t> frame by the sensing initiator.</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Chaoming Luo 	</a:t>
            </a:r>
            <a:r>
              <a:rPr lang="en-US" altLang="zh-CN" sz="1800" b="1" dirty="0"/>
              <a:t>	</a:t>
            </a:r>
            <a:r>
              <a:rPr lang="en-US" altLang="zh-CN" sz="1800" b="1" kern="0"/>
              <a:t>Second: Pei Zhou</a:t>
            </a:r>
            <a:endParaRPr lang="en-US" altLang="zh-CN" sz="1800" b="1" kern="0" dirty="0"/>
          </a:p>
          <a:p>
            <a:pPr marL="342900" lvl="1" indent="-342900" algn="just">
              <a:buFont typeface="Arial" panose="020B0604020202020204" pitchFamily="34" charset="0"/>
              <a:buChar char="•"/>
              <a:defRPr/>
            </a:pPr>
            <a:r>
              <a:rPr lang="en-US" altLang="zh-CN" sz="1800" b="1" kern="0"/>
              <a:t>Result: </a:t>
            </a:r>
            <a:r>
              <a:rPr lang="en-US" altLang="zh-CN" sz="1800">
                <a:highlight>
                  <a:srgbClr val="00FF00"/>
                </a:highlight>
              </a:rPr>
              <a:t>Approved by unanimous consent</a:t>
            </a:r>
            <a:endParaRPr lang="en-US" altLang="zh-CN" sz="1800" kern="0"/>
          </a:p>
          <a:p>
            <a:pPr marL="342900" lvl="1" indent="-342900" algn="just">
              <a:buFont typeface="Arial" panose="020B0604020202020204" pitchFamily="34" charset="0"/>
              <a:buChar char="•"/>
              <a:defRPr/>
            </a:pPr>
            <a:endParaRPr lang="en-US" altLang="zh-CN" sz="1050" kern="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a:t>Related </a:t>
            </a:r>
            <a:r>
              <a:rPr lang="en-US" altLang="zh-CN" kern="0" dirty="0"/>
              <a:t>document 21/ 1828r4</a:t>
            </a:r>
          </a:p>
          <a:p>
            <a:pPr marL="628650" lvl="2">
              <a:buFont typeface="微软雅黑" panose="020B0503020204020204" pitchFamily="34" charset="-122"/>
              <a:buChar char="–"/>
              <a:defRPr/>
            </a:pPr>
            <a:r>
              <a:rPr lang="en-US" altLang="zh-CN" kern="0" dirty="0"/>
              <a:t>SP Result:   20Y/  1N/  15A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737469176"/>
      </p:ext>
    </p:extLst>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52</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In a sensing measurement setup procedure, if the sensing responder intends to reject the assigned operational parameters included in the sensing measurement setup request frame, it may provide its preferred operational parameters in the sensing measurement setup response frame.</a:t>
            </a:r>
          </a:p>
          <a:p>
            <a:pPr lvl="1">
              <a:buFont typeface="Arial" panose="020B0604020202020204" pitchFamily="34" charset="0"/>
              <a:buChar char="–"/>
              <a:defRPr/>
            </a:pPr>
            <a:r>
              <a:rPr lang="en-US" altLang="zh-CN" sz="1600" dirty="0"/>
              <a:t>For the accept case, whether the responder may provide its preferred operational parameters or not is TBD.</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Chaoming Luo 	</a:t>
            </a:r>
            <a:r>
              <a:rPr lang="en-US" altLang="zh-CN" sz="1800" b="1" dirty="0"/>
              <a:t>	</a:t>
            </a:r>
            <a:r>
              <a:rPr lang="en-US" altLang="zh-CN" sz="1800" b="1" kern="0"/>
              <a:t>Second: Insun Jang</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a:t>
            </a:r>
            <a:r>
              <a:rPr lang="en-US" altLang="zh-CN" sz="1800" b="1" kern="0"/>
              <a:t>( 34  </a:t>
            </a:r>
            <a:r>
              <a:rPr lang="en-US" altLang="zh-CN" sz="1800" b="1" kern="0" dirty="0"/>
              <a:t>Y</a:t>
            </a:r>
            <a:r>
              <a:rPr lang="en-US" altLang="zh-CN" sz="1800" b="1" kern="0"/>
              <a:t>/ 2 </a:t>
            </a:r>
            <a:r>
              <a:rPr lang="en-US" altLang="zh-CN" sz="1800" b="1" kern="0" dirty="0"/>
              <a:t>N</a:t>
            </a:r>
            <a:r>
              <a:rPr lang="en-US" altLang="zh-CN" sz="1800" b="1" kern="0"/>
              <a:t>/ 19 A) </a:t>
            </a:r>
            <a:r>
              <a:rPr lang="en-US" altLang="zh-CN" sz="1800" b="1" kern="0">
                <a:solidFill>
                  <a:srgbClr val="FF0000"/>
                </a:solidFill>
              </a:rPr>
              <a:t>Record</a:t>
            </a:r>
            <a:endParaRPr lang="en-US" altLang="zh-CN" sz="1800" b="1" kern="0" dirty="0">
              <a:solidFill>
                <a:srgbClr val="FF0000"/>
              </a:solidFill>
            </a:endParaRPr>
          </a:p>
          <a:p>
            <a:pPr marL="342900" lvl="1" indent="-342900" algn="just">
              <a:buFont typeface="Arial" panose="020B0604020202020204" pitchFamily="34" charset="0"/>
              <a:buChar char="•"/>
              <a:defRPr/>
            </a:pPr>
            <a:r>
              <a:rPr lang="en-US" altLang="zh-CN" sz="1800" b="1" kern="0" dirty="0"/>
              <a:t>Result</a:t>
            </a:r>
            <a:r>
              <a:rPr lang="en-US" altLang="zh-CN" sz="1800" b="1" kern="0"/>
              <a:t>*: </a:t>
            </a:r>
            <a:r>
              <a:rPr lang="en-US" altLang="zh-CN" sz="1800" b="1">
                <a:highlight>
                  <a:srgbClr val="00FF00"/>
                </a:highlight>
              </a:rPr>
              <a:t>Motion Passes (34Y, 2N, 18A)</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a:t>
            </a:r>
            <a:r>
              <a:rPr lang="en-US" altLang="zh-CN" kern="0"/>
              <a:t>of </a:t>
            </a:r>
            <a:r>
              <a:rPr lang="en-US" altLang="zh-CN" kern="0">
                <a:solidFill>
                  <a:srgbClr val="FF0000"/>
                </a:solidFill>
              </a:rPr>
              <a:t>1</a:t>
            </a:r>
            <a:r>
              <a:rPr lang="en-US" altLang="zh-CN" ker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21/ 1828r4</a:t>
            </a:r>
          </a:p>
          <a:p>
            <a:pPr marL="628650" lvl="2">
              <a:buFont typeface="微软雅黑" panose="020B0503020204020204" pitchFamily="34" charset="-122"/>
              <a:buChar char="–"/>
              <a:defRPr/>
            </a:pPr>
            <a:r>
              <a:rPr lang="en-US" altLang="zh-CN" kern="0" dirty="0"/>
              <a:t>SP Result:   14Y/  6N/  14A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049058361"/>
      </p:ext>
    </p:extLst>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a:t>Motion 53 (</a:t>
            </a:r>
            <a:r>
              <a:rPr lang="en-US" altLang="zh-CN" sz="4000">
                <a:solidFill>
                  <a:srgbClr val="FF0000"/>
                </a:solidFill>
              </a:rPr>
              <a:t>Defer</a:t>
            </a:r>
            <a:r>
              <a:rPr lang="en-US" altLang="zh-CN" sz="4000"/>
              <a:t>)</a:t>
            </a:r>
            <a:endParaRPr lang="en-US" altLang="zh-CN" sz="4000" dirty="0"/>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a:t>11bf </a:t>
            </a:r>
            <a:r>
              <a:rPr lang="en-US" altLang="zh-CN" sz="1600" dirty="0"/>
              <a:t>shall define both public and protected action frames, which include sensing measurement setup request/response, sensing measurement report, sensing measurement setup termination, and SBP request/response frames.</a:t>
            </a:r>
          </a:p>
          <a:p>
            <a:pPr lvl="1">
              <a:buFont typeface="Arial" panose="020B0604020202020204" pitchFamily="34" charset="0"/>
              <a:buChar char="–"/>
              <a:defRPr/>
            </a:pPr>
            <a:r>
              <a:rPr lang="en-US" altLang="zh-CN" sz="1600" dirty="0"/>
              <a:t>Note: Other public and protected action frames for sensing are TBD.</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Chaoming Luo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21/ 1828r4</a:t>
            </a:r>
          </a:p>
          <a:p>
            <a:pPr marL="628650" lvl="2">
              <a:buFont typeface="微软雅黑" panose="020B0503020204020204" pitchFamily="34" charset="-122"/>
              <a:buChar char="–"/>
              <a:defRPr/>
            </a:pPr>
            <a:r>
              <a:rPr lang="en-US" altLang="zh-CN" kern="0" dirty="0"/>
              <a:t>SP Result:   23Y/  0N/  8A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51010531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a:t>Motion 4</a:t>
            </a:r>
            <a:endParaRPr lang="en-US" altLang="en-US" sz="280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confirm Leif Wilhelmsson as </a:t>
            </a:r>
            <a:r>
              <a:rPr lang="en-US" altLang="zh-CN" kern="0" dirty="0" err="1"/>
              <a:t>TGbf</a:t>
            </a:r>
            <a:r>
              <a:rPr lang="en-US" altLang="zh-CN" kern="0" dirty="0"/>
              <a:t> </a:t>
            </a:r>
            <a:r>
              <a:rPr lang="en-US" altLang="zh-CN" dirty="0"/>
              <a:t>Secretary</a:t>
            </a:r>
            <a:r>
              <a:rPr lang="en-US" altLang="zh-CN" kern="0" dirty="0"/>
              <a:t>.</a:t>
            </a:r>
          </a:p>
          <a:p>
            <a:pPr>
              <a:defRPr/>
            </a:pPr>
            <a:endParaRPr lang="en-US" altLang="zh-CN" kern="0" dirty="0"/>
          </a:p>
          <a:p>
            <a:pPr>
              <a:defRPr/>
            </a:pPr>
            <a:endParaRPr lang="en-US" altLang="zh-CN" kern="0" dirty="0"/>
          </a:p>
          <a:p>
            <a:pPr marL="342900" lvl="1" indent="-342900">
              <a:buFont typeface="Arial" panose="020B0604020202020204" pitchFamily="34" charset="0"/>
              <a:buChar char="•"/>
              <a:defRPr/>
            </a:pPr>
            <a:r>
              <a:rPr lang="en-US" altLang="zh-CN" kern="0" dirty="0"/>
              <a:t>Move: Oscar Au 			Second: Sang Kim 	</a:t>
            </a:r>
          </a:p>
          <a:p>
            <a:pPr marL="342900" lvl="1" indent="-342900">
              <a:buFont typeface="Arial" panose="020B0604020202020204" pitchFamily="34" charset="0"/>
              <a:buChar char="•"/>
              <a:defRPr/>
            </a:pPr>
            <a:r>
              <a:rPr lang="en-US" altLang="zh-CN" kern="0" dirty="0"/>
              <a:t>Result: </a:t>
            </a:r>
            <a:r>
              <a:rPr lang="en-US" altLang="zh-CN" dirty="0">
                <a:highlight>
                  <a:srgbClr val="00FF00"/>
                </a:highlight>
              </a:rPr>
              <a:t>Approved by unanimous consent</a:t>
            </a:r>
            <a:endParaRPr lang="en-US" altLang="zh-CN" kern="0" dirty="0"/>
          </a:p>
        </p:txBody>
      </p:sp>
    </p:spTree>
    <p:extLst>
      <p:ext uri="{BB962C8B-B14F-4D97-AF65-F5344CB8AC3E}">
        <p14:creationId xmlns:p14="http://schemas.microsoft.com/office/powerpoint/2010/main" val="976346589"/>
      </p:ext>
    </p:extLst>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54</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Measurement Setup ID is set by Sensing Initiator, the tuple &lt;Sensing Initiator’s MAC address, Measurement Setup ID&gt; is used to identify a specific Measurement Setup.</a:t>
            </a:r>
          </a:p>
          <a:p>
            <a:pPr lvl="1">
              <a:buFont typeface="Arial" panose="020B0604020202020204" pitchFamily="34" charset="0"/>
              <a:buChar char="–"/>
              <a:defRPr/>
            </a:pPr>
            <a:r>
              <a:rPr lang="en-US" altLang="zh-CN" sz="1600" dirty="0"/>
              <a:t>How the SBP Requesting STA identifies the sensing measurement setup ID is TBD.</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Pei Zhou 	</a:t>
            </a:r>
            <a:r>
              <a:rPr lang="en-US" altLang="zh-CN" sz="1800" b="1" dirty="0"/>
              <a:t>	</a:t>
            </a:r>
            <a:r>
              <a:rPr lang="en-US" altLang="zh-CN" sz="1800" b="1" kern="0"/>
              <a:t>Second: Chaoming Luo</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a:t>
            </a:r>
            <a:r>
              <a:rPr lang="en-US" altLang="zh-CN" sz="1800" b="1" kern="0"/>
              <a:t>(  28 </a:t>
            </a:r>
            <a:r>
              <a:rPr lang="en-US" altLang="zh-CN" sz="1800" b="1" kern="0" dirty="0"/>
              <a:t>Y</a:t>
            </a:r>
            <a:r>
              <a:rPr lang="en-US" altLang="zh-CN" sz="1800" b="1" kern="0"/>
              <a:t>/ 3 </a:t>
            </a:r>
            <a:r>
              <a:rPr lang="en-US" altLang="zh-CN" sz="1800" b="1" kern="0" dirty="0"/>
              <a:t>N</a:t>
            </a:r>
            <a:r>
              <a:rPr lang="en-US" altLang="zh-CN" sz="1800" b="1" kern="0"/>
              <a:t>/ 26 </a:t>
            </a:r>
            <a:r>
              <a:rPr lang="en-US" altLang="zh-CN" sz="1800" b="1" kern="0" dirty="0"/>
              <a:t>A)</a:t>
            </a:r>
          </a:p>
          <a:p>
            <a:pPr marL="342900" lvl="1" indent="-342900" algn="just">
              <a:spcBef>
                <a:spcPct val="0"/>
              </a:spcBef>
              <a:buFont typeface="Arial" panose="020B0604020202020204" pitchFamily="34" charset="0"/>
              <a:buChar char="•"/>
              <a:defRPr/>
            </a:pPr>
            <a:r>
              <a:rPr lang="en-US" altLang="zh-CN" sz="1800" b="1" kern="0"/>
              <a:t>Result*: </a:t>
            </a:r>
            <a:r>
              <a:rPr lang="en-US" altLang="zh-CN" sz="1800" b="1">
                <a:solidFill>
                  <a:srgbClr val="000000"/>
                </a:solidFill>
                <a:highlight>
                  <a:srgbClr val="00FF00"/>
                </a:highlight>
                <a:latin typeface="Times New Roman" panose="02020603050405020304" pitchFamily="18" charset="0"/>
                <a:cs typeface="+mn-cs"/>
              </a:rPr>
              <a:t>Motion Passes (28Y, 3N, 25A)</a:t>
            </a:r>
            <a:endParaRPr lang="en-US" altLang="zh-CN" sz="1050" kern="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a:t>
            </a:r>
            <a:r>
              <a:rPr lang="en-US" altLang="zh-CN" kern="0"/>
              <a:t>of </a:t>
            </a:r>
            <a:r>
              <a:rPr lang="en-US" altLang="zh-CN" kern="0">
                <a:solidFill>
                  <a:srgbClr val="FF0000"/>
                </a:solidFill>
              </a:rPr>
              <a:t>1</a:t>
            </a:r>
            <a:r>
              <a:rPr lang="en-US" altLang="zh-CN" ker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21/ 1941r1</a:t>
            </a:r>
          </a:p>
          <a:p>
            <a:pPr marL="628650" lvl="2">
              <a:buFont typeface="微软雅黑" panose="020B0503020204020204" pitchFamily="34" charset="-122"/>
              <a:buChar char="–"/>
              <a:defRPr/>
            </a:pPr>
            <a:r>
              <a:rPr lang="en-US" altLang="zh-CN" kern="0" dirty="0"/>
              <a:t>SP Result:   20Y/ 4N/ 16A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92838078"/>
      </p:ext>
    </p:extLst>
  </p:cSld>
  <p:clrMapOvr>
    <a:masterClrMapping/>
  </p:clrMapOvr>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55</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append the text on page 2 and the figures of </a:t>
            </a:r>
            <a:r>
              <a:rPr lang="en-US" altLang="zh-CN" sz="1800" b="1" kern="0"/>
              <a:t>the 11-21-2015-04-00bf-DMG-Sensing-procedure </a:t>
            </a:r>
            <a:r>
              <a:rPr lang="en-US" altLang="zh-CN" sz="1800" b="1" kern="0" dirty="0"/>
              <a:t>to the SFD</a:t>
            </a:r>
          </a:p>
          <a:p>
            <a:pPr lvl="1">
              <a:buFont typeface="Arial" panose="020B0604020202020204" pitchFamily="34" charset="0"/>
              <a:buChar char="–"/>
              <a:defRPr/>
            </a:pP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Solomon Trainin	</a:t>
            </a:r>
            <a:r>
              <a:rPr lang="en-US" altLang="zh-CN" sz="1800" b="1" dirty="0"/>
              <a:t>	</a:t>
            </a:r>
            <a:r>
              <a:rPr lang="en-US" altLang="zh-CN" sz="1800" b="1" kern="0"/>
              <a:t>Second: Alecsander Eitan</a:t>
            </a:r>
            <a:endParaRPr lang="en-US" altLang="zh-CN" sz="1800" b="1" kern="0" dirty="0"/>
          </a:p>
          <a:p>
            <a:pPr marL="342900" lvl="1" indent="-342900" algn="just">
              <a:buFont typeface="Arial" panose="020B0604020202020204" pitchFamily="34" charset="0"/>
              <a:buChar char="•"/>
              <a:defRPr/>
            </a:pPr>
            <a:r>
              <a:rPr lang="en-US" altLang="zh-CN" sz="1800" b="1" kern="0"/>
              <a:t>Result: </a:t>
            </a:r>
            <a:r>
              <a:rPr lang="en-US" altLang="zh-CN" sz="180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a:t>Related </a:t>
            </a:r>
            <a:r>
              <a:rPr lang="en-US" altLang="zh-CN" kern="0" dirty="0"/>
              <a:t>document 21</a:t>
            </a:r>
            <a:r>
              <a:rPr lang="en-US" altLang="zh-CN" kern="0"/>
              <a:t>/ 2015r4</a:t>
            </a:r>
            <a:endParaRPr lang="en-US" altLang="zh-CN" kern="0" dirty="0"/>
          </a:p>
          <a:p>
            <a:pPr marL="628650" lvl="2">
              <a:buFont typeface="微软雅黑" panose="020B0503020204020204" pitchFamily="34" charset="-122"/>
              <a:buChar char="–"/>
              <a:defRPr/>
            </a:pPr>
            <a:r>
              <a:rPr lang="en-US" altLang="zh-CN" kern="0" dirty="0"/>
              <a:t>SP Result:   18Y/ 4N/ 18A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282915501"/>
      </p:ext>
    </p:extLst>
  </p:cSld>
  <p:clrMapOvr>
    <a:masterClrMapping/>
  </p:clrMapOvr>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56</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append the text of the “11-22-0031-00-00bf-DMG Sensing procedure part two” to the SFD</a:t>
            </a:r>
          </a:p>
          <a:p>
            <a:pPr marL="342900" lvl="1" indent="-342900" algn="just">
              <a:buFont typeface="Arial" panose="020B0604020202020204" pitchFamily="34" charset="0"/>
              <a:buChar char="•"/>
              <a:defRPr/>
            </a:pPr>
            <a:r>
              <a:rPr lang="en-US" altLang="zh-CN" sz="1800" b="1" kern="0" dirty="0"/>
              <a:t>The text does not include the references</a:t>
            </a:r>
          </a:p>
          <a:p>
            <a:pPr lvl="1">
              <a:buFont typeface="Arial" panose="020B0604020202020204" pitchFamily="34" charset="0"/>
              <a:buChar char="–"/>
              <a:defRPr/>
            </a:pP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Solomon Trainin	</a:t>
            </a:r>
            <a:r>
              <a:rPr lang="en-US" altLang="zh-CN" sz="1800" b="1" dirty="0"/>
              <a:t>	</a:t>
            </a:r>
            <a:r>
              <a:rPr lang="en-US" altLang="zh-CN" sz="1800" b="1" kern="0"/>
              <a:t>Second: Assaf Kasher</a:t>
            </a:r>
            <a:endParaRPr lang="en-US" altLang="zh-CN" sz="1800" b="1" kern="0" dirty="0"/>
          </a:p>
          <a:p>
            <a:pPr marL="342900" lvl="1" indent="-342900" algn="just">
              <a:spcBef>
                <a:spcPct val="0"/>
              </a:spcBef>
              <a:buFont typeface="Arial" panose="020B0604020202020204" pitchFamily="34" charset="0"/>
              <a:buChar char="•"/>
              <a:defRPr/>
            </a:pPr>
            <a:r>
              <a:rPr lang="en-US" altLang="zh-CN" sz="1800" b="1" kern="0"/>
              <a:t>Result: </a:t>
            </a:r>
            <a:r>
              <a:rPr lang="en-US" altLang="zh-CN" sz="1800">
                <a:solidFill>
                  <a:srgbClr val="000000"/>
                </a:solidFill>
                <a:highlight>
                  <a:srgbClr val="00FF00"/>
                </a:highlight>
                <a:latin typeface="Times New Roman" panose="02020603050405020304" pitchFamily="18" charset="0"/>
                <a:cs typeface="+mn-cs"/>
              </a:rPr>
              <a:t>Approved by unanimous consent</a:t>
            </a:r>
            <a:endParaRPr lang="en-US" altLang="zh-CN" sz="1050" kern="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a:t>Related </a:t>
            </a:r>
            <a:r>
              <a:rPr lang="en-US" altLang="zh-CN" kern="0" dirty="0"/>
              <a:t>document 22/ 0031r0</a:t>
            </a:r>
          </a:p>
          <a:p>
            <a:pPr marL="628650" lvl="2">
              <a:buFont typeface="微软雅黑" panose="020B0503020204020204" pitchFamily="34" charset="-122"/>
              <a:buChar char="–"/>
              <a:defRPr/>
            </a:pPr>
            <a:r>
              <a:rPr lang="en-US" altLang="zh-CN" kern="0" dirty="0"/>
              <a:t>SP Result</a:t>
            </a:r>
            <a:r>
              <a:rPr lang="en-US" altLang="zh-CN" kern="0"/>
              <a:t>:   12Y/ 7N/ 16A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10330044"/>
      </p:ext>
    </p:extLst>
  </p:cSld>
  <p:clrMapOvr>
    <a:masterClrMapping/>
  </p:clrMapOvr>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57</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DMG passive sensing is enabled by</a:t>
            </a:r>
          </a:p>
          <a:p>
            <a:pPr marL="457200" lvl="1" indent="0">
              <a:buNone/>
              <a:defRPr/>
            </a:pPr>
            <a:r>
              <a:rPr lang="en-US" altLang="zh-CN" sz="1600" dirty="0"/>
              <a:t>	• A capability bit in the beacon</a:t>
            </a:r>
          </a:p>
          <a:p>
            <a:pPr marL="457200" lvl="1" indent="0">
              <a:buNone/>
              <a:defRPr/>
            </a:pPr>
            <a:r>
              <a:rPr lang="en-US" altLang="zh-CN" sz="1600" dirty="0"/>
              <a:t>	• Sensing information request and response that will provide information about the beacon</a:t>
            </a:r>
          </a:p>
          <a:p>
            <a:pPr marL="457200" lvl="1" indent="0">
              <a:buNone/>
              <a:defRPr/>
            </a:pPr>
            <a:r>
              <a:rPr lang="en-US" altLang="zh-CN" sz="1600" dirty="0"/>
              <a:t>	• Sensing information may include:</a:t>
            </a:r>
          </a:p>
          <a:p>
            <a:pPr marL="457200" lvl="1" indent="0">
              <a:buNone/>
              <a:defRPr/>
            </a:pPr>
            <a:r>
              <a:rPr lang="en-US" altLang="zh-CN" sz="1600" dirty="0"/>
              <a:t>	   a. azimuth and elevation for each sector id (of beacons)</a:t>
            </a:r>
          </a:p>
          <a:p>
            <a:pPr marL="457200" lvl="1" indent="0">
              <a:buNone/>
              <a:defRPr/>
            </a:pPr>
            <a:r>
              <a:rPr lang="en-US" altLang="zh-CN" sz="1600" dirty="0"/>
              <a:t>	   b. location information of the PCP/AP</a:t>
            </a:r>
          </a:p>
          <a:p>
            <a:pPr lvl="1">
              <a:buFont typeface="Arial" panose="020B0604020202020204" pitchFamily="34" charset="0"/>
              <a:buChar char="–"/>
              <a:defRPr/>
            </a:pP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a:t>Second: Solomon Trainin</a:t>
            </a:r>
            <a:endParaRPr lang="en-US" altLang="zh-CN" sz="1800" b="1" kern="0" dirty="0"/>
          </a:p>
          <a:p>
            <a:pPr marL="342900" lvl="1" indent="-342900" algn="just">
              <a:buFont typeface="Arial" panose="020B0604020202020204" pitchFamily="34" charset="0"/>
              <a:buChar char="•"/>
              <a:defRPr/>
            </a:pPr>
            <a:r>
              <a:rPr lang="en-US" altLang="zh-CN" sz="1800" b="1" kern="0"/>
              <a:t>Result: </a:t>
            </a:r>
            <a:r>
              <a:rPr lang="en-US" altLang="zh-CN" sz="180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a:t>Related </a:t>
            </a:r>
            <a:r>
              <a:rPr lang="en-US" altLang="zh-CN" kern="0" dirty="0"/>
              <a:t>document 22/ XXXX r0</a:t>
            </a:r>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008556636"/>
      </p:ext>
    </p:extLst>
  </p:cSld>
  <p:clrMapOvr>
    <a:masterClrMapping/>
  </p:clrMapOvr>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58</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A multi-static EDMG sensing measurement instance has the following parts:</a:t>
            </a:r>
          </a:p>
          <a:p>
            <a:pPr marL="457200" lvl="1" indent="0">
              <a:buNone/>
              <a:defRPr/>
            </a:pPr>
            <a:r>
              <a:rPr lang="en-US" altLang="zh-CN" sz="1600" dirty="0"/>
              <a:t>	• An instance request frame (frame type TBD) sent to each STA sequentially, and each STA responds to it.</a:t>
            </a:r>
          </a:p>
          <a:p>
            <a:pPr marL="457200" lvl="1" indent="0">
              <a:buNone/>
              <a:defRPr/>
            </a:pPr>
            <a:r>
              <a:rPr lang="en-US" altLang="zh-CN" sz="1600" dirty="0"/>
              <a:t>	• A multi-static EDMG sensing PPDU.  The format of the EDMG sensing PPDU is undefined. </a:t>
            </a:r>
          </a:p>
          <a:p>
            <a:pPr marL="457200" lvl="1" indent="0">
              <a:buNone/>
              <a:defRPr/>
            </a:pPr>
            <a:r>
              <a:rPr lang="en-US" altLang="zh-CN" sz="1600" dirty="0"/>
              <a:t>	• A feedback part in which the initiator polls each responding STA for a report and the responders respond with a report.</a:t>
            </a:r>
          </a:p>
          <a:p>
            <a:pPr lvl="1">
              <a:buFont typeface="Arial" panose="020B0604020202020204" pitchFamily="34" charset="0"/>
              <a:buChar char="–"/>
              <a:defRPr/>
            </a:pP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a:t>Second: Solomon Trainin</a:t>
            </a:r>
            <a:endParaRPr lang="en-US" altLang="zh-CN" sz="1800" b="1" kern="0" dirty="0"/>
          </a:p>
          <a:p>
            <a:pPr marL="342900" lvl="1" indent="-342900" algn="just">
              <a:buFont typeface="Arial" panose="020B0604020202020204" pitchFamily="34" charset="0"/>
              <a:buChar char="•"/>
              <a:defRPr/>
            </a:pPr>
            <a:r>
              <a:rPr lang="en-US" altLang="zh-CN" sz="1800" b="1" kern="0"/>
              <a:t>Result: </a:t>
            </a:r>
            <a:r>
              <a:rPr lang="en-US" altLang="zh-CN" sz="180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a:t>Related </a:t>
            </a:r>
            <a:r>
              <a:rPr lang="en-US" altLang="zh-CN" kern="0" dirty="0"/>
              <a:t>document 22/ XXXX r0</a:t>
            </a:r>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857687931"/>
      </p:ext>
    </p:extLst>
  </p:cSld>
  <p:clrMapOvr>
    <a:masterClrMapping/>
  </p:clrMapOvr>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59</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A multi-static EDMG sensing PPDU is an EDMG BRP-RX, BRP-TX, BRP-RX/TX PPDU with an addition of sync fields between the data and the TRN field</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a:t>Second: Alecsander Eitan</a:t>
            </a:r>
            <a:endParaRPr lang="en-US" altLang="zh-CN" sz="1800" b="1" kern="0" dirty="0"/>
          </a:p>
          <a:p>
            <a:pPr marL="342900" lvl="1" indent="-342900" algn="just">
              <a:spcBef>
                <a:spcPct val="0"/>
              </a:spcBef>
              <a:buFont typeface="Arial" panose="020B0604020202020204" pitchFamily="34" charset="0"/>
              <a:buChar char="•"/>
              <a:defRPr/>
            </a:pPr>
            <a:r>
              <a:rPr lang="en-US" altLang="zh-CN" sz="1800" b="1" kern="0"/>
              <a:t>Result: </a:t>
            </a:r>
            <a:r>
              <a:rPr lang="en-US" altLang="zh-CN" sz="1800">
                <a:solidFill>
                  <a:srgbClr val="000000"/>
                </a:solidFill>
                <a:highlight>
                  <a:srgbClr val="00FF00"/>
                </a:highlight>
                <a:latin typeface="Times New Roman" panose="02020603050405020304" pitchFamily="18" charset="0"/>
                <a:cs typeface="+mn-cs"/>
              </a:rPr>
              <a:t>Approved by unanimous consent</a:t>
            </a:r>
            <a:endParaRPr lang="en-US" altLang="zh-CN" sz="1050" kern="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a:t>Related </a:t>
            </a:r>
            <a:r>
              <a:rPr lang="en-US" altLang="zh-CN" kern="0" dirty="0"/>
              <a:t>document 22/ XXXX r0</a:t>
            </a:r>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318656749"/>
      </p:ext>
    </p:extLst>
  </p:cSld>
  <p:clrMapOvr>
    <a:masterClrMapping/>
  </p:clrMapOvr>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a:t>Motion 60</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a:t>For the case when the sensing initiator is the sensing transmitter, the reporting of sensing measurement results to the sensing initiator is optional.</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a:t>
            </a:r>
            <a:r>
              <a:rPr lang="en-US" altLang="zh-CN" sz="1800" b="1" kern="0"/>
              <a:t>: Oscar Au</a:t>
            </a:r>
            <a:r>
              <a:rPr lang="en-US" altLang="zh-CN" sz="1800" b="1" kern="0" dirty="0"/>
              <a:t>	</a:t>
            </a:r>
            <a:r>
              <a:rPr lang="en-US" altLang="zh-CN" sz="1800" b="1" dirty="0"/>
              <a:t>	</a:t>
            </a:r>
            <a:r>
              <a:rPr lang="en-US" altLang="zh-CN" sz="1800" b="1" kern="0"/>
              <a:t>Second: Claudio da Silva</a:t>
            </a:r>
            <a:endParaRPr lang="en-US" altLang="zh-CN" sz="1800" b="1" kern="0" dirty="0"/>
          </a:p>
          <a:p>
            <a:pPr marL="342900" lvl="1" indent="-342900" algn="just">
              <a:buFont typeface="Arial" panose="020B0604020202020204" pitchFamily="34" charset="0"/>
              <a:buChar char="•"/>
              <a:defRPr/>
            </a:pPr>
            <a:r>
              <a:rPr lang="en-US" altLang="zh-CN" sz="1800" b="1" kern="0"/>
              <a:t>Result: </a:t>
            </a:r>
            <a:r>
              <a:rPr lang="en-US" altLang="zh-CN" sz="180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a:t>Related </a:t>
            </a:r>
            <a:r>
              <a:rPr lang="en-US" altLang="zh-CN" kern="0" dirty="0"/>
              <a:t>document 22</a:t>
            </a:r>
            <a:r>
              <a:rPr lang="en-US" altLang="zh-CN" kern="0"/>
              <a:t>/ 0038 r2</a:t>
            </a:r>
            <a:endParaRPr lang="en-US" altLang="zh-CN" kern="0" dirty="0"/>
          </a:p>
          <a:p>
            <a:pPr marL="628650" lvl="2">
              <a:buFont typeface="微软雅黑" panose="020B0503020204020204" pitchFamily="34" charset="-122"/>
              <a:buChar char="–"/>
              <a:defRPr/>
            </a:pPr>
            <a:r>
              <a:rPr lang="en-US" altLang="zh-CN" kern="0" dirty="0"/>
              <a:t>SP Result</a:t>
            </a:r>
            <a:r>
              <a:rPr lang="en-US" altLang="zh-CN" kern="0"/>
              <a:t>:   43Y/ 2N/ 21A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134620631"/>
      </p:ext>
    </p:extLst>
  </p:cSld>
  <p:clrMapOvr>
    <a:masterClrMapping/>
  </p:clrMapOvr>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February </a:t>
            </a:r>
            <a:r>
              <a:rPr lang="en-US" altLang="zh-CN" sz="4000" dirty="0" smtClean="0">
                <a:solidFill>
                  <a:srgbClr val="0000FF"/>
                </a:solidFill>
              </a:rPr>
              <a:t>22</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2510285473"/>
      </p:ext>
    </p:extLst>
  </p:cSld>
  <p:clrMapOvr>
    <a:masterClrMapping/>
  </p:clrMapOvr>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61</a:t>
            </a:r>
            <a:endParaRPr lang="en-US" altLang="zh-CN" sz="4000" dirty="0"/>
          </a:p>
        </p:txBody>
      </p:sp>
      <p:sp>
        <p:nvSpPr>
          <p:cNvPr id="5" name="Rectangle 3"/>
          <p:cNvSpPr txBox="1">
            <a:spLocks noChangeArrowheads="1"/>
          </p:cNvSpPr>
          <p:nvPr/>
        </p:nvSpPr>
        <p:spPr bwMode="auto">
          <a:xfrm>
            <a:off x="457200" y="990600"/>
            <a:ext cx="112776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1050" kern="0" dirty="0"/>
          </a:p>
          <a:p>
            <a:pPr marL="342900" lvl="1" indent="-342900" algn="just">
              <a:buFont typeface="Arial" panose="020B0604020202020204" pitchFamily="34" charset="0"/>
              <a:buChar char="•"/>
              <a:defRPr/>
            </a:pPr>
            <a:r>
              <a:rPr lang="en-US" altLang="zh-CN" sz="2400" b="1" kern="0" dirty="0"/>
              <a:t>Move to add the following to the </a:t>
            </a:r>
            <a:r>
              <a:rPr lang="en-US" altLang="zh-CN" sz="2400" b="1" kern="0" dirty="0" err="1"/>
              <a:t>TGbf</a:t>
            </a:r>
            <a:r>
              <a:rPr lang="en-US" altLang="zh-CN" sz="2400" b="1" kern="0" dirty="0"/>
              <a:t> SFD:</a:t>
            </a:r>
          </a:p>
          <a:p>
            <a:pPr lvl="1">
              <a:buFont typeface="Arial" panose="020B0604020202020204" pitchFamily="34" charset="0"/>
              <a:buChar char="–"/>
              <a:defRPr/>
            </a:pPr>
            <a:r>
              <a:rPr lang="en-US" altLang="zh-CN" dirty="0"/>
              <a:t>11bf shall define both public and protected action frames, which include sensing measurement setup request/response, sensing measurement report, sensing measurement setup termination, and SBP </a:t>
            </a:r>
            <a:r>
              <a:rPr lang="en-US" altLang="zh-CN" dirty="0" smtClean="0"/>
              <a:t>request/response/termination </a:t>
            </a:r>
            <a:r>
              <a:rPr lang="en-US" altLang="zh-CN" dirty="0"/>
              <a:t>frames.</a:t>
            </a:r>
          </a:p>
          <a:p>
            <a:pPr lvl="1">
              <a:buFont typeface="Arial" panose="020B0604020202020204" pitchFamily="34" charset="0"/>
              <a:buChar char="–"/>
              <a:defRPr/>
            </a:pPr>
            <a:r>
              <a:rPr lang="en-US" altLang="zh-CN" dirty="0"/>
              <a:t>Note: Other public and protected action frames for sensing are TBD.</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2400" b="1" kern="0" dirty="0"/>
              <a:t>Move: Chaoming Luo 	</a:t>
            </a:r>
            <a:r>
              <a:rPr lang="en-US" altLang="zh-CN" sz="2400" b="1" dirty="0"/>
              <a:t>	</a:t>
            </a:r>
            <a:r>
              <a:rPr lang="en-US" altLang="zh-CN" sz="2400" b="1" kern="0" dirty="0"/>
              <a:t>Second: Pei Zhou</a:t>
            </a:r>
          </a:p>
          <a:p>
            <a:pPr marL="342900" lvl="1" indent="-342900" algn="just">
              <a:buFont typeface="Arial" panose="020B0604020202020204" pitchFamily="34" charset="0"/>
              <a:buChar char="•"/>
              <a:defRPr/>
            </a:pPr>
            <a:r>
              <a:rPr lang="en-US" altLang="zh-CN" sz="2400" b="1" kern="0" dirty="0" smtClean="0"/>
              <a:t>Result: </a:t>
            </a:r>
            <a:r>
              <a:rPr lang="en-US" altLang="zh-CN" dirty="0">
                <a:highlight>
                  <a:srgbClr val="00FF00"/>
                </a:highlight>
              </a:rPr>
              <a:t>Approved by unanimous consent</a:t>
            </a:r>
            <a:endParaRPr lang="en-US" altLang="zh-CN" sz="1200" kern="0" dirty="0"/>
          </a:p>
          <a:p>
            <a:pPr marL="342900" lvl="1" indent="-342900" algn="just">
              <a:buFont typeface="Arial" panose="020B0604020202020204" pitchFamily="34" charset="0"/>
              <a:buChar char="•"/>
              <a:defRPr/>
            </a:pPr>
            <a:endParaRPr lang="en-US" altLang="zh-CN" sz="1200" kern="0" dirty="0" smtClean="0"/>
          </a:p>
          <a:p>
            <a:pPr marL="0" lvl="1" indent="0">
              <a:buNone/>
              <a:defRPr/>
            </a:pPr>
            <a:endParaRPr lang="en-US" altLang="zh-CN" sz="1400" kern="0" dirty="0"/>
          </a:p>
          <a:p>
            <a:pPr marL="0" lvl="1" indent="0">
              <a:buNone/>
              <a:defRPr/>
            </a:pPr>
            <a:r>
              <a:rPr lang="en-US" altLang="zh-CN" kern="0" dirty="0"/>
              <a:t>Note</a:t>
            </a:r>
            <a:r>
              <a:rPr lang="zh-CN" altLang="en-US" kern="0" dirty="0"/>
              <a:t>：  </a:t>
            </a:r>
            <a:endParaRPr lang="en-US" altLang="zh-CN" kern="0" dirty="0"/>
          </a:p>
          <a:p>
            <a:pPr marL="628650" lvl="2">
              <a:buFont typeface="微软雅黑" panose="020B0503020204020204" pitchFamily="34" charset="-122"/>
              <a:buChar char="–"/>
              <a:defRPr/>
            </a:pPr>
            <a:r>
              <a:rPr lang="en-US" altLang="zh-CN" sz="1600" kern="0" dirty="0" smtClean="0"/>
              <a:t>Related </a:t>
            </a:r>
            <a:r>
              <a:rPr lang="en-US" altLang="zh-CN" sz="1600" kern="0" dirty="0"/>
              <a:t>document 21/ 1828r4</a:t>
            </a:r>
          </a:p>
          <a:p>
            <a:pPr marL="628650" lvl="2">
              <a:buFont typeface="微软雅黑" panose="020B0503020204020204" pitchFamily="34" charset="-122"/>
              <a:buChar char="–"/>
              <a:defRPr/>
            </a:pPr>
            <a:r>
              <a:rPr lang="en-US" altLang="zh-CN" sz="1600" kern="0" dirty="0"/>
              <a:t>SP Result:   23Y/  0N/  8A</a:t>
            </a:r>
          </a:p>
          <a:p>
            <a:pPr marL="628650" lvl="2">
              <a:buFont typeface="微软雅黑" panose="020B0503020204020204" pitchFamily="34" charset="-122"/>
              <a:buChar char="–"/>
              <a:defRPr/>
            </a:pPr>
            <a:r>
              <a:rPr lang="en-US" altLang="zh-CN" sz="1600" kern="0" dirty="0"/>
              <a:t>This motion is the former deferred </a:t>
            </a:r>
            <a:r>
              <a:rPr lang="en-US" altLang="zh-CN" sz="1600" kern="0" dirty="0" smtClean="0"/>
              <a:t>Motion </a:t>
            </a:r>
            <a:r>
              <a:rPr lang="en-US" altLang="zh-CN" sz="1600" kern="0" dirty="0"/>
              <a:t>53.</a:t>
            </a:r>
          </a:p>
          <a:p>
            <a:pPr marL="628650" lvl="2">
              <a:buFont typeface="微软雅黑" panose="020B0503020204020204" pitchFamily="34" charset="-122"/>
              <a:buChar char="–"/>
              <a:defRPr/>
            </a:pPr>
            <a:endParaRPr lang="en-US" altLang="zh-CN" b="1" kern="0" dirty="0"/>
          </a:p>
        </p:txBody>
      </p:sp>
    </p:spTree>
    <p:extLst>
      <p:ext uri="{BB962C8B-B14F-4D97-AF65-F5344CB8AC3E}">
        <p14:creationId xmlns:p14="http://schemas.microsoft.com/office/powerpoint/2010/main" val="4119202634"/>
      </p:ext>
    </p:extLst>
  </p:cSld>
  <p:clrMapOvr>
    <a:masterClrMapping/>
  </p:clrMapOvr>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62</a:t>
            </a:r>
          </a:p>
        </p:txBody>
      </p:sp>
      <p:sp>
        <p:nvSpPr>
          <p:cNvPr id="5" name="Rectangle 3"/>
          <p:cNvSpPr txBox="1">
            <a:spLocks noChangeArrowheads="1"/>
          </p:cNvSpPr>
          <p:nvPr/>
        </p:nvSpPr>
        <p:spPr bwMode="auto">
          <a:xfrm>
            <a:off x="2209800" y="990600"/>
            <a:ext cx="77724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PASN for unassociated STA is used in sensing.</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Chaoming Luo 	</a:t>
            </a:r>
            <a:r>
              <a:rPr lang="en-US" altLang="zh-CN" sz="1800" b="1" dirty="0"/>
              <a:t>	</a:t>
            </a:r>
            <a:r>
              <a:rPr lang="en-US" altLang="zh-CN" sz="1800" b="1" kern="0" dirty="0"/>
              <a:t>Second: Oscar Au</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22/ 0286r1</a:t>
            </a:r>
          </a:p>
          <a:p>
            <a:pPr marL="628650" lvl="2">
              <a:buFont typeface="微软雅黑" panose="020B0503020204020204" pitchFamily="34" charset="-122"/>
              <a:buChar char="–"/>
              <a:defRPr/>
            </a:pPr>
            <a:r>
              <a:rPr lang="en-US" altLang="zh-CN" kern="0" dirty="0"/>
              <a:t>SP Result:   18Y/ 3N/ 15A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335998385"/>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104909</TotalTime>
  <Words>5674</Words>
  <Application>Microsoft Office PowerPoint</Application>
  <PresentationFormat>宽屏</PresentationFormat>
  <Paragraphs>1329</Paragraphs>
  <Slides>120</Slides>
  <Notes>120</Notes>
  <HiddenSlides>0</HiddenSlides>
  <MMClips>0</MMClips>
  <ScaleCrop>false</ScaleCrop>
  <HeadingPairs>
    <vt:vector size="6" baseType="variant">
      <vt:variant>
        <vt:lpstr>已用的字体</vt:lpstr>
      </vt:variant>
      <vt:variant>
        <vt:i4>5</vt:i4>
      </vt:variant>
      <vt:variant>
        <vt:lpstr>主题</vt:lpstr>
      </vt:variant>
      <vt:variant>
        <vt:i4>1</vt:i4>
      </vt:variant>
      <vt:variant>
        <vt:lpstr>幻灯片标题</vt:lpstr>
      </vt:variant>
      <vt:variant>
        <vt:i4>120</vt:i4>
      </vt:variant>
    </vt:vector>
  </HeadingPairs>
  <TitlesOfParts>
    <vt:vector size="126" baseType="lpstr">
      <vt:lpstr>MS PGothic</vt:lpstr>
      <vt:lpstr>微软雅黑</vt:lpstr>
      <vt:lpstr>Arial</vt:lpstr>
      <vt:lpstr>Times New Roman</vt:lpstr>
      <vt:lpstr>Wingdings</vt:lpstr>
      <vt:lpstr>802-11-Submission</vt:lpstr>
      <vt:lpstr>TGbf Motions List</vt:lpstr>
      <vt:lpstr>IEEE 802.11 Task Group bf WLAN Sensing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19/0543r12</dc:title>
  <dc:subject>Task Group AY November 2015 Meeting Agenda</dc:subject>
  <dc:creator>Edward Au</dc:creator>
  <cp:keywords>March, April, May 2019</cp:keywords>
  <dc:description/>
  <cp:lastModifiedBy>Hanxiao (Tony, WT Lab)</cp:lastModifiedBy>
  <cp:revision>4694</cp:revision>
  <cp:lastPrinted>2014-11-04T15:04:57Z</cp:lastPrinted>
  <dcterms:created xsi:type="dcterms:W3CDTF">2007-04-17T18:10:23Z</dcterms:created>
  <dcterms:modified xsi:type="dcterms:W3CDTF">2022-03-04T12:39:12Z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(3)lrXN0if+5G34h9frIKviWQLodu7oMh/1iIY2+A1olB+vLmmGDY7SaZR2YBMyVnRRqZn4wTv7
zXzZMqdzT7Tf6o5XW8IOwy+n0NT18+UkIkymw89kdM0D/GM5uXEdcs4mW0tjA08a+Md6ZQPS
8B/VQIwi/cmdYJjQ6XQMXiHBeZAxKQG773ht5UMN9+feWJZ0rDFRvYBl+JmnjNyvMbDFhI25
qCYt39PgGLujhgeds5</vt:lpwstr>
  </property>
  <property fmtid="{D5CDD505-2E9C-101B-9397-08002B2CF9AE}" pid="27" name="_2015_ms_pID_7253431">
    <vt:lpwstr>LGiRddrVZa1Nv9Svs1yONK+C6LeZYo6KEWrMdDiZOUUeVGDpn0zDTB
IKz+u5YaYmia6bURJQ1hCj8Zy9whbieg8wWaLWu1fPE2o8x5HVb+JgTL+eCA1N9oxdx2ulLK
eIgmxX/3kF0w9RaarMYx4uJi0VDauieroVACyh3wK5ngIbX1xZ7YGxEfk3WFDZnHe8sII8Sg
jsxlxJZ9jswJFWYDsFYh8Aq5quVcIpfYlH4U</vt:lpwstr>
  </property>
  <property fmtid="{D5CDD505-2E9C-101B-9397-08002B2CF9AE}" pid="28" name="_2015_ms_pID_7253432">
    <vt:lpwstr>zVQo64KuOUCgr/ojFA+tNwY=</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1638412409</vt:lpwstr>
  </property>
</Properties>
</file>