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notesSlides/notesSlide81.xml" ContentType="application/vnd.openxmlformats-officedocument.presentationml.notesSlide+xml"/>
  <Override PartName="/ppt/notesSlides/notesSlide82.xml" ContentType="application/vnd.openxmlformats-officedocument.presentationml.notesSlide+xml"/>
  <Override PartName="/ppt/notesSlides/notesSlide83.xml" ContentType="application/vnd.openxmlformats-officedocument.presentationml.notesSlide+xml"/>
  <Override PartName="/ppt/notesSlides/notesSlide84.xml" ContentType="application/vnd.openxmlformats-officedocument.presentationml.notesSlide+xml"/>
  <Override PartName="/ppt/notesSlides/notesSlide85.xml" ContentType="application/vnd.openxmlformats-officedocument.presentationml.notesSlide+xml"/>
  <Override PartName="/ppt/notesSlides/notesSlide86.xml" ContentType="application/vnd.openxmlformats-officedocument.presentationml.notesSlide+xml"/>
  <Override PartName="/ppt/notesSlides/notesSlide87.xml" ContentType="application/vnd.openxmlformats-officedocument.presentationml.notesSlide+xml"/>
  <Override PartName="/ppt/notesSlides/notesSlide88.xml" ContentType="application/vnd.openxmlformats-officedocument.presentationml.notesSlide+xml"/>
  <Override PartName="/ppt/notesSlides/notesSlide89.xml" ContentType="application/vnd.openxmlformats-officedocument.presentationml.notesSlide+xml"/>
  <Override PartName="/ppt/notesSlides/notesSlide90.xml" ContentType="application/vnd.openxmlformats-officedocument.presentationml.notesSlide+xml"/>
  <Override PartName="/ppt/notesSlides/notesSlide91.xml" ContentType="application/vnd.openxmlformats-officedocument.presentationml.notesSlide+xml"/>
  <Override PartName="/ppt/notesSlides/notesSlide92.xml" ContentType="application/vnd.openxmlformats-officedocument.presentationml.notesSlide+xml"/>
  <Override PartName="/ppt/notesSlides/notesSlide93.xml" ContentType="application/vnd.openxmlformats-officedocument.presentationml.notesSlide+xml"/>
  <Override PartName="/ppt/notesSlides/notesSlide94.xml" ContentType="application/vnd.openxmlformats-officedocument.presentationml.notesSlide+xml"/>
  <Override PartName="/ppt/notesSlides/notesSlide95.xml" ContentType="application/vnd.openxmlformats-officedocument.presentationml.notesSlide+xml"/>
  <Override PartName="/ppt/notesSlides/notesSlide9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8"/>
  </p:notesMasterIdLst>
  <p:handoutMasterIdLst>
    <p:handoutMasterId r:id="rId99"/>
  </p:handoutMasterIdLst>
  <p:sldIdLst>
    <p:sldId id="269" r:id="rId2"/>
    <p:sldId id="450" r:id="rId3"/>
    <p:sldId id="424" r:id="rId4"/>
    <p:sldId id="456" r:id="rId5"/>
    <p:sldId id="457" r:id="rId6"/>
    <p:sldId id="458" r:id="rId7"/>
    <p:sldId id="459" r:id="rId8"/>
    <p:sldId id="460" r:id="rId9"/>
    <p:sldId id="461" r:id="rId10"/>
    <p:sldId id="462" r:id="rId11"/>
    <p:sldId id="465" r:id="rId12"/>
    <p:sldId id="466" r:id="rId13"/>
    <p:sldId id="467" r:id="rId14"/>
    <p:sldId id="470" r:id="rId15"/>
    <p:sldId id="468" r:id="rId16"/>
    <p:sldId id="471" r:id="rId17"/>
    <p:sldId id="472" r:id="rId18"/>
    <p:sldId id="473" r:id="rId19"/>
    <p:sldId id="474" r:id="rId20"/>
    <p:sldId id="482" r:id="rId21"/>
    <p:sldId id="483" r:id="rId22"/>
    <p:sldId id="484" r:id="rId23"/>
    <p:sldId id="485" r:id="rId24"/>
    <p:sldId id="486" r:id="rId25"/>
    <p:sldId id="487" r:id="rId26"/>
    <p:sldId id="479" r:id="rId27"/>
    <p:sldId id="481" r:id="rId28"/>
    <p:sldId id="492" r:id="rId29"/>
    <p:sldId id="489" r:id="rId30"/>
    <p:sldId id="494" r:id="rId31"/>
    <p:sldId id="495" r:id="rId32"/>
    <p:sldId id="496" r:id="rId33"/>
    <p:sldId id="497" r:id="rId34"/>
    <p:sldId id="498" r:id="rId35"/>
    <p:sldId id="501" r:id="rId36"/>
    <p:sldId id="514" r:id="rId37"/>
    <p:sldId id="504" r:id="rId38"/>
    <p:sldId id="505" r:id="rId39"/>
    <p:sldId id="506" r:id="rId40"/>
    <p:sldId id="515" r:id="rId41"/>
    <p:sldId id="516" r:id="rId42"/>
    <p:sldId id="517" r:id="rId43"/>
    <p:sldId id="518" r:id="rId44"/>
    <p:sldId id="519" r:id="rId45"/>
    <p:sldId id="520" r:id="rId46"/>
    <p:sldId id="521" r:id="rId47"/>
    <p:sldId id="522" r:id="rId48"/>
    <p:sldId id="526" r:id="rId49"/>
    <p:sldId id="527" r:id="rId50"/>
    <p:sldId id="528" r:id="rId51"/>
    <p:sldId id="523" r:id="rId52"/>
    <p:sldId id="530" r:id="rId53"/>
    <p:sldId id="531" r:id="rId54"/>
    <p:sldId id="532" r:id="rId55"/>
    <p:sldId id="529" r:id="rId56"/>
    <p:sldId id="533" r:id="rId57"/>
    <p:sldId id="534" r:id="rId58"/>
    <p:sldId id="545" r:id="rId59"/>
    <p:sldId id="538" r:id="rId60"/>
    <p:sldId id="539" r:id="rId61"/>
    <p:sldId id="540" r:id="rId62"/>
    <p:sldId id="546" r:id="rId63"/>
    <p:sldId id="547" r:id="rId64"/>
    <p:sldId id="548" r:id="rId65"/>
    <p:sldId id="549" r:id="rId66"/>
    <p:sldId id="550" r:id="rId67"/>
    <p:sldId id="551" r:id="rId68"/>
    <p:sldId id="552" r:id="rId69"/>
    <p:sldId id="553" r:id="rId70"/>
    <p:sldId id="554" r:id="rId71"/>
    <p:sldId id="555" r:id="rId72"/>
    <p:sldId id="576" r:id="rId73"/>
    <p:sldId id="577" r:id="rId74"/>
    <p:sldId id="578" r:id="rId75"/>
    <p:sldId id="559" r:id="rId76"/>
    <p:sldId id="579" r:id="rId77"/>
    <p:sldId id="580" r:id="rId78"/>
    <p:sldId id="581" r:id="rId79"/>
    <p:sldId id="582" r:id="rId80"/>
    <p:sldId id="583" r:id="rId81"/>
    <p:sldId id="584" r:id="rId82"/>
    <p:sldId id="585" r:id="rId83"/>
    <p:sldId id="586" r:id="rId84"/>
    <p:sldId id="587" r:id="rId85"/>
    <p:sldId id="588" r:id="rId86"/>
    <p:sldId id="592" r:id="rId87"/>
    <p:sldId id="589" r:id="rId88"/>
    <p:sldId id="590" r:id="rId89"/>
    <p:sldId id="591" r:id="rId90"/>
    <p:sldId id="593" r:id="rId91"/>
    <p:sldId id="594" r:id="rId92"/>
    <p:sldId id="595" r:id="rId93"/>
    <p:sldId id="596" r:id="rId94"/>
    <p:sldId id="597" r:id="rId95"/>
    <p:sldId id="598" r:id="rId96"/>
    <p:sldId id="561" r:id="rId9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2"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309" autoAdjust="0"/>
    <p:restoredTop sz="90427" autoAdjust="0"/>
  </p:normalViewPr>
  <p:slideViewPr>
    <p:cSldViewPr>
      <p:cViewPr varScale="1">
        <p:scale>
          <a:sx n="101" d="100"/>
          <a:sy n="101" d="100"/>
        </p:scale>
        <p:origin x="1452" y="114"/>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viewProps" Target="viewProps.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handoutMaster" Target="handoutMasters/handoutMaster1.xml"/><Relationship Id="rId10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commentAuthors" Target="commentAuthor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notesMaster" Target="notesMasters/notesMaster1.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0196AAE5-BEFF-405B-A41A-9D9E8900FA2E}"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360078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C4698698-3DB2-4608-B750-93575F2D56C5}"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47523895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85.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86.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87.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88.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89.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0.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91.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92.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93.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94.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95.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96.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441159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1186467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7229916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5072173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2608575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endParaRPr lang="zh-CN" altLang="en-US" dirty="0"/>
          </a:p>
        </p:txBody>
      </p:sp>
    </p:spTree>
    <p:extLst>
      <p:ext uri="{BB962C8B-B14F-4D97-AF65-F5344CB8AC3E}">
        <p14:creationId xmlns:p14="http://schemas.microsoft.com/office/powerpoint/2010/main" val="51798982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1717274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0297614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8574258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9198714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049706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Tree>
    <p:extLst>
      <p:ext uri="{BB962C8B-B14F-4D97-AF65-F5344CB8AC3E}">
        <p14:creationId xmlns:p14="http://schemas.microsoft.com/office/powerpoint/2010/main" val="28630715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926126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5123290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1612666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9263195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9953602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5000483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6212271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369583742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897792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161494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04324180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2632638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96394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1125882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9771007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3519525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3161518352"/>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00410626"/>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70998691"/>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66346312"/>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195419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3427526850"/>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95537566"/>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68065636"/>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88144627"/>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24994867"/>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77202753"/>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76707742"/>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52147593"/>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0819071"/>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06930947"/>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775354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84906014"/>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34980444"/>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33693178"/>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91228242"/>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52472185"/>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52046677"/>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14684751"/>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70775840"/>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17812542"/>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2431112636"/>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392455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839845918"/>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46571777"/>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03015979"/>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58220465"/>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44786801"/>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32202278"/>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07799864"/>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25758934"/>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07859758"/>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09952346"/>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534445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540589558"/>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52197045"/>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82457188"/>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45495802"/>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88708597"/>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6080901"/>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98307136"/>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03124787"/>
      </p:ext>
    </p:extLst>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89654100"/>
      </p:ext>
    </p:extLst>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59705258"/>
      </p:ext>
    </p:extLst>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0770887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98929377"/>
      </p:ext>
    </p:extLst>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92829349"/>
      </p:ext>
    </p:extLst>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18276440"/>
      </p:ext>
    </p:extLst>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65260169"/>
      </p:ext>
    </p:extLst>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79517665"/>
      </p:ext>
    </p:extLst>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50717948"/>
      </p:ext>
    </p:extLst>
  </p:cSld>
  <p:clrMapOvr>
    <a:masterClrMapping/>
  </p:clrMapOvr>
</p:notes>
</file>

<file path=ppt/notesSlides/notesSlide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3746973"/>
      </p:ext>
    </p:extLst>
  </p:cSld>
  <p:clrMapOvr>
    <a:masterClrMapping/>
  </p:clrMapOvr>
</p:notes>
</file>

<file path=ppt/notesSlides/notesSlide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3880092"/>
      </p:ext>
    </p:extLst>
  </p:cSld>
  <p:clrMapOvr>
    <a:masterClrMapping/>
  </p:clrMapOvr>
</p:notes>
</file>

<file path=ppt/notesSlides/notesSlide8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9547106"/>
      </p:ext>
    </p:extLst>
  </p:cSld>
  <p:clrMapOvr>
    <a:masterClrMapping/>
  </p:clrMapOvr>
</p:notes>
</file>

<file path=ppt/notesSlides/notesSlide8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17785030"/>
      </p:ext>
    </p:extLst>
  </p:cSld>
  <p:clrMapOvr>
    <a:masterClrMapping/>
  </p:clrMapOvr>
</p:notes>
</file>

<file path=ppt/notesSlides/notesSlide8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7879505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102398650"/>
      </p:ext>
    </p:extLst>
  </p:cSld>
  <p:clrMapOvr>
    <a:masterClrMapping/>
  </p:clrMapOvr>
</p:notes>
</file>

<file path=ppt/notesSlides/notesSlide9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93385781"/>
      </p:ext>
    </p:extLst>
  </p:cSld>
  <p:clrMapOvr>
    <a:masterClrMapping/>
  </p:clrMapOvr>
</p:notes>
</file>

<file path=ppt/notesSlides/notesSlide9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24361745"/>
      </p:ext>
    </p:extLst>
  </p:cSld>
  <p:clrMapOvr>
    <a:masterClrMapping/>
  </p:clrMapOvr>
</p:notes>
</file>

<file path=ppt/notesSlides/notesSlide9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90204935"/>
      </p:ext>
    </p:extLst>
  </p:cSld>
  <p:clrMapOvr>
    <a:masterClrMapping/>
  </p:clrMapOvr>
</p:notes>
</file>

<file path=ppt/notesSlides/notesSlide9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59293052"/>
      </p:ext>
    </p:extLst>
  </p:cSld>
  <p:clrMapOvr>
    <a:masterClrMapping/>
  </p:clrMapOvr>
</p:notes>
</file>

<file path=ppt/notesSlides/notesSlide9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05947820"/>
      </p:ext>
    </p:extLst>
  </p:cSld>
  <p:clrMapOvr>
    <a:masterClrMapping/>
  </p:clrMapOvr>
</p:notes>
</file>

<file path=ppt/notesSlides/notesSlide9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25820937"/>
      </p:ext>
    </p:extLst>
  </p:cSld>
  <p:clrMapOvr>
    <a:masterClrMapping/>
  </p:clrMapOvr>
</p:notes>
</file>

<file path=ppt/notesSlides/notesSlide9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19451323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a:t>Tony Xiao Han (</a:t>
            </a:r>
            <a:r>
              <a:rPr lang="en-US" smtClean="0"/>
              <a:t>Huawei)</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E93C4498-848E-4199-A92A-DEF65046281F}" type="slidenum">
              <a:rPr lang="en-US" altLang="en-US"/>
              <a:pPr>
                <a:defRPr/>
              </a:pPr>
              <a:t>‹#›</a:t>
            </a:fld>
            <a:endParaRPr lang="en-US" altLang="en-US"/>
          </a:p>
        </p:txBody>
      </p:sp>
    </p:spTree>
    <p:extLst>
      <p:ext uri="{BB962C8B-B14F-4D97-AF65-F5344CB8AC3E}">
        <p14:creationId xmlns:p14="http://schemas.microsoft.com/office/powerpoint/2010/main" val="296848023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Tony Xiao Han (</a:t>
            </a:r>
            <a:r>
              <a:rPr lang="en-US" smtClean="0"/>
              <a:t>Huawei)</a:t>
            </a:r>
            <a:endParaRPr lang="en-US"/>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BD527920-A45F-4680-B837-671AD6ADDE2C}" type="slidenum">
              <a:rPr lang="en-US" altLang="en-US"/>
              <a:pPr>
                <a:defRPr/>
              </a:pPr>
              <a:t>‹#›</a:t>
            </a:fld>
            <a:endParaRPr lang="en-US" altLang="en-US"/>
          </a:p>
        </p:txBody>
      </p:sp>
    </p:spTree>
    <p:extLst>
      <p:ext uri="{BB962C8B-B14F-4D97-AF65-F5344CB8AC3E}">
        <p14:creationId xmlns:p14="http://schemas.microsoft.com/office/powerpoint/2010/main" val="397242249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Tony Xiao Han (</a:t>
            </a:r>
            <a:r>
              <a:rPr lang="en-US" smtClean="0"/>
              <a:t>Huawei)</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98CF3751-53B3-4C74-9A1D-32DBC2A8DF9F}" type="slidenum">
              <a:rPr lang="en-US" altLang="en-US"/>
              <a:pPr>
                <a:defRPr/>
              </a:pPr>
              <a:t>‹#›</a:t>
            </a:fld>
            <a:endParaRPr lang="en-US" altLang="en-US"/>
          </a:p>
        </p:txBody>
      </p:sp>
      <p:sp>
        <p:nvSpPr>
          <p:cNvPr id="1031" name="Rectangle 7"/>
          <p:cNvSpPr>
            <a:spLocks noChangeArrowheads="1"/>
          </p:cNvSpPr>
          <p:nvPr/>
        </p:nvSpPr>
        <p:spPr bwMode="auto">
          <a:xfrm>
            <a:off x="4874503" y="304026"/>
            <a:ext cx="351384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kern="1200" dirty="0" smtClean="0">
                <a:solidFill>
                  <a:schemeClr val="tx1"/>
                </a:solidFill>
                <a:latin typeface="Times New Roman" panose="02020603050405020304" pitchFamily="18" charset="0"/>
                <a:ea typeface="MS PGothic" panose="020B0600070205080204" pitchFamily="34" charset="-128"/>
                <a:cs typeface="+mn-cs"/>
              </a:rPr>
              <a:t>802.11-20/</a:t>
            </a:r>
            <a:r>
              <a:rPr lang="en-US" altLang="zh-CN" sz="1800" b="1" kern="1200" dirty="0" smtClean="0">
                <a:solidFill>
                  <a:schemeClr val="tx1"/>
                </a:solidFill>
                <a:latin typeface="Times New Roman" panose="02020603050405020304" pitchFamily="18" charset="0"/>
                <a:ea typeface="MS PGothic" panose="020B0600070205080204" pitchFamily="34" charset="-128"/>
                <a:cs typeface="+mn-cs"/>
              </a:rPr>
              <a:t>1874</a:t>
            </a:r>
            <a:r>
              <a:rPr lang="en-US" altLang="en-US" sz="1800" b="1" kern="1200" dirty="0" smtClean="0">
                <a:solidFill>
                  <a:schemeClr val="tx1"/>
                </a:solidFill>
                <a:latin typeface="Times New Roman" panose="02020603050405020304" pitchFamily="18" charset="0"/>
                <a:ea typeface="MS PGothic" panose="020B0600070205080204" pitchFamily="34" charset="-128"/>
                <a:cs typeface="+mn-cs"/>
              </a:rPr>
              <a:t>r41</a:t>
            </a:r>
            <a:endParaRPr lang="en-US" altLang="en-US" sz="1800" b="1" kern="1200" dirty="0" smtClean="0">
              <a:solidFill>
                <a:schemeClr val="tx1"/>
              </a:solidFill>
              <a:latin typeface="Times New Roman" panose="02020603050405020304" pitchFamily="18" charset="0"/>
              <a:ea typeface="MS PGothic" panose="020B0600070205080204" pitchFamily="34" charset="-128"/>
              <a:cs typeface="+mn-cs"/>
            </a:endParaRPr>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033" name="Rectangle 9"/>
          <p:cNvSpPr>
            <a:spLocks noChangeArrowheads="1"/>
          </p:cNvSpPr>
          <p:nvPr/>
        </p:nvSpPr>
        <p:spPr bwMode="auto">
          <a:xfrm>
            <a:off x="685800"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dirty="0" smtClean="0"/>
              <a:t>Submission</a:t>
            </a:r>
          </a:p>
        </p:txBody>
      </p:sp>
      <p:sp>
        <p:nvSpPr>
          <p:cNvPr id="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1" name="Rectangle 7"/>
          <p:cNvSpPr>
            <a:spLocks noChangeArrowheads="1"/>
          </p:cNvSpPr>
          <p:nvPr userDrawn="1"/>
        </p:nvSpPr>
        <p:spPr bwMode="auto">
          <a:xfrm>
            <a:off x="685800" y="318314"/>
            <a:ext cx="134011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January </a:t>
            </a:r>
            <a:r>
              <a:rPr lang="en-US" altLang="en-US" sz="1800" b="1" dirty="0" smtClean="0"/>
              <a:t>2022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20/11-20-1834-00-00bf-ieee-802-11bf-november-2020-plenary-meeting-minutes.docx"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 Id="rId6" Type="http://schemas.openxmlformats.org/officeDocument/2006/relationships/hyperlink" Target="https://mentor.ieee.org/802.11/dcn/21/11-21-0038-00-00bf-802-11bf-teleconference-minutes-january-2021.docx" TargetMode="External"/><Relationship Id="rId5" Type="http://schemas.openxmlformats.org/officeDocument/2006/relationships/hyperlink" Target="https://mentor.ieee.org/802.11/dcn/20/11-20-1955-01-00bf-802-11bf-teleconference-minutes-december-2020.docx" TargetMode="External"/><Relationship Id="rId4" Type="http://schemas.openxmlformats.org/officeDocument/2006/relationships/hyperlink" Target="https://mentor.ieee.org/802.11/dcn/20/11-20-1909-00-00bf-802-11bf-teleconference-minutes-november-2020.docx"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21/11-21-0120-01-00bf-meeting-minutes-january-2021.docx" TargetMode="External"/><Relationship Id="rId2" Type="http://schemas.openxmlformats.org/officeDocument/2006/relationships/notesSlide" Target="../notesSlides/notesSlide27.xml"/><Relationship Id="rId1" Type="http://schemas.openxmlformats.org/officeDocument/2006/relationships/slideLayout" Target="../slideLayouts/slideLayout1.xml"/><Relationship Id="rId4" Type="http://schemas.openxmlformats.org/officeDocument/2006/relationships/hyperlink" Target="https://mentor.ieee.org/802.11/dcn/21/11-21-0227-01-00bf-802-11bf-teleconference-minutes-february-2021.docx" TargetMode="Externa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3" Type="http://schemas.openxmlformats.org/officeDocument/2006/relationships/hyperlink" Target="https://mentor.ieee.org/802.11/dcn/21/11-21-0476-00-00bf-meeting-minutes-march-2021.docx" TargetMode="External"/><Relationship Id="rId2" Type="http://schemas.openxmlformats.org/officeDocument/2006/relationships/notesSlide" Target="../notesSlides/notesSlide35.xml"/><Relationship Id="rId1" Type="http://schemas.openxmlformats.org/officeDocument/2006/relationships/slideLayout" Target="../slideLayouts/slideLayout1.xml"/><Relationship Id="rId5" Type="http://schemas.openxmlformats.org/officeDocument/2006/relationships/hyperlink" Target="https://mentor.ieee.org/802.11/dcn/21/11-21-0645-03-00bf-802-11bf-teleconference-minutes-april-2021.docx" TargetMode="External"/><Relationship Id="rId4" Type="http://schemas.openxmlformats.org/officeDocument/2006/relationships/hyperlink" Target="https://mentor.ieee.org/802.11/dcn/21/11-21-0547-00-00bf-802-11bf-teleconference-minutes-march-2021.docx" TargetMode="Externa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dcn/20/11-20-1465-00-SENS-wlan-sensing-sg-september-2020-interim-meeting-minutes.docx"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hyperlink" Target="https://mentor.ieee.org/802.11/dcn/20/11-20-1729-00-00bf-ieee-802-11bf-teleconference-meeting-minutes-september-and-october-2020.docx" TargetMode="External"/></Relationships>
</file>

<file path=ppt/slides/_rels/slide40.xml.rels><?xml version="1.0" encoding="UTF-8" standalone="yes"?>
<Relationships xmlns="http://schemas.openxmlformats.org/package/2006/relationships"><Relationship Id="rId3" Type="http://schemas.openxmlformats.org/officeDocument/2006/relationships/hyperlink" Target="https://mentor.ieee.org/802.11/dcn/21/11-21-0870-02-00bf-meeting-minutes-may-2021.docx" TargetMode="External"/><Relationship Id="rId2" Type="http://schemas.openxmlformats.org/officeDocument/2006/relationships/notesSlide" Target="../notesSlides/notesSlide40.xml"/><Relationship Id="rId1" Type="http://schemas.openxmlformats.org/officeDocument/2006/relationships/slideLayout" Target="../slideLayouts/slideLayout1.xml"/><Relationship Id="rId4" Type="http://schemas.openxmlformats.org/officeDocument/2006/relationships/hyperlink" Target="https://mentor.ieee.org/802.11/dcn/21/11-21-0914-03-00bf-ieee-802-11bf-teleconference-minutes-may-july-2021.docx" TargetMode="Externa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3" Type="http://schemas.openxmlformats.org/officeDocument/2006/relationships/hyperlink" Target="https://mentor.ieee.org/802.11/dcn/21/11-21-1306-00-00bf-ieee-802-11bf-july-2021-plenary-meeting-minutes.docx" TargetMode="External"/><Relationship Id="rId2" Type="http://schemas.openxmlformats.org/officeDocument/2006/relationships/notesSlide" Target="../notesSlides/notesSlide58.xml"/><Relationship Id="rId1" Type="http://schemas.openxmlformats.org/officeDocument/2006/relationships/slideLayout" Target="../slideLayouts/slideLayout1.xml"/><Relationship Id="rId4" Type="http://schemas.openxmlformats.org/officeDocument/2006/relationships/hyperlink" Target="https://mentor.ieee.org/802.11/dcn/21/11-21-1314-04-00bf-ieee-802-11bf-teleconference-minutes-july-september-2021.docx" TargetMode="Externa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1.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78.xml"/><Relationship Id="rId1" Type="http://schemas.openxmlformats.org/officeDocument/2006/relationships/slideLayout" Target="../slideLayouts/slideLayout1.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79.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80.xml"/><Relationship Id="rId1" Type="http://schemas.openxmlformats.org/officeDocument/2006/relationships/slideLayout" Target="../slideLayouts/slideLayout1.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81.xml"/><Relationship Id="rId1" Type="http://schemas.openxmlformats.org/officeDocument/2006/relationships/slideLayout" Target="../slideLayouts/slideLayout1.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82.xml"/><Relationship Id="rId1" Type="http://schemas.openxmlformats.org/officeDocument/2006/relationships/slideLayout" Target="../slideLayouts/slideLayout1.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83.xml"/><Relationship Id="rId1" Type="http://schemas.openxmlformats.org/officeDocument/2006/relationships/slideLayout" Target="../slideLayouts/slideLayout1.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84.xml"/><Relationship Id="rId1" Type="http://schemas.openxmlformats.org/officeDocument/2006/relationships/slideLayout" Target="../slideLayouts/slideLayout1.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85.xml"/><Relationship Id="rId1" Type="http://schemas.openxmlformats.org/officeDocument/2006/relationships/slideLayout" Target="../slideLayouts/slideLayout1.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86.xml"/><Relationship Id="rId1" Type="http://schemas.openxmlformats.org/officeDocument/2006/relationships/slideLayout" Target="../slideLayouts/slideLayout1.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87.xml"/><Relationship Id="rId1" Type="http://schemas.openxmlformats.org/officeDocument/2006/relationships/slideLayout" Target="../slideLayouts/slideLayout1.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88.xml"/><Relationship Id="rId1" Type="http://schemas.openxmlformats.org/officeDocument/2006/relationships/slideLayout" Target="../slideLayouts/slideLayout1.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89.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90.xml"/><Relationship Id="rId1" Type="http://schemas.openxmlformats.org/officeDocument/2006/relationships/slideLayout" Target="../slideLayouts/slideLayout1.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91.xml"/><Relationship Id="rId1" Type="http://schemas.openxmlformats.org/officeDocument/2006/relationships/slideLayout" Target="../slideLayouts/slideLayout1.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92.xml"/><Relationship Id="rId1" Type="http://schemas.openxmlformats.org/officeDocument/2006/relationships/slideLayout" Target="../slideLayouts/slideLayout1.xml"/></Relationships>
</file>

<file path=ppt/slides/_rels/slide93.xml.rels><?xml version="1.0" encoding="UTF-8" standalone="yes"?>
<Relationships xmlns="http://schemas.openxmlformats.org/package/2006/relationships"><Relationship Id="rId2" Type="http://schemas.openxmlformats.org/officeDocument/2006/relationships/notesSlide" Target="../notesSlides/notesSlide93.xml"/><Relationship Id="rId1" Type="http://schemas.openxmlformats.org/officeDocument/2006/relationships/slideLayout" Target="../slideLayouts/slideLayout1.xml"/></Relationships>
</file>

<file path=ppt/slides/_rels/slide94.xml.rels><?xml version="1.0" encoding="UTF-8" standalone="yes"?>
<Relationships xmlns="http://schemas.openxmlformats.org/package/2006/relationships"><Relationship Id="rId2" Type="http://schemas.openxmlformats.org/officeDocument/2006/relationships/notesSlide" Target="../notesSlides/notesSlide94.xml"/><Relationship Id="rId1" Type="http://schemas.openxmlformats.org/officeDocument/2006/relationships/slideLayout" Target="../slideLayouts/slideLayout1.xml"/></Relationships>
</file>

<file path=ppt/slides/_rels/slide95.xml.rels><?xml version="1.0" encoding="UTF-8" standalone="yes"?>
<Relationships xmlns="http://schemas.openxmlformats.org/package/2006/relationships"><Relationship Id="rId2" Type="http://schemas.openxmlformats.org/officeDocument/2006/relationships/notesSlide" Target="../notesSlides/notesSlide95.xml"/><Relationship Id="rId1" Type="http://schemas.openxmlformats.org/officeDocument/2006/relationships/slideLayout" Target="../slideLayouts/slideLayout1.xml"/></Relationships>
</file>

<file path=ppt/slides/_rels/slide96.xml.rels><?xml version="1.0" encoding="UTF-8" standalone="yes"?>
<Relationships xmlns="http://schemas.openxmlformats.org/package/2006/relationships"><Relationship Id="rId2" Type="http://schemas.openxmlformats.org/officeDocument/2006/relationships/notesSlide" Target="../notesSlides/notesSlide9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4099"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3C60C8EF-9059-491D-8C36-897D12374B72}" type="slidenum">
              <a:rPr lang="en-US" altLang="en-US" sz="1200" b="0" smtClean="0"/>
              <a:pPr>
                <a:spcBef>
                  <a:spcPct val="0"/>
                </a:spcBef>
                <a:buFontTx/>
                <a:buNone/>
              </a:pPr>
              <a:t>1</a:t>
            </a:fld>
            <a:endParaRPr lang="en-US" altLang="en-US" sz="1200" b="0" smtClean="0"/>
          </a:p>
        </p:txBody>
      </p:sp>
      <p:sp>
        <p:nvSpPr>
          <p:cNvPr id="4100" name="Rectangle 2"/>
          <p:cNvSpPr>
            <a:spLocks noGrp="1" noChangeArrowheads="1"/>
          </p:cNvSpPr>
          <p:nvPr>
            <p:ph type="title"/>
          </p:nvPr>
        </p:nvSpPr>
        <p:spPr>
          <a:xfrm>
            <a:off x="381000" y="914400"/>
            <a:ext cx="8305800" cy="1066800"/>
          </a:xfrm>
        </p:spPr>
        <p:txBody>
          <a:bodyPr/>
          <a:lstStyle/>
          <a:p>
            <a:r>
              <a:rPr lang="en-US" altLang="en-US" dirty="0" err="1" smtClean="0"/>
              <a:t>TG</a:t>
            </a:r>
            <a:r>
              <a:rPr lang="en-US" altLang="zh-CN" dirty="0" err="1" smtClean="0"/>
              <a:t>bf</a:t>
            </a:r>
            <a:r>
              <a:rPr lang="en-US" altLang="zh-CN" dirty="0" smtClean="0"/>
              <a:t> </a:t>
            </a:r>
            <a:r>
              <a:rPr lang="en-US" altLang="en-US" dirty="0" smtClean="0"/>
              <a:t>Motions List</a:t>
            </a:r>
          </a:p>
        </p:txBody>
      </p:sp>
      <p:sp>
        <p:nvSpPr>
          <p:cNvPr id="4101" name="Rectangle 6"/>
          <p:cNvSpPr>
            <a:spLocks noGrp="1" noChangeArrowheads="1"/>
          </p:cNvSpPr>
          <p:nvPr>
            <p:ph type="body" idx="1"/>
          </p:nvPr>
        </p:nvSpPr>
        <p:spPr>
          <a:xfrm>
            <a:off x="685800" y="2590800"/>
            <a:ext cx="7772400" cy="381000"/>
          </a:xfrm>
        </p:spPr>
        <p:txBody>
          <a:bodyPr/>
          <a:lstStyle/>
          <a:p>
            <a:pPr algn="ctr">
              <a:buFontTx/>
              <a:buNone/>
            </a:pPr>
            <a:r>
              <a:rPr lang="en-US" altLang="en-US" sz="2000" dirty="0" smtClean="0"/>
              <a:t>Date:</a:t>
            </a:r>
            <a:r>
              <a:rPr lang="en-US" altLang="en-US" sz="2000" b="0" dirty="0" smtClean="0"/>
              <a:t> 2021-02-05</a:t>
            </a:r>
          </a:p>
        </p:txBody>
      </p:sp>
      <p:sp>
        <p:nvSpPr>
          <p:cNvPr id="4102" name="Rectangle 12"/>
          <p:cNvSpPr>
            <a:spLocks noChangeArrowheads="1"/>
          </p:cNvSpPr>
          <p:nvPr/>
        </p:nvSpPr>
        <p:spPr bwMode="auto">
          <a:xfrm>
            <a:off x="685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nvGraphicFramePr>
        <p:xfrm>
          <a:off x="838200" y="3671888"/>
          <a:ext cx="7620000" cy="82391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100" dirty="0" smtClean="0">
                          <a:solidFill>
                            <a:schemeClr val="tx1"/>
                          </a:solidFill>
                        </a:rPr>
                        <a:t>Name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Tony Xiao Han</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Huawei Technologies Co., Ltd.</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F3, Huawei Base, Shenzhen, China</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10</a:t>
            </a:fld>
            <a:endParaRPr lang="en-US" altLang="en-US" sz="1200" b="0" smtClean="0"/>
          </a:p>
        </p:txBody>
      </p:sp>
      <p:sp>
        <p:nvSpPr>
          <p:cNvPr id="7171" name="Rectangle 3"/>
          <p:cNvSpPr txBox="1">
            <a:spLocks noChangeArrowheads="1"/>
          </p:cNvSpPr>
          <p:nvPr/>
        </p:nvSpPr>
        <p:spPr bwMode="auto">
          <a:xfrm>
            <a:off x="685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Motions on </a:t>
            </a:r>
            <a:r>
              <a:rPr lang="en-US" altLang="zh-CN" sz="4000" dirty="0" smtClean="0">
                <a:solidFill>
                  <a:srgbClr val="0000FF"/>
                </a:solidFill>
              </a:rPr>
              <a:t>December 8</a:t>
            </a:r>
            <a:r>
              <a:rPr lang="en-US" altLang="en-US" sz="4000" dirty="0" smtClean="0"/>
              <a:t>.</a:t>
            </a:r>
          </a:p>
          <a:p>
            <a:pPr lvl="1"/>
            <a:endParaRPr lang="en-US" altLang="en-US" sz="3600" dirty="0" smtClean="0"/>
          </a:p>
          <a:p>
            <a:pPr lvl="1"/>
            <a:endParaRPr lang="en-US" altLang="en-US" sz="36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295062992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11</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5</a:t>
            </a:r>
            <a:endParaRPr lang="en-US" altLang="en-US" sz="2800" dirty="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adopt </a:t>
            </a:r>
            <a:r>
              <a:rPr lang="en-US" altLang="zh-CN" kern="0" dirty="0" smtClean="0"/>
              <a:t>11-20/1812r0 </a:t>
            </a:r>
            <a:r>
              <a:rPr lang="en-US" altLang="zh-CN" kern="0" dirty="0"/>
              <a:t>as the selection procedure document for </a:t>
            </a:r>
            <a:r>
              <a:rPr lang="en-US" altLang="zh-CN" kern="0" dirty="0" err="1"/>
              <a:t>TGbf</a:t>
            </a:r>
            <a:r>
              <a:rPr lang="en-US" altLang="zh-CN" kern="0" dirty="0"/>
              <a:t>.</a:t>
            </a:r>
            <a:endParaRPr lang="en-US" altLang="zh-CN" kern="0" dirty="0" smtClean="0"/>
          </a:p>
          <a:p>
            <a:pPr>
              <a:defRPr/>
            </a:pPr>
            <a:endParaRPr lang="en-US" altLang="zh-CN" kern="0" dirty="0" smtClean="0"/>
          </a:p>
          <a:p>
            <a:pPr marL="285750" lvl="1">
              <a:buFont typeface="Arial" panose="020B0604020202020204" pitchFamily="34" charset="0"/>
              <a:buChar char="•"/>
              <a:defRPr/>
            </a:pPr>
            <a:r>
              <a:rPr lang="en-US" altLang="zh-CN" kern="0" dirty="0" smtClean="0"/>
              <a:t>Move: </a:t>
            </a:r>
            <a:r>
              <a:rPr lang="en-US" altLang="zh-CN" dirty="0"/>
              <a:t>Claudio Da Silva </a:t>
            </a:r>
            <a:r>
              <a:rPr lang="en-US" altLang="zh-CN" dirty="0" smtClean="0"/>
              <a:t>	</a:t>
            </a:r>
            <a:r>
              <a:rPr lang="en-US" altLang="zh-CN" kern="0" dirty="0" smtClean="0"/>
              <a:t>	Second: </a:t>
            </a:r>
            <a:r>
              <a:rPr lang="en-US" altLang="zh-CN" kern="0" dirty="0"/>
              <a:t>Assaf Kasher </a:t>
            </a:r>
            <a:r>
              <a:rPr lang="en-US" altLang="zh-CN" kern="0" dirty="0" smtClean="0"/>
              <a:t>	</a:t>
            </a:r>
          </a:p>
          <a:p>
            <a:pPr marL="285750" lvl="1">
              <a:buFont typeface="Arial" panose="020B0604020202020204" pitchFamily="34" charset="0"/>
              <a:buChar char="•"/>
              <a:defRPr/>
            </a:pPr>
            <a:r>
              <a:rPr lang="en-US" altLang="zh-CN" kern="0" dirty="0" smtClean="0"/>
              <a:t>Result: </a:t>
            </a:r>
            <a:r>
              <a:rPr lang="en-US" altLang="zh-CN" dirty="0">
                <a:highlight>
                  <a:srgbClr val="00FF00"/>
                </a:highlight>
              </a:rPr>
              <a:t>Approved by unanimous consent</a:t>
            </a:r>
            <a:endParaRPr lang="en-US" altLang="zh-CN" kern="0" dirty="0"/>
          </a:p>
          <a:p>
            <a:pPr marL="285750" lvl="1">
              <a:buFont typeface="Arial" panose="020B0604020202020204" pitchFamily="34" charset="0"/>
              <a:buChar char="•"/>
              <a:defRPr/>
            </a:pPr>
            <a:endParaRPr lang="en-US" altLang="zh-CN" dirty="0" smtClean="0"/>
          </a:p>
          <a:p>
            <a:pPr lvl="1">
              <a:defRPr/>
            </a:pPr>
            <a:endParaRPr lang="en-US" altLang="zh-CN" kern="0" dirty="0"/>
          </a:p>
        </p:txBody>
      </p:sp>
    </p:spTree>
    <p:extLst>
      <p:ext uri="{BB962C8B-B14F-4D97-AF65-F5344CB8AC3E}">
        <p14:creationId xmlns:p14="http://schemas.microsoft.com/office/powerpoint/2010/main" val="296898819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12</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6</a:t>
            </a:r>
            <a:endParaRPr lang="en-US" altLang="en-US" sz="2800" dirty="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adopt 11-20/1813r0 as the functional requirement document for </a:t>
            </a:r>
            <a:r>
              <a:rPr lang="en-US" altLang="zh-CN" kern="0" dirty="0" err="1" smtClean="0"/>
              <a:t>TGbf</a:t>
            </a:r>
            <a:r>
              <a:rPr lang="en-US" altLang="zh-CN" kern="0" dirty="0" smtClean="0"/>
              <a:t>. The </a:t>
            </a:r>
            <a:r>
              <a:rPr lang="en-US" altLang="zh-CN" kern="0" dirty="0"/>
              <a:t>Functional Requirements document may be modified at any time by a 75% approval vote.</a:t>
            </a:r>
          </a:p>
          <a:p>
            <a:pPr>
              <a:defRPr/>
            </a:pPr>
            <a:endParaRPr lang="en-US" altLang="zh-CN" kern="0" dirty="0" smtClean="0"/>
          </a:p>
          <a:p>
            <a:pPr marL="342900" lvl="1" indent="-342900">
              <a:buFont typeface="Arial" panose="020B0604020202020204" pitchFamily="34" charset="0"/>
              <a:buChar char="•"/>
              <a:defRPr/>
            </a:pPr>
            <a:r>
              <a:rPr lang="en-US" altLang="zh-CN" kern="0" dirty="0" smtClean="0"/>
              <a:t>Move: </a:t>
            </a:r>
            <a:r>
              <a:rPr lang="en-US" altLang="zh-CN" dirty="0"/>
              <a:t>Claudio Da </a:t>
            </a:r>
            <a:r>
              <a:rPr lang="en-US" altLang="zh-CN" dirty="0" smtClean="0"/>
              <a:t>Silva</a:t>
            </a:r>
            <a:r>
              <a:rPr lang="en-US" altLang="zh-CN" kern="0" dirty="0" smtClean="0"/>
              <a:t>		Second: </a:t>
            </a:r>
            <a:r>
              <a:rPr lang="en-US" altLang="zh-CN" kern="0" dirty="0"/>
              <a:t>Sang Kim </a:t>
            </a:r>
            <a:r>
              <a:rPr lang="en-US" altLang="zh-CN" kern="0" dirty="0" smtClean="0"/>
              <a:t>	</a:t>
            </a:r>
          </a:p>
          <a:p>
            <a:pPr marL="342900" lvl="1" indent="-342900">
              <a:buFont typeface="Arial" panose="020B0604020202020204" pitchFamily="34" charset="0"/>
              <a:buChar char="•"/>
              <a:defRPr/>
            </a:pPr>
            <a:r>
              <a:rPr lang="en-US" altLang="zh-CN" kern="0" dirty="0" smtClean="0"/>
              <a:t>Result: </a:t>
            </a:r>
            <a:r>
              <a:rPr lang="en-US" altLang="zh-CN" dirty="0">
                <a:highlight>
                  <a:srgbClr val="00FF00"/>
                </a:highlight>
              </a:rPr>
              <a:t>Approved by unanimous consent</a:t>
            </a:r>
            <a:endParaRPr lang="en-US" altLang="zh-CN" kern="0" dirty="0"/>
          </a:p>
          <a:p>
            <a:pPr lvl="1">
              <a:defRPr/>
            </a:pPr>
            <a:endParaRPr lang="en-US" altLang="zh-CN" kern="0" dirty="0"/>
          </a:p>
        </p:txBody>
      </p:sp>
    </p:spTree>
    <p:extLst>
      <p:ext uri="{BB962C8B-B14F-4D97-AF65-F5344CB8AC3E}">
        <p14:creationId xmlns:p14="http://schemas.microsoft.com/office/powerpoint/2010/main" val="112715862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13</a:t>
            </a:fld>
            <a:endParaRPr lang="en-US" altLang="en-US" sz="1200" b="0" smtClean="0"/>
          </a:p>
        </p:txBody>
      </p:sp>
      <p:sp>
        <p:nvSpPr>
          <p:cNvPr id="7171" name="Rectangle 3"/>
          <p:cNvSpPr txBox="1">
            <a:spLocks noChangeArrowheads="1"/>
          </p:cNvSpPr>
          <p:nvPr/>
        </p:nvSpPr>
        <p:spPr bwMode="auto">
          <a:xfrm>
            <a:off x="685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Motions on </a:t>
            </a:r>
            <a:r>
              <a:rPr lang="en-US" altLang="zh-CN" sz="4000" dirty="0" smtClean="0">
                <a:solidFill>
                  <a:srgbClr val="0000FF"/>
                </a:solidFill>
              </a:rPr>
              <a:t>January 12, 13, 14</a:t>
            </a:r>
            <a:r>
              <a:rPr lang="en-US" altLang="en-US" sz="4000" dirty="0" smtClean="0"/>
              <a:t>.</a:t>
            </a:r>
          </a:p>
          <a:p>
            <a:pPr lvl="1"/>
            <a:endParaRPr lang="en-US" altLang="en-US" sz="3600" dirty="0" smtClean="0"/>
          </a:p>
          <a:p>
            <a:pPr lvl="1"/>
            <a:endParaRPr lang="en-US" altLang="en-US" sz="36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339735233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95E1BE7-2806-4869-AE7C-550826B03251}" type="slidenum">
              <a:rPr lang="en-US" altLang="en-US" sz="1200" b="0" smtClean="0"/>
              <a:pPr>
                <a:spcBef>
                  <a:spcPct val="0"/>
                </a:spcBef>
                <a:buFontTx/>
                <a:buNone/>
              </a:pPr>
              <a:t>14</a:t>
            </a:fld>
            <a:endParaRPr lang="en-US" altLang="en-US" sz="1200" b="0" smtClean="0"/>
          </a:p>
        </p:txBody>
      </p:sp>
      <p:sp>
        <p:nvSpPr>
          <p:cNvPr id="19459"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smtClean="0">
                <a:solidFill>
                  <a:schemeClr val="tx2"/>
                </a:solidFill>
              </a:rPr>
              <a:t>TGbf</a:t>
            </a:r>
            <a:r>
              <a:rPr lang="en-US" altLang="en-US" sz="2800" dirty="0" smtClean="0">
                <a:solidFill>
                  <a:schemeClr val="tx2"/>
                </a:solidFill>
              </a:rPr>
              <a:t> </a:t>
            </a:r>
            <a:r>
              <a:rPr lang="en-US" altLang="en-US" sz="2800" dirty="0">
                <a:solidFill>
                  <a:schemeClr val="tx2"/>
                </a:solidFill>
              </a:rPr>
              <a:t>meeting minutes</a:t>
            </a:r>
          </a:p>
        </p:txBody>
      </p:sp>
      <p:sp>
        <p:nvSpPr>
          <p:cNvPr id="19460" name="Rectangle 3"/>
          <p:cNvSpPr txBox="1">
            <a:spLocks noChangeArrowheads="1"/>
          </p:cNvSpPr>
          <p:nvPr/>
        </p:nvSpPr>
        <p:spPr bwMode="auto">
          <a:xfrm>
            <a:off x="685800" y="15240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dirty="0"/>
              <a:t>Move to approve </a:t>
            </a:r>
            <a:r>
              <a:rPr lang="en-US" altLang="zh-CN" sz="2000" dirty="0" err="1" smtClean="0"/>
              <a:t>TGbf</a:t>
            </a:r>
            <a:r>
              <a:rPr lang="en-US" altLang="zh-CN" sz="2000" dirty="0" smtClean="0"/>
              <a:t> minutes </a:t>
            </a:r>
            <a:r>
              <a:rPr lang="en-US" altLang="zh-CN" sz="2000" dirty="0"/>
              <a:t>of meetings and teleconferences from </a:t>
            </a:r>
            <a:r>
              <a:rPr lang="en-US" altLang="zh-CN" sz="2000" dirty="0" smtClean="0"/>
              <a:t>November 2020 </a:t>
            </a:r>
            <a:r>
              <a:rPr lang="en-US" altLang="zh-CN" sz="2000" dirty="0"/>
              <a:t>meeting to today:</a:t>
            </a:r>
          </a:p>
          <a:p>
            <a:pPr lvl="1">
              <a:buFont typeface="Arial" panose="020B0604020202020204" pitchFamily="34" charset="0"/>
              <a:buChar char="•"/>
            </a:pPr>
            <a:r>
              <a:rPr lang="en-US" altLang="zh-CN" sz="1600" dirty="0"/>
              <a:t>November </a:t>
            </a:r>
            <a:r>
              <a:rPr lang="en-US" altLang="zh-CN" sz="1600" dirty="0" smtClean="0"/>
              <a:t>plenary: </a:t>
            </a:r>
            <a:r>
              <a:rPr lang="en-US" altLang="zh-CN" sz="1600" dirty="0">
                <a:hlinkClick r:id="rId3"/>
              </a:rPr>
              <a:t>https://</a:t>
            </a:r>
            <a:r>
              <a:rPr lang="en-US" altLang="zh-CN" sz="1600" dirty="0" smtClean="0">
                <a:hlinkClick r:id="rId3"/>
              </a:rPr>
              <a:t>mentor.ieee.org/802.11/dcn/20/11-20-1834-00-00bf-ieee-802-11bf-november-2020-plenary-meeting-minutes.docx</a:t>
            </a:r>
            <a:endParaRPr lang="en-US" altLang="zh-CN" sz="1600" dirty="0" smtClean="0"/>
          </a:p>
          <a:p>
            <a:pPr lvl="1">
              <a:buFont typeface="Arial" panose="020B0604020202020204" pitchFamily="34" charset="0"/>
              <a:buChar char="•"/>
            </a:pPr>
            <a:endParaRPr lang="en-US" altLang="zh-CN" sz="1600" dirty="0"/>
          </a:p>
          <a:p>
            <a:pPr lvl="1">
              <a:buFont typeface="Arial" panose="020B0604020202020204" pitchFamily="34" charset="0"/>
              <a:buChar char="•"/>
            </a:pPr>
            <a:r>
              <a:rPr lang="en-US" altLang="zh-CN" sz="1600" dirty="0" smtClean="0"/>
              <a:t>Teleconferences </a:t>
            </a:r>
            <a:r>
              <a:rPr lang="en-US" altLang="zh-CN" sz="1600" dirty="0"/>
              <a:t>November </a:t>
            </a:r>
            <a:r>
              <a:rPr lang="en-US" altLang="zh-CN" sz="1600" dirty="0" smtClean="0"/>
              <a:t>- January: </a:t>
            </a:r>
          </a:p>
          <a:p>
            <a:pPr marL="714375" lvl="1" indent="0">
              <a:buNone/>
            </a:pPr>
            <a:r>
              <a:rPr lang="en-US" altLang="zh-CN" sz="1600" dirty="0" smtClean="0">
                <a:hlinkClick r:id="rId4"/>
              </a:rPr>
              <a:t>https</a:t>
            </a:r>
            <a:r>
              <a:rPr lang="en-US" altLang="zh-CN" sz="1600" dirty="0">
                <a:hlinkClick r:id="rId4"/>
              </a:rPr>
              <a:t>://</a:t>
            </a:r>
            <a:r>
              <a:rPr lang="en-US" altLang="zh-CN" sz="1600" dirty="0" smtClean="0">
                <a:hlinkClick r:id="rId4"/>
              </a:rPr>
              <a:t>mentor.ieee.org/802.11/dcn/20/11-20-1909-00-00bf-802-11bf-teleconference-minutes-november-2020.docx</a:t>
            </a:r>
            <a:endParaRPr lang="en-US" altLang="zh-CN" sz="1600" dirty="0" smtClean="0"/>
          </a:p>
          <a:p>
            <a:pPr marL="714375" lvl="1" indent="0">
              <a:buNone/>
            </a:pPr>
            <a:r>
              <a:rPr lang="en-US" altLang="zh-CN" sz="1600" dirty="0">
                <a:hlinkClick r:id="rId5"/>
              </a:rPr>
              <a:t>https://</a:t>
            </a:r>
            <a:r>
              <a:rPr lang="en-US" altLang="zh-CN" sz="1600" dirty="0" smtClean="0">
                <a:hlinkClick r:id="rId5"/>
              </a:rPr>
              <a:t>mentor.ieee.org/802.11/dcn/20/11-20-1955-01-00bf-802-11bf-teleconference-minutes-december-2020.docx</a:t>
            </a:r>
            <a:endParaRPr lang="en-US" altLang="zh-CN" sz="1600" dirty="0" smtClean="0"/>
          </a:p>
          <a:p>
            <a:pPr marL="714375" lvl="1" indent="0">
              <a:buNone/>
            </a:pPr>
            <a:r>
              <a:rPr lang="en-US" altLang="zh-CN" sz="1600" dirty="0">
                <a:hlinkClick r:id="rId6"/>
              </a:rPr>
              <a:t>https://mentor.ieee.org/802.11/dcn/21/11-21-0038-00-00bf-802-11bf-teleconference-minutes-january-2021.docx</a:t>
            </a:r>
            <a:endParaRPr lang="en-US" altLang="zh-CN" sz="1600" dirty="0"/>
          </a:p>
          <a:p>
            <a:endParaRPr lang="en-US" altLang="zh-CN" sz="2000" dirty="0" smtClean="0"/>
          </a:p>
          <a:p>
            <a:r>
              <a:rPr lang="en-US" altLang="zh-CN" sz="2000" dirty="0" smtClean="0"/>
              <a:t>Move</a:t>
            </a:r>
            <a:r>
              <a:rPr lang="en-US" altLang="zh-CN" sz="2000" dirty="0"/>
              <a:t>: Leif Wilhelmsson 		Second: Claudio Da Silva </a:t>
            </a:r>
          </a:p>
          <a:p>
            <a:endParaRPr lang="en-US" altLang="zh-CN" sz="2000" dirty="0"/>
          </a:p>
          <a:p>
            <a:r>
              <a:rPr lang="en-US" altLang="zh-CN" sz="2000" dirty="0"/>
              <a:t>Result</a:t>
            </a:r>
            <a:r>
              <a:rPr lang="en-US" altLang="zh-CN" sz="2000" dirty="0" smtClean="0"/>
              <a:t>:</a:t>
            </a:r>
            <a:r>
              <a:rPr lang="en-US" altLang="zh-CN" sz="2000" dirty="0">
                <a:highlight>
                  <a:srgbClr val="00FF00"/>
                </a:highlight>
              </a:rPr>
              <a:t> Approved by unanimous consent</a:t>
            </a:r>
            <a:endParaRPr lang="zh-CN" altLang="en-US" sz="2000" dirty="0"/>
          </a:p>
          <a:p>
            <a:pPr marL="0" indent="0">
              <a:buNone/>
            </a:pPr>
            <a:endParaRPr lang="zh-CN" altLang="en-US" sz="2000" dirty="0" smtClean="0"/>
          </a:p>
          <a:p>
            <a:endParaRPr lang="zh-CN" altLang="en-US" sz="2000" dirty="0"/>
          </a:p>
        </p:txBody>
      </p:sp>
      <p:sp>
        <p:nvSpPr>
          <p:cNvPr id="1946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146944168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15</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7</a:t>
            </a:r>
            <a:endParaRPr lang="en-US" altLang="en-US" sz="2800" dirty="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adopt </a:t>
            </a:r>
            <a:r>
              <a:rPr lang="en-US" altLang="zh-CN" kern="0" dirty="0" smtClean="0"/>
              <a:t>11-20</a:t>
            </a:r>
            <a:r>
              <a:rPr lang="en-US" altLang="zh-CN" kern="0" dirty="0"/>
              <a:t>/-</a:t>
            </a:r>
            <a:r>
              <a:rPr lang="en-US" altLang="zh-CN" kern="0" dirty="0" smtClean="0"/>
              <a:t>1712r</a:t>
            </a:r>
            <a:r>
              <a:rPr lang="en-US" altLang="zh-CN" kern="0" dirty="0" smtClean="0">
                <a:solidFill>
                  <a:srgbClr val="FF0000"/>
                </a:solidFill>
              </a:rPr>
              <a:t>2</a:t>
            </a:r>
            <a:r>
              <a:rPr lang="en-US" altLang="zh-CN" kern="0" dirty="0" smtClean="0"/>
              <a:t> </a:t>
            </a:r>
            <a:r>
              <a:rPr lang="en-US" altLang="zh-CN" kern="0" dirty="0"/>
              <a:t>as the </a:t>
            </a:r>
            <a:r>
              <a:rPr lang="en-US" altLang="zh-CN" dirty="0"/>
              <a:t>use cases </a:t>
            </a:r>
            <a:r>
              <a:rPr lang="en-US" altLang="zh-CN" kern="0" dirty="0" smtClean="0"/>
              <a:t>document </a:t>
            </a:r>
            <a:r>
              <a:rPr lang="en-US" altLang="zh-CN" kern="0" dirty="0"/>
              <a:t>for </a:t>
            </a:r>
            <a:r>
              <a:rPr lang="en-US" altLang="zh-CN" kern="0" dirty="0" err="1"/>
              <a:t>TGbf</a:t>
            </a:r>
            <a:r>
              <a:rPr lang="en-US" altLang="zh-CN" kern="0" dirty="0"/>
              <a:t>.</a:t>
            </a:r>
            <a:endParaRPr lang="en-US" altLang="zh-CN" kern="0" dirty="0" smtClean="0"/>
          </a:p>
          <a:p>
            <a:pPr>
              <a:defRPr/>
            </a:pPr>
            <a:endParaRPr lang="en-US" altLang="zh-CN" kern="0" dirty="0" smtClean="0"/>
          </a:p>
          <a:p>
            <a:pPr marL="285750" lvl="1">
              <a:buFont typeface="Arial" panose="020B0604020202020204" pitchFamily="34" charset="0"/>
              <a:buChar char="•"/>
              <a:defRPr/>
            </a:pPr>
            <a:r>
              <a:rPr lang="en-US" altLang="zh-CN" kern="0" dirty="0" smtClean="0"/>
              <a:t>Move: </a:t>
            </a:r>
            <a:r>
              <a:rPr lang="en-US" altLang="zh-CN" kern="0" dirty="0"/>
              <a:t>Assaf Kasher</a:t>
            </a:r>
            <a:r>
              <a:rPr lang="en-US" altLang="zh-CN" dirty="0" smtClean="0"/>
              <a:t> 	</a:t>
            </a:r>
            <a:r>
              <a:rPr lang="en-US" altLang="zh-CN" kern="0" dirty="0" smtClean="0"/>
              <a:t>	Second: Rui Du	</a:t>
            </a:r>
          </a:p>
          <a:p>
            <a:pPr marL="285750" lvl="1">
              <a:buFont typeface="Arial" panose="020B0604020202020204" pitchFamily="34" charset="0"/>
              <a:buChar char="•"/>
              <a:defRPr/>
            </a:pPr>
            <a:r>
              <a:rPr lang="en-US" altLang="zh-CN" kern="0" dirty="0" smtClean="0"/>
              <a:t>Result: </a:t>
            </a:r>
            <a:r>
              <a:rPr lang="en-US" altLang="zh-CN" dirty="0">
                <a:highlight>
                  <a:srgbClr val="00FF00"/>
                </a:highlight>
              </a:rPr>
              <a:t>Approved by unanimous consent</a:t>
            </a:r>
            <a:endParaRPr lang="zh-CN" altLang="en-US" dirty="0"/>
          </a:p>
          <a:p>
            <a:pPr lvl="1">
              <a:defRPr/>
            </a:pPr>
            <a:endParaRPr lang="en-US" altLang="zh-CN" kern="0" dirty="0"/>
          </a:p>
        </p:txBody>
      </p:sp>
    </p:spTree>
    <p:extLst>
      <p:ext uri="{BB962C8B-B14F-4D97-AF65-F5344CB8AC3E}">
        <p14:creationId xmlns:p14="http://schemas.microsoft.com/office/powerpoint/2010/main" val="135224590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16</a:t>
            </a:fld>
            <a:endParaRPr lang="en-US" altLang="en-US" sz="1200" b="0" smtClean="0"/>
          </a:p>
        </p:txBody>
      </p:sp>
      <p:sp>
        <p:nvSpPr>
          <p:cNvPr id="7171" name="Rectangle 3"/>
          <p:cNvSpPr txBox="1">
            <a:spLocks noChangeArrowheads="1"/>
          </p:cNvSpPr>
          <p:nvPr/>
        </p:nvSpPr>
        <p:spPr bwMode="auto">
          <a:xfrm>
            <a:off x="685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Motions on </a:t>
            </a:r>
            <a:r>
              <a:rPr lang="en-US" altLang="zh-CN" sz="4000" dirty="0" smtClean="0">
                <a:solidFill>
                  <a:srgbClr val="0000FF"/>
                </a:solidFill>
              </a:rPr>
              <a:t>February 2</a:t>
            </a:r>
            <a:r>
              <a:rPr lang="en-US" altLang="en-US" sz="4000" dirty="0" smtClean="0"/>
              <a:t>.</a:t>
            </a:r>
          </a:p>
          <a:p>
            <a:pPr lvl="1"/>
            <a:endParaRPr lang="en-US" altLang="en-US" sz="3600" dirty="0" smtClean="0"/>
          </a:p>
          <a:p>
            <a:pPr lvl="1"/>
            <a:endParaRPr lang="en-US" altLang="en-US" sz="36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67414388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17</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8</a:t>
            </a:r>
            <a:endParaRPr lang="en-US" altLang="en-US" sz="2800" dirty="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add the following to 11bf SFD</a:t>
            </a:r>
            <a:r>
              <a:rPr lang="en-US" altLang="zh-CN" kern="0" dirty="0" smtClean="0"/>
              <a:t>:</a:t>
            </a:r>
          </a:p>
          <a:p>
            <a:pPr lvl="1">
              <a:defRPr/>
            </a:pPr>
            <a:r>
              <a:rPr lang="en-US" altLang="zh-CN" kern="0" dirty="0"/>
              <a:t>A sensing procedure allows a STA to perform WLAN sensing and obtain measurement results. A sensing session is an instance of a sensing procedure with associated operational parameters of that instance.</a:t>
            </a:r>
            <a:endParaRPr lang="en-US" altLang="zh-CN" kern="0" dirty="0" smtClean="0"/>
          </a:p>
          <a:p>
            <a:pPr>
              <a:defRPr/>
            </a:pPr>
            <a:endParaRPr lang="en-US" altLang="zh-CN" kern="0" dirty="0" smtClean="0"/>
          </a:p>
          <a:p>
            <a:pPr>
              <a:defRPr/>
            </a:pPr>
            <a:endParaRPr lang="en-US" altLang="zh-CN" kern="0" dirty="0" smtClean="0"/>
          </a:p>
          <a:p>
            <a:pPr marL="342900" lvl="1" indent="-342900">
              <a:buFont typeface="Arial" panose="020B0604020202020204" pitchFamily="34" charset="0"/>
              <a:buChar char="•"/>
              <a:defRPr/>
            </a:pPr>
            <a:r>
              <a:rPr lang="en-US" altLang="zh-CN" b="1" kern="0" dirty="0" smtClean="0"/>
              <a:t>Move: Cheng Chen</a:t>
            </a:r>
            <a:r>
              <a:rPr lang="en-US" altLang="zh-CN" b="1" dirty="0" smtClean="0"/>
              <a:t>	</a:t>
            </a:r>
            <a:r>
              <a:rPr lang="en-US" altLang="zh-CN" b="1" kern="0" dirty="0" smtClean="0"/>
              <a:t>	Second: </a:t>
            </a:r>
            <a:r>
              <a:rPr lang="en-US" altLang="zh-CN" b="1" kern="0" dirty="0"/>
              <a:t>Solomon Trainin </a:t>
            </a:r>
            <a:r>
              <a:rPr lang="en-US" altLang="zh-CN" b="1" kern="0" dirty="0" smtClean="0"/>
              <a:t>	</a:t>
            </a:r>
          </a:p>
          <a:p>
            <a:pPr marL="342900" lvl="1" indent="-342900">
              <a:buFont typeface="Arial" panose="020B0604020202020204" pitchFamily="34" charset="0"/>
              <a:buChar char="•"/>
              <a:defRPr/>
            </a:pPr>
            <a:r>
              <a:rPr lang="en-US" altLang="zh-CN" b="1" kern="0" dirty="0" smtClean="0"/>
              <a:t>Result:</a:t>
            </a:r>
            <a:r>
              <a:rPr lang="en-US" altLang="zh-CN" dirty="0">
                <a:highlight>
                  <a:srgbClr val="00FF00"/>
                </a:highlight>
              </a:rPr>
              <a:t> Approved by unanimous consent</a:t>
            </a:r>
            <a:endParaRPr lang="en-US" altLang="zh-CN" kern="0" dirty="0"/>
          </a:p>
          <a:p>
            <a:pPr marL="342900" lvl="1" indent="-342900">
              <a:buFont typeface="Arial" panose="020B0604020202020204" pitchFamily="34" charset="0"/>
              <a:buChar char="•"/>
              <a:defRPr/>
            </a:pPr>
            <a:endParaRPr lang="en-US" altLang="zh-CN" b="1" kern="0" dirty="0" smtClean="0"/>
          </a:p>
          <a:p>
            <a:pPr marL="342900" lvl="1" indent="-342900">
              <a:buFont typeface="Arial" panose="020B0604020202020204" pitchFamily="34" charset="0"/>
              <a:buChar char="•"/>
              <a:defRPr/>
            </a:pPr>
            <a:r>
              <a:rPr lang="en-US" altLang="zh-CN" kern="0" dirty="0" smtClean="0"/>
              <a:t>Note</a:t>
            </a:r>
            <a:r>
              <a:rPr lang="zh-CN" altLang="en-US" kern="0" dirty="0"/>
              <a:t>：  </a:t>
            </a:r>
            <a:r>
              <a:rPr lang="en-US" altLang="zh-CN" kern="0" dirty="0"/>
              <a:t>Related document </a:t>
            </a:r>
            <a:r>
              <a:rPr lang="en-US" altLang="zh-CN" kern="0" dirty="0" smtClean="0"/>
              <a:t>20/1849r4</a:t>
            </a:r>
            <a:endParaRPr lang="en-US" altLang="zh-CN" kern="0" dirty="0"/>
          </a:p>
          <a:p>
            <a:pPr marL="0" lvl="1" indent="0">
              <a:buNone/>
              <a:defRPr/>
            </a:pPr>
            <a:endParaRPr lang="en-US" altLang="zh-CN" b="1" kern="0" dirty="0"/>
          </a:p>
        </p:txBody>
      </p:sp>
    </p:spTree>
    <p:extLst>
      <p:ext uri="{BB962C8B-B14F-4D97-AF65-F5344CB8AC3E}">
        <p14:creationId xmlns:p14="http://schemas.microsoft.com/office/powerpoint/2010/main" val="144328849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18</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9</a:t>
            </a:r>
            <a:endParaRPr lang="en-US" altLang="en-US" sz="2800" dirty="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600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add the following to 11bf SFD</a:t>
            </a:r>
            <a:r>
              <a:rPr lang="en-US" altLang="zh-CN" kern="0" dirty="0" smtClean="0"/>
              <a:t>:</a:t>
            </a:r>
          </a:p>
          <a:p>
            <a:pPr lvl="1">
              <a:defRPr/>
            </a:pPr>
            <a:r>
              <a:rPr lang="en-US" altLang="zh-CN" kern="0" dirty="0" smtClean="0"/>
              <a:t>Sensing </a:t>
            </a:r>
            <a:r>
              <a:rPr lang="en-US" altLang="zh-CN" kern="0" dirty="0"/>
              <a:t>initiator and sensing responder</a:t>
            </a:r>
          </a:p>
          <a:p>
            <a:pPr lvl="2">
              <a:defRPr/>
            </a:pPr>
            <a:r>
              <a:rPr lang="en-US" altLang="zh-CN" sz="1400" kern="0" dirty="0" smtClean="0"/>
              <a:t>Sensing </a:t>
            </a:r>
            <a:r>
              <a:rPr lang="en-US" altLang="zh-CN" sz="1400" kern="0" dirty="0"/>
              <a:t>initiator: a STA that initiates a WLAN sensing session</a:t>
            </a:r>
          </a:p>
          <a:p>
            <a:pPr lvl="2">
              <a:defRPr/>
            </a:pPr>
            <a:r>
              <a:rPr lang="en-US" altLang="zh-CN" sz="1400" kern="0" dirty="0" smtClean="0"/>
              <a:t>Sensing </a:t>
            </a:r>
            <a:r>
              <a:rPr lang="en-US" altLang="zh-CN" sz="1400" kern="0" dirty="0"/>
              <a:t>responder: a STA that participates in a WLAN sensing session initiated by a sensing initiator</a:t>
            </a:r>
          </a:p>
          <a:p>
            <a:pPr lvl="1">
              <a:defRPr/>
            </a:pPr>
            <a:r>
              <a:rPr lang="en-US" altLang="zh-CN" kern="0" dirty="0" smtClean="0"/>
              <a:t>Sensing </a:t>
            </a:r>
            <a:r>
              <a:rPr lang="en-US" altLang="zh-CN" kern="0" dirty="0"/>
              <a:t>transmitter and sensing receiver</a:t>
            </a:r>
          </a:p>
          <a:p>
            <a:pPr lvl="2">
              <a:defRPr/>
            </a:pPr>
            <a:r>
              <a:rPr lang="en-US" altLang="zh-CN" sz="1400" kern="0" dirty="0" smtClean="0"/>
              <a:t>Sensing </a:t>
            </a:r>
            <a:r>
              <a:rPr lang="en-US" altLang="zh-CN" sz="1400" kern="0" dirty="0"/>
              <a:t>transmitter: a STA that transmits PPDUs used for sensing measurements in a sensing session</a:t>
            </a:r>
          </a:p>
          <a:p>
            <a:pPr lvl="2">
              <a:defRPr/>
            </a:pPr>
            <a:r>
              <a:rPr lang="en-US" altLang="zh-CN" sz="1400" kern="0" dirty="0" smtClean="0"/>
              <a:t>Sensing </a:t>
            </a:r>
            <a:r>
              <a:rPr lang="en-US" altLang="zh-CN" sz="1400" kern="0" dirty="0"/>
              <a:t>receiver: a STA that receives PPDUs sent by a sensing transmitter and performs sensing measurements in a sensing session</a:t>
            </a:r>
          </a:p>
          <a:p>
            <a:pPr lvl="1">
              <a:defRPr/>
            </a:pPr>
            <a:r>
              <a:rPr lang="en-US" altLang="zh-CN" kern="0" dirty="0" smtClean="0"/>
              <a:t>A </a:t>
            </a:r>
            <a:r>
              <a:rPr lang="en-US" altLang="zh-CN" kern="0" dirty="0"/>
              <a:t>STA can assume multiple roles in one sensing session.</a:t>
            </a:r>
          </a:p>
          <a:p>
            <a:pPr>
              <a:defRPr/>
            </a:pPr>
            <a:endParaRPr lang="en-US" altLang="zh-CN" sz="1400" kern="0" dirty="0" smtClean="0"/>
          </a:p>
          <a:p>
            <a:pPr marL="342900" lvl="1" indent="-342900">
              <a:buFont typeface="Arial" panose="020B0604020202020204" pitchFamily="34" charset="0"/>
              <a:buChar char="•"/>
              <a:defRPr/>
            </a:pPr>
            <a:r>
              <a:rPr lang="en-US" altLang="zh-CN" b="1" kern="0" dirty="0"/>
              <a:t>Move: Cheng Chen		Second: Edward Au 	</a:t>
            </a:r>
          </a:p>
          <a:p>
            <a:pPr marL="342900" lvl="1" indent="-342900">
              <a:buFont typeface="Arial" panose="020B0604020202020204" pitchFamily="34" charset="0"/>
              <a:buChar char="•"/>
              <a:defRPr/>
            </a:pPr>
            <a:r>
              <a:rPr lang="en-US" altLang="zh-CN" b="1" kern="0" dirty="0" smtClean="0"/>
              <a:t>Result:</a:t>
            </a:r>
            <a:r>
              <a:rPr lang="en-US" altLang="zh-CN" dirty="0">
                <a:highlight>
                  <a:srgbClr val="00FF00"/>
                </a:highlight>
              </a:rPr>
              <a:t> Approved by unanimous consent</a:t>
            </a:r>
            <a:endParaRPr lang="en-US" altLang="zh-CN" kern="0" dirty="0"/>
          </a:p>
          <a:p>
            <a:pPr marL="0" lvl="1" indent="0">
              <a:buNone/>
              <a:defRPr/>
            </a:pPr>
            <a:endParaRPr lang="en-US" altLang="zh-CN" kern="0" dirty="0" smtClean="0"/>
          </a:p>
          <a:p>
            <a:pPr marL="0" lvl="1" indent="0">
              <a:buNone/>
              <a:defRPr/>
            </a:pPr>
            <a:r>
              <a:rPr lang="en-US" altLang="zh-CN" kern="0" dirty="0" smtClean="0"/>
              <a:t>Note</a:t>
            </a:r>
            <a:r>
              <a:rPr lang="zh-CN" altLang="en-US" kern="0" dirty="0"/>
              <a:t>：  </a:t>
            </a:r>
            <a:r>
              <a:rPr lang="en-US" altLang="zh-CN" kern="0" dirty="0"/>
              <a:t>Related document </a:t>
            </a:r>
            <a:r>
              <a:rPr lang="en-US" altLang="zh-CN" kern="0" dirty="0" smtClean="0"/>
              <a:t>20/1849r4</a:t>
            </a:r>
            <a:endParaRPr lang="en-US" altLang="zh-CN" kern="0" dirty="0"/>
          </a:p>
        </p:txBody>
      </p:sp>
    </p:spTree>
    <p:extLst>
      <p:ext uri="{BB962C8B-B14F-4D97-AF65-F5344CB8AC3E}">
        <p14:creationId xmlns:p14="http://schemas.microsoft.com/office/powerpoint/2010/main" val="346374067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19</a:t>
            </a:fld>
            <a:endParaRPr lang="en-US" altLang="en-US" sz="1200" b="0" smtClean="0"/>
          </a:p>
        </p:txBody>
      </p:sp>
      <p:sp>
        <p:nvSpPr>
          <p:cNvPr id="7171" name="Rectangle 3"/>
          <p:cNvSpPr txBox="1">
            <a:spLocks noChangeArrowheads="1"/>
          </p:cNvSpPr>
          <p:nvPr/>
        </p:nvSpPr>
        <p:spPr bwMode="auto">
          <a:xfrm>
            <a:off x="685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Motions on </a:t>
            </a:r>
            <a:r>
              <a:rPr lang="en-US" altLang="zh-CN" sz="4000" dirty="0" smtClean="0">
                <a:solidFill>
                  <a:srgbClr val="0000FF"/>
                </a:solidFill>
              </a:rPr>
              <a:t>February 23</a:t>
            </a:r>
            <a:r>
              <a:rPr lang="en-US" altLang="en-US" sz="4000" dirty="0" smtClean="0"/>
              <a:t>.</a:t>
            </a:r>
          </a:p>
          <a:p>
            <a:pPr lvl="1"/>
            <a:endParaRPr lang="en-US" altLang="en-US" sz="3600" dirty="0" smtClean="0"/>
          </a:p>
          <a:p>
            <a:pPr lvl="1"/>
            <a:endParaRPr lang="en-US" altLang="en-US" sz="36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21040524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228600" y="1066800"/>
            <a:ext cx="8686800" cy="1295400"/>
          </a:xfrm>
        </p:spPr>
        <p:txBody>
          <a:bodyPr/>
          <a:lstStyle/>
          <a:p>
            <a:r>
              <a:rPr lang="en-US" altLang="en-US" sz="3600" dirty="0" smtClean="0">
                <a:solidFill>
                  <a:srgbClr val="0000FF"/>
                </a:solidFill>
                <a:cs typeface="Times New Roman" panose="02020603050405020304" pitchFamily="18" charset="0"/>
              </a:rPr>
              <a:t>IEEE 802.11 Task Group bf</a:t>
            </a:r>
            <a:br>
              <a:rPr lang="en-US" altLang="en-US" sz="3600" dirty="0" smtClean="0">
                <a:solidFill>
                  <a:srgbClr val="0000FF"/>
                </a:solidFill>
                <a:cs typeface="Times New Roman" panose="02020603050405020304" pitchFamily="18" charset="0"/>
              </a:rPr>
            </a:br>
            <a:r>
              <a:rPr lang="en-US" altLang="en-US" sz="3600" dirty="0" smtClean="0">
                <a:solidFill>
                  <a:srgbClr val="0000FF"/>
                </a:solidFill>
                <a:cs typeface="Times New Roman" panose="02020603050405020304" pitchFamily="18" charset="0"/>
              </a:rPr>
              <a:t>WLAN Sensing</a:t>
            </a:r>
            <a:br>
              <a:rPr lang="en-US" altLang="en-US" sz="3600" dirty="0" smtClean="0">
                <a:solidFill>
                  <a:srgbClr val="0000FF"/>
                </a:solidFill>
                <a:cs typeface="Times New Roman" panose="02020603050405020304" pitchFamily="18" charset="0"/>
              </a:rPr>
            </a:br>
            <a:endParaRPr lang="en-CA" altLang="en-US" sz="2000" dirty="0" smtClean="0">
              <a:cs typeface="Times New Roman" panose="02020603050405020304" pitchFamily="18" charset="0"/>
            </a:endParaRPr>
          </a:p>
        </p:txBody>
      </p:sp>
      <p:sp>
        <p:nvSpPr>
          <p:cNvPr id="5123" name="Content Placeholder 2"/>
          <p:cNvSpPr>
            <a:spLocks noGrp="1"/>
          </p:cNvSpPr>
          <p:nvPr>
            <p:ph idx="1"/>
          </p:nvPr>
        </p:nvSpPr>
        <p:spPr>
          <a:xfrm>
            <a:off x="533400" y="2895600"/>
            <a:ext cx="8305800" cy="2895600"/>
          </a:xfrm>
        </p:spPr>
        <p:txBody>
          <a:bodyPr/>
          <a:lstStyle/>
          <a:p>
            <a:pPr algn="ctr">
              <a:lnSpc>
                <a:spcPct val="90000"/>
              </a:lnSpc>
              <a:buNone/>
            </a:pPr>
            <a:r>
              <a:rPr lang="en-US" altLang="zh-CN" sz="3200" dirty="0" smtClean="0">
                <a:latin typeface="Arial" panose="020B0604020202020204" pitchFamily="34" charset="0"/>
              </a:rPr>
              <a:t>Motion list</a:t>
            </a:r>
          </a:p>
          <a:p>
            <a:pPr algn="ctr">
              <a:lnSpc>
                <a:spcPct val="90000"/>
              </a:lnSpc>
              <a:buFontTx/>
              <a:buNone/>
            </a:pPr>
            <a:endParaRPr lang="en-US" altLang="en-US" sz="3000" dirty="0" smtClean="0">
              <a:cs typeface="Times New Roman" panose="02020603050405020304" pitchFamily="18" charset="0"/>
            </a:endParaRPr>
          </a:p>
          <a:p>
            <a:pPr algn="ctr">
              <a:lnSpc>
                <a:spcPct val="90000"/>
              </a:lnSpc>
              <a:buFontTx/>
              <a:buNone/>
            </a:pPr>
            <a:endParaRPr lang="en-US" altLang="en-US" sz="3000" dirty="0" smtClean="0">
              <a:cs typeface="Times New Roman" panose="02020603050405020304" pitchFamily="18" charset="0"/>
            </a:endParaRPr>
          </a:p>
          <a:p>
            <a:pPr algn="just">
              <a:lnSpc>
                <a:spcPct val="90000"/>
              </a:lnSpc>
              <a:buFontTx/>
              <a:buNone/>
            </a:pPr>
            <a:r>
              <a:rPr lang="en-US" altLang="en-US" sz="2000" dirty="0">
                <a:latin typeface="Arial" panose="020B0604020202020204" pitchFamily="34" charset="0"/>
                <a:cs typeface="MS PGothic" panose="020B0600070205080204" pitchFamily="34" charset="-128"/>
              </a:rPr>
              <a:t>		   	        </a:t>
            </a:r>
            <a:r>
              <a:rPr lang="en-US" altLang="en-US" sz="2000" dirty="0" smtClean="0">
                <a:latin typeface="Arial" panose="020B0604020202020204" pitchFamily="34" charset="0"/>
                <a:cs typeface="MS PGothic" panose="020B0600070205080204" pitchFamily="34" charset="-128"/>
              </a:rPr>
              <a:t>Chair</a:t>
            </a:r>
            <a:r>
              <a:rPr lang="en-US" altLang="en-US" sz="2000" dirty="0">
                <a:latin typeface="Arial" panose="020B0604020202020204" pitchFamily="34" charset="0"/>
                <a:cs typeface="MS PGothic" panose="020B0600070205080204" pitchFamily="34" charset="-128"/>
              </a:rPr>
              <a:t>:	</a:t>
            </a:r>
            <a:r>
              <a:rPr lang="en-US" altLang="en-US" sz="2000" dirty="0">
                <a:cs typeface="Times New Roman" panose="02020603050405020304" pitchFamily="18" charset="0"/>
              </a:rPr>
              <a:t>Tony Xiao Han (Huawei)</a:t>
            </a:r>
          </a:p>
          <a:p>
            <a:pPr algn="just">
              <a:lnSpc>
                <a:spcPct val="90000"/>
              </a:lnSpc>
              <a:buNone/>
            </a:pPr>
            <a:r>
              <a:rPr lang="en-US" altLang="en-US" sz="2000" dirty="0">
                <a:latin typeface="Arial" panose="020B0604020202020204" pitchFamily="34" charset="0"/>
                <a:cs typeface="MS PGothic" panose="020B0600070205080204" pitchFamily="34" charset="-128"/>
              </a:rPr>
              <a:t>			Vice Chair: 	</a:t>
            </a:r>
            <a:r>
              <a:rPr lang="en-US" altLang="en-US" sz="2000" dirty="0">
                <a:cs typeface="Times New Roman" panose="02020603050405020304" pitchFamily="18" charset="0"/>
              </a:rPr>
              <a:t>Sang Kim (LG Electronics)</a:t>
            </a:r>
          </a:p>
          <a:p>
            <a:pPr algn="just">
              <a:lnSpc>
                <a:spcPct val="90000"/>
              </a:lnSpc>
              <a:buNone/>
            </a:pPr>
            <a:r>
              <a:rPr lang="en-US" altLang="en-US" sz="2000" dirty="0">
                <a:latin typeface="Arial" panose="020B0604020202020204" pitchFamily="34" charset="0"/>
                <a:cs typeface="MS PGothic" panose="020B0600070205080204" pitchFamily="34" charset="-128"/>
              </a:rPr>
              <a:t> 					</a:t>
            </a:r>
            <a:r>
              <a:rPr lang="en-US" altLang="zh-CN" sz="2000" dirty="0"/>
              <a:t>Assaf Kasher (Qualcomm)</a:t>
            </a:r>
            <a:endParaRPr lang="en-US" altLang="en-US" sz="2000" dirty="0">
              <a:cs typeface="Times New Roman" panose="02020603050405020304" pitchFamily="18" charset="0"/>
            </a:endParaRPr>
          </a:p>
          <a:p>
            <a:pPr algn="just">
              <a:lnSpc>
                <a:spcPct val="90000"/>
              </a:lnSpc>
              <a:buNone/>
            </a:pPr>
            <a:r>
              <a:rPr lang="en-US" altLang="en-US" sz="2000" dirty="0">
                <a:latin typeface="Arial" panose="020B0604020202020204" pitchFamily="34" charset="0"/>
                <a:cs typeface="MS PGothic" panose="020B0600070205080204" pitchFamily="34" charset="-128"/>
              </a:rPr>
              <a:t>			 Secretary: 	</a:t>
            </a:r>
            <a:r>
              <a:rPr lang="en-US" altLang="zh-CN" sz="2000" dirty="0"/>
              <a:t>Leif Wilhelmsson </a:t>
            </a:r>
            <a:r>
              <a:rPr lang="en-US" altLang="en-US" sz="2000" dirty="0"/>
              <a:t>(</a:t>
            </a:r>
            <a:r>
              <a:rPr lang="en-US" altLang="zh-CN" sz="2000" dirty="0"/>
              <a:t>Ericsson</a:t>
            </a:r>
            <a:r>
              <a:rPr lang="en-US" altLang="en-US" sz="2000" dirty="0"/>
              <a:t>)</a:t>
            </a:r>
          </a:p>
          <a:p>
            <a:pPr algn="just">
              <a:lnSpc>
                <a:spcPct val="90000"/>
              </a:lnSpc>
              <a:buNone/>
            </a:pPr>
            <a:r>
              <a:rPr lang="en-US" altLang="en-US" sz="2000" dirty="0">
                <a:latin typeface="Arial" panose="020B0604020202020204" pitchFamily="34" charset="0"/>
                <a:cs typeface="MS PGothic" panose="020B0600070205080204" pitchFamily="34" charset="-128"/>
              </a:rPr>
              <a:t>		 </a:t>
            </a:r>
            <a:r>
              <a:rPr lang="en-US" altLang="en-US" sz="2000" dirty="0" smtClean="0">
                <a:latin typeface="Arial" panose="020B0604020202020204" pitchFamily="34" charset="0"/>
                <a:cs typeface="MS PGothic" panose="020B0600070205080204" pitchFamily="34" charset="-128"/>
              </a:rPr>
              <a:t> Tech</a:t>
            </a:r>
            <a:r>
              <a:rPr lang="en-US" altLang="zh-CN" sz="2000" dirty="0" smtClean="0">
                <a:latin typeface="Arial" panose="020B0604020202020204" pitchFamily="34" charset="0"/>
                <a:cs typeface="MS PGothic" panose="020B0600070205080204" pitchFamily="34" charset="-128"/>
              </a:rPr>
              <a:t>nical </a:t>
            </a:r>
            <a:r>
              <a:rPr lang="en-US" altLang="en-US" sz="2000" dirty="0" smtClean="0">
                <a:latin typeface="Arial" panose="020B0604020202020204" pitchFamily="34" charset="0"/>
                <a:cs typeface="MS PGothic" panose="020B0600070205080204" pitchFamily="34" charset="-128"/>
              </a:rPr>
              <a:t>Editor:</a:t>
            </a:r>
            <a:r>
              <a:rPr lang="en-US" altLang="en-US" sz="2000" dirty="0">
                <a:latin typeface="Arial" panose="020B0604020202020204" pitchFamily="34" charset="0"/>
                <a:cs typeface="MS PGothic" panose="020B0600070205080204" pitchFamily="34" charset="-128"/>
              </a:rPr>
              <a:t>	</a:t>
            </a:r>
            <a:r>
              <a:rPr lang="en-US" altLang="zh-CN" sz="2000" dirty="0"/>
              <a:t>Claudio Da Silva </a:t>
            </a:r>
            <a:r>
              <a:rPr lang="en-US" altLang="en-US" sz="2000" dirty="0" smtClean="0">
                <a:cs typeface="Times New Roman" panose="02020603050405020304" pitchFamily="18" charset="0"/>
              </a:rPr>
              <a:t>(</a:t>
            </a:r>
            <a:r>
              <a:rPr lang="en-US" altLang="zh-CN" sz="2000" dirty="0">
                <a:cs typeface="Times New Roman" panose="02020603050405020304" pitchFamily="18" charset="0"/>
              </a:rPr>
              <a:t>Meta Platforms</a:t>
            </a:r>
            <a:r>
              <a:rPr lang="en-US" altLang="en-US" sz="2000" dirty="0" smtClean="0">
                <a:cs typeface="Times New Roman" panose="02020603050405020304" pitchFamily="18" charset="0"/>
              </a:rPr>
              <a:t>)</a:t>
            </a:r>
            <a:endParaRPr lang="en-US" altLang="en-US" sz="2000" dirty="0">
              <a:cs typeface="Times New Roman" panose="02020603050405020304" pitchFamily="18" charset="0"/>
            </a:endParaRPr>
          </a:p>
        </p:txBody>
      </p:sp>
      <p:sp>
        <p:nvSpPr>
          <p:cNvPr id="512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85F6953-FD36-4A21-A1CB-A7DFA671E8B3}" type="slidenum">
              <a:rPr lang="en-US" altLang="en-US" sz="1200" b="0" smtClean="0"/>
              <a:pPr>
                <a:spcBef>
                  <a:spcPct val="0"/>
                </a:spcBef>
                <a:buFontTx/>
                <a:buNone/>
              </a:pPr>
              <a:t>2</a:t>
            </a:fld>
            <a:endParaRPr lang="en-US" altLang="en-US" sz="1200" b="0" smtClean="0"/>
          </a:p>
        </p:txBody>
      </p:sp>
      <p:sp>
        <p:nvSpPr>
          <p:cNvPr id="5125"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20</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10</a:t>
            </a:r>
            <a:r>
              <a:rPr lang="en-US" altLang="zh-CN" sz="2800" dirty="0" smtClean="0">
                <a:solidFill>
                  <a:srgbClr val="FF0000"/>
                </a:solidFill>
              </a:rPr>
              <a:t>a</a:t>
            </a:r>
            <a:endParaRPr lang="en-US" altLang="en-US" sz="2800" dirty="0">
              <a:solidFill>
                <a:srgbClr val="FF0000"/>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add the following to 11bf SFD</a:t>
            </a:r>
            <a:r>
              <a:rPr lang="en-US" altLang="zh-CN" kern="0" dirty="0" smtClean="0"/>
              <a:t>:</a:t>
            </a:r>
          </a:p>
          <a:p>
            <a:pPr lvl="1">
              <a:defRPr/>
            </a:pPr>
            <a:r>
              <a:rPr lang="en-US" altLang="zh-CN" kern="0" dirty="0"/>
              <a:t>A sensing initiator might be neither a sensing transmitter nor a sensing receiver</a:t>
            </a:r>
            <a:r>
              <a:rPr lang="en-US" altLang="zh-CN" kern="0" dirty="0" smtClean="0"/>
              <a:t>.</a:t>
            </a:r>
          </a:p>
          <a:p>
            <a:pPr lvl="1">
              <a:defRPr/>
            </a:pPr>
            <a:endParaRPr lang="en-US" altLang="zh-CN" kern="0" dirty="0"/>
          </a:p>
          <a:p>
            <a:pPr lvl="1">
              <a:defRPr/>
            </a:pPr>
            <a:endParaRPr lang="en-US" altLang="zh-CN" kern="0" dirty="0" smtClean="0"/>
          </a:p>
          <a:p>
            <a:pPr marL="0" lvl="1" indent="0">
              <a:buNone/>
              <a:defRPr/>
            </a:pPr>
            <a:r>
              <a:rPr lang="en-US" altLang="zh-CN" b="1" kern="0" dirty="0" smtClean="0"/>
              <a:t>Move: Rui Du	</a:t>
            </a:r>
            <a:r>
              <a:rPr lang="en-US" altLang="zh-CN" b="1" dirty="0" smtClean="0"/>
              <a:t>	</a:t>
            </a:r>
            <a:r>
              <a:rPr lang="en-US" altLang="zh-CN" b="1" kern="0" dirty="0" smtClean="0"/>
              <a:t>	Second: </a:t>
            </a:r>
            <a:r>
              <a:rPr lang="en-US" altLang="zh-CN" b="1" kern="0" dirty="0"/>
              <a:t>Claudio da Silva</a:t>
            </a:r>
            <a:r>
              <a:rPr lang="en-US" altLang="zh-CN" b="1" kern="0" dirty="0" smtClean="0"/>
              <a:t>	</a:t>
            </a:r>
          </a:p>
          <a:p>
            <a:pPr marL="0" indent="0">
              <a:defRPr/>
            </a:pPr>
            <a:endParaRPr lang="en-US" altLang="zh-CN" sz="2800" kern="0" dirty="0" smtClean="0"/>
          </a:p>
          <a:p>
            <a:pPr marL="0" indent="0">
              <a:defRPr/>
            </a:pPr>
            <a:endParaRPr lang="en-US" altLang="zh-CN" sz="2800" kern="0" dirty="0" smtClean="0"/>
          </a:p>
          <a:p>
            <a:pPr marL="0" lvl="1" indent="0">
              <a:buNone/>
              <a:defRPr/>
            </a:pPr>
            <a:r>
              <a:rPr lang="en-US" altLang="zh-CN" b="1" kern="0" dirty="0" smtClean="0"/>
              <a:t>Result:</a:t>
            </a:r>
            <a:endParaRPr lang="en-US" altLang="zh-CN" b="1" kern="0" dirty="0"/>
          </a:p>
        </p:txBody>
      </p:sp>
    </p:spTree>
    <p:extLst>
      <p:ext uri="{BB962C8B-B14F-4D97-AF65-F5344CB8AC3E}">
        <p14:creationId xmlns:p14="http://schemas.microsoft.com/office/powerpoint/2010/main" val="413317568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21</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10</a:t>
            </a:r>
            <a:r>
              <a:rPr lang="en-US" altLang="zh-CN" sz="2800" dirty="0" smtClean="0">
                <a:solidFill>
                  <a:srgbClr val="FF0000"/>
                </a:solidFill>
              </a:rPr>
              <a:t>b</a:t>
            </a:r>
            <a:r>
              <a:rPr lang="en-US" altLang="zh-CN" sz="2800" dirty="0" smtClean="0"/>
              <a:t> Motion to amend</a:t>
            </a:r>
            <a:endParaRPr lang="en-US" altLang="en-US" sz="2800" dirty="0">
              <a:solidFill>
                <a:srgbClr val="FF0000"/>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smtClean="0"/>
              <a:t>Change the previous motion to:</a:t>
            </a:r>
          </a:p>
          <a:p>
            <a:pPr>
              <a:defRPr/>
            </a:pPr>
            <a:r>
              <a:rPr lang="en-US" altLang="zh-CN" sz="2000" kern="0" dirty="0" smtClean="0"/>
              <a:t>Move </a:t>
            </a:r>
            <a:r>
              <a:rPr lang="en-US" altLang="zh-CN" sz="2000" kern="0" dirty="0"/>
              <a:t>to add the following to 11bf SFD</a:t>
            </a:r>
            <a:r>
              <a:rPr lang="en-US" altLang="zh-CN" sz="2000" kern="0" dirty="0" smtClean="0"/>
              <a:t>:</a:t>
            </a:r>
          </a:p>
          <a:p>
            <a:pPr lvl="1">
              <a:defRPr/>
            </a:pPr>
            <a:r>
              <a:rPr lang="en-US" altLang="zh-CN" sz="1800" kern="0" dirty="0"/>
              <a:t>In a sensing session, a sensing initiator might be a sensing transmitter, a sensing receiver, </a:t>
            </a:r>
            <a:r>
              <a:rPr lang="en-US" altLang="zh-CN" sz="1800" kern="0" dirty="0" smtClean="0"/>
              <a:t>both or </a:t>
            </a:r>
            <a:r>
              <a:rPr lang="en-US" altLang="zh-CN" sz="1800" kern="0" dirty="0"/>
              <a:t>neither</a:t>
            </a:r>
            <a:r>
              <a:rPr lang="en-US" altLang="zh-CN" sz="1800" kern="0" dirty="0" smtClean="0"/>
              <a:t>.</a:t>
            </a:r>
          </a:p>
          <a:p>
            <a:pPr lvl="1">
              <a:defRPr/>
            </a:pPr>
            <a:endParaRPr lang="en-US" altLang="zh-CN" sz="1800" kern="0" dirty="0" smtClean="0"/>
          </a:p>
          <a:p>
            <a:pPr marL="285750" lvl="1">
              <a:buFont typeface="Arial" panose="020B0604020202020204" pitchFamily="34" charset="0"/>
              <a:buChar char="•"/>
              <a:defRPr/>
            </a:pPr>
            <a:r>
              <a:rPr lang="en-US" altLang="zh-CN" sz="1800" b="1" kern="0" dirty="0" smtClean="0"/>
              <a:t>Move: Edward Au	</a:t>
            </a:r>
            <a:r>
              <a:rPr lang="en-US" altLang="zh-CN" sz="1800" b="1" dirty="0" smtClean="0"/>
              <a:t>	</a:t>
            </a:r>
            <a:r>
              <a:rPr lang="en-US" altLang="zh-CN" sz="1800" b="1" kern="0" dirty="0" smtClean="0"/>
              <a:t>	Second: </a:t>
            </a:r>
            <a:r>
              <a:rPr lang="en-US" altLang="zh-CN" sz="1800" b="1" kern="0" dirty="0" err="1"/>
              <a:t>Assaf</a:t>
            </a:r>
            <a:r>
              <a:rPr lang="en-US" altLang="zh-CN" sz="1800" b="1" kern="0" dirty="0"/>
              <a:t> Kasher</a:t>
            </a:r>
            <a:r>
              <a:rPr lang="en-US" altLang="zh-CN" sz="1800" b="1" kern="0" dirty="0" smtClean="0"/>
              <a:t>	</a:t>
            </a:r>
          </a:p>
          <a:p>
            <a:pPr marL="285750" lvl="1">
              <a:buFont typeface="Arial" panose="020B0604020202020204" pitchFamily="34" charset="0"/>
              <a:buChar char="•"/>
              <a:defRPr/>
            </a:pPr>
            <a:endParaRPr lang="en-US" altLang="zh-CN" sz="1800" b="1" kern="0" dirty="0" smtClean="0"/>
          </a:p>
          <a:p>
            <a:pPr marL="285750" lvl="1">
              <a:buFont typeface="Arial" panose="020B0604020202020204" pitchFamily="34" charset="0"/>
              <a:buChar char="•"/>
              <a:defRPr/>
            </a:pPr>
            <a:r>
              <a:rPr lang="en-US" altLang="zh-CN" sz="1800" b="1" kern="0" dirty="0" smtClean="0"/>
              <a:t>Preliminary </a:t>
            </a:r>
            <a:r>
              <a:rPr lang="en-US" altLang="zh-CN" sz="1800" b="1" kern="0" dirty="0"/>
              <a:t>Result</a:t>
            </a:r>
            <a:r>
              <a:rPr lang="en-US" altLang="zh-CN" sz="1800" b="1" kern="0" dirty="0" smtClean="0"/>
              <a:t>: </a:t>
            </a:r>
            <a:r>
              <a:rPr lang="en-US" altLang="zh-CN" sz="1800" b="1" kern="0" dirty="0"/>
              <a:t>Motion Passes (</a:t>
            </a:r>
            <a:r>
              <a:rPr lang="en-US" altLang="zh-CN" sz="1800" b="1" kern="0" dirty="0" smtClean="0"/>
              <a:t>24Y, 4N, 1A)</a:t>
            </a:r>
            <a:endParaRPr lang="en-US" altLang="zh-CN" sz="1800" b="1" kern="0" dirty="0"/>
          </a:p>
          <a:p>
            <a:pPr marL="285750" lvl="1">
              <a:buFont typeface="Arial" panose="020B0604020202020204" pitchFamily="34" charset="0"/>
              <a:buChar char="•"/>
              <a:defRPr/>
            </a:pPr>
            <a:r>
              <a:rPr lang="en-US" altLang="zh-CN" sz="1800" b="1" kern="0" dirty="0" smtClean="0"/>
              <a:t>Result*: </a:t>
            </a:r>
            <a:r>
              <a:rPr lang="en-US" altLang="zh-CN" sz="1800" b="1" dirty="0">
                <a:highlight>
                  <a:srgbClr val="00FF00"/>
                </a:highlight>
              </a:rPr>
              <a:t>Motion Passes (21Y, 4N, 1A</a:t>
            </a:r>
            <a:r>
              <a:rPr lang="en-US" altLang="zh-CN" sz="1800" b="1" dirty="0" smtClean="0">
                <a:highlight>
                  <a:srgbClr val="00FF00"/>
                </a:highlight>
              </a:rPr>
              <a:t>)</a:t>
            </a:r>
            <a:endParaRPr lang="en-US" altLang="zh-CN" sz="1800" dirty="0">
              <a:highlight>
                <a:srgbClr val="00FF00"/>
              </a:highlight>
            </a:endParaRPr>
          </a:p>
          <a:p>
            <a:pPr marL="0" lvl="1" indent="0">
              <a:buNone/>
              <a:defRPr/>
            </a:pPr>
            <a:endParaRPr lang="en-US" altLang="zh-CN" sz="1800" b="1" kern="0" dirty="0" smtClean="0"/>
          </a:p>
          <a:p>
            <a:pPr marL="0" lvl="1" indent="0">
              <a:buNone/>
              <a:defRPr/>
            </a:pPr>
            <a:r>
              <a:rPr lang="en-US" altLang="zh-CN" sz="1800" kern="0" dirty="0"/>
              <a:t>Note</a:t>
            </a:r>
            <a:r>
              <a:rPr lang="zh-CN" altLang="en-US" sz="1800" kern="0" dirty="0"/>
              <a:t>：  </a:t>
            </a:r>
            <a:endParaRPr lang="en-US" altLang="zh-CN" sz="1800" kern="0" dirty="0" smtClean="0"/>
          </a:p>
          <a:p>
            <a:pPr marL="285750" lvl="1">
              <a:buFont typeface="微软雅黑" panose="020B0503020204020204" pitchFamily="34" charset="-122"/>
              <a:buChar char="–"/>
              <a:defRPr/>
            </a:pPr>
            <a:r>
              <a:rPr lang="en-US" altLang="zh-CN" sz="1800" kern="0" dirty="0" smtClean="0"/>
              <a:t>* </a:t>
            </a:r>
            <a:r>
              <a:rPr lang="en-US" altLang="zh-CN" sz="1800" kern="0" dirty="0"/>
              <a:t>Amended result accounts for removal of </a:t>
            </a:r>
            <a:r>
              <a:rPr lang="en-US" altLang="zh-CN" sz="1800" kern="0" dirty="0" smtClean="0">
                <a:solidFill>
                  <a:srgbClr val="FF0000"/>
                </a:solidFill>
              </a:rPr>
              <a:t>3</a:t>
            </a:r>
            <a:r>
              <a:rPr lang="en-US" altLang="zh-CN" sz="1800" kern="0" dirty="0" smtClean="0"/>
              <a:t> </a:t>
            </a:r>
            <a:r>
              <a:rPr lang="en-US" altLang="zh-CN" sz="1800" kern="0" dirty="0"/>
              <a:t>votes of non-voting members</a:t>
            </a:r>
            <a:r>
              <a:rPr lang="en-US" altLang="zh-CN" sz="1800" kern="0" dirty="0" smtClean="0"/>
              <a:t>.</a:t>
            </a:r>
          </a:p>
          <a:p>
            <a:pPr marL="285750" lvl="1">
              <a:buFont typeface="微软雅黑" panose="020B0503020204020204" pitchFamily="34" charset="-122"/>
              <a:buChar char="–"/>
              <a:defRPr/>
            </a:pPr>
            <a:r>
              <a:rPr lang="en-US" altLang="zh-CN" sz="1800" kern="0" dirty="0"/>
              <a:t>Related document </a:t>
            </a:r>
            <a:r>
              <a:rPr lang="en-US" altLang="zh-CN" sz="1800" kern="0" dirty="0" smtClean="0"/>
              <a:t>21/0147r3</a:t>
            </a:r>
            <a:endParaRPr lang="en-US" altLang="zh-CN" sz="1800" kern="0" dirty="0"/>
          </a:p>
          <a:p>
            <a:pPr marL="0" lvl="1" indent="0">
              <a:buNone/>
              <a:defRPr/>
            </a:pPr>
            <a:endParaRPr lang="en-US" altLang="zh-CN" sz="1800" b="1" kern="0" dirty="0"/>
          </a:p>
        </p:txBody>
      </p:sp>
    </p:spTree>
    <p:extLst>
      <p:ext uri="{BB962C8B-B14F-4D97-AF65-F5344CB8AC3E}">
        <p14:creationId xmlns:p14="http://schemas.microsoft.com/office/powerpoint/2010/main" val="163750027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22</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10</a:t>
            </a:r>
            <a:r>
              <a:rPr lang="en-US" altLang="zh-CN" sz="2800" dirty="0" smtClean="0">
                <a:solidFill>
                  <a:srgbClr val="FF0000"/>
                </a:solidFill>
              </a:rPr>
              <a:t>c</a:t>
            </a:r>
            <a:endParaRPr lang="en-US" altLang="en-US" sz="2800" dirty="0">
              <a:solidFill>
                <a:srgbClr val="FF0000"/>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smtClean="0"/>
              <a:t>Move </a:t>
            </a:r>
            <a:r>
              <a:rPr lang="en-US" altLang="zh-CN" sz="2000" kern="0" dirty="0"/>
              <a:t>to add the following to 11bf SFD</a:t>
            </a:r>
            <a:r>
              <a:rPr lang="en-US" altLang="zh-CN" sz="2000" kern="0" dirty="0" smtClean="0"/>
              <a:t>:</a:t>
            </a:r>
          </a:p>
          <a:p>
            <a:pPr lvl="1">
              <a:defRPr/>
            </a:pPr>
            <a:r>
              <a:rPr lang="en-US" altLang="zh-CN" sz="1800" kern="0" dirty="0"/>
              <a:t>In a sensing session, a sensing initiator might be a sensing transmitter, a sensing receiver, </a:t>
            </a:r>
            <a:r>
              <a:rPr lang="en-US" altLang="zh-CN" sz="1800" kern="0" dirty="0" smtClean="0"/>
              <a:t>both or </a:t>
            </a:r>
            <a:r>
              <a:rPr lang="en-US" altLang="zh-CN" sz="1800" kern="0" dirty="0"/>
              <a:t>neither</a:t>
            </a:r>
            <a:r>
              <a:rPr lang="en-US" altLang="zh-CN" sz="1800" kern="0" dirty="0" smtClean="0"/>
              <a:t>.</a:t>
            </a:r>
          </a:p>
          <a:p>
            <a:pPr lvl="1">
              <a:defRPr/>
            </a:pPr>
            <a:endParaRPr lang="en-US" altLang="zh-CN" sz="1800" kern="0" dirty="0" smtClean="0"/>
          </a:p>
          <a:p>
            <a:pPr marL="285750" lvl="1">
              <a:buFont typeface="Arial" panose="020B0604020202020204" pitchFamily="34" charset="0"/>
              <a:buChar char="•"/>
              <a:defRPr/>
            </a:pPr>
            <a:r>
              <a:rPr lang="en-US" altLang="zh-CN" sz="1800" b="1" kern="0" dirty="0" smtClean="0"/>
              <a:t>Move: Edward Au	</a:t>
            </a:r>
            <a:r>
              <a:rPr lang="en-US" altLang="zh-CN" sz="1800" b="1" dirty="0" smtClean="0"/>
              <a:t>	</a:t>
            </a:r>
            <a:r>
              <a:rPr lang="en-US" altLang="zh-CN" sz="1800" b="1" kern="0" dirty="0" smtClean="0"/>
              <a:t>	Second: </a:t>
            </a:r>
            <a:r>
              <a:rPr lang="en-US" altLang="zh-CN" sz="1800" b="1" kern="0" dirty="0" err="1"/>
              <a:t>Assaf</a:t>
            </a:r>
            <a:r>
              <a:rPr lang="en-US" altLang="zh-CN" sz="1800" b="1" kern="0" dirty="0"/>
              <a:t> Kasher</a:t>
            </a:r>
            <a:r>
              <a:rPr lang="en-US" altLang="zh-CN" sz="1800" b="1" kern="0" dirty="0" smtClean="0"/>
              <a:t>	</a:t>
            </a:r>
          </a:p>
          <a:p>
            <a:pPr>
              <a:buFont typeface="Arial" panose="020B0604020202020204" pitchFamily="34" charset="0"/>
              <a:buChar char="•"/>
              <a:defRPr/>
            </a:pPr>
            <a:endParaRPr lang="en-US" altLang="zh-CN" kern="0" dirty="0" smtClean="0"/>
          </a:p>
          <a:p>
            <a:pPr marL="285750" lvl="1">
              <a:buFont typeface="Arial" panose="020B0604020202020204" pitchFamily="34" charset="0"/>
              <a:buChar char="•"/>
              <a:defRPr/>
            </a:pPr>
            <a:r>
              <a:rPr lang="en-US" altLang="zh-CN" sz="1800" b="1" kern="0" dirty="0"/>
              <a:t>Preliminary Result: Motion Passes (</a:t>
            </a:r>
            <a:r>
              <a:rPr lang="en-US" altLang="zh-CN" sz="1800" b="1" kern="0" dirty="0" smtClean="0"/>
              <a:t>22Y</a:t>
            </a:r>
            <a:r>
              <a:rPr lang="en-US" altLang="zh-CN" sz="1800" b="1" kern="0" dirty="0"/>
              <a:t>, </a:t>
            </a:r>
            <a:r>
              <a:rPr lang="en-US" altLang="zh-CN" sz="1800" b="1" kern="0" dirty="0" smtClean="0"/>
              <a:t>0N</a:t>
            </a:r>
            <a:r>
              <a:rPr lang="en-US" altLang="zh-CN" sz="1800" b="1" kern="0" dirty="0"/>
              <a:t>, </a:t>
            </a:r>
            <a:r>
              <a:rPr lang="en-US" altLang="zh-CN" sz="1800" b="1" kern="0" dirty="0" smtClean="0"/>
              <a:t>4A</a:t>
            </a:r>
            <a:r>
              <a:rPr lang="en-US" altLang="zh-CN" sz="1800" b="1" kern="0" dirty="0"/>
              <a:t>)</a:t>
            </a:r>
          </a:p>
          <a:p>
            <a:pPr marL="285750" lvl="1">
              <a:buFont typeface="Arial" panose="020B0604020202020204" pitchFamily="34" charset="0"/>
              <a:buChar char="•"/>
              <a:defRPr/>
            </a:pPr>
            <a:r>
              <a:rPr lang="en-US" altLang="zh-CN" sz="1800" b="1" kern="0" dirty="0"/>
              <a:t>Result*: </a:t>
            </a:r>
            <a:r>
              <a:rPr lang="en-US" altLang="zh-CN" sz="1800" b="1" dirty="0">
                <a:highlight>
                  <a:srgbClr val="00FF00"/>
                </a:highlight>
              </a:rPr>
              <a:t>Motion </a:t>
            </a:r>
            <a:r>
              <a:rPr lang="en-US" altLang="zh-CN" sz="1800" b="1">
                <a:highlight>
                  <a:srgbClr val="00FF00"/>
                </a:highlight>
              </a:rPr>
              <a:t>Passes </a:t>
            </a:r>
            <a:r>
              <a:rPr lang="en-US" altLang="zh-CN" sz="1800" b="1" smtClean="0">
                <a:highlight>
                  <a:srgbClr val="00FF00"/>
                </a:highlight>
              </a:rPr>
              <a:t>(21Y</a:t>
            </a:r>
            <a:r>
              <a:rPr lang="en-US" altLang="zh-CN" sz="1800" b="1" dirty="0">
                <a:highlight>
                  <a:srgbClr val="00FF00"/>
                </a:highlight>
              </a:rPr>
              <a:t>, </a:t>
            </a:r>
            <a:r>
              <a:rPr lang="en-US" altLang="zh-CN" sz="1800" b="1" dirty="0" smtClean="0">
                <a:highlight>
                  <a:srgbClr val="00FF00"/>
                </a:highlight>
              </a:rPr>
              <a:t>0N</a:t>
            </a:r>
            <a:r>
              <a:rPr lang="en-US" altLang="zh-CN" sz="1800" b="1" dirty="0">
                <a:highlight>
                  <a:srgbClr val="00FF00"/>
                </a:highlight>
              </a:rPr>
              <a:t>, </a:t>
            </a:r>
            <a:r>
              <a:rPr lang="en-US" altLang="zh-CN" sz="1800" b="1" dirty="0" smtClean="0">
                <a:highlight>
                  <a:srgbClr val="00FF00"/>
                </a:highlight>
              </a:rPr>
              <a:t>4A</a:t>
            </a:r>
            <a:r>
              <a:rPr lang="en-US" altLang="zh-CN" sz="1800" b="1" dirty="0">
                <a:highlight>
                  <a:srgbClr val="00FF00"/>
                </a:highlight>
              </a:rPr>
              <a:t>)</a:t>
            </a:r>
            <a:endParaRPr lang="en-US" altLang="zh-CN" sz="1800" dirty="0">
              <a:highlight>
                <a:srgbClr val="00FF00"/>
              </a:highlight>
            </a:endParaRPr>
          </a:p>
          <a:p>
            <a:pPr marL="0" lvl="1" indent="0">
              <a:buNone/>
              <a:defRPr/>
            </a:pPr>
            <a:endParaRPr lang="en-US" altLang="zh-CN" sz="1800" b="1" kern="0" dirty="0"/>
          </a:p>
          <a:p>
            <a:pPr marL="0" lvl="1" indent="0">
              <a:buNone/>
              <a:defRPr/>
            </a:pPr>
            <a:endParaRPr lang="en-US" altLang="zh-CN" sz="1800" b="1" kern="0" dirty="0"/>
          </a:p>
          <a:p>
            <a:pPr marL="0" lvl="1" indent="0">
              <a:buNone/>
              <a:defRPr/>
            </a:pPr>
            <a:r>
              <a:rPr lang="en-US" altLang="zh-CN" sz="1800" kern="0" dirty="0"/>
              <a:t>Note</a:t>
            </a:r>
            <a:r>
              <a:rPr lang="zh-CN" altLang="en-US" sz="1800" kern="0" dirty="0"/>
              <a:t>：  </a:t>
            </a:r>
            <a:endParaRPr lang="en-US" altLang="zh-CN" sz="1800" kern="0" dirty="0"/>
          </a:p>
          <a:p>
            <a:pPr marL="285750" lvl="1">
              <a:buFont typeface="微软雅黑" panose="020B0503020204020204" pitchFamily="34" charset="-122"/>
              <a:buChar char="–"/>
              <a:defRPr/>
            </a:pPr>
            <a:r>
              <a:rPr lang="en-US" altLang="zh-CN" sz="1800" kern="0" dirty="0"/>
              <a:t>* Amended result accounts for removal of </a:t>
            </a:r>
            <a:r>
              <a:rPr lang="en-US" altLang="zh-CN" sz="1800" kern="0" dirty="0" smtClean="0">
                <a:solidFill>
                  <a:srgbClr val="FF0000"/>
                </a:solidFill>
              </a:rPr>
              <a:t>1</a:t>
            </a:r>
            <a:r>
              <a:rPr lang="en-US" altLang="zh-CN" sz="1800" kern="0" dirty="0" smtClean="0"/>
              <a:t> </a:t>
            </a:r>
            <a:r>
              <a:rPr lang="en-US" altLang="zh-CN" sz="1800" kern="0" dirty="0"/>
              <a:t>votes of non-voting members.</a:t>
            </a:r>
          </a:p>
          <a:p>
            <a:pPr marL="285750" lvl="1">
              <a:buFont typeface="微软雅黑" panose="020B0503020204020204" pitchFamily="34" charset="-122"/>
              <a:buChar char="–"/>
              <a:defRPr/>
            </a:pPr>
            <a:r>
              <a:rPr lang="en-US" altLang="zh-CN" sz="1800" kern="0" dirty="0"/>
              <a:t>Related document 21/0147r3</a:t>
            </a:r>
          </a:p>
        </p:txBody>
      </p:sp>
    </p:spTree>
    <p:extLst>
      <p:ext uri="{BB962C8B-B14F-4D97-AF65-F5344CB8AC3E}">
        <p14:creationId xmlns:p14="http://schemas.microsoft.com/office/powerpoint/2010/main" val="120986882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23</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11</a:t>
            </a:r>
            <a:endParaRPr lang="en-US" altLang="en-US" sz="2800" dirty="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Move to add the following to 11bf SFD</a:t>
            </a:r>
            <a:r>
              <a:rPr lang="en-US" altLang="zh-CN" sz="2000" kern="0" dirty="0" smtClean="0"/>
              <a:t>:</a:t>
            </a:r>
          </a:p>
          <a:p>
            <a:pPr lvl="1">
              <a:defRPr/>
            </a:pPr>
            <a:r>
              <a:rPr lang="en-US" altLang="zh-CN" sz="1800" kern="0" dirty="0"/>
              <a:t>Results of measurement performed in a sensing session should be obtained by or reported to its initiator</a:t>
            </a:r>
            <a:r>
              <a:rPr lang="en-US" altLang="zh-CN" sz="1800" kern="0" dirty="0" smtClean="0"/>
              <a:t>.</a:t>
            </a:r>
          </a:p>
          <a:p>
            <a:pPr lvl="1">
              <a:defRPr/>
            </a:pPr>
            <a:r>
              <a:rPr lang="en-US" altLang="zh-CN" sz="1800" kern="0" dirty="0" smtClean="0"/>
              <a:t> </a:t>
            </a:r>
            <a:endParaRPr lang="en-US" altLang="zh-CN" sz="1800" kern="0" dirty="0"/>
          </a:p>
          <a:p>
            <a:pPr>
              <a:defRPr/>
            </a:pPr>
            <a:endParaRPr lang="en-US" altLang="zh-CN" sz="2000" kern="0" dirty="0" smtClean="0"/>
          </a:p>
          <a:p>
            <a:pPr marL="285750" lvl="1">
              <a:buFont typeface="Arial" panose="020B0604020202020204" pitchFamily="34" charset="0"/>
              <a:buChar char="•"/>
              <a:defRPr/>
            </a:pPr>
            <a:r>
              <a:rPr lang="en-US" altLang="zh-CN" sz="1800" b="1" kern="0" dirty="0" smtClean="0"/>
              <a:t>Move: Rui Du	</a:t>
            </a:r>
            <a:r>
              <a:rPr lang="en-US" altLang="zh-CN" sz="1800" b="1" dirty="0" smtClean="0"/>
              <a:t>	</a:t>
            </a:r>
            <a:r>
              <a:rPr lang="en-US" altLang="zh-CN" sz="1800" b="1" kern="0" dirty="0" smtClean="0"/>
              <a:t>	Second: </a:t>
            </a:r>
            <a:r>
              <a:rPr lang="en-US" altLang="zh-CN" sz="1800" b="1" kern="0" dirty="0"/>
              <a:t>Cheng Chen</a:t>
            </a:r>
            <a:r>
              <a:rPr lang="en-US" altLang="zh-CN" sz="1800" b="1" kern="0" dirty="0" smtClean="0"/>
              <a:t>	</a:t>
            </a:r>
          </a:p>
          <a:p>
            <a:pPr>
              <a:buFont typeface="Arial" panose="020B0604020202020204" pitchFamily="34" charset="0"/>
              <a:buChar char="•"/>
              <a:defRPr/>
            </a:pPr>
            <a:endParaRPr lang="en-US" altLang="zh-CN" kern="0" dirty="0" smtClean="0"/>
          </a:p>
          <a:p>
            <a:pPr marL="285750" lvl="1">
              <a:buFont typeface="Arial" panose="020B0604020202020204" pitchFamily="34" charset="0"/>
              <a:buChar char="•"/>
              <a:defRPr/>
            </a:pPr>
            <a:r>
              <a:rPr lang="en-US" altLang="zh-CN" sz="1800" b="1" kern="0" dirty="0"/>
              <a:t>Preliminary Result: Motion Passes (</a:t>
            </a:r>
            <a:r>
              <a:rPr lang="en-US" altLang="zh-CN" sz="1800" b="1" kern="0" dirty="0" smtClean="0"/>
              <a:t>21Y</a:t>
            </a:r>
            <a:r>
              <a:rPr lang="en-US" altLang="zh-CN" sz="1800" b="1" kern="0" dirty="0"/>
              <a:t>, 0N, </a:t>
            </a:r>
            <a:r>
              <a:rPr lang="en-US" altLang="zh-CN" sz="1800" b="1" kern="0" dirty="0" smtClean="0"/>
              <a:t>3A</a:t>
            </a:r>
            <a:r>
              <a:rPr lang="en-US" altLang="zh-CN" sz="1800" b="1" kern="0" dirty="0"/>
              <a:t>)</a:t>
            </a:r>
          </a:p>
          <a:p>
            <a:pPr marL="285750" lvl="1">
              <a:buFont typeface="Arial" panose="020B0604020202020204" pitchFamily="34" charset="0"/>
              <a:buChar char="•"/>
              <a:defRPr/>
            </a:pPr>
            <a:r>
              <a:rPr lang="en-US" altLang="zh-CN" sz="1800" b="1" kern="0" dirty="0"/>
              <a:t>Result*: </a:t>
            </a:r>
            <a:r>
              <a:rPr lang="en-US" altLang="zh-CN" sz="1800" b="1" dirty="0">
                <a:highlight>
                  <a:srgbClr val="00FF00"/>
                </a:highlight>
              </a:rPr>
              <a:t>Motion Passes </a:t>
            </a:r>
            <a:r>
              <a:rPr lang="en-US" altLang="zh-CN" sz="1800" b="1" dirty="0" smtClean="0">
                <a:highlight>
                  <a:srgbClr val="00FF00"/>
                </a:highlight>
              </a:rPr>
              <a:t>(20Y</a:t>
            </a:r>
            <a:r>
              <a:rPr lang="en-US" altLang="zh-CN" sz="1800" b="1" dirty="0">
                <a:highlight>
                  <a:srgbClr val="00FF00"/>
                </a:highlight>
              </a:rPr>
              <a:t>, 0N, </a:t>
            </a:r>
            <a:r>
              <a:rPr lang="en-US" altLang="zh-CN" sz="1800" b="1" dirty="0" smtClean="0">
                <a:highlight>
                  <a:srgbClr val="00FF00"/>
                </a:highlight>
              </a:rPr>
              <a:t>2A</a:t>
            </a:r>
            <a:r>
              <a:rPr lang="en-US" altLang="zh-CN" sz="1800" b="1" dirty="0">
                <a:highlight>
                  <a:srgbClr val="00FF00"/>
                </a:highlight>
              </a:rPr>
              <a:t>)</a:t>
            </a:r>
            <a:endParaRPr lang="en-US" altLang="zh-CN" sz="1800" dirty="0">
              <a:highlight>
                <a:srgbClr val="00FF00"/>
              </a:highlight>
            </a:endParaRPr>
          </a:p>
          <a:p>
            <a:pPr marL="0" lvl="1" indent="0">
              <a:buNone/>
              <a:defRPr/>
            </a:pPr>
            <a:endParaRPr lang="en-US" altLang="zh-CN" sz="1800" b="1" kern="0" dirty="0"/>
          </a:p>
          <a:p>
            <a:pPr marL="0" lvl="1" indent="0">
              <a:buNone/>
              <a:defRPr/>
            </a:pPr>
            <a:r>
              <a:rPr lang="en-US" altLang="zh-CN" sz="1800" kern="0" dirty="0" smtClean="0"/>
              <a:t>Note</a:t>
            </a:r>
            <a:r>
              <a:rPr lang="zh-CN" altLang="en-US" sz="1800" kern="0" dirty="0"/>
              <a:t>：  </a:t>
            </a:r>
            <a:endParaRPr lang="en-US" altLang="zh-CN" sz="1800" kern="0" dirty="0"/>
          </a:p>
          <a:p>
            <a:pPr marL="285750" lvl="1">
              <a:buFont typeface="微软雅黑" panose="020B0503020204020204" pitchFamily="34" charset="-122"/>
              <a:buChar char="–"/>
              <a:defRPr/>
            </a:pPr>
            <a:r>
              <a:rPr lang="en-US" altLang="zh-CN" sz="1800" kern="0" dirty="0"/>
              <a:t>* Amended result accounts for removal of </a:t>
            </a:r>
            <a:r>
              <a:rPr lang="en-US" altLang="zh-CN" sz="1800" kern="0" dirty="0" smtClean="0">
                <a:solidFill>
                  <a:srgbClr val="FF0000"/>
                </a:solidFill>
              </a:rPr>
              <a:t>2</a:t>
            </a:r>
            <a:r>
              <a:rPr lang="en-US" altLang="zh-CN" sz="1800" kern="0" dirty="0" smtClean="0"/>
              <a:t> </a:t>
            </a:r>
            <a:r>
              <a:rPr lang="en-US" altLang="zh-CN" sz="1800" kern="0" dirty="0"/>
              <a:t>votes of non-voting members.</a:t>
            </a:r>
          </a:p>
          <a:p>
            <a:pPr marL="285750" lvl="1">
              <a:buFont typeface="微软雅黑" panose="020B0503020204020204" pitchFamily="34" charset="-122"/>
              <a:buChar char="–"/>
              <a:defRPr/>
            </a:pPr>
            <a:r>
              <a:rPr lang="en-US" altLang="zh-CN" sz="1800" kern="0" dirty="0"/>
              <a:t>Related document 21/0147r3</a:t>
            </a:r>
          </a:p>
        </p:txBody>
      </p:sp>
    </p:spTree>
    <p:extLst>
      <p:ext uri="{BB962C8B-B14F-4D97-AF65-F5344CB8AC3E}">
        <p14:creationId xmlns:p14="http://schemas.microsoft.com/office/powerpoint/2010/main" val="427962599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24</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12</a:t>
            </a:r>
            <a:endParaRPr lang="en-US" altLang="en-US" sz="2800" dirty="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Move to add the following to 11bf SFD</a:t>
            </a:r>
            <a:r>
              <a:rPr lang="en-US" altLang="zh-CN" sz="2000" kern="0" dirty="0" smtClean="0"/>
              <a:t>:</a:t>
            </a:r>
          </a:p>
          <a:p>
            <a:pPr lvl="1">
              <a:defRPr/>
            </a:pPr>
            <a:r>
              <a:rPr lang="en-US" altLang="zh-CN" sz="1800" kern="0" dirty="0"/>
              <a:t>The 11bf amendment may define more than one type of sensing measurement results</a:t>
            </a:r>
            <a:r>
              <a:rPr lang="en-US" altLang="zh-CN" sz="1800" kern="0" dirty="0" smtClean="0"/>
              <a:t>.</a:t>
            </a:r>
          </a:p>
          <a:p>
            <a:pPr lvl="1">
              <a:defRPr/>
            </a:pPr>
            <a:endParaRPr lang="en-US" altLang="zh-CN" sz="1800" kern="0" dirty="0"/>
          </a:p>
          <a:p>
            <a:pPr lvl="1">
              <a:defRPr/>
            </a:pPr>
            <a:endParaRPr lang="en-US" altLang="zh-CN" sz="1800" kern="0" dirty="0"/>
          </a:p>
          <a:p>
            <a:pPr marL="285750" lvl="1">
              <a:buFont typeface="Arial" panose="020B0604020202020204" pitchFamily="34" charset="0"/>
              <a:buChar char="•"/>
              <a:defRPr/>
            </a:pPr>
            <a:r>
              <a:rPr lang="en-US" altLang="zh-CN" sz="1800" b="1" kern="0" dirty="0" smtClean="0"/>
              <a:t>Move: Rui Du	</a:t>
            </a:r>
            <a:r>
              <a:rPr lang="en-US" altLang="zh-CN" sz="1800" b="1" dirty="0" smtClean="0"/>
              <a:t>	</a:t>
            </a:r>
            <a:r>
              <a:rPr lang="en-US" altLang="zh-CN" sz="1800" b="1" kern="0" dirty="0" smtClean="0"/>
              <a:t>	Second: </a:t>
            </a:r>
            <a:r>
              <a:rPr lang="en-US" altLang="zh-CN" sz="1800" b="1" kern="0" dirty="0"/>
              <a:t>Oscar </a:t>
            </a:r>
            <a:r>
              <a:rPr lang="en-US" altLang="zh-CN" sz="1800" b="1" kern="0" dirty="0" smtClean="0"/>
              <a:t>Au	</a:t>
            </a:r>
          </a:p>
          <a:p>
            <a:pPr marL="285750" lvl="1">
              <a:buFont typeface="Arial" panose="020B0604020202020204" pitchFamily="34" charset="0"/>
              <a:buChar char="•"/>
              <a:defRPr/>
            </a:pPr>
            <a:endParaRPr lang="en-US" altLang="zh-CN" sz="1800" b="1" kern="0" dirty="0" smtClean="0"/>
          </a:p>
          <a:p>
            <a:pPr marL="285750" lvl="1">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a:t>
            </a:r>
            <a:r>
              <a:rPr lang="en-US" altLang="zh-CN" sz="1800" dirty="0" smtClean="0">
                <a:highlight>
                  <a:srgbClr val="00FF00"/>
                </a:highlight>
              </a:rPr>
              <a:t>consent</a:t>
            </a:r>
          </a:p>
          <a:p>
            <a:pPr marL="0" lvl="1" indent="0">
              <a:buNone/>
              <a:defRPr/>
            </a:pPr>
            <a:endParaRPr lang="en-US" altLang="zh-CN" sz="1800" kern="0" dirty="0" smtClean="0"/>
          </a:p>
          <a:p>
            <a:pPr marL="0" lvl="1" indent="0">
              <a:buNone/>
              <a:defRPr/>
            </a:pPr>
            <a:endParaRPr lang="en-US" altLang="zh-CN" sz="1800" kern="0" dirty="0" smtClean="0"/>
          </a:p>
          <a:p>
            <a:pPr marL="0" lvl="1" indent="0">
              <a:buNone/>
              <a:defRPr/>
            </a:pPr>
            <a:r>
              <a:rPr lang="en-US" altLang="zh-CN" sz="1800" kern="0" dirty="0" smtClean="0"/>
              <a:t>Note</a:t>
            </a:r>
            <a:r>
              <a:rPr lang="zh-CN" altLang="en-US" sz="1800" kern="0" dirty="0"/>
              <a:t>：  </a:t>
            </a:r>
            <a:r>
              <a:rPr lang="en-US" altLang="zh-CN" sz="1800" kern="0" dirty="0" smtClean="0"/>
              <a:t>Related </a:t>
            </a:r>
            <a:r>
              <a:rPr lang="en-US" altLang="zh-CN" sz="1800" kern="0" dirty="0"/>
              <a:t>document 21/0147r3</a:t>
            </a:r>
          </a:p>
          <a:p>
            <a:pPr marL="0" lvl="1" indent="0">
              <a:buNone/>
              <a:defRPr/>
            </a:pPr>
            <a:endParaRPr lang="en-US" altLang="zh-CN" sz="1800" kern="0" dirty="0"/>
          </a:p>
        </p:txBody>
      </p:sp>
    </p:spTree>
    <p:extLst>
      <p:ext uri="{BB962C8B-B14F-4D97-AF65-F5344CB8AC3E}">
        <p14:creationId xmlns:p14="http://schemas.microsoft.com/office/powerpoint/2010/main" val="138221254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25</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13</a:t>
            </a:r>
            <a:endParaRPr lang="en-US" altLang="en-US" sz="2800" dirty="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Move to add the following to 11bf SFD</a:t>
            </a:r>
            <a:r>
              <a:rPr lang="en-US" altLang="zh-CN" sz="2000" kern="0" dirty="0" smtClean="0"/>
              <a:t>:</a:t>
            </a:r>
          </a:p>
          <a:p>
            <a:pPr lvl="1">
              <a:defRPr/>
            </a:pPr>
            <a:r>
              <a:rPr lang="en-US" altLang="zh-CN" sz="1800" kern="0" dirty="0"/>
              <a:t>The type of measurement result </a:t>
            </a:r>
            <a:r>
              <a:rPr lang="en-US" altLang="zh-CN" sz="1800" kern="0" dirty="0" smtClean="0"/>
              <a:t>reported in </a:t>
            </a:r>
            <a:r>
              <a:rPr lang="en-US" altLang="zh-CN" sz="1800" kern="0" dirty="0"/>
              <a:t>a sensing session shall be decided by its initiator</a:t>
            </a:r>
            <a:r>
              <a:rPr lang="en-US" altLang="zh-CN" sz="1800" kern="0" dirty="0" smtClean="0"/>
              <a:t>.</a:t>
            </a:r>
          </a:p>
          <a:p>
            <a:pPr lvl="1">
              <a:defRPr/>
            </a:pPr>
            <a:endParaRPr lang="en-US" altLang="zh-CN" sz="1800" kern="0" dirty="0"/>
          </a:p>
          <a:p>
            <a:pPr lvl="1">
              <a:defRPr/>
            </a:pPr>
            <a:endParaRPr lang="en-US" altLang="zh-CN" sz="1800" kern="0" dirty="0" smtClean="0"/>
          </a:p>
          <a:p>
            <a:pPr marL="342900" lvl="1" indent="-342900">
              <a:buFont typeface="Arial" panose="020B0604020202020204" pitchFamily="34" charset="0"/>
              <a:buChar char="•"/>
              <a:defRPr/>
            </a:pPr>
            <a:r>
              <a:rPr lang="en-US" altLang="zh-CN" sz="1800" b="1" kern="0" dirty="0" smtClean="0"/>
              <a:t>Move: Rui Du	</a:t>
            </a:r>
            <a:r>
              <a:rPr lang="en-US" altLang="zh-CN" sz="1800" b="1" dirty="0" smtClean="0"/>
              <a:t>	</a:t>
            </a:r>
            <a:r>
              <a:rPr lang="en-US" altLang="zh-CN" sz="1800" b="1" kern="0" dirty="0" smtClean="0"/>
              <a:t>	Second: </a:t>
            </a:r>
            <a:r>
              <a:rPr lang="en-US" altLang="zh-CN" sz="1800" b="1" kern="0" dirty="0" err="1"/>
              <a:t>Assaf</a:t>
            </a:r>
            <a:r>
              <a:rPr lang="en-US" altLang="zh-CN" sz="1800" b="1" kern="0" dirty="0"/>
              <a:t> Kasher</a:t>
            </a:r>
            <a:r>
              <a:rPr lang="en-US" altLang="zh-CN" sz="1800" b="1" kern="0" dirty="0" smtClean="0"/>
              <a:t>	</a:t>
            </a:r>
          </a:p>
          <a:p>
            <a:pPr>
              <a:buFont typeface="Arial" panose="020B0604020202020204" pitchFamily="34" charset="0"/>
              <a:buChar char="•"/>
              <a:defRPr/>
            </a:pPr>
            <a:endParaRPr lang="en-US" altLang="zh-CN" kern="0" dirty="0" smtClean="0"/>
          </a:p>
          <a:p>
            <a:pPr marL="342900" lvl="1" indent="-342900">
              <a:buFont typeface="Arial" panose="020B0604020202020204" pitchFamily="34" charset="0"/>
              <a:buChar char="•"/>
              <a:defRPr/>
            </a:pPr>
            <a:r>
              <a:rPr lang="en-US" altLang="zh-CN" sz="1800" b="1" kern="0" dirty="0"/>
              <a:t>Preliminary Result: Motion Passes (</a:t>
            </a:r>
            <a:r>
              <a:rPr lang="en-US" altLang="zh-CN" sz="1800" b="1" kern="0" dirty="0" smtClean="0"/>
              <a:t>20Y</a:t>
            </a:r>
            <a:r>
              <a:rPr lang="en-US" altLang="zh-CN" sz="1800" b="1" kern="0" dirty="0"/>
              <a:t>, </a:t>
            </a:r>
            <a:r>
              <a:rPr lang="en-US" altLang="zh-CN" sz="1800" b="1" kern="0" dirty="0" smtClean="0"/>
              <a:t>1N</a:t>
            </a:r>
            <a:r>
              <a:rPr lang="en-US" altLang="zh-CN" sz="1800" b="1" kern="0" dirty="0"/>
              <a:t>, 3A)</a:t>
            </a:r>
          </a:p>
          <a:p>
            <a:pPr marL="342900" lvl="1" indent="-342900">
              <a:buFont typeface="Arial" panose="020B0604020202020204" pitchFamily="34" charset="0"/>
              <a:buChar char="•"/>
              <a:defRPr/>
            </a:pPr>
            <a:r>
              <a:rPr lang="en-US" altLang="zh-CN" sz="1800" b="1" kern="0" dirty="0"/>
              <a:t>Result*: </a:t>
            </a:r>
            <a:r>
              <a:rPr lang="en-US" altLang="zh-CN" sz="1800" b="1" dirty="0">
                <a:highlight>
                  <a:srgbClr val="00FF00"/>
                </a:highlight>
              </a:rPr>
              <a:t>Motion Passes </a:t>
            </a:r>
            <a:r>
              <a:rPr lang="en-US" altLang="zh-CN" sz="1800" b="1" dirty="0" smtClean="0">
                <a:highlight>
                  <a:srgbClr val="00FF00"/>
                </a:highlight>
              </a:rPr>
              <a:t>(18Y</a:t>
            </a:r>
            <a:r>
              <a:rPr lang="en-US" altLang="zh-CN" sz="1800" b="1" dirty="0">
                <a:highlight>
                  <a:srgbClr val="00FF00"/>
                </a:highlight>
              </a:rPr>
              <a:t>, </a:t>
            </a:r>
            <a:r>
              <a:rPr lang="en-US" altLang="zh-CN" sz="1800" b="1" dirty="0" smtClean="0">
                <a:highlight>
                  <a:srgbClr val="00FF00"/>
                </a:highlight>
              </a:rPr>
              <a:t>1N</a:t>
            </a:r>
            <a:r>
              <a:rPr lang="en-US" altLang="zh-CN" sz="1800" b="1" dirty="0">
                <a:highlight>
                  <a:srgbClr val="00FF00"/>
                </a:highlight>
              </a:rPr>
              <a:t>, 2A)</a:t>
            </a:r>
            <a:endParaRPr lang="en-US" altLang="zh-CN" sz="1800" dirty="0">
              <a:highlight>
                <a:srgbClr val="00FF00"/>
              </a:highlight>
            </a:endParaRPr>
          </a:p>
          <a:p>
            <a:pPr marL="0" lvl="1" indent="0">
              <a:buNone/>
              <a:defRPr/>
            </a:pPr>
            <a:endParaRPr lang="en-US" altLang="zh-CN" sz="1800" b="1" kern="0" dirty="0"/>
          </a:p>
          <a:p>
            <a:pPr marL="0" lvl="1" indent="0">
              <a:buNone/>
              <a:defRPr/>
            </a:pPr>
            <a:r>
              <a:rPr lang="en-US" altLang="zh-CN" sz="1800" kern="0" dirty="0" smtClean="0"/>
              <a:t>Note</a:t>
            </a:r>
            <a:r>
              <a:rPr lang="zh-CN" altLang="en-US" sz="1800" kern="0" dirty="0"/>
              <a:t>：  </a:t>
            </a:r>
            <a:endParaRPr lang="en-US" altLang="zh-CN" sz="1800" kern="0" dirty="0"/>
          </a:p>
          <a:p>
            <a:pPr marL="285750" lvl="1">
              <a:buFont typeface="微软雅黑" panose="020B0503020204020204" pitchFamily="34" charset="-122"/>
              <a:buChar char="–"/>
              <a:defRPr/>
            </a:pPr>
            <a:r>
              <a:rPr lang="en-US" altLang="zh-CN" sz="1800" kern="0" dirty="0"/>
              <a:t>* Amended result accounts for removal of </a:t>
            </a:r>
            <a:r>
              <a:rPr lang="en-US" altLang="zh-CN" sz="1800" kern="0" dirty="0">
                <a:solidFill>
                  <a:srgbClr val="FF0000"/>
                </a:solidFill>
              </a:rPr>
              <a:t>3</a:t>
            </a:r>
            <a:r>
              <a:rPr lang="en-US" altLang="zh-CN" sz="1800" kern="0" dirty="0"/>
              <a:t> votes of non-voting members.</a:t>
            </a:r>
          </a:p>
          <a:p>
            <a:pPr marL="285750" lvl="1">
              <a:buFont typeface="微软雅黑" panose="020B0503020204020204" pitchFamily="34" charset="-122"/>
              <a:buChar char="–"/>
              <a:defRPr/>
            </a:pPr>
            <a:r>
              <a:rPr lang="en-US" altLang="zh-CN" sz="1800" kern="0" dirty="0"/>
              <a:t>Related document 21/0147r3</a:t>
            </a:r>
          </a:p>
        </p:txBody>
      </p:sp>
    </p:spTree>
    <p:extLst>
      <p:ext uri="{BB962C8B-B14F-4D97-AF65-F5344CB8AC3E}">
        <p14:creationId xmlns:p14="http://schemas.microsoft.com/office/powerpoint/2010/main" val="404319936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26</a:t>
            </a:fld>
            <a:endParaRPr lang="en-US" altLang="en-US" sz="1200" b="0" smtClean="0"/>
          </a:p>
        </p:txBody>
      </p:sp>
      <p:sp>
        <p:nvSpPr>
          <p:cNvPr id="7171" name="Rectangle 3"/>
          <p:cNvSpPr txBox="1">
            <a:spLocks noChangeArrowheads="1"/>
          </p:cNvSpPr>
          <p:nvPr/>
        </p:nvSpPr>
        <p:spPr bwMode="auto">
          <a:xfrm>
            <a:off x="685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Motions on </a:t>
            </a:r>
            <a:r>
              <a:rPr lang="en-US" altLang="zh-CN" sz="4000" dirty="0">
                <a:solidFill>
                  <a:srgbClr val="0000FF"/>
                </a:solidFill>
              </a:rPr>
              <a:t>March </a:t>
            </a:r>
            <a:r>
              <a:rPr lang="en-US" altLang="zh-CN" sz="4000" dirty="0" smtClean="0">
                <a:solidFill>
                  <a:srgbClr val="0000FF"/>
                </a:solidFill>
              </a:rPr>
              <a:t>9, 12, 15 (Plenary)</a:t>
            </a:r>
            <a:endParaRPr lang="en-US" altLang="en-US" sz="4000" dirty="0" smtClean="0"/>
          </a:p>
          <a:p>
            <a:pPr lvl="1"/>
            <a:endParaRPr lang="en-US" altLang="en-US" sz="3600" dirty="0" smtClean="0"/>
          </a:p>
          <a:p>
            <a:pPr lvl="1"/>
            <a:endParaRPr lang="en-US" altLang="en-US" sz="36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121476652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95E1BE7-2806-4869-AE7C-550826B03251}" type="slidenum">
              <a:rPr lang="en-US" altLang="en-US" sz="1200" b="0" smtClean="0"/>
              <a:pPr>
                <a:spcBef>
                  <a:spcPct val="0"/>
                </a:spcBef>
                <a:buFontTx/>
                <a:buNone/>
              </a:pPr>
              <a:t>27</a:t>
            </a:fld>
            <a:endParaRPr lang="en-US" altLang="en-US" sz="1200" b="0" smtClean="0"/>
          </a:p>
        </p:txBody>
      </p:sp>
      <p:sp>
        <p:nvSpPr>
          <p:cNvPr id="19459"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smtClean="0">
                <a:solidFill>
                  <a:schemeClr val="tx2"/>
                </a:solidFill>
              </a:rPr>
              <a:t>TGbf</a:t>
            </a:r>
            <a:r>
              <a:rPr lang="en-US" altLang="en-US" sz="2800" dirty="0" smtClean="0">
                <a:solidFill>
                  <a:schemeClr val="tx2"/>
                </a:solidFill>
              </a:rPr>
              <a:t> </a:t>
            </a:r>
            <a:r>
              <a:rPr lang="en-US" altLang="en-US" sz="2800" dirty="0">
                <a:solidFill>
                  <a:schemeClr val="tx2"/>
                </a:solidFill>
              </a:rPr>
              <a:t>meeting minutes</a:t>
            </a:r>
          </a:p>
        </p:txBody>
      </p:sp>
      <p:sp>
        <p:nvSpPr>
          <p:cNvPr id="19460" name="Rectangle 3"/>
          <p:cNvSpPr txBox="1">
            <a:spLocks noChangeArrowheads="1"/>
          </p:cNvSpPr>
          <p:nvPr/>
        </p:nvSpPr>
        <p:spPr bwMode="auto">
          <a:xfrm>
            <a:off x="685800" y="14478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dirty="0"/>
              <a:t>Move to approve </a:t>
            </a:r>
            <a:r>
              <a:rPr lang="en-US" altLang="zh-CN" sz="2000" dirty="0" err="1" smtClean="0"/>
              <a:t>TGbf</a:t>
            </a:r>
            <a:r>
              <a:rPr lang="en-US" altLang="zh-CN" sz="2000" dirty="0" smtClean="0"/>
              <a:t> minutes </a:t>
            </a:r>
            <a:r>
              <a:rPr lang="en-US" altLang="zh-CN" sz="2000" dirty="0"/>
              <a:t>of meetings and teleconferences from </a:t>
            </a:r>
            <a:r>
              <a:rPr lang="en-US" altLang="zh-CN" sz="2000" dirty="0" smtClean="0"/>
              <a:t>January 2021 </a:t>
            </a:r>
            <a:r>
              <a:rPr lang="en-US" altLang="zh-CN" sz="2000" dirty="0"/>
              <a:t>meeting to today:</a:t>
            </a:r>
          </a:p>
          <a:p>
            <a:pPr lvl="1">
              <a:buFont typeface="Arial" panose="020B0604020202020204" pitchFamily="34" charset="0"/>
              <a:buChar char="•"/>
            </a:pPr>
            <a:r>
              <a:rPr lang="en-US" altLang="zh-CN" sz="1600" dirty="0"/>
              <a:t>January plenary</a:t>
            </a:r>
            <a:r>
              <a:rPr lang="en-US" altLang="zh-CN" sz="1600" dirty="0" smtClean="0"/>
              <a:t>: </a:t>
            </a:r>
            <a:r>
              <a:rPr lang="en-US" altLang="zh-CN" sz="1600" dirty="0">
                <a:hlinkClick r:id="rId3"/>
              </a:rPr>
              <a:t>https://mentor.ieee.org/802.11/dcn/21/11-21-0120-01-00bf-meeting-minutes-january-2021.docx</a:t>
            </a:r>
            <a:endParaRPr lang="en-US" altLang="zh-CN" sz="1600" dirty="0"/>
          </a:p>
          <a:p>
            <a:pPr lvl="1">
              <a:buFont typeface="Arial" panose="020B0604020202020204" pitchFamily="34" charset="0"/>
              <a:buChar char="•"/>
            </a:pPr>
            <a:endParaRPr lang="en-US" altLang="zh-CN" sz="1600" dirty="0"/>
          </a:p>
          <a:p>
            <a:pPr lvl="1">
              <a:buFont typeface="Arial" panose="020B0604020202020204" pitchFamily="34" charset="0"/>
              <a:buChar char="•"/>
            </a:pPr>
            <a:r>
              <a:rPr lang="en-US" altLang="zh-CN" sz="1600" dirty="0" smtClean="0"/>
              <a:t>Teleconferences </a:t>
            </a:r>
            <a:r>
              <a:rPr lang="en-US" altLang="zh-CN" sz="1600" dirty="0"/>
              <a:t>January </a:t>
            </a:r>
            <a:r>
              <a:rPr lang="en-US" altLang="zh-CN" sz="1600" dirty="0" smtClean="0"/>
              <a:t>- March: </a:t>
            </a:r>
          </a:p>
          <a:p>
            <a:pPr marL="714375" lvl="1" indent="0">
              <a:buNone/>
            </a:pPr>
            <a:r>
              <a:rPr lang="en-US" altLang="zh-CN" sz="1600" dirty="0">
                <a:hlinkClick r:id="rId4"/>
              </a:rPr>
              <a:t>https://mentor.ieee.org/802.11/dcn/21/11-21-0227-01-00bf-802-11bf-teleconference-minutes-february-2021.docx</a:t>
            </a:r>
            <a:endParaRPr lang="en-US" altLang="zh-CN" sz="1600" dirty="0"/>
          </a:p>
          <a:p>
            <a:pPr marL="714375" lvl="1" indent="0">
              <a:buNone/>
            </a:pPr>
            <a:endParaRPr lang="en-US" altLang="zh-CN" sz="1600" dirty="0"/>
          </a:p>
          <a:p>
            <a:pPr marL="714375" lvl="1" indent="0">
              <a:buNone/>
            </a:pPr>
            <a:endParaRPr lang="en-US" altLang="zh-CN" sz="1600" dirty="0" smtClean="0"/>
          </a:p>
          <a:p>
            <a:r>
              <a:rPr lang="en-US" altLang="zh-CN" sz="2000" dirty="0"/>
              <a:t>Move: Leif Wilhelmsson 	Second: Rui Yang	</a:t>
            </a:r>
          </a:p>
          <a:p>
            <a:endParaRPr lang="en-US" altLang="zh-CN" sz="2000" dirty="0"/>
          </a:p>
          <a:p>
            <a:r>
              <a:rPr lang="en-US" altLang="zh-CN" sz="2000" dirty="0"/>
              <a:t>Result: </a:t>
            </a:r>
            <a:r>
              <a:rPr lang="en-US" altLang="zh-CN" sz="2000" dirty="0">
                <a:highlight>
                  <a:srgbClr val="00FF00"/>
                </a:highlight>
              </a:rPr>
              <a:t>Approved by unanimous consent</a:t>
            </a:r>
            <a:endParaRPr lang="zh-CN" altLang="en-US" sz="2000" dirty="0"/>
          </a:p>
          <a:p>
            <a:endParaRPr lang="zh-CN" altLang="en-US" sz="2000" dirty="0" smtClean="0"/>
          </a:p>
          <a:p>
            <a:endParaRPr lang="zh-CN" altLang="en-US" sz="2000" dirty="0"/>
          </a:p>
        </p:txBody>
      </p:sp>
      <p:sp>
        <p:nvSpPr>
          <p:cNvPr id="1946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18338245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28</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14</a:t>
            </a:r>
            <a:endParaRPr lang="en-US" altLang="en-US" sz="2800" dirty="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add the following to 11bf SFD</a:t>
            </a:r>
            <a:r>
              <a:rPr lang="en-US" altLang="zh-CN" kern="0" dirty="0" smtClean="0"/>
              <a:t>:</a:t>
            </a:r>
          </a:p>
          <a:p>
            <a:pPr lvl="1">
              <a:defRPr/>
            </a:pPr>
            <a:r>
              <a:rPr lang="en-US" altLang="zh-CN" kern="0" dirty="0"/>
              <a:t>A sensing session may be comprised of multiple burst instances.</a:t>
            </a:r>
          </a:p>
          <a:p>
            <a:pPr lvl="1">
              <a:defRPr/>
            </a:pPr>
            <a:endParaRPr lang="en-US" altLang="zh-CN" kern="0" dirty="0" smtClean="0"/>
          </a:p>
          <a:p>
            <a:pPr lvl="1">
              <a:defRPr/>
            </a:pPr>
            <a:endParaRPr lang="en-US" altLang="zh-CN" kern="0" dirty="0" smtClean="0"/>
          </a:p>
          <a:p>
            <a:pPr marL="342900" lvl="1" indent="-342900">
              <a:buFont typeface="Arial" panose="020B0604020202020204" pitchFamily="34" charset="0"/>
              <a:buChar char="•"/>
              <a:defRPr/>
            </a:pPr>
            <a:r>
              <a:rPr lang="en-US" altLang="zh-CN" b="1" kern="0" dirty="0" smtClean="0"/>
              <a:t>Move: Sang Kim	</a:t>
            </a:r>
            <a:r>
              <a:rPr lang="en-US" altLang="zh-CN" b="1" dirty="0" smtClean="0"/>
              <a:t>	</a:t>
            </a:r>
            <a:r>
              <a:rPr lang="en-US" altLang="zh-CN" b="1" kern="0" dirty="0" smtClean="0"/>
              <a:t>Second: </a:t>
            </a:r>
            <a:r>
              <a:rPr lang="en-US" altLang="zh-CN" b="1" kern="0" dirty="0"/>
              <a:t>Cheng Chen</a:t>
            </a:r>
            <a:r>
              <a:rPr lang="en-US" altLang="zh-CN" b="1" kern="0" dirty="0" smtClean="0"/>
              <a:t>	</a:t>
            </a:r>
          </a:p>
          <a:p>
            <a:pPr marL="342900" lvl="1" indent="-342900">
              <a:buFont typeface="Arial" panose="020B0604020202020204" pitchFamily="34" charset="0"/>
              <a:buChar char="•"/>
              <a:defRPr/>
            </a:pPr>
            <a:r>
              <a:rPr lang="en-US" altLang="zh-CN" b="1" kern="0" dirty="0" smtClean="0"/>
              <a:t>Preliminary </a:t>
            </a:r>
            <a:r>
              <a:rPr lang="en-US" altLang="zh-CN" b="1" kern="0" dirty="0"/>
              <a:t>Result</a:t>
            </a:r>
            <a:r>
              <a:rPr lang="en-US" altLang="zh-CN" b="1" kern="0" dirty="0" smtClean="0"/>
              <a:t>: </a:t>
            </a:r>
            <a:r>
              <a:rPr lang="en-US" altLang="zh-CN" b="1" kern="0" dirty="0"/>
              <a:t>Motion Passes </a:t>
            </a:r>
            <a:r>
              <a:rPr lang="en-US" altLang="zh-CN" b="1" kern="0" dirty="0" smtClean="0"/>
              <a:t>(65Y/2N/14A)</a:t>
            </a:r>
          </a:p>
          <a:p>
            <a:pPr marL="342900" lvl="1" indent="-342900">
              <a:buFont typeface="Arial" panose="020B0604020202020204" pitchFamily="34" charset="0"/>
              <a:buChar char="•"/>
              <a:defRPr/>
            </a:pPr>
            <a:r>
              <a:rPr lang="en-US" altLang="zh-CN" b="1" kern="0" dirty="0"/>
              <a:t>Result</a:t>
            </a:r>
            <a:r>
              <a:rPr lang="en-US" altLang="zh-CN" b="1" kern="0" dirty="0" smtClean="0"/>
              <a:t>*: </a:t>
            </a:r>
            <a:r>
              <a:rPr lang="en-US" altLang="zh-CN" dirty="0" smtClean="0">
                <a:highlight>
                  <a:srgbClr val="00FF00"/>
                </a:highlight>
              </a:rPr>
              <a:t>Motion </a:t>
            </a:r>
            <a:r>
              <a:rPr lang="en-US" altLang="zh-CN" dirty="0">
                <a:highlight>
                  <a:srgbClr val="00FF00"/>
                </a:highlight>
              </a:rPr>
              <a:t>Passes </a:t>
            </a:r>
            <a:r>
              <a:rPr lang="en-US" altLang="zh-CN" dirty="0" smtClean="0">
                <a:highlight>
                  <a:srgbClr val="00FF00"/>
                </a:highlight>
              </a:rPr>
              <a:t>(58Y/2N/11A</a:t>
            </a:r>
            <a:r>
              <a:rPr lang="en-US" altLang="zh-CN" dirty="0">
                <a:highlight>
                  <a:srgbClr val="00FF00"/>
                </a:highlight>
              </a:rPr>
              <a:t>)</a:t>
            </a:r>
            <a:endParaRPr lang="en-US" altLang="zh-CN" b="1" kern="0" dirty="0" smtClean="0"/>
          </a:p>
          <a:p>
            <a:pPr marL="0" lvl="1" indent="0">
              <a:buNone/>
              <a:defRPr/>
            </a:pPr>
            <a:endParaRPr lang="en-US" altLang="zh-CN" b="1" kern="0" dirty="0" smtClean="0"/>
          </a:p>
          <a:p>
            <a:pPr marL="0" lvl="1" indent="0">
              <a:buNone/>
              <a:defRPr/>
            </a:pPr>
            <a:r>
              <a:rPr lang="en-US" altLang="zh-CN" kern="0" dirty="0" smtClean="0"/>
              <a:t>Note</a:t>
            </a:r>
            <a:r>
              <a:rPr lang="zh-CN" altLang="en-US" kern="0" dirty="0"/>
              <a:t>：  </a:t>
            </a:r>
            <a:endParaRPr lang="en-US" altLang="zh-CN" kern="0" dirty="0" smtClean="0"/>
          </a:p>
          <a:p>
            <a:pPr marL="285750" lvl="1">
              <a:buFont typeface="微软雅黑" panose="020B0503020204020204" pitchFamily="34" charset="-122"/>
              <a:buChar char="–"/>
              <a:defRPr/>
            </a:pPr>
            <a:r>
              <a:rPr lang="en-US" altLang="zh-CN" sz="1800" kern="0" dirty="0"/>
              <a:t>* Amended result accounts for removal of </a:t>
            </a:r>
            <a:r>
              <a:rPr lang="en-US" altLang="zh-CN" sz="1800" kern="0" dirty="0" smtClean="0">
                <a:solidFill>
                  <a:srgbClr val="FF0000"/>
                </a:solidFill>
              </a:rPr>
              <a:t>10</a:t>
            </a:r>
            <a:r>
              <a:rPr lang="en-US" altLang="zh-CN" sz="1800" kern="0" dirty="0" smtClean="0"/>
              <a:t> </a:t>
            </a:r>
            <a:r>
              <a:rPr lang="en-US" altLang="zh-CN" sz="1800" kern="0" dirty="0"/>
              <a:t>votes of non-voting members.</a:t>
            </a:r>
          </a:p>
          <a:p>
            <a:pPr marL="285750" lvl="1">
              <a:buFont typeface="微软雅黑" panose="020B0503020204020204" pitchFamily="34" charset="-122"/>
              <a:buChar char="–"/>
              <a:defRPr/>
            </a:pPr>
            <a:r>
              <a:rPr lang="en-US" altLang="zh-CN" sz="1800" kern="0" dirty="0" smtClean="0"/>
              <a:t>Related </a:t>
            </a:r>
            <a:r>
              <a:rPr lang="en-US" altLang="zh-CN" sz="1800" kern="0" dirty="0"/>
              <a:t>document 21/0145r4</a:t>
            </a:r>
          </a:p>
          <a:p>
            <a:pPr marL="285750" lvl="1">
              <a:buFont typeface="微软雅黑" panose="020B0503020204020204" pitchFamily="34" charset="-122"/>
              <a:buChar char="–"/>
              <a:defRPr/>
            </a:pPr>
            <a:endParaRPr lang="en-US" altLang="zh-CN" sz="1800" kern="0" dirty="0"/>
          </a:p>
        </p:txBody>
      </p:sp>
    </p:spTree>
    <p:extLst>
      <p:ext uri="{BB962C8B-B14F-4D97-AF65-F5344CB8AC3E}">
        <p14:creationId xmlns:p14="http://schemas.microsoft.com/office/powerpoint/2010/main" val="398760424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29</a:t>
            </a:fld>
            <a:endParaRPr lang="en-US" altLang="en-US" sz="1200" b="0" smtClean="0"/>
          </a:p>
        </p:txBody>
      </p:sp>
      <p:sp>
        <p:nvSpPr>
          <p:cNvPr id="7171" name="Rectangle 3"/>
          <p:cNvSpPr txBox="1">
            <a:spLocks noChangeArrowheads="1"/>
          </p:cNvSpPr>
          <p:nvPr/>
        </p:nvSpPr>
        <p:spPr bwMode="auto">
          <a:xfrm>
            <a:off x="685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Motions on </a:t>
            </a:r>
            <a:r>
              <a:rPr lang="en-US" altLang="zh-CN" sz="4000" dirty="0">
                <a:solidFill>
                  <a:srgbClr val="0000FF"/>
                </a:solidFill>
              </a:rPr>
              <a:t>March </a:t>
            </a:r>
            <a:r>
              <a:rPr lang="en-US" altLang="zh-CN" sz="4000" dirty="0" smtClean="0">
                <a:solidFill>
                  <a:srgbClr val="0000FF"/>
                </a:solidFill>
              </a:rPr>
              <a:t>23</a:t>
            </a:r>
            <a:r>
              <a:rPr lang="en-US" altLang="en-US" sz="4000" dirty="0" smtClean="0"/>
              <a:t>.</a:t>
            </a:r>
          </a:p>
          <a:p>
            <a:pPr lvl="1"/>
            <a:endParaRPr lang="en-US" altLang="en-US" sz="3600" dirty="0" smtClean="0"/>
          </a:p>
          <a:p>
            <a:pPr lvl="1"/>
            <a:endParaRPr lang="en-US" altLang="en-US" sz="36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23951749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3</a:t>
            </a:fld>
            <a:endParaRPr lang="en-US" altLang="en-US" sz="1200" b="0" smtClean="0"/>
          </a:p>
        </p:txBody>
      </p:sp>
      <p:sp>
        <p:nvSpPr>
          <p:cNvPr id="7171" name="Rectangle 3"/>
          <p:cNvSpPr txBox="1">
            <a:spLocks noChangeArrowheads="1"/>
          </p:cNvSpPr>
          <p:nvPr/>
        </p:nvSpPr>
        <p:spPr bwMode="auto">
          <a:xfrm>
            <a:off x="685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Motions on </a:t>
            </a:r>
            <a:r>
              <a:rPr lang="en-US" altLang="en-US" sz="4000" dirty="0" smtClean="0">
                <a:solidFill>
                  <a:srgbClr val="0000FF"/>
                </a:solidFill>
              </a:rPr>
              <a:t>November 3, 6, 9</a:t>
            </a:r>
            <a:r>
              <a:rPr lang="en-US" altLang="en-US" sz="4000" dirty="0" smtClean="0"/>
              <a:t>.</a:t>
            </a:r>
          </a:p>
          <a:p>
            <a:pPr lvl="1"/>
            <a:endParaRPr lang="en-US" altLang="en-US" sz="3600" dirty="0" smtClean="0"/>
          </a:p>
          <a:p>
            <a:pPr lvl="1"/>
            <a:endParaRPr lang="en-US" altLang="en-US" sz="36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30</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15</a:t>
            </a:r>
            <a:endParaRPr lang="en-US" altLang="en-US" sz="2800" dirty="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295400"/>
            <a:ext cx="7772400"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Move to add the following to 11bf SFD</a:t>
            </a:r>
            <a:r>
              <a:rPr lang="en-US" altLang="zh-CN" sz="2000" kern="0" dirty="0" smtClean="0"/>
              <a:t>:</a:t>
            </a:r>
          </a:p>
          <a:p>
            <a:pPr lvl="1">
              <a:defRPr/>
            </a:pPr>
            <a:r>
              <a:rPr lang="en-US" altLang="zh-CN" sz="1800" kern="0" dirty="0" smtClean="0"/>
              <a:t>A </a:t>
            </a:r>
            <a:r>
              <a:rPr lang="en-US" altLang="zh-CN" sz="1800" kern="0" dirty="0"/>
              <a:t>sensing session is composed of one or more of the following phases: setup phase, measurement phase, reporting phase, and termination phase.</a:t>
            </a:r>
          </a:p>
          <a:p>
            <a:pPr lvl="2">
              <a:defRPr/>
            </a:pPr>
            <a:r>
              <a:rPr lang="en-US" altLang="zh-CN" sz="1400" kern="0" dirty="0" smtClean="0"/>
              <a:t>In the setup phase, a sensing session is established, and operational parameters associated with the sensing session are determined and may be exchanged between STAs.</a:t>
            </a:r>
          </a:p>
          <a:p>
            <a:pPr lvl="2">
              <a:defRPr/>
            </a:pPr>
            <a:r>
              <a:rPr lang="en-US" altLang="zh-CN" sz="1400" kern="0" dirty="0" smtClean="0"/>
              <a:t>In the measurement phase, sensing measurements are performed.</a:t>
            </a:r>
          </a:p>
          <a:p>
            <a:pPr lvl="2">
              <a:defRPr/>
            </a:pPr>
            <a:r>
              <a:rPr lang="en-US" altLang="zh-CN" sz="1400" kern="0" dirty="0" smtClean="0"/>
              <a:t>In the reporting phase, sensing measurement results are reported.</a:t>
            </a:r>
          </a:p>
          <a:p>
            <a:pPr lvl="2">
              <a:defRPr/>
            </a:pPr>
            <a:r>
              <a:rPr lang="en-US" altLang="zh-CN" sz="1400" kern="0" dirty="0" smtClean="0"/>
              <a:t>In </a:t>
            </a:r>
            <a:r>
              <a:rPr lang="en-US" altLang="zh-CN" sz="1400" kern="0" dirty="0"/>
              <a:t>the termination phase, STAs stop performing measurements and terminate the sensing session</a:t>
            </a:r>
            <a:r>
              <a:rPr lang="en-US" altLang="zh-CN" sz="1400" kern="0" dirty="0" smtClean="0"/>
              <a:t>.</a:t>
            </a:r>
          </a:p>
          <a:p>
            <a:pPr lvl="2">
              <a:defRPr/>
            </a:pPr>
            <a:endParaRPr lang="en-US" altLang="zh-CN" sz="1100" kern="0" dirty="0" smtClean="0"/>
          </a:p>
          <a:p>
            <a:pPr marL="342900" lvl="1" indent="-342900">
              <a:buFont typeface="Arial" panose="020B0604020202020204" pitchFamily="34" charset="0"/>
              <a:buChar char="•"/>
              <a:defRPr/>
            </a:pPr>
            <a:r>
              <a:rPr lang="en-US" altLang="zh-CN" sz="1800" b="1" kern="0" dirty="0" smtClean="0"/>
              <a:t>Move: </a:t>
            </a:r>
            <a:r>
              <a:rPr lang="en-US" altLang="zh-CN" sz="1800" b="1" kern="0" dirty="0"/>
              <a:t>Cheng Chen </a:t>
            </a:r>
            <a:r>
              <a:rPr lang="en-US" altLang="zh-CN" sz="1800" b="1" kern="0" dirty="0" smtClean="0"/>
              <a:t>	</a:t>
            </a:r>
            <a:r>
              <a:rPr lang="en-US" altLang="zh-CN" sz="1800" b="1" dirty="0" smtClean="0"/>
              <a:t>	</a:t>
            </a:r>
            <a:r>
              <a:rPr lang="en-US" altLang="zh-CN" sz="1800" b="1" kern="0" dirty="0" smtClean="0"/>
              <a:t>Second: </a:t>
            </a:r>
            <a:r>
              <a:rPr lang="en-US" altLang="zh-CN" sz="1800" b="1" kern="0" dirty="0"/>
              <a:t>Rajat </a:t>
            </a:r>
            <a:r>
              <a:rPr lang="en-US" altLang="zh-CN" sz="1800" b="1" kern="0" dirty="0" err="1"/>
              <a:t>Pushkarna</a:t>
            </a:r>
            <a:r>
              <a:rPr lang="en-US" altLang="zh-CN" sz="1800" b="1" kern="0" dirty="0" smtClean="0"/>
              <a:t>	</a:t>
            </a:r>
          </a:p>
          <a:p>
            <a:pPr marL="342900" lvl="1" indent="-342900">
              <a:buFont typeface="Arial" panose="020B0604020202020204" pitchFamily="34" charset="0"/>
              <a:buChar char="•"/>
              <a:defRPr/>
            </a:pPr>
            <a:r>
              <a:rPr lang="en-US" altLang="zh-CN" sz="1800" b="1" kern="0" dirty="0"/>
              <a:t>Preliminary Result: Motion Passes </a:t>
            </a:r>
            <a:r>
              <a:rPr lang="en-US" altLang="zh-CN" sz="1800" b="1" kern="0" dirty="0" smtClean="0"/>
              <a:t>(24Y/1N/5A)</a:t>
            </a:r>
          </a:p>
          <a:p>
            <a:pPr marL="342900" lvl="1" indent="-342900">
              <a:buFont typeface="Arial" panose="020B0604020202020204" pitchFamily="34" charset="0"/>
              <a:buChar char="•"/>
              <a:defRPr/>
            </a:pPr>
            <a:r>
              <a:rPr lang="en-US" altLang="zh-CN" sz="1800" b="1" kern="0" dirty="0"/>
              <a:t>Result*: </a:t>
            </a:r>
            <a:r>
              <a:rPr lang="en-US" altLang="zh-CN" sz="1800" dirty="0">
                <a:highlight>
                  <a:srgbClr val="00FF00"/>
                </a:highlight>
              </a:rPr>
              <a:t>Motion Passes </a:t>
            </a:r>
            <a:r>
              <a:rPr lang="en-US" altLang="zh-CN" sz="1800" dirty="0" smtClean="0">
                <a:highlight>
                  <a:srgbClr val="00FF00"/>
                </a:highlight>
              </a:rPr>
              <a:t>(21Y/1N/5A)</a:t>
            </a:r>
          </a:p>
          <a:p>
            <a:pPr marL="342900" lvl="1" indent="-342900">
              <a:buFont typeface="Arial" panose="020B0604020202020204" pitchFamily="34" charset="0"/>
              <a:buChar char="•"/>
              <a:defRPr/>
            </a:pPr>
            <a:endParaRPr lang="en-US" altLang="zh-CN" sz="1800" b="1" kern="0" dirty="0"/>
          </a:p>
          <a:p>
            <a:pPr marL="0" lvl="1" indent="0">
              <a:spcBef>
                <a:spcPct val="0"/>
              </a:spcBef>
              <a:buNone/>
              <a:defRPr/>
            </a:pPr>
            <a:r>
              <a:rPr lang="en-US" altLang="zh-CN" sz="1800" kern="0" dirty="0" smtClean="0">
                <a:solidFill>
                  <a:srgbClr val="000000"/>
                </a:solidFill>
                <a:latin typeface="Times New Roman" panose="02020603050405020304" pitchFamily="18" charset="0"/>
                <a:cs typeface="+mn-cs"/>
              </a:rPr>
              <a:t>Note</a:t>
            </a:r>
            <a:r>
              <a:rPr lang="zh-CN" altLang="en-US" sz="1800" kern="0" dirty="0" smtClean="0">
                <a:solidFill>
                  <a:srgbClr val="000000"/>
                </a:solidFill>
                <a:latin typeface="Times New Roman" panose="02020603050405020304" pitchFamily="18" charset="0"/>
                <a:cs typeface="+mn-cs"/>
              </a:rPr>
              <a:t>：  </a:t>
            </a:r>
            <a:endParaRPr lang="en-US" altLang="zh-CN" sz="1800" kern="0" dirty="0" smtClean="0">
              <a:solidFill>
                <a:srgbClr val="000000"/>
              </a:solidFill>
              <a:latin typeface="Times New Roman" panose="02020603050405020304" pitchFamily="18" charset="0"/>
              <a:cs typeface="+mn-cs"/>
            </a:endParaRPr>
          </a:p>
          <a:p>
            <a:pPr marL="285750" lvl="1" indent="0">
              <a:spcBef>
                <a:spcPct val="0"/>
              </a:spcBef>
              <a:buFont typeface="微软雅黑" panose="020B0503020204020204" pitchFamily="34" charset="-122"/>
              <a:buChar char="–"/>
              <a:defRPr/>
            </a:pPr>
            <a:r>
              <a:rPr lang="en-US" altLang="zh-CN" sz="1600" kern="0" dirty="0" smtClean="0">
                <a:solidFill>
                  <a:srgbClr val="000000"/>
                </a:solidFill>
                <a:latin typeface="Times New Roman" panose="02020603050405020304" pitchFamily="18" charset="0"/>
                <a:cs typeface="+mn-cs"/>
              </a:rPr>
              <a:t>* Amended result accounts for removal of </a:t>
            </a:r>
            <a:r>
              <a:rPr lang="en-US" altLang="zh-CN" sz="1600" kern="0" dirty="0" smtClean="0">
                <a:solidFill>
                  <a:srgbClr val="FF0000"/>
                </a:solidFill>
                <a:latin typeface="Times New Roman" panose="02020603050405020304" pitchFamily="18" charset="0"/>
                <a:cs typeface="+mn-cs"/>
              </a:rPr>
              <a:t>3</a:t>
            </a:r>
            <a:r>
              <a:rPr lang="en-US" altLang="zh-CN" sz="1600" kern="0" dirty="0" smtClean="0">
                <a:solidFill>
                  <a:srgbClr val="000000"/>
                </a:solidFill>
                <a:latin typeface="Times New Roman" panose="02020603050405020304" pitchFamily="18" charset="0"/>
                <a:cs typeface="+mn-cs"/>
              </a:rPr>
              <a:t> votes of non-voting members.</a:t>
            </a:r>
          </a:p>
          <a:p>
            <a:pPr marL="285750" lvl="1" indent="0">
              <a:spcBef>
                <a:spcPct val="0"/>
              </a:spcBef>
              <a:buFont typeface="微软雅黑" panose="020B0503020204020204" pitchFamily="34" charset="-122"/>
              <a:buChar char="–"/>
              <a:defRPr/>
            </a:pPr>
            <a:r>
              <a:rPr lang="en-US" altLang="zh-CN" sz="1600" kern="0" dirty="0" smtClean="0">
                <a:solidFill>
                  <a:srgbClr val="000000"/>
                </a:solidFill>
                <a:latin typeface="Times New Roman" panose="02020603050405020304" pitchFamily="18" charset="0"/>
                <a:cs typeface="+mn-cs"/>
              </a:rPr>
              <a:t>Related </a:t>
            </a:r>
            <a:r>
              <a:rPr lang="en-US" altLang="zh-CN" sz="1600" kern="0" dirty="0">
                <a:solidFill>
                  <a:srgbClr val="000000"/>
                </a:solidFill>
                <a:latin typeface="Times New Roman" panose="02020603050405020304" pitchFamily="18" charset="0"/>
                <a:cs typeface="+mn-cs"/>
              </a:rPr>
              <a:t>document </a:t>
            </a:r>
            <a:r>
              <a:rPr lang="en-US" altLang="zh-CN" sz="1600" kern="0" dirty="0">
                <a:solidFill>
                  <a:srgbClr val="000000"/>
                </a:solidFill>
                <a:latin typeface="Times New Roman" panose="02020603050405020304" pitchFamily="18" charset="0"/>
              </a:rPr>
              <a:t>21/01851r4</a:t>
            </a:r>
            <a:endParaRPr lang="en-US" altLang="zh-CN" sz="1600" kern="0" dirty="0">
              <a:solidFill>
                <a:srgbClr val="000000"/>
              </a:solidFill>
              <a:latin typeface="Times New Roman" panose="02020603050405020304" pitchFamily="18" charset="0"/>
              <a:cs typeface="+mn-cs"/>
            </a:endParaRPr>
          </a:p>
        </p:txBody>
      </p:sp>
    </p:spTree>
    <p:extLst>
      <p:ext uri="{BB962C8B-B14F-4D97-AF65-F5344CB8AC3E}">
        <p14:creationId xmlns:p14="http://schemas.microsoft.com/office/powerpoint/2010/main" val="200621468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31</a:t>
            </a:fld>
            <a:endParaRPr lang="en-US" altLang="en-US" sz="1200" b="0" smtClean="0"/>
          </a:p>
        </p:txBody>
      </p:sp>
      <p:sp>
        <p:nvSpPr>
          <p:cNvPr id="7171" name="Rectangle 3"/>
          <p:cNvSpPr txBox="1">
            <a:spLocks noChangeArrowheads="1"/>
          </p:cNvSpPr>
          <p:nvPr/>
        </p:nvSpPr>
        <p:spPr bwMode="auto">
          <a:xfrm>
            <a:off x="685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Motions </a:t>
            </a:r>
            <a:r>
              <a:rPr lang="en-US" altLang="zh-CN" sz="4000" smtClean="0"/>
              <a:t>on </a:t>
            </a:r>
            <a:r>
              <a:rPr lang="en-US" altLang="zh-CN" sz="4000" smtClean="0">
                <a:solidFill>
                  <a:srgbClr val="0000FF"/>
                </a:solidFill>
              </a:rPr>
              <a:t>April 6</a:t>
            </a:r>
            <a:r>
              <a:rPr lang="en-US" altLang="en-US" sz="4000" smtClean="0"/>
              <a:t>.</a:t>
            </a:r>
            <a:endParaRPr lang="en-US" altLang="en-US" sz="4000" dirty="0" smtClean="0"/>
          </a:p>
          <a:p>
            <a:pPr lvl="1"/>
            <a:endParaRPr lang="en-US" altLang="en-US" sz="3600" dirty="0" smtClean="0"/>
          </a:p>
          <a:p>
            <a:pPr lvl="1"/>
            <a:endParaRPr lang="en-US" altLang="en-US" sz="36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339989797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32</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16</a:t>
            </a:r>
            <a:endParaRPr lang="en-US" altLang="en-US" sz="2800" dirty="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kern="0" dirty="0"/>
              <a:t>Move to add the following to 11bf SFD</a:t>
            </a:r>
            <a:r>
              <a:rPr lang="en-US" altLang="zh-CN" kern="0" dirty="0" smtClean="0"/>
              <a:t>:</a:t>
            </a:r>
          </a:p>
          <a:p>
            <a:pPr lvl="1" algn="just">
              <a:defRPr/>
            </a:pPr>
            <a:r>
              <a:rPr lang="en-US" altLang="zh-CN" kern="0" dirty="0"/>
              <a:t>More than one sensing responder may participate in the measurement phase and reporting </a:t>
            </a:r>
            <a:r>
              <a:rPr lang="en-US" altLang="zh-CN" kern="0" dirty="0" smtClean="0"/>
              <a:t>phase.</a:t>
            </a:r>
            <a:endParaRPr lang="en-US" altLang="zh-CN" kern="0" dirty="0"/>
          </a:p>
          <a:p>
            <a:pPr lvl="1" algn="just">
              <a:defRPr/>
            </a:pPr>
            <a:endParaRPr lang="en-US" altLang="zh-CN" kern="0" dirty="0" smtClean="0"/>
          </a:p>
          <a:p>
            <a:pPr marL="342900" lvl="1" indent="-342900" algn="just">
              <a:buFont typeface="Arial" panose="020B0604020202020204" pitchFamily="34" charset="0"/>
              <a:buChar char="•"/>
              <a:defRPr/>
            </a:pPr>
            <a:r>
              <a:rPr lang="en-US" altLang="zh-CN" b="1" kern="0" dirty="0" smtClean="0"/>
              <a:t>Move: </a:t>
            </a:r>
            <a:r>
              <a:rPr lang="en-US" altLang="zh-CN" b="1" kern="0" dirty="0"/>
              <a:t>Sang Kim </a:t>
            </a:r>
            <a:r>
              <a:rPr lang="en-US" altLang="zh-CN" b="1" kern="0" dirty="0" smtClean="0"/>
              <a:t>	</a:t>
            </a:r>
            <a:r>
              <a:rPr lang="en-US" altLang="zh-CN" b="1" dirty="0" smtClean="0"/>
              <a:t>	</a:t>
            </a:r>
            <a:r>
              <a:rPr lang="en-US" altLang="zh-CN" b="1" kern="0" dirty="0" smtClean="0"/>
              <a:t>Second: </a:t>
            </a:r>
            <a:r>
              <a:rPr lang="en-US" altLang="zh-CN" b="1" kern="0" dirty="0" err="1"/>
              <a:t>Rajat</a:t>
            </a:r>
            <a:r>
              <a:rPr lang="en-US" altLang="zh-CN" b="1" kern="0" dirty="0"/>
              <a:t> </a:t>
            </a:r>
            <a:r>
              <a:rPr lang="en-US" altLang="zh-CN" b="1" kern="0" dirty="0" err="1"/>
              <a:t>Pushkarna</a:t>
            </a:r>
            <a:endParaRPr lang="en-US" altLang="zh-CN" b="1" kern="0" dirty="0" smtClean="0"/>
          </a:p>
          <a:p>
            <a:pPr marL="342900" lvl="1" indent="-342900" algn="just">
              <a:buFont typeface="Arial" panose="020B0604020202020204" pitchFamily="34" charset="0"/>
              <a:buChar char="•"/>
              <a:defRPr/>
            </a:pPr>
            <a:endParaRPr lang="en-US" altLang="zh-CN" b="1" kern="0" dirty="0" smtClean="0"/>
          </a:p>
          <a:p>
            <a:pPr marL="342900" lvl="1" indent="-342900" algn="just">
              <a:buFont typeface="Arial" panose="020B0604020202020204" pitchFamily="34" charset="0"/>
              <a:buChar char="•"/>
              <a:defRPr/>
            </a:pPr>
            <a:r>
              <a:rPr lang="en-US" altLang="zh-CN" b="1" kern="0" dirty="0"/>
              <a:t>Preliminary Result: Motion Passes </a:t>
            </a:r>
            <a:r>
              <a:rPr lang="en-US" altLang="zh-CN" b="1" kern="0" dirty="0" smtClean="0"/>
              <a:t>(35Y/0N/5A)</a:t>
            </a:r>
          </a:p>
          <a:p>
            <a:pPr marL="0" lvl="1" indent="0" algn="just">
              <a:buNone/>
              <a:defRPr/>
            </a:pPr>
            <a:r>
              <a:rPr lang="en-US" altLang="zh-CN" b="1" kern="0" dirty="0"/>
              <a:t>Result*: </a:t>
            </a:r>
            <a:r>
              <a:rPr lang="en-US" altLang="zh-CN" dirty="0">
                <a:highlight>
                  <a:srgbClr val="00FF00"/>
                </a:highlight>
              </a:rPr>
              <a:t>Motion Passes </a:t>
            </a:r>
            <a:r>
              <a:rPr lang="en-US" altLang="zh-CN" dirty="0" smtClean="0">
                <a:highlight>
                  <a:srgbClr val="00FF00"/>
                </a:highlight>
              </a:rPr>
              <a:t>(35Y/0N/4A</a:t>
            </a:r>
            <a:r>
              <a:rPr lang="en-US" altLang="zh-CN" dirty="0">
                <a:highlight>
                  <a:srgbClr val="00FF00"/>
                </a:highlight>
              </a:rPr>
              <a:t>)</a:t>
            </a:r>
            <a:endParaRPr lang="en-US" altLang="zh-CN" b="1" kern="0" dirty="0"/>
          </a:p>
          <a:p>
            <a:pPr marL="0" lvl="1" indent="0" algn="just">
              <a:buNone/>
              <a:defRPr/>
            </a:pPr>
            <a:endParaRPr lang="en-US" altLang="zh-CN" kern="0" dirty="0" smtClean="0"/>
          </a:p>
          <a:p>
            <a:pPr marL="0" lvl="1" indent="0">
              <a:buNone/>
              <a:defRPr/>
            </a:pPr>
            <a:r>
              <a:rPr lang="en-US" altLang="zh-CN" kern="0" dirty="0"/>
              <a:t>Note</a:t>
            </a:r>
            <a:r>
              <a:rPr lang="zh-CN" altLang="en-US" kern="0" dirty="0"/>
              <a:t>：  </a:t>
            </a:r>
            <a:endParaRPr lang="en-US" altLang="zh-CN" kern="0" dirty="0"/>
          </a:p>
          <a:p>
            <a:pPr marL="628650" lvl="2">
              <a:buFont typeface="微软雅黑" panose="020B0503020204020204" pitchFamily="34" charset="-122"/>
              <a:buChar char="–"/>
              <a:defRPr/>
            </a:pPr>
            <a:r>
              <a:rPr lang="en-US" altLang="zh-CN" sz="1600" kern="0" dirty="0"/>
              <a:t>* Amended result accounts for removal of </a:t>
            </a:r>
            <a:r>
              <a:rPr lang="en-US" altLang="zh-CN" sz="1600" kern="0" dirty="0" smtClean="0">
                <a:solidFill>
                  <a:srgbClr val="FF0000"/>
                </a:solidFill>
              </a:rPr>
              <a:t>1</a:t>
            </a:r>
            <a:r>
              <a:rPr lang="en-US" altLang="zh-CN" sz="1600" kern="0" dirty="0" smtClean="0"/>
              <a:t> </a:t>
            </a:r>
            <a:r>
              <a:rPr lang="en-US" altLang="zh-CN" sz="1600" kern="0" dirty="0"/>
              <a:t>votes of non-voting members.</a:t>
            </a:r>
          </a:p>
          <a:p>
            <a:pPr marL="628650" lvl="2">
              <a:buFont typeface="微软雅黑" panose="020B0503020204020204" pitchFamily="34" charset="-122"/>
              <a:buChar char="–"/>
              <a:defRPr/>
            </a:pPr>
            <a:r>
              <a:rPr lang="en-US" altLang="zh-CN" sz="1600" kern="0" dirty="0"/>
              <a:t>Related document 21/0145r5</a:t>
            </a:r>
            <a:endParaRPr lang="en-US" altLang="zh-CN" sz="1600" kern="0" dirty="0" smtClean="0"/>
          </a:p>
          <a:p>
            <a:pPr marL="342900" lvl="1" indent="-342900" algn="just">
              <a:buFont typeface="Arial" panose="020B0604020202020204" pitchFamily="34" charset="0"/>
              <a:buChar char="•"/>
              <a:defRPr/>
            </a:pPr>
            <a:endParaRPr lang="en-US" altLang="zh-CN" b="1" kern="0" dirty="0"/>
          </a:p>
        </p:txBody>
      </p:sp>
    </p:spTree>
    <p:extLst>
      <p:ext uri="{BB962C8B-B14F-4D97-AF65-F5344CB8AC3E}">
        <p14:creationId xmlns:p14="http://schemas.microsoft.com/office/powerpoint/2010/main" val="149763678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33</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17</a:t>
            </a:r>
            <a:endParaRPr lang="en-US" altLang="en-US" sz="2800" dirty="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447800"/>
            <a:ext cx="7772400" cy="403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kern="0" dirty="0"/>
              <a:t>Move to add the following to 11bf SFD</a:t>
            </a:r>
            <a:r>
              <a:rPr lang="en-US" altLang="zh-CN" kern="0" dirty="0" smtClean="0"/>
              <a:t>:</a:t>
            </a:r>
          </a:p>
          <a:p>
            <a:pPr lvl="1" algn="just">
              <a:defRPr/>
            </a:pPr>
            <a:r>
              <a:rPr lang="en-US" altLang="zh-CN" kern="0" dirty="0" smtClean="0"/>
              <a:t>11bf </a:t>
            </a:r>
            <a:r>
              <a:rPr lang="en-US" altLang="zh-CN" kern="0" dirty="0"/>
              <a:t>shall define an optional negotiation process in the sensing setup phase for a sensing initiator and sensing responder(s) to exchange and agree on operational parameters associated with a sensing session. </a:t>
            </a:r>
            <a:endParaRPr lang="en-US" altLang="zh-CN" kern="0" dirty="0" smtClean="0"/>
          </a:p>
          <a:p>
            <a:pPr lvl="1" algn="just">
              <a:defRPr/>
            </a:pPr>
            <a:endParaRPr lang="en-US" altLang="zh-CN" kern="0" dirty="0" smtClean="0"/>
          </a:p>
          <a:p>
            <a:pPr marL="342900" lvl="1" indent="-342900" algn="just">
              <a:buFont typeface="Arial" panose="020B0604020202020204" pitchFamily="34" charset="0"/>
              <a:buChar char="•"/>
              <a:defRPr/>
            </a:pPr>
            <a:r>
              <a:rPr lang="en-US" altLang="zh-CN" b="1" kern="0" dirty="0" smtClean="0"/>
              <a:t>Move: </a:t>
            </a:r>
            <a:r>
              <a:rPr lang="en-US" altLang="zh-CN" b="1" kern="0" dirty="0"/>
              <a:t>Cheng Chen </a:t>
            </a:r>
            <a:r>
              <a:rPr lang="en-US" altLang="zh-CN" b="1" kern="0" dirty="0" smtClean="0"/>
              <a:t>	</a:t>
            </a:r>
            <a:r>
              <a:rPr lang="en-US" altLang="zh-CN" b="1" dirty="0" smtClean="0"/>
              <a:t>	</a:t>
            </a:r>
            <a:r>
              <a:rPr lang="en-US" altLang="zh-CN" b="1" kern="0" dirty="0" smtClean="0"/>
              <a:t>Second: </a:t>
            </a:r>
            <a:r>
              <a:rPr lang="en-US" altLang="zh-CN" b="1" kern="0" dirty="0" err="1"/>
              <a:t>Jinsoo</a:t>
            </a:r>
            <a:r>
              <a:rPr lang="en-US" altLang="zh-CN" b="1" kern="0" dirty="0"/>
              <a:t> Choi</a:t>
            </a:r>
            <a:r>
              <a:rPr lang="en-US" altLang="zh-CN" b="1" kern="0" dirty="0" smtClean="0"/>
              <a:t>	</a:t>
            </a:r>
          </a:p>
          <a:p>
            <a:pPr marL="342900" lvl="1" indent="-342900" algn="just">
              <a:buFont typeface="Arial" panose="020B0604020202020204" pitchFamily="34" charset="0"/>
              <a:buChar char="•"/>
              <a:defRPr/>
            </a:pPr>
            <a:r>
              <a:rPr lang="en-US" altLang="zh-CN" b="1" kern="0" dirty="0" smtClean="0"/>
              <a:t>Result</a:t>
            </a:r>
            <a:r>
              <a:rPr lang="en-US" altLang="zh-CN" b="1" kern="0" smtClean="0"/>
              <a:t>: </a:t>
            </a:r>
            <a:r>
              <a:rPr lang="en-US" altLang="zh-CN">
                <a:highlight>
                  <a:srgbClr val="00FF00"/>
                </a:highlight>
              </a:rPr>
              <a:t>Approved by unanimous consent</a:t>
            </a:r>
            <a:endParaRPr lang="en-US" altLang="zh-CN" b="1" kern="0" dirty="0" smtClean="0"/>
          </a:p>
          <a:p>
            <a:pPr marL="0" lvl="1" indent="0" algn="just">
              <a:buNone/>
              <a:defRPr/>
            </a:pPr>
            <a:endParaRPr lang="en-US" altLang="zh-CN" b="1" kern="0" dirty="0"/>
          </a:p>
          <a:p>
            <a:pPr marL="0" lvl="1" indent="0" algn="just">
              <a:buNone/>
              <a:defRPr/>
            </a:pPr>
            <a:r>
              <a:rPr lang="en-US" altLang="zh-CN" kern="0" dirty="0"/>
              <a:t>Note</a:t>
            </a:r>
            <a:r>
              <a:rPr lang="zh-CN" altLang="en-US" kern="0" dirty="0"/>
              <a:t>：  </a:t>
            </a:r>
            <a:r>
              <a:rPr lang="en-US" altLang="zh-CN" kern="0" dirty="0"/>
              <a:t>Related document </a:t>
            </a:r>
            <a:r>
              <a:rPr lang="en-US" altLang="zh-CN" kern="0" dirty="0" smtClean="0"/>
              <a:t>21/0370r1</a:t>
            </a:r>
            <a:endParaRPr lang="en-US" altLang="zh-CN" b="1" kern="0" dirty="0"/>
          </a:p>
        </p:txBody>
      </p:sp>
    </p:spTree>
    <p:extLst>
      <p:ext uri="{BB962C8B-B14F-4D97-AF65-F5344CB8AC3E}">
        <p14:creationId xmlns:p14="http://schemas.microsoft.com/office/powerpoint/2010/main" val="213955162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34</a:t>
            </a:fld>
            <a:endParaRPr lang="en-US" altLang="en-US" sz="1200" b="0" smtClean="0"/>
          </a:p>
        </p:txBody>
      </p:sp>
      <p:sp>
        <p:nvSpPr>
          <p:cNvPr id="7171" name="Rectangle 3"/>
          <p:cNvSpPr txBox="1">
            <a:spLocks noChangeArrowheads="1"/>
          </p:cNvSpPr>
          <p:nvPr/>
        </p:nvSpPr>
        <p:spPr bwMode="auto">
          <a:xfrm>
            <a:off x="685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Motions on </a:t>
            </a:r>
            <a:r>
              <a:rPr lang="en-US" altLang="zh-CN" sz="4000" dirty="0" smtClean="0">
                <a:solidFill>
                  <a:srgbClr val="0000FF"/>
                </a:solidFill>
              </a:rPr>
              <a:t>May 11, 14, 17 (Interim)</a:t>
            </a:r>
            <a:endParaRPr lang="en-US" altLang="en-US" sz="4000" dirty="0" smtClean="0"/>
          </a:p>
          <a:p>
            <a:pPr lvl="1"/>
            <a:endParaRPr lang="en-US" altLang="en-US" sz="3600" dirty="0" smtClean="0"/>
          </a:p>
          <a:p>
            <a:pPr lvl="1"/>
            <a:endParaRPr lang="en-US" altLang="en-US" sz="36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62132730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95E1BE7-2806-4869-AE7C-550826B03251}" type="slidenum">
              <a:rPr lang="en-US" altLang="en-US" sz="1200" b="0" smtClean="0"/>
              <a:pPr>
                <a:spcBef>
                  <a:spcPct val="0"/>
                </a:spcBef>
                <a:buFontTx/>
                <a:buNone/>
              </a:pPr>
              <a:t>35</a:t>
            </a:fld>
            <a:endParaRPr lang="en-US" altLang="en-US" sz="1200" b="0" smtClean="0"/>
          </a:p>
        </p:txBody>
      </p:sp>
      <p:sp>
        <p:nvSpPr>
          <p:cNvPr id="19459"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smtClean="0">
                <a:solidFill>
                  <a:schemeClr val="tx2"/>
                </a:solidFill>
              </a:rPr>
              <a:t>TGbf</a:t>
            </a:r>
            <a:r>
              <a:rPr lang="en-US" altLang="en-US" sz="2800" dirty="0" smtClean="0">
                <a:solidFill>
                  <a:schemeClr val="tx2"/>
                </a:solidFill>
              </a:rPr>
              <a:t> </a:t>
            </a:r>
            <a:r>
              <a:rPr lang="en-US" altLang="en-US" sz="2800" dirty="0">
                <a:solidFill>
                  <a:schemeClr val="tx2"/>
                </a:solidFill>
              </a:rPr>
              <a:t>meeting minutes</a:t>
            </a:r>
          </a:p>
        </p:txBody>
      </p:sp>
      <p:sp>
        <p:nvSpPr>
          <p:cNvPr id="19460" name="Rectangle 3"/>
          <p:cNvSpPr txBox="1">
            <a:spLocks noChangeArrowheads="1"/>
          </p:cNvSpPr>
          <p:nvPr/>
        </p:nvSpPr>
        <p:spPr bwMode="auto">
          <a:xfrm>
            <a:off x="685800" y="14478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smtClean="0"/>
              <a:t>TGbf</a:t>
            </a:r>
            <a:r>
              <a:rPr lang="en-US" altLang="zh-CN" sz="2000" dirty="0" smtClean="0"/>
              <a:t> minutes </a:t>
            </a:r>
            <a:r>
              <a:rPr lang="en-US" altLang="zh-CN" sz="2000" dirty="0"/>
              <a:t>of meetings and teleconferences from </a:t>
            </a:r>
            <a:r>
              <a:rPr lang="en-US" altLang="zh-CN" sz="2000" dirty="0" smtClean="0"/>
              <a:t>March 2021 </a:t>
            </a:r>
            <a:r>
              <a:rPr lang="en-US" altLang="zh-CN" sz="2000" dirty="0"/>
              <a:t>meeting to today:</a:t>
            </a:r>
          </a:p>
          <a:p>
            <a:pPr lvl="1" algn="just">
              <a:buFont typeface="Arial" panose="020B0604020202020204" pitchFamily="34" charset="0"/>
              <a:buChar char="•"/>
            </a:pPr>
            <a:r>
              <a:rPr lang="en-US" altLang="zh-CN" sz="1600" dirty="0" smtClean="0"/>
              <a:t>March plenary: </a:t>
            </a:r>
            <a:r>
              <a:rPr lang="en-US" altLang="zh-CN" sz="1600" dirty="0">
                <a:hlinkClick r:id="rId3"/>
              </a:rPr>
              <a:t>https://</a:t>
            </a:r>
            <a:r>
              <a:rPr lang="en-US" altLang="zh-CN" sz="1600" dirty="0" smtClean="0">
                <a:hlinkClick r:id="rId3"/>
              </a:rPr>
              <a:t>mentor.ieee.org/802.11/dcn/21/11-21-0476-00-00bf-meeting-minutes-march-2021.docx</a:t>
            </a:r>
            <a:endParaRPr lang="en-US" altLang="zh-CN" sz="1600" dirty="0" smtClean="0"/>
          </a:p>
          <a:p>
            <a:pPr lvl="1" algn="just">
              <a:buFont typeface="Arial" panose="020B0604020202020204" pitchFamily="34" charset="0"/>
              <a:buChar char="•"/>
            </a:pPr>
            <a:endParaRPr lang="en-US" altLang="zh-CN" sz="1600" dirty="0"/>
          </a:p>
          <a:p>
            <a:pPr lvl="1" algn="just">
              <a:buFont typeface="Arial" panose="020B0604020202020204" pitchFamily="34" charset="0"/>
              <a:buChar char="•"/>
            </a:pPr>
            <a:r>
              <a:rPr lang="en-US" altLang="zh-CN" sz="1600" dirty="0" smtClean="0"/>
              <a:t>Teleconferences March - April: </a:t>
            </a:r>
          </a:p>
          <a:p>
            <a:pPr marL="714375" lvl="1" indent="0" algn="just">
              <a:buNone/>
            </a:pPr>
            <a:r>
              <a:rPr lang="en-US" altLang="zh-CN" sz="1600" dirty="0">
                <a:hlinkClick r:id="rId4"/>
              </a:rPr>
              <a:t>https://</a:t>
            </a:r>
            <a:r>
              <a:rPr lang="en-US" altLang="zh-CN" sz="1600" dirty="0" smtClean="0">
                <a:hlinkClick r:id="rId4"/>
              </a:rPr>
              <a:t>mentor.ieee.org/802.11/dcn/21/11-21-0547-00-00bf-802-11bf-teleconference-minutes-march-2021.docx</a:t>
            </a:r>
            <a:endParaRPr lang="en-US" altLang="zh-CN" sz="1600" dirty="0" smtClean="0"/>
          </a:p>
          <a:p>
            <a:pPr marL="714375" lvl="1" indent="0" algn="just">
              <a:buNone/>
            </a:pPr>
            <a:r>
              <a:rPr lang="en-US" altLang="zh-CN" sz="1600" dirty="0">
                <a:hlinkClick r:id="rId5"/>
              </a:rPr>
              <a:t>https://</a:t>
            </a:r>
            <a:r>
              <a:rPr lang="en-US" altLang="zh-CN" sz="1600" dirty="0" smtClean="0">
                <a:hlinkClick r:id="rId5"/>
              </a:rPr>
              <a:t>mentor.ieee.org/802.11/dcn/21/11-21-0645-03-00bf-802-11bf-teleconference-minutes-april-2021.docx</a:t>
            </a:r>
            <a:endParaRPr lang="en-US" altLang="zh-CN" sz="1600" dirty="0" smtClean="0"/>
          </a:p>
          <a:p>
            <a:pPr marL="714375" lvl="1" indent="0" algn="just">
              <a:buNone/>
            </a:pPr>
            <a:endParaRPr lang="en-US" altLang="zh-CN" sz="1600" dirty="0"/>
          </a:p>
          <a:p>
            <a:pPr marL="714375" lvl="1" indent="0" algn="just">
              <a:buNone/>
            </a:pPr>
            <a:endParaRPr lang="en-US" altLang="zh-CN" sz="1600" dirty="0" smtClean="0"/>
          </a:p>
          <a:p>
            <a:pPr algn="just"/>
            <a:r>
              <a:rPr lang="en-US" altLang="zh-CN" sz="2000" dirty="0" smtClean="0"/>
              <a:t>Move</a:t>
            </a:r>
            <a:r>
              <a:rPr lang="en-US" altLang="zh-CN" sz="2000" dirty="0"/>
              <a:t>: Leif Wilhelmsson 	</a:t>
            </a:r>
            <a:r>
              <a:rPr lang="en-US" altLang="zh-CN" sz="2000" dirty="0" smtClean="0"/>
              <a:t>Second</a:t>
            </a:r>
            <a:r>
              <a:rPr lang="en-US" altLang="zh-CN" sz="2000" dirty="0"/>
              <a:t>: Claudio Da Silva </a:t>
            </a:r>
            <a:r>
              <a:rPr lang="en-US" altLang="zh-CN" sz="2000" dirty="0" smtClean="0"/>
              <a:t>	</a:t>
            </a:r>
            <a:endParaRPr lang="en-US" altLang="zh-CN" sz="2000" dirty="0"/>
          </a:p>
          <a:p>
            <a:pPr algn="just"/>
            <a:endParaRPr lang="en-US" altLang="zh-CN" sz="2000" dirty="0"/>
          </a:p>
          <a:p>
            <a:pPr algn="just"/>
            <a:r>
              <a:rPr lang="en-US" altLang="zh-CN" sz="2000" dirty="0"/>
              <a:t>Result</a:t>
            </a:r>
            <a:r>
              <a:rPr lang="en-US" altLang="zh-CN" sz="2000" dirty="0" smtClean="0"/>
              <a:t>: </a:t>
            </a:r>
            <a:r>
              <a:rPr lang="en-US" altLang="zh-CN" sz="2000" dirty="0">
                <a:highlight>
                  <a:srgbClr val="00FF00"/>
                </a:highlight>
              </a:rPr>
              <a:t>Approved by unanimous consent</a:t>
            </a:r>
            <a:endParaRPr lang="zh-CN" altLang="en-US" sz="2000" dirty="0"/>
          </a:p>
          <a:p>
            <a:pPr algn="just"/>
            <a:endParaRPr lang="zh-CN" altLang="en-US" sz="2000" dirty="0"/>
          </a:p>
          <a:p>
            <a:pPr algn="just"/>
            <a:endParaRPr lang="zh-CN" altLang="en-US" sz="2000" dirty="0" smtClean="0"/>
          </a:p>
          <a:p>
            <a:pPr algn="just"/>
            <a:endParaRPr lang="zh-CN" altLang="en-US" sz="2000" dirty="0"/>
          </a:p>
        </p:txBody>
      </p:sp>
      <p:sp>
        <p:nvSpPr>
          <p:cNvPr id="1946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152971108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36</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18</a:t>
            </a:r>
            <a:endParaRPr lang="en-US" altLang="en-US" sz="2800" dirty="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r>
              <a:rPr lang="en-US" altLang="zh-CN" sz="1800" kern="0" dirty="0" smtClean="0"/>
              <a:t>:</a:t>
            </a:r>
          </a:p>
          <a:p>
            <a:pPr lvl="1" algn="just">
              <a:defRPr/>
            </a:pPr>
            <a:r>
              <a:rPr lang="en-US" altLang="zh-CN" sz="1800" kern="0" dirty="0" smtClean="0"/>
              <a:t>The </a:t>
            </a:r>
            <a:r>
              <a:rPr lang="en-US" altLang="zh-CN" sz="1800" kern="0" dirty="0"/>
              <a:t>11bf amendment defines an optional threshold based measurement and </a:t>
            </a:r>
            <a:r>
              <a:rPr lang="en-US" altLang="zh-CN" sz="1800" kern="0" dirty="0" smtClean="0"/>
              <a:t>reporting procedure </a:t>
            </a:r>
            <a:r>
              <a:rPr lang="en-US" altLang="zh-CN" sz="1800" kern="0" dirty="0"/>
              <a:t>in which</a:t>
            </a:r>
          </a:p>
          <a:p>
            <a:pPr marL="714375" lvl="1" indent="-171450" algn="just">
              <a:buNone/>
              <a:defRPr/>
            </a:pPr>
            <a:r>
              <a:rPr lang="en-US" altLang="zh-CN" sz="1400" kern="0" dirty="0"/>
              <a:t>• The difference between the current measured CSI and the previous measured CSI is quantified. The difference is referred to as CSI variation.</a:t>
            </a:r>
          </a:p>
          <a:p>
            <a:pPr marL="714375" lvl="1" indent="-171450" algn="just">
              <a:buNone/>
              <a:defRPr/>
            </a:pPr>
            <a:r>
              <a:rPr lang="en-US" altLang="zh-CN" sz="1400" kern="0" dirty="0"/>
              <a:t>• A threshold value to be used by the sensing receiver in the threshold based procedure is defined. </a:t>
            </a:r>
          </a:p>
          <a:p>
            <a:pPr marL="714375" lvl="1" indent="-171450" algn="just">
              <a:buNone/>
              <a:defRPr/>
            </a:pPr>
            <a:r>
              <a:rPr lang="en-US" altLang="zh-CN" sz="1400" kern="0" dirty="0"/>
              <a:t>• By comparing the CSI variation with the threshold, the sensing receiver can send a feedback resulting from the large CSI variation to the sensing transmitter.</a:t>
            </a:r>
          </a:p>
          <a:p>
            <a:pPr marL="714375" lvl="1" indent="-171450" algn="just">
              <a:buNone/>
              <a:defRPr/>
            </a:pPr>
            <a:r>
              <a:rPr lang="en-US" altLang="zh-CN" sz="1400" kern="0" dirty="0"/>
              <a:t>• Whether the threshold is predefined, or defined by the sensing receiver, transmitter, initiator or responder is TBD.</a:t>
            </a:r>
          </a:p>
          <a:p>
            <a:pPr marL="714375" lvl="1" indent="-171450" algn="just">
              <a:buNone/>
              <a:defRPr/>
            </a:pPr>
            <a:r>
              <a:rPr lang="en-US" altLang="zh-CN" sz="1400" kern="0" dirty="0"/>
              <a:t>• The threshold based procedure is not always required (Procedure A in 21/0351r5 is not always required).</a:t>
            </a:r>
          </a:p>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smtClean="0"/>
              <a:t>Mengshi</a:t>
            </a:r>
            <a:r>
              <a:rPr lang="en-US" altLang="zh-CN" sz="1800" b="1" kern="0" dirty="0" smtClean="0"/>
              <a:t> Hu 	</a:t>
            </a:r>
            <a:r>
              <a:rPr lang="en-US" altLang="zh-CN" sz="1800" b="1" dirty="0" smtClean="0"/>
              <a:t>	</a:t>
            </a:r>
            <a:r>
              <a:rPr lang="en-US" altLang="zh-CN" sz="1800" b="1" kern="0" dirty="0"/>
              <a:t>Second</a:t>
            </a:r>
            <a:r>
              <a:rPr lang="en-US" altLang="zh-CN" sz="1800" b="1" kern="0" dirty="0" smtClean="0"/>
              <a:t>: Junghoon </a:t>
            </a:r>
            <a:r>
              <a:rPr lang="en-US" altLang="zh-CN" sz="1800" b="1" kern="0" dirty="0"/>
              <a:t>Suh</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Motion Passes ( </a:t>
            </a:r>
            <a:r>
              <a:rPr lang="en-US" altLang="zh-CN" sz="1800" b="1" kern="0" dirty="0" smtClean="0"/>
              <a:t>21 Y/ 7N/ 11A)</a:t>
            </a:r>
          </a:p>
          <a:p>
            <a:pPr marL="342900" lvl="1" indent="-342900" algn="just">
              <a:buFont typeface="Arial" panose="020B0604020202020204" pitchFamily="34" charset="0"/>
              <a:buChar char="•"/>
              <a:defRPr/>
            </a:pPr>
            <a:r>
              <a:rPr lang="en-US" altLang="zh-CN" sz="1800" b="1" kern="0" dirty="0" smtClean="0"/>
              <a:t>Result</a:t>
            </a:r>
            <a:r>
              <a:rPr lang="en-US" altLang="zh-CN" sz="1800" b="1" kern="0" dirty="0"/>
              <a:t>*:  </a:t>
            </a:r>
            <a:r>
              <a:rPr lang="en-US" altLang="zh-CN" sz="1800" dirty="0">
                <a:highlight>
                  <a:srgbClr val="00FF00"/>
                </a:highlight>
              </a:rPr>
              <a:t>Motion Passes (</a:t>
            </a:r>
            <a:r>
              <a:rPr lang="en-US" altLang="zh-CN" sz="1800" dirty="0" smtClean="0">
                <a:highlight>
                  <a:srgbClr val="00FF00"/>
                </a:highlight>
              </a:rPr>
              <a:t>21Y/6N/10A)</a:t>
            </a:r>
            <a:endParaRPr lang="en-US" altLang="zh-CN" sz="1050" kern="0" dirty="0" smtClean="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2</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21/0351r5</a:t>
            </a:r>
            <a:endParaRPr lang="en-US" altLang="zh-CN" sz="1050" b="1" kern="0" dirty="0"/>
          </a:p>
        </p:txBody>
      </p:sp>
    </p:spTree>
    <p:extLst>
      <p:ext uri="{BB962C8B-B14F-4D97-AF65-F5344CB8AC3E}">
        <p14:creationId xmlns:p14="http://schemas.microsoft.com/office/powerpoint/2010/main" val="67731937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37</a:t>
            </a:fld>
            <a:endParaRPr lang="en-US" altLang="en-US" sz="1200" b="0" smtClean="0"/>
          </a:p>
        </p:txBody>
      </p:sp>
      <p:sp>
        <p:nvSpPr>
          <p:cNvPr id="7171" name="Rectangle 3"/>
          <p:cNvSpPr txBox="1">
            <a:spLocks noChangeArrowheads="1"/>
          </p:cNvSpPr>
          <p:nvPr/>
        </p:nvSpPr>
        <p:spPr bwMode="auto">
          <a:xfrm>
            <a:off x="685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Motions on </a:t>
            </a:r>
            <a:r>
              <a:rPr lang="en-US" altLang="zh-CN" sz="4000" dirty="0">
                <a:solidFill>
                  <a:srgbClr val="0000FF"/>
                </a:solidFill>
              </a:rPr>
              <a:t>June </a:t>
            </a:r>
            <a:r>
              <a:rPr lang="en-US" altLang="zh-CN" sz="4000" dirty="0" smtClean="0">
                <a:solidFill>
                  <a:srgbClr val="0000FF"/>
                </a:solidFill>
              </a:rPr>
              <a:t>1, 8</a:t>
            </a:r>
            <a:r>
              <a:rPr lang="en-US" altLang="en-US" sz="4000" dirty="0" smtClean="0"/>
              <a:t>.</a:t>
            </a:r>
          </a:p>
          <a:p>
            <a:pPr lvl="1"/>
            <a:endParaRPr lang="en-US" altLang="en-US" sz="3600" dirty="0" smtClean="0"/>
          </a:p>
          <a:p>
            <a:pPr lvl="1"/>
            <a:endParaRPr lang="en-US" altLang="en-US" sz="36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236175950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38</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19</a:t>
            </a:r>
            <a:endParaRPr lang="en-US" altLang="en-US" sz="2800" dirty="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adopt the document (21-0782r2) as the initial official Channel Models document for IEEE </a:t>
            </a:r>
            <a:r>
              <a:rPr lang="en-US" altLang="zh-CN" sz="1800" kern="0" dirty="0" smtClean="0"/>
              <a:t>802.11bf</a:t>
            </a:r>
            <a:r>
              <a:rPr lang="en-US" altLang="zh-CN" sz="1800" kern="0" dirty="0"/>
              <a:t>.</a:t>
            </a:r>
          </a:p>
          <a:p>
            <a:pPr algn="just">
              <a:defRPr/>
            </a:pPr>
            <a:endParaRPr lang="en-US" altLang="zh-CN" sz="900" kern="0" dirty="0" smtClean="0"/>
          </a:p>
          <a:p>
            <a:pPr algn="just">
              <a:defRPr/>
            </a:pPr>
            <a:endParaRPr lang="en-US" altLang="zh-CN" sz="900" kern="0" dirty="0"/>
          </a:p>
          <a:p>
            <a:pPr algn="just">
              <a:defRPr/>
            </a:pPr>
            <a:endParaRPr lang="en-US" altLang="zh-CN" sz="900" kern="0" dirty="0" smtClean="0"/>
          </a:p>
          <a:p>
            <a:pPr algn="just">
              <a:defRPr/>
            </a:pPr>
            <a:endParaRPr lang="en-US" altLang="zh-CN" sz="900" kern="0" dirty="0"/>
          </a:p>
          <a:p>
            <a:pPr algn="just">
              <a:defRPr/>
            </a:pPr>
            <a:endParaRPr lang="en-US" altLang="zh-CN" sz="900" kern="0" dirty="0" smtClean="0"/>
          </a:p>
          <a:p>
            <a:pPr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smtClean="0"/>
              <a:t>Meihong</a:t>
            </a:r>
            <a:r>
              <a:rPr lang="en-US" altLang="zh-CN" sz="1800" b="1" kern="0" dirty="0" smtClean="0"/>
              <a:t> Zhang 	</a:t>
            </a:r>
            <a:r>
              <a:rPr lang="en-US" altLang="zh-CN" sz="1800" b="1" dirty="0" smtClean="0"/>
              <a:t>	</a:t>
            </a:r>
            <a:r>
              <a:rPr lang="en-US" altLang="zh-CN" sz="1800" b="1" kern="0" dirty="0" smtClean="0"/>
              <a:t>Second</a:t>
            </a:r>
            <a:r>
              <a:rPr lang="en-US" altLang="zh-CN" sz="1800" b="1" kern="0" dirty="0"/>
              <a:t>: Rui Du</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Motion Passes ( </a:t>
            </a:r>
            <a:r>
              <a:rPr lang="en-US" altLang="zh-CN" sz="1800" b="1" kern="0" dirty="0" smtClean="0"/>
              <a:t>26Y/ 1N/ 17A)</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Motion Passes </a:t>
            </a:r>
            <a:r>
              <a:rPr lang="en-US" altLang="zh-CN" sz="1800" dirty="0" smtClean="0">
                <a:highlight>
                  <a:srgbClr val="00FF00"/>
                </a:highlight>
              </a:rPr>
              <a:t>(26Y/1N/16A</a:t>
            </a:r>
            <a:r>
              <a:rPr lang="en-US" altLang="zh-CN" sz="1800" dirty="0">
                <a:highlight>
                  <a:srgbClr val="00FF00"/>
                </a:highlight>
              </a:rPr>
              <a:t>)</a:t>
            </a:r>
            <a:endParaRPr lang="en-US" altLang="zh-CN" sz="1800" b="1" kern="0" dirty="0"/>
          </a:p>
          <a:p>
            <a:pPr marL="0" lvl="1" indent="0" algn="just">
              <a:buNone/>
              <a:defRPr/>
            </a:pPr>
            <a:endParaRPr lang="en-US" altLang="zh-CN" sz="1050" kern="0" dirty="0" smtClean="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1</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21/0782r2</a:t>
            </a:r>
            <a:endParaRPr lang="en-US" altLang="zh-CN" sz="1050" b="1" kern="0" dirty="0"/>
          </a:p>
        </p:txBody>
      </p:sp>
    </p:spTree>
    <p:extLst>
      <p:ext uri="{BB962C8B-B14F-4D97-AF65-F5344CB8AC3E}">
        <p14:creationId xmlns:p14="http://schemas.microsoft.com/office/powerpoint/2010/main" val="226494183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39</a:t>
            </a:fld>
            <a:endParaRPr lang="en-US" altLang="en-US" sz="1200" b="0" smtClean="0"/>
          </a:p>
        </p:txBody>
      </p:sp>
      <p:sp>
        <p:nvSpPr>
          <p:cNvPr id="7171" name="Rectangle 3"/>
          <p:cNvSpPr txBox="1">
            <a:spLocks noChangeArrowheads="1"/>
          </p:cNvSpPr>
          <p:nvPr/>
        </p:nvSpPr>
        <p:spPr bwMode="auto">
          <a:xfrm>
            <a:off x="685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Motions on </a:t>
            </a:r>
            <a:r>
              <a:rPr lang="en-US" altLang="zh-CN" sz="4000" dirty="0" smtClean="0">
                <a:solidFill>
                  <a:srgbClr val="0000FF"/>
                </a:solidFill>
              </a:rPr>
              <a:t>July Plenary</a:t>
            </a:r>
            <a:endParaRPr lang="en-US" altLang="en-US" sz="4000" dirty="0" smtClean="0"/>
          </a:p>
          <a:p>
            <a:pPr lvl="1"/>
            <a:endParaRPr lang="en-US" altLang="en-US" sz="3600" dirty="0" smtClean="0"/>
          </a:p>
          <a:p>
            <a:pPr lvl="1"/>
            <a:endParaRPr lang="en-US" altLang="en-US" sz="36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390637522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95E1BE7-2806-4869-AE7C-550826B03251}" type="slidenum">
              <a:rPr lang="en-US" altLang="en-US" sz="1200" b="0" smtClean="0"/>
              <a:pPr>
                <a:spcBef>
                  <a:spcPct val="0"/>
                </a:spcBef>
                <a:buFontTx/>
                <a:buNone/>
              </a:pPr>
              <a:t>4</a:t>
            </a:fld>
            <a:endParaRPr lang="en-US" altLang="en-US" sz="1200" b="0" smtClean="0"/>
          </a:p>
        </p:txBody>
      </p:sp>
      <p:sp>
        <p:nvSpPr>
          <p:cNvPr id="19459"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solidFill>
                  <a:schemeClr val="tx2"/>
                </a:solidFill>
              </a:rPr>
              <a:t>Approve SENS SG and TGbf meeting minutes</a:t>
            </a:r>
          </a:p>
        </p:txBody>
      </p:sp>
      <p:sp>
        <p:nvSpPr>
          <p:cNvPr id="19460" name="Rectangle 3"/>
          <p:cNvSpPr txBox="1">
            <a:spLocks noChangeArrowheads="1"/>
          </p:cNvSpPr>
          <p:nvPr/>
        </p:nvSpPr>
        <p:spPr bwMode="auto">
          <a:xfrm>
            <a:off x="685800" y="17526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dirty="0"/>
              <a:t>Move to approve SENS SG </a:t>
            </a:r>
            <a:r>
              <a:rPr lang="en-US" altLang="zh-CN" sz="2000" dirty="0" smtClean="0"/>
              <a:t>and </a:t>
            </a:r>
            <a:r>
              <a:rPr lang="en-US" altLang="zh-CN" sz="2000" dirty="0" err="1" smtClean="0"/>
              <a:t>TGbf</a:t>
            </a:r>
            <a:r>
              <a:rPr lang="en-US" altLang="zh-CN" sz="2000" dirty="0" smtClean="0"/>
              <a:t> minutes </a:t>
            </a:r>
            <a:r>
              <a:rPr lang="en-US" altLang="zh-CN" sz="2000" dirty="0"/>
              <a:t>of meetings and teleconferences from September 2020 meeting to today:</a:t>
            </a:r>
          </a:p>
          <a:p>
            <a:pPr lvl="1">
              <a:buFont typeface="Arial" panose="020B0604020202020204" pitchFamily="34" charset="0"/>
              <a:buChar char="•"/>
            </a:pPr>
            <a:r>
              <a:rPr lang="en-US" altLang="zh-CN" sz="1600" dirty="0"/>
              <a:t>September interim: </a:t>
            </a:r>
            <a:r>
              <a:rPr lang="en-US" altLang="zh-CN" sz="1600" dirty="0">
                <a:hlinkClick r:id="rId3"/>
              </a:rPr>
              <a:t>https://mentor.ieee.org/802.11/dcn/20/11-20-1465-00-SENS-wlan-sensing-sg-september-2020-interim-meeting-minutes.docx</a:t>
            </a:r>
            <a:endParaRPr lang="en-US" altLang="zh-CN" sz="1600" dirty="0"/>
          </a:p>
          <a:p>
            <a:pPr lvl="1">
              <a:buFont typeface="Arial" panose="020B0604020202020204" pitchFamily="34" charset="0"/>
              <a:buChar char="•"/>
            </a:pPr>
            <a:endParaRPr lang="en-US" altLang="zh-CN" sz="1600" dirty="0"/>
          </a:p>
          <a:p>
            <a:pPr lvl="1">
              <a:buFont typeface="Arial" panose="020B0604020202020204" pitchFamily="34" charset="0"/>
              <a:buChar char="•"/>
            </a:pPr>
            <a:r>
              <a:rPr lang="en-US" altLang="zh-CN" sz="1600" dirty="0"/>
              <a:t>Teleconferences September-October: </a:t>
            </a:r>
            <a:r>
              <a:rPr lang="en-US" altLang="zh-CN" sz="1600" dirty="0">
                <a:hlinkClick r:id="rId4"/>
              </a:rPr>
              <a:t>https://mentor.ieee.org/802.11/dcn/20/11-20-1729-00-00bf-ieee-802-11bf-teleconference-meeting-minutes-september-and-october-2020.docx</a:t>
            </a:r>
            <a:endParaRPr lang="en-US" altLang="zh-CN" sz="1600" dirty="0"/>
          </a:p>
          <a:p>
            <a:pPr lvl="1">
              <a:buFont typeface="Arial" panose="020B0604020202020204" pitchFamily="34" charset="0"/>
              <a:buChar char="•"/>
            </a:pPr>
            <a:endParaRPr lang="en-US" altLang="zh-CN" sz="1600" dirty="0"/>
          </a:p>
          <a:p>
            <a:endParaRPr lang="en-US" altLang="zh-CN" sz="2000" dirty="0"/>
          </a:p>
          <a:p>
            <a:r>
              <a:rPr lang="en-US" altLang="zh-CN" sz="2000" dirty="0"/>
              <a:t>Move: Claudio da Silva		Second: </a:t>
            </a:r>
            <a:r>
              <a:rPr lang="en-US" altLang="zh-CN" sz="2000" dirty="0" smtClean="0"/>
              <a:t>Sang Kim </a:t>
            </a:r>
            <a:endParaRPr lang="en-US" altLang="zh-CN" sz="2000" dirty="0"/>
          </a:p>
          <a:p>
            <a:endParaRPr lang="en-US" altLang="zh-CN" sz="2000" dirty="0"/>
          </a:p>
          <a:p>
            <a:r>
              <a:rPr lang="en-US" altLang="zh-CN" sz="2000" dirty="0"/>
              <a:t>Result</a:t>
            </a:r>
            <a:r>
              <a:rPr lang="en-US" altLang="zh-CN" sz="2000" dirty="0" smtClean="0"/>
              <a:t>: </a:t>
            </a:r>
            <a:r>
              <a:rPr lang="en-US" altLang="zh-CN" sz="2000" dirty="0" smtClean="0">
                <a:highlight>
                  <a:srgbClr val="00FF00"/>
                </a:highlight>
              </a:rPr>
              <a:t>Approved by unanimous consent</a:t>
            </a:r>
            <a:endParaRPr lang="zh-CN" altLang="en-US" sz="2000" dirty="0" smtClean="0"/>
          </a:p>
          <a:p>
            <a:endParaRPr lang="zh-CN" altLang="en-US" sz="2000" dirty="0"/>
          </a:p>
        </p:txBody>
      </p:sp>
      <p:sp>
        <p:nvSpPr>
          <p:cNvPr id="1946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57943155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95E1BE7-2806-4869-AE7C-550826B03251}" type="slidenum">
              <a:rPr lang="en-US" altLang="en-US" sz="1200" b="0" smtClean="0"/>
              <a:pPr>
                <a:spcBef>
                  <a:spcPct val="0"/>
                </a:spcBef>
                <a:buFontTx/>
                <a:buNone/>
              </a:pPr>
              <a:t>40</a:t>
            </a:fld>
            <a:endParaRPr lang="en-US" altLang="en-US" sz="1200" b="0" smtClean="0"/>
          </a:p>
        </p:txBody>
      </p:sp>
      <p:sp>
        <p:nvSpPr>
          <p:cNvPr id="19459"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smtClean="0">
                <a:solidFill>
                  <a:schemeClr val="tx2"/>
                </a:solidFill>
              </a:rPr>
              <a:t>TGbf</a:t>
            </a:r>
            <a:r>
              <a:rPr lang="en-US" altLang="en-US" sz="2800" dirty="0" smtClean="0">
                <a:solidFill>
                  <a:schemeClr val="tx2"/>
                </a:solidFill>
              </a:rPr>
              <a:t> </a:t>
            </a:r>
            <a:r>
              <a:rPr lang="en-US" altLang="en-US" sz="2800" dirty="0">
                <a:solidFill>
                  <a:schemeClr val="tx2"/>
                </a:solidFill>
              </a:rPr>
              <a:t>meeting minutes</a:t>
            </a:r>
          </a:p>
        </p:txBody>
      </p:sp>
      <p:sp>
        <p:nvSpPr>
          <p:cNvPr id="19460" name="Rectangle 3"/>
          <p:cNvSpPr txBox="1">
            <a:spLocks noChangeArrowheads="1"/>
          </p:cNvSpPr>
          <p:nvPr/>
        </p:nvSpPr>
        <p:spPr bwMode="auto">
          <a:xfrm>
            <a:off x="685800" y="14478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smtClean="0"/>
              <a:t>TGbf</a:t>
            </a:r>
            <a:r>
              <a:rPr lang="en-US" altLang="zh-CN" sz="2000" dirty="0" smtClean="0"/>
              <a:t> minutes </a:t>
            </a:r>
            <a:r>
              <a:rPr lang="en-US" altLang="zh-CN" sz="2000" dirty="0"/>
              <a:t>of meetings and teleconferences from </a:t>
            </a:r>
            <a:r>
              <a:rPr lang="en-US" altLang="zh-CN" sz="2000" dirty="0" smtClean="0"/>
              <a:t>May 2021 </a:t>
            </a:r>
            <a:r>
              <a:rPr lang="en-US" altLang="zh-CN" sz="2000" dirty="0"/>
              <a:t>meeting to today:</a:t>
            </a:r>
          </a:p>
          <a:p>
            <a:pPr lvl="1" algn="just">
              <a:buFont typeface="Arial" panose="020B0604020202020204" pitchFamily="34" charset="0"/>
              <a:buChar char="•"/>
            </a:pPr>
            <a:r>
              <a:rPr lang="en-US" altLang="zh-CN" sz="1600" dirty="0" smtClean="0"/>
              <a:t>May Interim</a:t>
            </a:r>
            <a:r>
              <a:rPr lang="en-US" altLang="zh-CN" sz="1600" dirty="0"/>
              <a:t>: </a:t>
            </a:r>
            <a:r>
              <a:rPr lang="en-US" altLang="zh-CN" sz="1600" dirty="0">
                <a:hlinkClick r:id="rId3"/>
              </a:rPr>
              <a:t>https://</a:t>
            </a:r>
            <a:r>
              <a:rPr lang="en-US" altLang="zh-CN" sz="1600" dirty="0" smtClean="0">
                <a:hlinkClick r:id="rId3"/>
              </a:rPr>
              <a:t>mentor.ieee.org/802.11/dcn/21/11-21-0870-02-00bf-meeting-minutes-may-2021.docx</a:t>
            </a:r>
            <a:endParaRPr lang="en-US" altLang="zh-CN" sz="1600" dirty="0" smtClean="0"/>
          </a:p>
          <a:p>
            <a:pPr lvl="1" algn="just">
              <a:buFont typeface="Arial" panose="020B0604020202020204" pitchFamily="34" charset="0"/>
              <a:buChar char="•"/>
            </a:pPr>
            <a:endParaRPr lang="en-US" altLang="zh-CN" sz="1600" dirty="0"/>
          </a:p>
          <a:p>
            <a:pPr lvl="1" algn="just">
              <a:buFont typeface="Arial" panose="020B0604020202020204" pitchFamily="34" charset="0"/>
              <a:buChar char="•"/>
            </a:pPr>
            <a:r>
              <a:rPr lang="en-US" altLang="zh-CN" sz="1600" dirty="0" smtClean="0"/>
              <a:t>Teleconferences May - July: </a:t>
            </a:r>
          </a:p>
          <a:p>
            <a:pPr marL="714375" lvl="1" indent="0" algn="just">
              <a:buNone/>
            </a:pPr>
            <a:r>
              <a:rPr lang="en-US" altLang="zh-CN" sz="1600" dirty="0">
                <a:hlinkClick r:id="rId4"/>
              </a:rPr>
              <a:t>https://</a:t>
            </a:r>
            <a:r>
              <a:rPr lang="en-US" altLang="zh-CN" sz="1600" dirty="0" smtClean="0">
                <a:hlinkClick r:id="rId4"/>
              </a:rPr>
              <a:t>mentor.ieee.org/802.11/dcn/21/11-21-0914-03-00bf-ieee-802-11bf-teleconference-minutes-may-july-2021.docx</a:t>
            </a:r>
            <a:endParaRPr lang="en-US" altLang="zh-CN" sz="1600" dirty="0" smtClean="0"/>
          </a:p>
          <a:p>
            <a:pPr marL="714375" lvl="1" indent="0" algn="just">
              <a:buNone/>
            </a:pPr>
            <a:endParaRPr lang="en-US" altLang="zh-CN" sz="1600" dirty="0"/>
          </a:p>
          <a:p>
            <a:pPr marL="714375" lvl="1" indent="0" algn="just">
              <a:buNone/>
            </a:pPr>
            <a:endParaRPr lang="en-US" altLang="zh-CN" sz="1600" dirty="0" smtClean="0"/>
          </a:p>
          <a:p>
            <a:pPr algn="just"/>
            <a:r>
              <a:rPr lang="en-US" altLang="zh-CN" sz="2000" dirty="0" smtClean="0"/>
              <a:t>Move</a:t>
            </a:r>
            <a:r>
              <a:rPr lang="en-US" altLang="zh-CN" sz="2000" dirty="0"/>
              <a:t>: Leif Wilhelmsson 	</a:t>
            </a:r>
            <a:r>
              <a:rPr lang="en-US" altLang="zh-CN" sz="2000" dirty="0" smtClean="0"/>
              <a:t>Second</a:t>
            </a:r>
            <a:r>
              <a:rPr lang="en-US" altLang="zh-CN" sz="2000" dirty="0"/>
              <a:t>: </a:t>
            </a:r>
            <a:r>
              <a:rPr lang="en-US" altLang="zh-CN" sz="2000" dirty="0" smtClean="0"/>
              <a:t> </a:t>
            </a:r>
            <a:r>
              <a:rPr lang="en-US" altLang="zh-CN" sz="2000" dirty="0"/>
              <a:t>Assaf Kasher</a:t>
            </a:r>
            <a:r>
              <a:rPr lang="en-US" altLang="zh-CN" sz="2000" dirty="0" smtClean="0"/>
              <a:t>	</a:t>
            </a:r>
            <a:endParaRPr lang="en-US" altLang="zh-CN" sz="2000" dirty="0"/>
          </a:p>
          <a:p>
            <a:pPr algn="just"/>
            <a:endParaRPr lang="en-US" altLang="zh-CN" sz="2000" dirty="0"/>
          </a:p>
          <a:p>
            <a:pPr algn="just"/>
            <a:r>
              <a:rPr lang="en-US" altLang="zh-CN" sz="2000" dirty="0"/>
              <a:t>Result</a:t>
            </a:r>
            <a:r>
              <a:rPr lang="en-US" altLang="zh-CN" sz="2000" dirty="0" smtClean="0"/>
              <a:t>: </a:t>
            </a:r>
            <a:r>
              <a:rPr lang="en-US" altLang="zh-CN" sz="2000" dirty="0">
                <a:highlight>
                  <a:srgbClr val="00FF00"/>
                </a:highlight>
              </a:rPr>
              <a:t>Approved by unanimous consent</a:t>
            </a:r>
            <a:endParaRPr lang="zh-CN" altLang="en-US" sz="2000" dirty="0"/>
          </a:p>
          <a:p>
            <a:pPr algn="just"/>
            <a:endParaRPr lang="zh-CN" altLang="en-US" sz="2000" dirty="0"/>
          </a:p>
          <a:p>
            <a:pPr algn="just"/>
            <a:endParaRPr lang="zh-CN" altLang="en-US" sz="2000" dirty="0" smtClean="0"/>
          </a:p>
          <a:p>
            <a:pPr algn="just"/>
            <a:endParaRPr lang="zh-CN" altLang="en-US" sz="2000" dirty="0"/>
          </a:p>
        </p:txBody>
      </p:sp>
      <p:sp>
        <p:nvSpPr>
          <p:cNvPr id="1946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142771997"/>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41</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20</a:t>
            </a:r>
            <a:endParaRPr lang="en-US" altLang="en-US" sz="2800" dirty="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lgn="just">
              <a:defRPr/>
            </a:pPr>
            <a:r>
              <a:rPr lang="en-US" altLang="zh-CN" sz="1800" kern="0" dirty="0"/>
              <a:t>CSI (that is, the channel measured during the training symbols of a received PPDU) is a type of sensing measurement result for sub-7 GHz WLAN sensing.</a:t>
            </a:r>
            <a:endParaRPr lang="en-US" altLang="zh-CN" sz="900" kern="0" dirty="0" smtClean="0"/>
          </a:p>
          <a:p>
            <a:pPr algn="just">
              <a:defRPr/>
            </a:pPr>
            <a:endParaRPr lang="en-US" altLang="zh-CN" sz="900" kern="0" dirty="0"/>
          </a:p>
          <a:p>
            <a:pPr algn="just">
              <a:defRPr/>
            </a:pPr>
            <a:endParaRPr lang="en-US" altLang="zh-CN" sz="900" kern="0" dirty="0" smtClean="0"/>
          </a:p>
          <a:p>
            <a:pPr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Claudio Da Silva</a:t>
            </a:r>
            <a:r>
              <a:rPr lang="en-US" altLang="zh-CN" sz="1800" b="1" dirty="0" smtClean="0"/>
              <a:t>		</a:t>
            </a:r>
            <a:r>
              <a:rPr lang="en-US" altLang="zh-CN" sz="1800" b="1" kern="0" dirty="0" smtClean="0"/>
              <a:t>Second</a:t>
            </a:r>
            <a:r>
              <a:rPr lang="en-US" altLang="zh-CN" sz="1800" b="1" kern="0" dirty="0"/>
              <a:t>: Assaf Kasher</a:t>
            </a:r>
            <a:endParaRPr lang="en-US" altLang="zh-CN" sz="1800" b="1" kern="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b="1" kern="0" dirty="0"/>
          </a:p>
          <a:p>
            <a:pPr marL="0" lvl="1" indent="0" algn="just">
              <a:buNone/>
              <a:defRPr/>
            </a:pPr>
            <a:endParaRPr lang="en-US" altLang="zh-CN" sz="1050" kern="0" dirty="0" smtClean="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21/0908r2</a:t>
            </a:r>
          </a:p>
          <a:p>
            <a:pPr marL="628650" lvl="2">
              <a:buFont typeface="微软雅黑" panose="020B0503020204020204" pitchFamily="34" charset="-122"/>
              <a:buChar char="–"/>
              <a:defRPr/>
            </a:pPr>
            <a:r>
              <a:rPr lang="en-US" altLang="zh-CN" kern="0" dirty="0"/>
              <a:t>SP Result: 36/0/5 (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67938381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42</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21</a:t>
            </a:r>
            <a:endParaRPr lang="en-US" altLang="en-US" sz="2800" dirty="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600" kern="0" dirty="0"/>
              <a:t>Move to add the following to 11bf SFD:</a:t>
            </a:r>
          </a:p>
          <a:p>
            <a:pPr lvl="1" algn="just">
              <a:defRPr/>
            </a:pPr>
            <a:r>
              <a:rPr lang="en-US" altLang="zh-CN" sz="1400" kern="0" dirty="0" smtClean="0"/>
              <a:t>To </a:t>
            </a:r>
            <a:r>
              <a:rPr lang="en-US" altLang="zh-CN" sz="1400" kern="0" dirty="0"/>
              <a:t>enable sub-7 GHz WLAN sensing, an RXVECTOR parameter CSI_ESTIMATE is defined that contains the channel measured during the training symbols of the received PPDU.</a:t>
            </a:r>
          </a:p>
          <a:p>
            <a:pPr lvl="1" algn="just">
              <a:defRPr/>
            </a:pPr>
            <a:r>
              <a:rPr lang="en-US" altLang="zh-CN" sz="1400" kern="0" dirty="0" smtClean="0"/>
              <a:t>A </a:t>
            </a:r>
            <a:r>
              <a:rPr lang="en-US" altLang="zh-CN" sz="1400" kern="0" dirty="0"/>
              <a:t>Sensing Measurement Report frame, which allows a sensing receiver to report sensing measurements, is defined. This new frame contains at least the following two fields:</a:t>
            </a:r>
          </a:p>
          <a:p>
            <a:pPr lvl="2" algn="just">
              <a:defRPr/>
            </a:pPr>
            <a:r>
              <a:rPr lang="en-US" altLang="zh-CN" kern="0" dirty="0" smtClean="0"/>
              <a:t>Measurement </a:t>
            </a:r>
            <a:r>
              <a:rPr lang="en-US" altLang="zh-CN" kern="0" dirty="0"/>
              <a:t>report control field: Contains information necessary to interpret the measurement report field.</a:t>
            </a:r>
          </a:p>
          <a:p>
            <a:pPr lvl="2" algn="just">
              <a:defRPr/>
            </a:pPr>
            <a:r>
              <a:rPr lang="en-US" altLang="zh-CN" kern="0" dirty="0" smtClean="0"/>
              <a:t>Measurement </a:t>
            </a:r>
            <a:r>
              <a:rPr lang="en-US" altLang="zh-CN" kern="0" dirty="0"/>
              <a:t>report field: Carries CSI measurements obtained by a sensing receiver.</a:t>
            </a:r>
          </a:p>
          <a:p>
            <a:pPr lvl="1" algn="just">
              <a:defRPr/>
            </a:pPr>
            <a:r>
              <a:rPr lang="en-US" altLang="zh-CN" sz="1400" kern="0" dirty="0" smtClean="0"/>
              <a:t>The </a:t>
            </a:r>
            <a:r>
              <a:rPr lang="en-US" altLang="zh-CN" sz="1400" kern="0" dirty="0"/>
              <a:t>format of CSI_ESTIMATE is the same one used in the measurement report field within the Sensing Measurement Report frame.  The format of CSI_ESTIMATE is TBD.</a:t>
            </a:r>
          </a:p>
          <a:p>
            <a:pPr lvl="1" algn="just">
              <a:defRPr/>
            </a:pPr>
            <a:r>
              <a:rPr lang="en-US" altLang="zh-CN" sz="1400" kern="0" dirty="0" smtClean="0"/>
              <a:t>Transmission </a:t>
            </a:r>
            <a:r>
              <a:rPr lang="en-US" altLang="zh-CN" sz="1400" kern="0" dirty="0"/>
              <a:t>of the Sensing Measurement Report frame is initiated by an MLME primitive.  Both immediate and delayed reporting are acceptable.</a:t>
            </a:r>
          </a:p>
          <a:p>
            <a:pPr algn="just">
              <a:defRPr/>
            </a:pPr>
            <a:endParaRPr lang="en-US" altLang="zh-CN" sz="800" kern="0" dirty="0" smtClean="0"/>
          </a:p>
          <a:p>
            <a:pPr marL="342900" lvl="1" indent="-342900" algn="just">
              <a:buFont typeface="Arial" panose="020B0604020202020204" pitchFamily="34" charset="0"/>
              <a:buChar char="•"/>
              <a:defRPr/>
            </a:pPr>
            <a:r>
              <a:rPr lang="en-US" altLang="zh-CN" sz="1600" b="1" kern="0" dirty="0" smtClean="0"/>
              <a:t>Move: </a:t>
            </a:r>
            <a:r>
              <a:rPr lang="en-US" altLang="zh-CN" sz="1600" b="1" kern="0" dirty="0"/>
              <a:t>Claudio Da Silva</a:t>
            </a:r>
            <a:r>
              <a:rPr lang="en-US" altLang="zh-CN" sz="1600" b="1" dirty="0" smtClean="0"/>
              <a:t>		</a:t>
            </a:r>
            <a:r>
              <a:rPr lang="en-US" altLang="zh-CN" sz="1600" b="1" kern="0" dirty="0" smtClean="0"/>
              <a:t>Second</a:t>
            </a:r>
            <a:r>
              <a:rPr lang="en-US" altLang="zh-CN" sz="1600" b="1" kern="0" dirty="0"/>
              <a:t>: </a:t>
            </a:r>
            <a:r>
              <a:rPr lang="en-US" altLang="zh-CN" sz="1600" b="1" kern="0" dirty="0" err="1"/>
              <a:t>Rajat</a:t>
            </a:r>
            <a:r>
              <a:rPr lang="en-US" altLang="zh-CN" sz="1600" b="1" kern="0" dirty="0"/>
              <a:t> </a:t>
            </a:r>
            <a:r>
              <a:rPr lang="en-US" altLang="zh-CN" sz="1600" b="1" kern="0" dirty="0" err="1"/>
              <a:t>Pushkarna</a:t>
            </a:r>
            <a:endParaRPr lang="en-US" altLang="zh-CN" sz="1600" b="1" kern="0" dirty="0" smtClean="0"/>
          </a:p>
          <a:p>
            <a:pPr marL="342900" lvl="1" indent="-342900" algn="just">
              <a:buFont typeface="Arial" panose="020B0604020202020204" pitchFamily="34" charset="0"/>
              <a:buChar char="•"/>
              <a:defRPr/>
            </a:pPr>
            <a:endParaRPr lang="en-US" altLang="zh-CN" sz="1100" b="1" kern="0" dirty="0" smtClean="0"/>
          </a:p>
          <a:p>
            <a:pPr marL="342900" lvl="1" indent="-342900" algn="just">
              <a:buFont typeface="Arial" panose="020B0604020202020204" pitchFamily="34" charset="0"/>
              <a:buChar char="•"/>
              <a:defRPr/>
            </a:pPr>
            <a:r>
              <a:rPr lang="en-US" altLang="zh-CN" sz="1600" b="1" kern="0" dirty="0" smtClean="0"/>
              <a:t>Result: </a:t>
            </a:r>
            <a:r>
              <a:rPr lang="en-US" altLang="zh-CN" sz="1600" dirty="0">
                <a:highlight>
                  <a:srgbClr val="00FF00"/>
                </a:highlight>
              </a:rPr>
              <a:t>Approved by unanimous </a:t>
            </a:r>
            <a:r>
              <a:rPr lang="en-US" altLang="zh-CN" sz="1600" dirty="0" smtClean="0">
                <a:highlight>
                  <a:srgbClr val="00FF00"/>
                </a:highlight>
              </a:rPr>
              <a:t>consent</a:t>
            </a:r>
            <a:endParaRPr lang="en-US" altLang="zh-CN" sz="1600" b="1" kern="0" dirty="0"/>
          </a:p>
          <a:p>
            <a:pPr marL="0" lvl="1" indent="0" algn="just">
              <a:buNone/>
              <a:defRPr/>
            </a:pPr>
            <a:endParaRPr lang="en-US" altLang="zh-CN" sz="1000" kern="0" dirty="0" smtClean="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smtClean="0"/>
              <a:t>Related </a:t>
            </a:r>
            <a:r>
              <a:rPr lang="en-US" altLang="zh-CN" sz="1100" kern="0" dirty="0"/>
              <a:t>document </a:t>
            </a:r>
            <a:r>
              <a:rPr lang="en-US" altLang="zh-CN" sz="1100" kern="0" dirty="0" smtClean="0"/>
              <a:t>21/0908r2</a:t>
            </a:r>
          </a:p>
          <a:p>
            <a:pPr marL="628650" lvl="2">
              <a:buFont typeface="微软雅黑" panose="020B0503020204020204" pitchFamily="34" charset="-122"/>
              <a:buChar char="–"/>
              <a:defRPr/>
            </a:pPr>
            <a:r>
              <a:rPr lang="en-US" altLang="zh-CN" sz="1100" kern="0" dirty="0"/>
              <a:t>SP Result: 22/6/8 ( Y/ N/ A)</a:t>
            </a:r>
          </a:p>
          <a:p>
            <a:pPr marL="628650" lvl="2">
              <a:buFont typeface="微软雅黑" panose="020B0503020204020204" pitchFamily="34" charset="-122"/>
              <a:buChar char="–"/>
              <a:defRPr/>
            </a:pPr>
            <a:endParaRPr lang="en-US" altLang="zh-CN" sz="1000" b="1" kern="0" dirty="0"/>
          </a:p>
        </p:txBody>
      </p:sp>
    </p:spTree>
    <p:extLst>
      <p:ext uri="{BB962C8B-B14F-4D97-AF65-F5344CB8AC3E}">
        <p14:creationId xmlns:p14="http://schemas.microsoft.com/office/powerpoint/2010/main" val="3238463627"/>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43</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22</a:t>
            </a:r>
            <a:endParaRPr lang="en-US" altLang="en-US" sz="2800" dirty="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295400"/>
            <a:ext cx="77724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lgn="just">
              <a:defRPr/>
            </a:pPr>
            <a:r>
              <a:rPr lang="en-US" altLang="zh-CN" sz="1800" kern="0" dirty="0" smtClean="0"/>
              <a:t>measurement </a:t>
            </a:r>
            <a:r>
              <a:rPr lang="en-US" altLang="zh-CN" sz="1800" kern="0" dirty="0"/>
              <a:t>phase of sensing session, the NDP can be used for the channel measurement (e.g. CSI) between sensing transmitter and sensing receiver(s) in sub 7Ghz band. </a:t>
            </a:r>
          </a:p>
          <a:p>
            <a:pPr lvl="1" indent="-28575" algn="just">
              <a:buFont typeface="Arial" panose="020B0604020202020204" pitchFamily="34" charset="0"/>
              <a:buChar char="•"/>
              <a:defRPr/>
            </a:pPr>
            <a:r>
              <a:rPr lang="en-US" altLang="zh-CN" sz="1800" kern="0" dirty="0" smtClean="0"/>
              <a:t>	</a:t>
            </a:r>
            <a:r>
              <a:rPr lang="en-US" altLang="zh-CN" sz="1600" kern="0" dirty="0" smtClean="0"/>
              <a:t>NDP </a:t>
            </a:r>
            <a:r>
              <a:rPr lang="en-US" altLang="zh-CN" sz="1600" kern="0" dirty="0"/>
              <a:t>format for sensing is TBD.</a:t>
            </a:r>
          </a:p>
          <a:p>
            <a:pPr algn="just">
              <a:defRPr/>
            </a:pPr>
            <a:endParaRPr lang="en-US" altLang="zh-CN" sz="900" kern="0" dirty="0"/>
          </a:p>
          <a:p>
            <a:pPr algn="just">
              <a:defRPr/>
            </a:pPr>
            <a:endParaRPr lang="en-US" altLang="zh-CN" sz="900" kern="0" dirty="0" smtClean="0"/>
          </a:p>
          <a:p>
            <a:pPr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Dongguk Lim</a:t>
            </a:r>
            <a:r>
              <a:rPr lang="en-US" altLang="zh-CN" sz="1800" b="1" dirty="0" smtClean="0"/>
              <a:t>		</a:t>
            </a:r>
            <a:r>
              <a:rPr lang="en-US" altLang="zh-CN" sz="1800" b="1" kern="0" dirty="0" smtClean="0"/>
              <a:t>Second</a:t>
            </a:r>
            <a:r>
              <a:rPr lang="en-US" altLang="zh-CN" sz="1800" b="1" kern="0" dirty="0"/>
              <a:t>: Sang Kim</a:t>
            </a:r>
            <a:endParaRPr lang="en-US" altLang="zh-CN" sz="1800" b="1" kern="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b="1" kern="0" dirty="0"/>
          </a:p>
          <a:p>
            <a:pPr marL="0" lvl="1" indent="0" algn="just">
              <a:buNone/>
              <a:defRPr/>
            </a:pPr>
            <a:endParaRPr lang="en-US" altLang="zh-CN" sz="1050" kern="0" dirty="0" smtClean="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21/1015r1</a:t>
            </a:r>
          </a:p>
          <a:p>
            <a:pPr marL="628650" lvl="2">
              <a:buFont typeface="微软雅黑" panose="020B0503020204020204" pitchFamily="34" charset="-122"/>
              <a:buChar char="–"/>
              <a:defRPr/>
            </a:pPr>
            <a:r>
              <a:rPr lang="en-US" altLang="zh-CN" kern="0" dirty="0"/>
              <a:t>SP Result: </a:t>
            </a:r>
            <a:r>
              <a:rPr lang="en-US" altLang="zh-CN" kern="0" dirty="0" smtClean="0"/>
              <a:t>26/0/8 </a:t>
            </a:r>
            <a:r>
              <a:rPr lang="en-US" altLang="zh-CN" kern="0" dirty="0"/>
              <a: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267118903"/>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44</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23</a:t>
            </a:r>
            <a:endParaRPr lang="en-US" altLang="en-US" sz="2800" dirty="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295400"/>
            <a:ext cx="77724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lgn="just">
              <a:defRPr/>
            </a:pPr>
            <a:r>
              <a:rPr lang="en-US" altLang="zh-CN" sz="1800" kern="0" dirty="0"/>
              <a:t>The Sensing Session is pairwise and is identified by MAC addresses and/or associated </a:t>
            </a:r>
            <a:r>
              <a:rPr lang="en-US" altLang="zh-CN" sz="1800" kern="0" dirty="0" smtClean="0"/>
              <a:t>AID/UID.</a:t>
            </a:r>
            <a:endParaRPr lang="en-US" altLang="zh-CN" sz="1800" kern="0" dirty="0"/>
          </a:p>
          <a:p>
            <a:pPr lvl="1" algn="just">
              <a:defRPr/>
            </a:pPr>
            <a:r>
              <a:rPr lang="en-US" altLang="zh-CN" sz="1800" kern="0" dirty="0" smtClean="0"/>
              <a:t>11bf </a:t>
            </a:r>
            <a:r>
              <a:rPr lang="en-US" altLang="zh-CN" sz="1800" kern="0" dirty="0"/>
              <a:t>shall define an optional negotiation process in the sensing setup phase for a sensing initiator and a sensing responder to exchange and agree on operational parameters associated with a sensing session. The initiator may maintain multiple sensing sessions.</a:t>
            </a:r>
          </a:p>
          <a:p>
            <a:pPr algn="just">
              <a:defRPr/>
            </a:pPr>
            <a:endParaRPr lang="en-US" altLang="zh-CN" sz="900" kern="0" dirty="0"/>
          </a:p>
          <a:p>
            <a:pPr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Solomon Trainin</a:t>
            </a:r>
            <a:r>
              <a:rPr lang="en-US" altLang="zh-CN" sz="1800" b="1" dirty="0" smtClean="0"/>
              <a:t>		</a:t>
            </a:r>
            <a:r>
              <a:rPr lang="en-US" altLang="zh-CN" sz="1800" b="1" kern="0" dirty="0" smtClean="0"/>
              <a:t>Second</a:t>
            </a:r>
            <a:r>
              <a:rPr lang="en-US" altLang="zh-CN" sz="1800" b="1" kern="0" dirty="0"/>
              <a:t>: </a:t>
            </a:r>
            <a:r>
              <a:rPr lang="en-US" altLang="zh-CN" sz="1800" b="1" kern="0" dirty="0" err="1"/>
              <a:t>Rajat</a:t>
            </a:r>
            <a:r>
              <a:rPr lang="en-US" altLang="zh-CN" sz="1800" b="1" kern="0" dirty="0"/>
              <a:t> </a:t>
            </a:r>
            <a:r>
              <a:rPr lang="en-US" altLang="zh-CN" sz="1800" b="1" kern="0" dirty="0" err="1"/>
              <a:t>Pushkarna</a:t>
            </a:r>
            <a:endParaRPr lang="en-US" altLang="zh-CN" sz="1800" b="1" kern="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b="1" kern="0" dirty="0"/>
          </a:p>
          <a:p>
            <a:pPr marL="0" lvl="1" indent="0" algn="just">
              <a:buNone/>
              <a:defRPr/>
            </a:pPr>
            <a:endParaRPr lang="en-US" altLang="zh-CN" sz="1050" kern="0" dirty="0" smtClean="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21/0644r4</a:t>
            </a:r>
          </a:p>
          <a:p>
            <a:pPr marL="628650" lvl="2">
              <a:buFont typeface="微软雅黑" panose="020B0503020204020204" pitchFamily="34" charset="-122"/>
              <a:buChar char="–"/>
              <a:defRPr/>
            </a:pPr>
            <a:r>
              <a:rPr lang="en-US" altLang="zh-CN" kern="0" dirty="0"/>
              <a:t>SP Result: </a:t>
            </a:r>
            <a:r>
              <a:rPr lang="en-US" altLang="zh-CN" kern="0" dirty="0" smtClean="0"/>
              <a:t>19/3/15 </a:t>
            </a:r>
            <a:r>
              <a:rPr lang="en-US" altLang="zh-CN" kern="0" dirty="0"/>
              <a: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605083778"/>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45</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24</a:t>
            </a:r>
            <a:endParaRPr lang="en-US" altLang="en-US" sz="2800" dirty="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295400"/>
            <a:ext cx="77724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lgn="just">
              <a:defRPr/>
            </a:pPr>
            <a:r>
              <a:rPr lang="en-US" altLang="zh-CN" sz="1800" kern="0" dirty="0" smtClean="0"/>
              <a:t>The </a:t>
            </a:r>
            <a:r>
              <a:rPr lang="en-US" altLang="zh-CN" sz="1800" kern="0" dirty="0"/>
              <a:t>Measurement Setup ID may be used to identify attributes of the sensing measurement instances</a:t>
            </a:r>
          </a:p>
          <a:p>
            <a:pPr lvl="1" algn="just">
              <a:defRPr/>
            </a:pPr>
            <a:r>
              <a:rPr lang="en-US" altLang="zh-CN" sz="1800" kern="0" dirty="0" smtClean="0"/>
              <a:t>The </a:t>
            </a:r>
            <a:r>
              <a:rPr lang="en-US" altLang="zh-CN" sz="1800" kern="0" dirty="0"/>
              <a:t>Measurement Instance ID may be used to identify the sensing measurement instance that utilizes attributes of the same Measurement Setup ID</a:t>
            </a:r>
          </a:p>
          <a:p>
            <a:pPr lvl="1" algn="just">
              <a:defRPr/>
            </a:pPr>
            <a:r>
              <a:rPr lang="en-US" altLang="zh-CN" sz="1800" kern="0" dirty="0" smtClean="0"/>
              <a:t>The </a:t>
            </a:r>
            <a:r>
              <a:rPr lang="en-US" altLang="zh-CN" sz="1800" kern="0" dirty="0"/>
              <a:t>Dialog Token field may be a possibility to contain both IDs</a:t>
            </a:r>
          </a:p>
          <a:p>
            <a:pPr algn="just">
              <a:defRPr/>
            </a:pPr>
            <a:endParaRPr lang="en-US" altLang="zh-CN" sz="900" kern="0" dirty="0"/>
          </a:p>
          <a:p>
            <a:pPr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Solomon Trainin</a:t>
            </a:r>
            <a:r>
              <a:rPr lang="en-US" altLang="zh-CN" sz="1800" b="1" dirty="0" smtClean="0"/>
              <a:t>		</a:t>
            </a:r>
            <a:r>
              <a:rPr lang="en-US" altLang="zh-CN" sz="1800" b="1" kern="0" dirty="0" smtClean="0"/>
              <a:t>Second</a:t>
            </a:r>
            <a:r>
              <a:rPr lang="en-US" altLang="zh-CN" sz="1800" b="1" kern="0" dirty="0"/>
              <a:t>: Cheng Chen</a:t>
            </a:r>
            <a:endParaRPr lang="en-US" altLang="zh-CN" sz="1800" b="1" kern="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b="1" kern="0" dirty="0"/>
          </a:p>
          <a:p>
            <a:pPr marL="0" lvl="1" indent="0" algn="just">
              <a:buNone/>
              <a:defRPr/>
            </a:pPr>
            <a:endParaRPr lang="en-US" altLang="zh-CN" sz="1050" kern="0" dirty="0" smtClean="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21/0644r4</a:t>
            </a:r>
          </a:p>
          <a:p>
            <a:pPr marL="628650" lvl="2">
              <a:buFont typeface="微软雅黑" panose="020B0503020204020204" pitchFamily="34" charset="-122"/>
              <a:buChar char="–"/>
              <a:defRPr/>
            </a:pPr>
            <a:r>
              <a:rPr lang="en-US" altLang="zh-CN" kern="0" dirty="0"/>
              <a:t>SP Result: </a:t>
            </a:r>
            <a:r>
              <a:rPr lang="en-US" altLang="zh-CN" kern="0" dirty="0" smtClean="0"/>
              <a:t>20/1/11 </a:t>
            </a:r>
            <a:r>
              <a:rPr lang="en-US" altLang="zh-CN" kern="0" dirty="0"/>
              <a: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954485379"/>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46</a:t>
            </a:fld>
            <a:endParaRPr lang="en-US" altLang="en-US" sz="1200" b="0" smtClean="0"/>
          </a:p>
        </p:txBody>
      </p:sp>
      <p:sp>
        <p:nvSpPr>
          <p:cNvPr id="7171" name="Rectangle 3"/>
          <p:cNvSpPr txBox="1">
            <a:spLocks noChangeArrowheads="1"/>
          </p:cNvSpPr>
          <p:nvPr/>
        </p:nvSpPr>
        <p:spPr bwMode="auto">
          <a:xfrm>
            <a:off x="685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Motions on </a:t>
            </a:r>
            <a:r>
              <a:rPr lang="en-US" altLang="zh-CN" sz="4000" dirty="0" smtClean="0">
                <a:solidFill>
                  <a:srgbClr val="0000FF"/>
                </a:solidFill>
              </a:rPr>
              <a:t>August 17</a:t>
            </a:r>
            <a:r>
              <a:rPr lang="en-US" altLang="en-US" sz="4000" dirty="0" smtClean="0"/>
              <a:t>.</a:t>
            </a:r>
          </a:p>
          <a:p>
            <a:pPr lvl="1"/>
            <a:endParaRPr lang="en-US" altLang="en-US" sz="3600" dirty="0" smtClean="0"/>
          </a:p>
          <a:p>
            <a:pPr lvl="1"/>
            <a:endParaRPr lang="en-US" altLang="en-US" sz="36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3257173098"/>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47</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25</a:t>
            </a:r>
            <a:endParaRPr lang="en-US" altLang="en-US" sz="2800" dirty="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371601"/>
            <a:ext cx="7772400" cy="403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r>
              <a:rPr lang="en-US" altLang="zh-CN" sz="1800" kern="0" dirty="0" smtClean="0"/>
              <a:t>:</a:t>
            </a:r>
          </a:p>
          <a:p>
            <a:pPr lvl="1"/>
            <a:r>
              <a:rPr lang="en-US" altLang="zh-CN" sz="1600" dirty="0"/>
              <a:t>11bf shall define a Trigger-based sensing measurement instance including the following:</a:t>
            </a:r>
            <a:endParaRPr lang="zh-CN" altLang="zh-CN" sz="1600" dirty="0"/>
          </a:p>
          <a:p>
            <a:pPr lvl="2"/>
            <a:r>
              <a:rPr lang="en-US" altLang="zh-CN" dirty="0"/>
              <a:t>A polling process where an AP sends a Trigger frame to check the availability of STAs. If a STA is available, it responds with a CTS-to-self..</a:t>
            </a:r>
            <a:endParaRPr lang="zh-CN" altLang="zh-CN" dirty="0"/>
          </a:p>
          <a:p>
            <a:pPr lvl="2"/>
            <a:r>
              <a:rPr lang="en-US" altLang="zh-CN" dirty="0"/>
              <a:t>UL sounding, in which an AP sends a Trigger frame to solicit NDP transmission(s) from STA(s), shall be present if at least one STA that is a sensing transmitter responds in the polling.</a:t>
            </a:r>
            <a:endParaRPr lang="zh-CN" altLang="zh-CN" dirty="0"/>
          </a:p>
          <a:p>
            <a:pPr lvl="2"/>
            <a:r>
              <a:rPr lang="en-US" altLang="zh-CN" dirty="0"/>
              <a:t>DL sounding, in which an AP sends NDPA frame followed by NDP to STA(s), shall be present if at least one STA that is a sensing receiver responds in the polling.</a:t>
            </a:r>
            <a:endParaRPr lang="zh-CN" altLang="zh-CN" dirty="0"/>
          </a:p>
          <a:p>
            <a:pPr lvl="2"/>
            <a:r>
              <a:rPr lang="en-US" altLang="zh-CN" dirty="0"/>
              <a:t>The order of the UL and DL sounding is TBD.</a:t>
            </a:r>
            <a:endParaRPr lang="zh-CN" altLang="zh-CN" dirty="0"/>
          </a:p>
          <a:p>
            <a:pPr lvl="2"/>
            <a:r>
              <a:rPr lang="en-US" altLang="zh-CN" dirty="0"/>
              <a:t>The details of the format of the Trigger frame and the NDPA frame are TBD.</a:t>
            </a:r>
            <a:endParaRPr lang="zh-CN" altLang="zh-CN" dirty="0"/>
          </a:p>
          <a:p>
            <a:pPr lvl="1"/>
            <a:r>
              <a:rPr lang="en-US" altLang="zh-CN" sz="1600" dirty="0"/>
              <a:t>Note: This is for HE/EHT STAs. Methods to support other STAs are TBD.</a:t>
            </a:r>
            <a:endParaRPr lang="zh-CN" altLang="zh-CN" sz="1600" dirty="0"/>
          </a:p>
          <a:p>
            <a:pPr lvl="1" algn="just">
              <a:defRPr/>
            </a:pPr>
            <a:endParaRPr lang="en-US" altLang="zh-CN" sz="1600" kern="0" dirty="0" smtClean="0"/>
          </a:p>
          <a:p>
            <a:pPr marL="342900" lvl="1" indent="-342900" algn="just">
              <a:buFont typeface="Arial" panose="020B0604020202020204" pitchFamily="34" charset="0"/>
              <a:buChar char="•"/>
              <a:defRPr/>
            </a:pPr>
            <a:r>
              <a:rPr lang="en-US" altLang="zh-CN" sz="1600" b="1" kern="0" dirty="0" smtClean="0"/>
              <a:t>Move: </a:t>
            </a:r>
            <a:r>
              <a:rPr lang="en-US" altLang="zh-CN" sz="1600" b="1" kern="0" dirty="0"/>
              <a:t>Cheng Chen </a:t>
            </a:r>
            <a:r>
              <a:rPr lang="en-US" altLang="zh-CN" sz="1600" b="1" kern="0" dirty="0" smtClean="0"/>
              <a:t>	</a:t>
            </a:r>
            <a:r>
              <a:rPr lang="en-US" altLang="zh-CN" sz="1600" b="1" dirty="0" smtClean="0"/>
              <a:t>	</a:t>
            </a:r>
            <a:r>
              <a:rPr lang="en-US" altLang="zh-CN" sz="1600" b="1" kern="0" dirty="0" smtClean="0"/>
              <a:t>Second: 	</a:t>
            </a:r>
          </a:p>
          <a:p>
            <a:pPr marL="342900" lvl="1" indent="-342900" algn="just">
              <a:buFont typeface="Arial" panose="020B0604020202020204" pitchFamily="34" charset="0"/>
              <a:buChar char="•"/>
              <a:defRPr/>
            </a:pPr>
            <a:r>
              <a:rPr lang="en-US" altLang="zh-CN" sz="1600" b="1" kern="0" dirty="0"/>
              <a:t>Preliminary Result: </a:t>
            </a:r>
            <a:r>
              <a:rPr lang="en-US" altLang="zh-CN" sz="1600" b="1" kern="0" dirty="0" smtClean="0"/>
              <a:t>  (   </a:t>
            </a:r>
            <a:r>
              <a:rPr lang="en-US" altLang="zh-CN" sz="1600" b="1" kern="0" dirty="0"/>
              <a:t>Y/  N</a:t>
            </a:r>
            <a:r>
              <a:rPr lang="en-US" altLang="zh-CN" sz="1600" b="1" kern="0" dirty="0" smtClean="0"/>
              <a:t>/ A</a:t>
            </a:r>
            <a:r>
              <a:rPr lang="en-US" altLang="zh-CN" sz="1600" b="1" kern="0" dirty="0"/>
              <a:t>)</a:t>
            </a:r>
          </a:p>
          <a:p>
            <a:pPr marL="342900" lvl="1" indent="-342900" algn="just">
              <a:buFont typeface="Arial" panose="020B0604020202020204" pitchFamily="34" charset="0"/>
              <a:buChar char="•"/>
              <a:defRPr/>
            </a:pPr>
            <a:r>
              <a:rPr lang="en-US" altLang="zh-CN" sz="1600" b="1" kern="0" dirty="0"/>
              <a:t>Result</a:t>
            </a:r>
            <a:r>
              <a:rPr lang="en-US" altLang="zh-CN" sz="1600" b="1" kern="0" dirty="0" smtClean="0"/>
              <a:t>*:</a:t>
            </a: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 Amended result accounts for removal of </a:t>
            </a:r>
            <a:r>
              <a:rPr lang="en-US" altLang="zh-CN" sz="1100" kern="0" dirty="0">
                <a:solidFill>
                  <a:srgbClr val="FF0000"/>
                </a:solidFill>
              </a:rPr>
              <a:t>X</a:t>
            </a:r>
            <a:r>
              <a:rPr lang="en-US" altLang="zh-CN" sz="1100" kern="0" dirty="0"/>
              <a:t> votes of non-voting members.</a:t>
            </a:r>
          </a:p>
          <a:p>
            <a:pPr marL="628650" lvl="2">
              <a:buFont typeface="微软雅黑" panose="020B0503020204020204" pitchFamily="34" charset="-122"/>
              <a:buChar char="–"/>
              <a:defRPr/>
            </a:pPr>
            <a:r>
              <a:rPr lang="en-US" altLang="zh-CN" sz="1100" kern="0" dirty="0" smtClean="0"/>
              <a:t>Related </a:t>
            </a:r>
            <a:r>
              <a:rPr lang="en-US" altLang="zh-CN" sz="1100" kern="0" dirty="0"/>
              <a:t>document </a:t>
            </a:r>
            <a:r>
              <a:rPr lang="en-US" altLang="zh-CN" sz="1100" kern="0" dirty="0" smtClean="0"/>
              <a:t>21/0990r2</a:t>
            </a:r>
            <a:endParaRPr lang="en-US" altLang="zh-CN" sz="1100" kern="0" dirty="0"/>
          </a:p>
          <a:p>
            <a:pPr marL="628650" lvl="2">
              <a:buFont typeface="微软雅黑" panose="020B0503020204020204" pitchFamily="34" charset="-122"/>
              <a:buChar char="–"/>
              <a:defRPr/>
            </a:pPr>
            <a:r>
              <a:rPr lang="en-US" altLang="zh-CN" sz="1100" kern="0" dirty="0"/>
              <a:t>SP Result: </a:t>
            </a:r>
            <a:r>
              <a:rPr lang="en-US" altLang="zh-CN" sz="1100" kern="0" dirty="0" smtClean="0"/>
              <a:t>26/0/13 </a:t>
            </a:r>
            <a:r>
              <a:rPr lang="en-US" altLang="zh-CN" sz="1100" kern="0" dirty="0"/>
              <a:t>( Y/ N/ A)</a:t>
            </a:r>
          </a:p>
        </p:txBody>
      </p:sp>
    </p:spTree>
    <p:extLst>
      <p:ext uri="{BB962C8B-B14F-4D97-AF65-F5344CB8AC3E}">
        <p14:creationId xmlns:p14="http://schemas.microsoft.com/office/powerpoint/2010/main" val="2015867700"/>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48</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25</a:t>
            </a:r>
            <a:r>
              <a:rPr lang="en-US" altLang="zh-CN" sz="2800" dirty="0" smtClean="0">
                <a:solidFill>
                  <a:srgbClr val="FF0000"/>
                </a:solidFill>
              </a:rPr>
              <a:t>a</a:t>
            </a:r>
            <a:endParaRPr lang="en-US" altLang="en-US" sz="2800" dirty="0">
              <a:solidFill>
                <a:srgbClr val="FF0000"/>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371601"/>
            <a:ext cx="7772400" cy="403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r>
              <a:rPr lang="en-US" altLang="zh-CN" sz="1800" kern="0" dirty="0" smtClean="0"/>
              <a:t>:</a:t>
            </a:r>
          </a:p>
          <a:p>
            <a:pPr lvl="1"/>
            <a:r>
              <a:rPr lang="en-US" altLang="zh-CN" sz="1600" dirty="0"/>
              <a:t>11bf shall define a Trigger-based sensing measurement instance including the following:</a:t>
            </a:r>
            <a:endParaRPr lang="zh-CN" altLang="zh-CN" sz="1600" dirty="0"/>
          </a:p>
          <a:p>
            <a:pPr lvl="2"/>
            <a:r>
              <a:rPr lang="en-US" altLang="zh-CN" dirty="0"/>
              <a:t>A polling process where an AP sends a Trigger frame to check the availability of STAs. If a STA is available, it responds with a CTS-to-self..</a:t>
            </a:r>
            <a:endParaRPr lang="zh-CN" altLang="zh-CN" dirty="0"/>
          </a:p>
          <a:p>
            <a:pPr lvl="2"/>
            <a:r>
              <a:rPr lang="en-US" altLang="zh-CN" dirty="0"/>
              <a:t>UL sounding, in which an AP sends a Trigger frame to solicit NDP transmission(s) from STA(s), shall be present if at least one STA that is a sensing transmitter responds in the polling.</a:t>
            </a:r>
            <a:endParaRPr lang="zh-CN" altLang="zh-CN" dirty="0"/>
          </a:p>
          <a:p>
            <a:pPr lvl="2"/>
            <a:r>
              <a:rPr lang="en-US" altLang="zh-CN" dirty="0"/>
              <a:t>DL sounding, in which an AP sends NDPA frame followed by NDP to STA(s), shall be present if at least one STA that is a sensing receiver responds in the polling.</a:t>
            </a:r>
            <a:endParaRPr lang="zh-CN" altLang="zh-CN" dirty="0"/>
          </a:p>
          <a:p>
            <a:pPr lvl="2"/>
            <a:r>
              <a:rPr lang="en-US" altLang="zh-CN" dirty="0"/>
              <a:t>The order of the UL and DL sounding is TBD.</a:t>
            </a:r>
            <a:endParaRPr lang="zh-CN" altLang="zh-CN" dirty="0"/>
          </a:p>
          <a:p>
            <a:pPr lvl="2"/>
            <a:r>
              <a:rPr lang="en-US" altLang="zh-CN" dirty="0"/>
              <a:t>The details of the format of the Trigger frame and the NDPA frame are TBD.</a:t>
            </a:r>
            <a:endParaRPr lang="zh-CN" altLang="zh-CN" dirty="0"/>
          </a:p>
          <a:p>
            <a:pPr lvl="1"/>
            <a:r>
              <a:rPr lang="en-US" altLang="zh-CN" sz="1600" dirty="0"/>
              <a:t>Note: This is for HE/EHT STAs. Methods to support other STAs are TBD.</a:t>
            </a:r>
            <a:endParaRPr lang="zh-CN" altLang="zh-CN" sz="1600" dirty="0"/>
          </a:p>
          <a:p>
            <a:pPr lvl="1" algn="just">
              <a:defRPr/>
            </a:pPr>
            <a:endParaRPr lang="en-US" altLang="zh-CN" sz="1600" kern="0" dirty="0" smtClean="0"/>
          </a:p>
          <a:p>
            <a:pPr marL="342900" lvl="1" indent="-342900" algn="just">
              <a:buFont typeface="Arial" panose="020B0604020202020204" pitchFamily="34" charset="0"/>
              <a:buChar char="•"/>
              <a:defRPr/>
            </a:pPr>
            <a:r>
              <a:rPr lang="en-US" altLang="zh-CN" sz="1600" b="1" kern="0" dirty="0" smtClean="0"/>
              <a:t>Move: </a:t>
            </a:r>
            <a:r>
              <a:rPr lang="en-US" altLang="zh-CN" sz="1600" b="1" kern="0" dirty="0"/>
              <a:t>Cheng Chen </a:t>
            </a:r>
            <a:r>
              <a:rPr lang="en-US" altLang="zh-CN" sz="1600" b="1" kern="0" dirty="0" smtClean="0"/>
              <a:t>	</a:t>
            </a:r>
            <a:r>
              <a:rPr lang="en-US" altLang="zh-CN" sz="1600" b="1" dirty="0" smtClean="0"/>
              <a:t>	</a:t>
            </a:r>
            <a:r>
              <a:rPr lang="en-US" altLang="zh-CN" sz="1600" b="1" kern="0" dirty="0" smtClean="0"/>
              <a:t>Second: </a:t>
            </a:r>
            <a:r>
              <a:rPr lang="en-US" altLang="zh-CN" sz="1600" b="1" kern="0" dirty="0"/>
              <a:t>Ali Raissinia</a:t>
            </a:r>
            <a:r>
              <a:rPr lang="en-US" altLang="zh-CN" sz="1600" b="1" kern="0" dirty="0" smtClean="0"/>
              <a:t>	</a:t>
            </a:r>
          </a:p>
          <a:p>
            <a:pPr marL="342900" lvl="1" indent="-342900" algn="just">
              <a:buFont typeface="Arial" panose="020B0604020202020204" pitchFamily="34" charset="0"/>
              <a:buChar char="•"/>
              <a:defRPr/>
            </a:pPr>
            <a:r>
              <a:rPr lang="en-US" altLang="zh-CN" sz="1600" b="1" kern="0" dirty="0"/>
              <a:t>Preliminary Result: </a:t>
            </a:r>
            <a:r>
              <a:rPr lang="en-US" altLang="zh-CN" sz="1600" b="1" kern="0" dirty="0" smtClean="0"/>
              <a:t>  (   </a:t>
            </a:r>
            <a:r>
              <a:rPr lang="en-US" altLang="zh-CN" sz="1600" b="1" kern="0" dirty="0"/>
              <a:t>Y/  N</a:t>
            </a:r>
            <a:r>
              <a:rPr lang="en-US" altLang="zh-CN" sz="1600" b="1" kern="0" dirty="0" smtClean="0"/>
              <a:t>/ A</a:t>
            </a:r>
            <a:r>
              <a:rPr lang="en-US" altLang="zh-CN" sz="1600" b="1" kern="0" dirty="0"/>
              <a:t>)</a:t>
            </a:r>
          </a:p>
          <a:p>
            <a:pPr marL="342900" lvl="1" indent="-342900" algn="just">
              <a:buFont typeface="Arial" panose="020B0604020202020204" pitchFamily="34" charset="0"/>
              <a:buChar char="•"/>
              <a:defRPr/>
            </a:pPr>
            <a:r>
              <a:rPr lang="en-US" altLang="zh-CN" sz="1600" b="1" kern="0" dirty="0"/>
              <a:t>Result</a:t>
            </a:r>
            <a:r>
              <a:rPr lang="en-US" altLang="zh-CN" sz="1600" b="1" kern="0" dirty="0" smtClean="0"/>
              <a:t>*:</a:t>
            </a: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 Amended result accounts for removal of </a:t>
            </a:r>
            <a:r>
              <a:rPr lang="en-US" altLang="zh-CN" sz="1100" kern="0" dirty="0">
                <a:solidFill>
                  <a:srgbClr val="FF0000"/>
                </a:solidFill>
              </a:rPr>
              <a:t>X</a:t>
            </a:r>
            <a:r>
              <a:rPr lang="en-US" altLang="zh-CN" sz="1100" kern="0" dirty="0"/>
              <a:t> votes of non-voting members.</a:t>
            </a:r>
          </a:p>
          <a:p>
            <a:pPr marL="628650" lvl="2">
              <a:buFont typeface="微软雅黑" panose="020B0503020204020204" pitchFamily="34" charset="-122"/>
              <a:buChar char="–"/>
              <a:defRPr/>
            </a:pPr>
            <a:r>
              <a:rPr lang="en-US" altLang="zh-CN" sz="1100" kern="0" dirty="0" smtClean="0"/>
              <a:t>Related </a:t>
            </a:r>
            <a:r>
              <a:rPr lang="en-US" altLang="zh-CN" sz="1100" kern="0" dirty="0"/>
              <a:t>document </a:t>
            </a:r>
            <a:r>
              <a:rPr lang="en-US" altLang="zh-CN" sz="1100" kern="0" dirty="0" smtClean="0"/>
              <a:t>21/0990r2</a:t>
            </a:r>
            <a:endParaRPr lang="en-US" altLang="zh-CN" sz="1100" kern="0" dirty="0"/>
          </a:p>
          <a:p>
            <a:pPr marL="628650" lvl="2">
              <a:buFont typeface="微软雅黑" panose="020B0503020204020204" pitchFamily="34" charset="-122"/>
              <a:buChar char="–"/>
              <a:defRPr/>
            </a:pPr>
            <a:r>
              <a:rPr lang="en-US" altLang="zh-CN" sz="1100" kern="0" dirty="0"/>
              <a:t>SP Result: </a:t>
            </a:r>
            <a:r>
              <a:rPr lang="en-US" altLang="zh-CN" sz="1100" kern="0" dirty="0" smtClean="0"/>
              <a:t>26/0/13 </a:t>
            </a:r>
            <a:r>
              <a:rPr lang="en-US" altLang="zh-CN" sz="1100" kern="0" dirty="0"/>
              <a:t>( Y/ N/ A)</a:t>
            </a:r>
          </a:p>
        </p:txBody>
      </p:sp>
    </p:spTree>
    <p:extLst>
      <p:ext uri="{BB962C8B-B14F-4D97-AF65-F5344CB8AC3E}">
        <p14:creationId xmlns:p14="http://schemas.microsoft.com/office/powerpoint/2010/main" val="2932477411"/>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49</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25</a:t>
            </a:r>
            <a:r>
              <a:rPr lang="en-US" altLang="zh-CN" sz="2800" dirty="0">
                <a:solidFill>
                  <a:srgbClr val="FF0000"/>
                </a:solidFill>
              </a:rPr>
              <a:t>b </a:t>
            </a:r>
            <a:r>
              <a:rPr lang="en-US" altLang="zh-CN" sz="2800" dirty="0"/>
              <a:t>Motion to amend</a:t>
            </a:r>
            <a:endParaRPr lang="en-US" altLang="en-US" sz="2800" dirty="0"/>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295400"/>
            <a:ext cx="7772400" cy="403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Change the previous motion to:</a:t>
            </a:r>
          </a:p>
          <a:p>
            <a:pPr algn="just">
              <a:defRPr/>
            </a:pPr>
            <a:r>
              <a:rPr lang="en-US" altLang="zh-CN" sz="1800" kern="0" dirty="0" smtClean="0"/>
              <a:t>Move </a:t>
            </a:r>
            <a:r>
              <a:rPr lang="en-US" altLang="zh-CN" sz="1800" kern="0" dirty="0"/>
              <a:t>to add the following to 11bf SFD</a:t>
            </a:r>
            <a:r>
              <a:rPr lang="en-US" altLang="zh-CN" sz="1800" kern="0" dirty="0" smtClean="0"/>
              <a:t>:</a:t>
            </a:r>
          </a:p>
          <a:p>
            <a:pPr lvl="1"/>
            <a:r>
              <a:rPr lang="en-US" altLang="zh-CN" sz="1600" dirty="0"/>
              <a:t>11bf shall define a Trigger-based sensing measurement instance including the following:</a:t>
            </a:r>
            <a:endParaRPr lang="zh-CN" altLang="zh-CN" sz="1600" dirty="0"/>
          </a:p>
          <a:p>
            <a:pPr lvl="2"/>
            <a:r>
              <a:rPr lang="en-US" altLang="zh-CN" dirty="0"/>
              <a:t>A polling </a:t>
            </a:r>
            <a:r>
              <a:rPr lang="en-US" altLang="zh-CN" dirty="0" smtClean="0"/>
              <a:t>phase where </a:t>
            </a:r>
            <a:r>
              <a:rPr lang="en-US" altLang="zh-CN" dirty="0"/>
              <a:t>an AP sends a Trigger frame to check the availability of STAs. If a STA is available, it responds with a CTS-to-self..</a:t>
            </a:r>
          </a:p>
          <a:p>
            <a:pPr lvl="2"/>
            <a:r>
              <a:rPr lang="en-US" altLang="zh-CN" dirty="0" smtClean="0"/>
              <a:t>TF </a:t>
            </a:r>
            <a:r>
              <a:rPr lang="en-US" altLang="zh-CN" dirty="0"/>
              <a:t>sounding, in which an AP sends a Trigger frame to solicit NDP transmission(s) from STA(s), shall be present if at least one STA that is a sensing transmitter responds in the polling.</a:t>
            </a:r>
          </a:p>
          <a:p>
            <a:pPr lvl="2"/>
            <a:r>
              <a:rPr lang="en-US" altLang="zh-CN" dirty="0" smtClean="0"/>
              <a:t>NDPA </a:t>
            </a:r>
            <a:r>
              <a:rPr lang="en-US" altLang="zh-CN" dirty="0"/>
              <a:t>sounding, in which an AP sends NDPA frame followed by NDP to STA(s), shall be present if at least one STA that is a sensing receiver responds in the polling.</a:t>
            </a:r>
          </a:p>
          <a:p>
            <a:pPr lvl="2"/>
            <a:r>
              <a:rPr lang="en-US" altLang="zh-CN" dirty="0" smtClean="0"/>
              <a:t>The </a:t>
            </a:r>
            <a:r>
              <a:rPr lang="en-US" altLang="zh-CN" dirty="0"/>
              <a:t>order of the TF sounding and NDPA sounding is TBD.</a:t>
            </a:r>
          </a:p>
          <a:p>
            <a:pPr lvl="2"/>
            <a:r>
              <a:rPr lang="en-US" altLang="zh-CN" dirty="0" smtClean="0"/>
              <a:t>The </a:t>
            </a:r>
            <a:r>
              <a:rPr lang="en-US" altLang="zh-CN" dirty="0"/>
              <a:t>details of the format of the Trigger frame and the NDPA frame are TBD</a:t>
            </a:r>
            <a:r>
              <a:rPr lang="en-US" altLang="zh-CN" dirty="0" smtClean="0"/>
              <a:t>.</a:t>
            </a:r>
          </a:p>
          <a:p>
            <a:pPr lvl="1"/>
            <a:r>
              <a:rPr lang="en-US" altLang="zh-CN" sz="1600" dirty="0"/>
              <a:t>Note: This is for HE and/or EHT STAs. Methods to support other STAs are TBD</a:t>
            </a:r>
            <a:r>
              <a:rPr lang="en-US" altLang="zh-CN" sz="1600" dirty="0" smtClean="0"/>
              <a:t>.</a:t>
            </a:r>
            <a:endParaRPr lang="zh-CN" altLang="zh-CN" sz="1600" dirty="0" smtClean="0"/>
          </a:p>
          <a:p>
            <a:pPr lvl="1" algn="just">
              <a:defRPr/>
            </a:pPr>
            <a:endParaRPr lang="en-US" altLang="zh-CN" sz="1600" kern="0" dirty="0" smtClean="0"/>
          </a:p>
          <a:p>
            <a:pPr marL="342900" lvl="1" indent="-342900" algn="just">
              <a:buFont typeface="Arial" panose="020B0604020202020204" pitchFamily="34" charset="0"/>
              <a:buChar char="•"/>
              <a:defRPr/>
            </a:pPr>
            <a:r>
              <a:rPr lang="en-US" altLang="zh-CN" sz="1600" b="1" kern="0" dirty="0" smtClean="0"/>
              <a:t>Move: </a:t>
            </a:r>
            <a:r>
              <a:rPr lang="en-US" altLang="zh-CN" sz="1600" b="1" kern="0" dirty="0"/>
              <a:t>Cheng Chen </a:t>
            </a:r>
            <a:r>
              <a:rPr lang="en-US" altLang="zh-CN" sz="1600" b="1" kern="0" dirty="0" smtClean="0"/>
              <a:t>	</a:t>
            </a:r>
            <a:r>
              <a:rPr lang="en-US" altLang="zh-CN" sz="1600" b="1" dirty="0" smtClean="0"/>
              <a:t>	</a:t>
            </a:r>
            <a:r>
              <a:rPr lang="en-US" altLang="zh-CN" sz="1600" b="1" kern="0" dirty="0" smtClean="0"/>
              <a:t>Second: </a:t>
            </a:r>
            <a:r>
              <a:rPr lang="en-US" altLang="zh-CN" sz="1600" b="1" kern="0" dirty="0"/>
              <a:t>Junghoon Suh</a:t>
            </a:r>
            <a:r>
              <a:rPr lang="en-US" altLang="zh-CN" sz="1600" b="1" kern="0" dirty="0" smtClean="0"/>
              <a:t>	</a:t>
            </a:r>
          </a:p>
          <a:p>
            <a:pPr marL="342900" lvl="1" indent="-342900" algn="just">
              <a:buFont typeface="Arial" panose="020B0604020202020204" pitchFamily="34" charset="0"/>
              <a:buChar char="•"/>
              <a:defRPr/>
            </a:pPr>
            <a:r>
              <a:rPr lang="en-US" altLang="zh-CN" sz="1600" dirty="0">
                <a:highlight>
                  <a:srgbClr val="00FF00"/>
                </a:highlight>
              </a:rPr>
              <a:t>Approved by unanimous consent</a:t>
            </a:r>
            <a:endParaRPr lang="en-US" altLang="zh-CN" sz="1600" kern="0" dirty="0"/>
          </a:p>
          <a:p>
            <a:pPr marL="0" lvl="1" indent="0">
              <a:buNone/>
              <a:defRPr/>
            </a:pPr>
            <a:r>
              <a:rPr lang="en-US" altLang="zh-CN" sz="1400" kern="0" dirty="0" smtClean="0"/>
              <a:t>Note</a:t>
            </a:r>
            <a:r>
              <a:rPr lang="zh-CN" altLang="en-US" sz="1400" kern="0" dirty="0"/>
              <a:t>：  </a:t>
            </a:r>
            <a:endParaRPr lang="en-US" altLang="zh-CN" sz="1400" kern="0" dirty="0"/>
          </a:p>
          <a:p>
            <a:pPr marL="628650" lvl="2">
              <a:buFont typeface="微软雅黑" panose="020B0503020204020204" pitchFamily="34" charset="-122"/>
              <a:buChar char="–"/>
              <a:defRPr/>
            </a:pPr>
            <a:endParaRPr lang="en-US" altLang="zh-CN" sz="1100" kern="0" dirty="0"/>
          </a:p>
          <a:p>
            <a:pPr marL="628650" lvl="2">
              <a:buFont typeface="微软雅黑" panose="020B0503020204020204" pitchFamily="34" charset="-122"/>
              <a:buChar char="–"/>
              <a:defRPr/>
            </a:pPr>
            <a:r>
              <a:rPr lang="en-US" altLang="zh-CN" sz="1100" kern="0" dirty="0" smtClean="0"/>
              <a:t>Related </a:t>
            </a:r>
            <a:r>
              <a:rPr lang="en-US" altLang="zh-CN" sz="1100" kern="0" dirty="0"/>
              <a:t>document </a:t>
            </a:r>
            <a:r>
              <a:rPr lang="en-US" altLang="zh-CN" sz="1100" kern="0" dirty="0" smtClean="0"/>
              <a:t>21/0990r2</a:t>
            </a:r>
            <a:endParaRPr lang="en-US" altLang="zh-CN" sz="1100" kern="0" dirty="0"/>
          </a:p>
          <a:p>
            <a:pPr marL="628650" lvl="2">
              <a:buFont typeface="微软雅黑" panose="020B0503020204020204" pitchFamily="34" charset="-122"/>
              <a:buChar char="–"/>
              <a:defRPr/>
            </a:pPr>
            <a:r>
              <a:rPr lang="en-US" altLang="zh-CN" sz="1100" kern="0" dirty="0"/>
              <a:t>SP Result: </a:t>
            </a:r>
            <a:r>
              <a:rPr lang="en-US" altLang="zh-CN" sz="1100" kern="0" dirty="0" smtClean="0"/>
              <a:t>26/0/13 </a:t>
            </a:r>
            <a:r>
              <a:rPr lang="en-US" altLang="zh-CN" sz="1100" kern="0" dirty="0"/>
              <a:t>( Y/ N/ A)</a:t>
            </a:r>
          </a:p>
        </p:txBody>
      </p:sp>
    </p:spTree>
    <p:extLst>
      <p:ext uri="{BB962C8B-B14F-4D97-AF65-F5344CB8AC3E}">
        <p14:creationId xmlns:p14="http://schemas.microsoft.com/office/powerpoint/2010/main" val="29620394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98702F4A-CED6-42F2-937E-7DBB9AD38D47}" type="slidenum">
              <a:rPr lang="en-US" altLang="en-US" sz="1200" b="0" smtClean="0"/>
              <a:pPr>
                <a:spcBef>
                  <a:spcPct val="0"/>
                </a:spcBef>
                <a:buFontTx/>
                <a:buNone/>
              </a:pPr>
              <a:t>5</a:t>
            </a:fld>
            <a:endParaRPr lang="en-US" altLang="en-US" sz="1200" b="0" smtClean="0"/>
          </a:p>
        </p:txBody>
      </p:sp>
      <p:sp>
        <p:nvSpPr>
          <p:cNvPr id="30723"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a:t>Motion 1    Timeline Motion</a:t>
            </a:r>
            <a:endParaRPr lang="en-US" altLang="en-US" sz="2800">
              <a:solidFill>
                <a:schemeClr val="tx2"/>
              </a:solidFill>
            </a:endParaRPr>
          </a:p>
        </p:txBody>
      </p:sp>
      <p:sp>
        <p:nvSpPr>
          <p:cNvPr id="30724" name="Rectangle 3"/>
          <p:cNvSpPr txBox="1">
            <a:spLocks noChangeArrowheads="1"/>
          </p:cNvSpPr>
          <p:nvPr/>
        </p:nvSpPr>
        <p:spPr bwMode="auto">
          <a:xfrm>
            <a:off x="685800" y="1447800"/>
            <a:ext cx="7858125" cy="495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dirty="0"/>
              <a:t>Move to adopt the following timeline for </a:t>
            </a:r>
            <a:r>
              <a:rPr lang="en-US" altLang="zh-CN" sz="2000" dirty="0" err="1"/>
              <a:t>TGbf</a:t>
            </a:r>
            <a:r>
              <a:rPr lang="en-US" altLang="zh-CN" sz="2000" dirty="0"/>
              <a:t>.</a:t>
            </a:r>
          </a:p>
          <a:p>
            <a:pPr lvl="1" algn="just"/>
            <a:r>
              <a:rPr lang="en-US" altLang="zh-CN" sz="1600" dirty="0"/>
              <a:t>PAR approved		Sep, 2020</a:t>
            </a:r>
          </a:p>
          <a:p>
            <a:pPr lvl="1" algn="just"/>
            <a:r>
              <a:rPr lang="en-US" altLang="zh-CN" sz="1600" dirty="0"/>
              <a:t>First TG meeting		Oct, 2020</a:t>
            </a:r>
          </a:p>
          <a:p>
            <a:pPr lvl="1" algn="just"/>
            <a:r>
              <a:rPr lang="en-US" altLang="zh-CN" sz="1600" dirty="0"/>
              <a:t>D0.1 			</a:t>
            </a:r>
            <a:r>
              <a:rPr lang="en-US" altLang="zh-CN" sz="1600" i="1" dirty="0" smtClean="0"/>
              <a:t>Jan, 2022</a:t>
            </a:r>
          </a:p>
          <a:p>
            <a:pPr lvl="1" algn="just"/>
            <a:r>
              <a:rPr lang="en-US" altLang="zh-CN" sz="1600" dirty="0" smtClean="0"/>
              <a:t>Initial Letter Ballot (D1.0)	</a:t>
            </a:r>
            <a:r>
              <a:rPr lang="en-US" altLang="zh-CN" sz="1600" i="1" dirty="0" smtClean="0"/>
              <a:t>Jul, 2022 </a:t>
            </a:r>
          </a:p>
          <a:p>
            <a:pPr lvl="1" algn="just"/>
            <a:r>
              <a:rPr lang="en-US" altLang="zh-CN" sz="1600" dirty="0" smtClean="0"/>
              <a:t>Recirculation </a:t>
            </a:r>
            <a:r>
              <a:rPr lang="en-US" altLang="zh-CN" sz="1600" dirty="0"/>
              <a:t>LB (D2.0)		</a:t>
            </a:r>
            <a:r>
              <a:rPr lang="en-US" altLang="zh-CN" sz="1600" i="1" dirty="0" smtClean="0"/>
              <a:t>Jan, 2023</a:t>
            </a:r>
          </a:p>
          <a:p>
            <a:pPr lvl="1" algn="just"/>
            <a:r>
              <a:rPr lang="en-US" altLang="zh-CN" sz="1600" dirty="0" smtClean="0"/>
              <a:t>Recirculation </a:t>
            </a:r>
            <a:r>
              <a:rPr lang="en-US" altLang="zh-CN" sz="1600" dirty="0"/>
              <a:t>LB (D3.0)		</a:t>
            </a:r>
            <a:r>
              <a:rPr lang="en-US" altLang="zh-CN" sz="1600" i="1" dirty="0" smtClean="0"/>
              <a:t>May, 2023</a:t>
            </a:r>
          </a:p>
          <a:p>
            <a:pPr lvl="1" algn="just"/>
            <a:r>
              <a:rPr lang="en-US" altLang="zh-CN" sz="1600" dirty="0" smtClean="0"/>
              <a:t>Initial </a:t>
            </a:r>
            <a:r>
              <a:rPr lang="en-US" altLang="zh-CN" sz="1600" dirty="0"/>
              <a:t>SA Ballot (D4.0)		Sep </a:t>
            </a:r>
            <a:r>
              <a:rPr lang="en-US" altLang="zh-CN" sz="1600" dirty="0" smtClean="0"/>
              <a:t>2023</a:t>
            </a:r>
            <a:endParaRPr lang="en-US" altLang="zh-CN" sz="1600" dirty="0"/>
          </a:p>
          <a:p>
            <a:pPr lvl="1" algn="just"/>
            <a:r>
              <a:rPr lang="en-US" altLang="zh-CN" sz="1600" dirty="0"/>
              <a:t>Final 802.11 WG approval	</a:t>
            </a:r>
            <a:r>
              <a:rPr lang="en-US" altLang="zh-CN" sz="1600" i="1" dirty="0" smtClean="0"/>
              <a:t>July 2024 </a:t>
            </a:r>
          </a:p>
          <a:p>
            <a:pPr lvl="1" algn="just"/>
            <a:r>
              <a:rPr lang="en-US" altLang="zh-CN" sz="1600" dirty="0" smtClean="0"/>
              <a:t>802 EC approval		</a:t>
            </a:r>
            <a:r>
              <a:rPr lang="en-US" altLang="zh-CN" sz="1600" i="1" dirty="0" smtClean="0"/>
              <a:t>July 2024 </a:t>
            </a:r>
          </a:p>
          <a:p>
            <a:pPr lvl="1" algn="just"/>
            <a:r>
              <a:rPr lang="en-US" altLang="zh-CN" sz="1600" dirty="0" err="1" smtClean="0"/>
              <a:t>RevCom</a:t>
            </a:r>
            <a:r>
              <a:rPr lang="en-US" altLang="zh-CN" sz="1600" dirty="0" smtClean="0"/>
              <a:t> </a:t>
            </a:r>
            <a:r>
              <a:rPr lang="en-US" altLang="zh-CN" sz="1600" dirty="0"/>
              <a:t>and SASB approval	Sep </a:t>
            </a:r>
            <a:r>
              <a:rPr lang="en-US" altLang="zh-CN" sz="1600" dirty="0" smtClean="0"/>
              <a:t>2024</a:t>
            </a:r>
            <a:endParaRPr lang="en-US" altLang="zh-CN" sz="1600" dirty="0"/>
          </a:p>
          <a:p>
            <a:endParaRPr lang="en-US" altLang="zh-CN" sz="1800" dirty="0"/>
          </a:p>
          <a:p>
            <a:pPr marL="361950" lvl="1">
              <a:buFont typeface="Arial" panose="020B0604020202020204" pitchFamily="34" charset="0"/>
              <a:buChar char="•"/>
            </a:pPr>
            <a:r>
              <a:rPr lang="en-US" altLang="zh-CN" sz="1800" dirty="0"/>
              <a:t>Move:  Oscar Au 		Second: Assaf Kasher 	</a:t>
            </a:r>
          </a:p>
          <a:p>
            <a:pPr marL="361950" lvl="1">
              <a:buFont typeface="Arial" panose="020B0604020202020204" pitchFamily="34" charset="0"/>
              <a:buChar char="•"/>
            </a:pPr>
            <a:r>
              <a:rPr lang="en-US" altLang="zh-CN" sz="1800" dirty="0" smtClean="0"/>
              <a:t>Result:</a:t>
            </a:r>
            <a:r>
              <a:rPr lang="en-US" altLang="zh-CN" sz="1800" dirty="0">
                <a:highlight>
                  <a:srgbClr val="00FF00"/>
                </a:highlight>
              </a:rPr>
              <a:t> Approved by unanimous </a:t>
            </a:r>
            <a:r>
              <a:rPr lang="en-US" altLang="zh-CN" sz="1800" dirty="0" smtClean="0">
                <a:highlight>
                  <a:srgbClr val="00FF00"/>
                </a:highlight>
              </a:rPr>
              <a:t>consent</a:t>
            </a:r>
            <a:r>
              <a:rPr lang="en-US" altLang="zh-CN" sz="1800" dirty="0"/>
              <a:t> </a:t>
            </a:r>
            <a:endParaRPr lang="en-US" altLang="zh-CN" sz="1800" dirty="0" smtClean="0"/>
          </a:p>
          <a:p>
            <a:pPr marL="361950" lvl="1">
              <a:buFont typeface="Arial" panose="020B0604020202020204" pitchFamily="34" charset="0"/>
              <a:buChar char="•"/>
            </a:pPr>
            <a:endParaRPr lang="en-US" altLang="zh-CN" sz="1800" dirty="0" smtClean="0"/>
          </a:p>
          <a:p>
            <a:pPr marL="361950" lvl="1">
              <a:buFont typeface="Arial" panose="020B0604020202020204" pitchFamily="34" charset="0"/>
              <a:buChar char="•"/>
            </a:pPr>
            <a:r>
              <a:rPr lang="en-US" altLang="zh-CN" sz="1800" dirty="0" smtClean="0"/>
              <a:t>Note</a:t>
            </a:r>
            <a:r>
              <a:rPr lang="zh-CN" altLang="en-US" sz="1800" dirty="0" smtClean="0"/>
              <a:t>： </a:t>
            </a:r>
            <a:r>
              <a:rPr lang="en-US" altLang="zh-CN" sz="1800" dirty="0"/>
              <a:t> Related document </a:t>
            </a:r>
            <a:r>
              <a:rPr lang="en-US" altLang="zh-CN" sz="1800" dirty="0" smtClean="0"/>
              <a:t>20/1746r1</a:t>
            </a:r>
            <a:endParaRPr lang="en-US" altLang="zh-CN" sz="1800" dirty="0"/>
          </a:p>
        </p:txBody>
      </p:sp>
      <p:sp>
        <p:nvSpPr>
          <p:cNvPr id="30725"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53584254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50</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25</a:t>
            </a:r>
            <a:r>
              <a:rPr lang="en-US" altLang="zh-CN" sz="2800" dirty="0" smtClean="0">
                <a:solidFill>
                  <a:srgbClr val="FF0000"/>
                </a:solidFill>
              </a:rPr>
              <a:t>c</a:t>
            </a:r>
            <a:endParaRPr lang="en-US" altLang="en-US" sz="2800" dirty="0"/>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295400"/>
            <a:ext cx="7772400" cy="403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smtClean="0"/>
              <a:t>Move </a:t>
            </a:r>
            <a:r>
              <a:rPr lang="en-US" altLang="zh-CN" sz="1800" kern="0" dirty="0"/>
              <a:t>to add the following to 11bf SFD</a:t>
            </a:r>
            <a:r>
              <a:rPr lang="en-US" altLang="zh-CN" sz="1800" kern="0" dirty="0" smtClean="0"/>
              <a:t>:</a:t>
            </a:r>
          </a:p>
          <a:p>
            <a:pPr lvl="1"/>
            <a:r>
              <a:rPr lang="en-US" altLang="zh-CN" sz="1600" dirty="0"/>
              <a:t>11bf shall define a Trigger-based sensing measurement instance including the following:</a:t>
            </a:r>
            <a:endParaRPr lang="zh-CN" altLang="zh-CN" sz="1600" dirty="0"/>
          </a:p>
          <a:p>
            <a:pPr lvl="2"/>
            <a:r>
              <a:rPr lang="en-US" altLang="zh-CN" dirty="0"/>
              <a:t>A polling </a:t>
            </a:r>
            <a:r>
              <a:rPr lang="en-US" altLang="zh-CN" dirty="0" smtClean="0"/>
              <a:t>phase where </a:t>
            </a:r>
            <a:r>
              <a:rPr lang="en-US" altLang="zh-CN" dirty="0"/>
              <a:t>an AP sends a Trigger frame to check the availability of STAs. If a STA is available, it responds with a CTS-to-self..</a:t>
            </a:r>
          </a:p>
          <a:p>
            <a:pPr lvl="2"/>
            <a:r>
              <a:rPr lang="en-US" altLang="zh-CN" dirty="0" smtClean="0"/>
              <a:t>TF </a:t>
            </a:r>
            <a:r>
              <a:rPr lang="en-US" altLang="zh-CN" dirty="0"/>
              <a:t>sounding, in which an AP sends a Trigger frame to solicit NDP transmission(s) from STA(s), shall be present if at least one STA that is a sensing transmitter responds in the polling.</a:t>
            </a:r>
          </a:p>
          <a:p>
            <a:pPr lvl="2"/>
            <a:r>
              <a:rPr lang="en-US" altLang="zh-CN" dirty="0" smtClean="0"/>
              <a:t>NDPA </a:t>
            </a:r>
            <a:r>
              <a:rPr lang="en-US" altLang="zh-CN" dirty="0"/>
              <a:t>sounding, in which an AP sends NDPA frame followed by NDP to STA(s), shall be present if at least one STA that is a sensing receiver responds in the polling.</a:t>
            </a:r>
          </a:p>
          <a:p>
            <a:pPr lvl="2"/>
            <a:r>
              <a:rPr lang="en-US" altLang="zh-CN" dirty="0" smtClean="0"/>
              <a:t>The </a:t>
            </a:r>
            <a:r>
              <a:rPr lang="en-US" altLang="zh-CN" dirty="0"/>
              <a:t>order of the TF sounding and NDPA sounding is TBD.</a:t>
            </a:r>
          </a:p>
          <a:p>
            <a:pPr lvl="2"/>
            <a:r>
              <a:rPr lang="en-US" altLang="zh-CN" dirty="0" smtClean="0"/>
              <a:t>The </a:t>
            </a:r>
            <a:r>
              <a:rPr lang="en-US" altLang="zh-CN" dirty="0"/>
              <a:t>details of the format of the Trigger frame and the NDPA frame are TBD</a:t>
            </a:r>
            <a:r>
              <a:rPr lang="en-US" altLang="zh-CN" dirty="0" smtClean="0"/>
              <a:t>.</a:t>
            </a:r>
          </a:p>
          <a:p>
            <a:pPr lvl="1"/>
            <a:r>
              <a:rPr lang="en-US" altLang="zh-CN" sz="1600" dirty="0"/>
              <a:t>Note: This is for HE and/or EHT STAs. Methods to support other STAs are TBD</a:t>
            </a:r>
            <a:r>
              <a:rPr lang="en-US" altLang="zh-CN" sz="1600" dirty="0" smtClean="0"/>
              <a:t>.</a:t>
            </a:r>
            <a:endParaRPr lang="zh-CN" altLang="zh-CN" sz="1600" dirty="0" smtClean="0"/>
          </a:p>
          <a:p>
            <a:pPr lvl="1" algn="just">
              <a:defRPr/>
            </a:pPr>
            <a:endParaRPr lang="en-US" altLang="zh-CN" sz="1600" kern="0" dirty="0" smtClean="0"/>
          </a:p>
          <a:p>
            <a:pPr marL="342900" lvl="1" indent="-342900" algn="just">
              <a:buFont typeface="Arial" panose="020B0604020202020204" pitchFamily="34" charset="0"/>
              <a:buChar char="•"/>
              <a:defRPr/>
            </a:pPr>
            <a:r>
              <a:rPr lang="en-US" altLang="zh-CN" sz="1600" b="1" kern="0" dirty="0" smtClean="0"/>
              <a:t>Move: </a:t>
            </a:r>
            <a:r>
              <a:rPr lang="en-US" altLang="zh-CN" sz="1600" b="1" kern="0" dirty="0"/>
              <a:t>Cheng Chen </a:t>
            </a:r>
            <a:r>
              <a:rPr lang="en-US" altLang="zh-CN" sz="1600" b="1" kern="0" dirty="0" smtClean="0"/>
              <a:t>	</a:t>
            </a:r>
            <a:r>
              <a:rPr lang="en-US" altLang="zh-CN" sz="1600" b="1" dirty="0" smtClean="0"/>
              <a:t>	</a:t>
            </a:r>
            <a:r>
              <a:rPr lang="en-US" altLang="zh-CN" sz="1600" b="1" kern="0" dirty="0" smtClean="0"/>
              <a:t>Second: </a:t>
            </a:r>
            <a:r>
              <a:rPr lang="en-US" altLang="zh-CN" sz="1600" b="1" kern="0" dirty="0"/>
              <a:t>Junghoon </a:t>
            </a:r>
            <a:r>
              <a:rPr lang="en-US" altLang="zh-CN" sz="1600" b="1" kern="0" dirty="0" smtClean="0"/>
              <a:t>Suh	</a:t>
            </a:r>
          </a:p>
          <a:p>
            <a:pPr marL="342900" lvl="1" indent="-342900" algn="just">
              <a:buFont typeface="Arial" panose="020B0604020202020204" pitchFamily="34" charset="0"/>
              <a:buChar char="•"/>
              <a:defRPr/>
            </a:pPr>
            <a:r>
              <a:rPr lang="en-US" altLang="zh-CN" sz="1600" dirty="0">
                <a:highlight>
                  <a:srgbClr val="00FF00"/>
                </a:highlight>
              </a:rPr>
              <a:t>Approved by unanimous consent</a:t>
            </a:r>
            <a:endParaRPr lang="en-US" altLang="zh-CN" sz="1600" kern="0" dirty="0"/>
          </a:p>
          <a:p>
            <a:pPr marL="342900" lvl="1" indent="-342900" algn="just">
              <a:buFont typeface="Arial" panose="020B0604020202020204" pitchFamily="34" charset="0"/>
              <a:buChar char="•"/>
              <a:defRPr/>
            </a:pPr>
            <a:endParaRPr lang="en-US" altLang="zh-CN" sz="1000" kern="0" dirty="0"/>
          </a:p>
          <a:p>
            <a:pPr marL="0" lvl="1" indent="0">
              <a:buNone/>
              <a:defRPr/>
            </a:pPr>
            <a:r>
              <a:rPr lang="en-US" altLang="zh-CN" sz="1400" kern="0" dirty="0" smtClean="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smtClean="0"/>
              <a:t>Related </a:t>
            </a:r>
            <a:r>
              <a:rPr lang="en-US" altLang="zh-CN" sz="1100" kern="0" dirty="0"/>
              <a:t>document </a:t>
            </a:r>
            <a:r>
              <a:rPr lang="en-US" altLang="zh-CN" sz="1100" kern="0" dirty="0" smtClean="0"/>
              <a:t>21/0990r2</a:t>
            </a:r>
            <a:endParaRPr lang="en-US" altLang="zh-CN" sz="1100" kern="0" dirty="0"/>
          </a:p>
          <a:p>
            <a:pPr marL="628650" lvl="2">
              <a:buFont typeface="微软雅黑" panose="020B0503020204020204" pitchFamily="34" charset="-122"/>
              <a:buChar char="–"/>
              <a:defRPr/>
            </a:pPr>
            <a:r>
              <a:rPr lang="en-US" altLang="zh-CN" sz="1100" kern="0" dirty="0"/>
              <a:t>SP Result: </a:t>
            </a:r>
            <a:r>
              <a:rPr lang="en-US" altLang="zh-CN" sz="1100" kern="0" dirty="0" smtClean="0"/>
              <a:t>26/0/13 </a:t>
            </a:r>
            <a:r>
              <a:rPr lang="en-US" altLang="zh-CN" sz="1100" kern="0" dirty="0"/>
              <a:t>( Y/ N/ A)</a:t>
            </a:r>
          </a:p>
        </p:txBody>
      </p:sp>
    </p:spTree>
    <p:extLst>
      <p:ext uri="{BB962C8B-B14F-4D97-AF65-F5344CB8AC3E}">
        <p14:creationId xmlns:p14="http://schemas.microsoft.com/office/powerpoint/2010/main" val="1384138423"/>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51</a:t>
            </a:fld>
            <a:endParaRPr lang="en-US" altLang="en-US" sz="1200" b="0" smtClean="0"/>
          </a:p>
        </p:txBody>
      </p:sp>
      <p:sp>
        <p:nvSpPr>
          <p:cNvPr id="7171" name="Rectangle 3"/>
          <p:cNvSpPr txBox="1">
            <a:spLocks noChangeArrowheads="1"/>
          </p:cNvSpPr>
          <p:nvPr/>
        </p:nvSpPr>
        <p:spPr bwMode="auto">
          <a:xfrm>
            <a:off x="685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Motions on </a:t>
            </a:r>
            <a:r>
              <a:rPr lang="en-US" altLang="zh-CN" sz="4000" dirty="0" smtClean="0">
                <a:solidFill>
                  <a:srgbClr val="0000FF"/>
                </a:solidFill>
              </a:rPr>
              <a:t>August 31</a:t>
            </a:r>
            <a:r>
              <a:rPr lang="en-US" altLang="en-US" sz="4000" dirty="0" smtClean="0"/>
              <a:t>.</a:t>
            </a:r>
          </a:p>
          <a:p>
            <a:pPr lvl="1"/>
            <a:endParaRPr lang="en-US" altLang="en-US" sz="3600" dirty="0" smtClean="0"/>
          </a:p>
          <a:p>
            <a:pPr lvl="1"/>
            <a:endParaRPr lang="en-US" altLang="en-US" sz="36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1835518122"/>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52</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26</a:t>
            </a:r>
            <a:r>
              <a:rPr lang="en-US" altLang="zh-CN" sz="2800" dirty="0" smtClean="0">
                <a:solidFill>
                  <a:srgbClr val="FF0000"/>
                </a:solidFill>
              </a:rPr>
              <a:t>a</a:t>
            </a:r>
            <a:endParaRPr lang="en-US" altLang="en-US" sz="2800" dirty="0">
              <a:solidFill>
                <a:srgbClr val="FF0000"/>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371601"/>
            <a:ext cx="7772400" cy="4571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r>
              <a:rPr lang="en-US" altLang="zh-CN" sz="1800" kern="0" dirty="0" smtClean="0"/>
              <a:t>:</a:t>
            </a:r>
          </a:p>
          <a:p>
            <a:pPr lvl="1"/>
            <a:r>
              <a:rPr lang="en-US" altLang="zh-CN" sz="1600" dirty="0" smtClean="0"/>
              <a:t>The </a:t>
            </a:r>
            <a:r>
              <a:rPr lang="en-US" altLang="zh-CN" sz="1600" dirty="0"/>
              <a:t>NDPA sounding defined in 11bf consists of</a:t>
            </a:r>
            <a:r>
              <a:rPr lang="en-US" altLang="zh-CN" sz="1600" dirty="0" smtClean="0"/>
              <a:t>:</a:t>
            </a:r>
            <a:endParaRPr lang="zh-CN" altLang="zh-CN" sz="1600" dirty="0" smtClean="0"/>
          </a:p>
          <a:p>
            <a:pPr lvl="2"/>
            <a:r>
              <a:rPr lang="en-US" altLang="zh-CN" sz="1400" dirty="0" smtClean="0"/>
              <a:t>The </a:t>
            </a:r>
            <a:r>
              <a:rPr lang="en-US" altLang="zh-CN" sz="1400" dirty="0"/>
              <a:t>measurement is initiated by an NDP Announcement frame. </a:t>
            </a:r>
          </a:p>
          <a:p>
            <a:pPr lvl="2"/>
            <a:r>
              <a:rPr lang="en-US" altLang="zh-CN" sz="1400" dirty="0" smtClean="0"/>
              <a:t>The </a:t>
            </a:r>
            <a:r>
              <a:rPr lang="en-US" altLang="zh-CN" sz="1400" dirty="0"/>
              <a:t>transmitter shall transmit an NDP SIFS after transmitting the NDP Announcement frame.</a:t>
            </a:r>
          </a:p>
          <a:p>
            <a:pPr lvl="2"/>
            <a:r>
              <a:rPr lang="en-US" altLang="zh-CN" sz="1400" dirty="0" smtClean="0"/>
              <a:t>The </a:t>
            </a:r>
            <a:r>
              <a:rPr lang="en-US" altLang="zh-CN" sz="1400" dirty="0"/>
              <a:t>detailed definition of the NDP Announcement frame is TBD.</a:t>
            </a:r>
          </a:p>
          <a:p>
            <a:pPr lvl="2"/>
            <a:r>
              <a:rPr lang="en-US" altLang="zh-CN" sz="1400" dirty="0" smtClean="0"/>
              <a:t>The </a:t>
            </a:r>
            <a:r>
              <a:rPr lang="en-US" altLang="zh-CN" sz="1400" dirty="0"/>
              <a:t>process to validate the STA(s) participation is TBD</a:t>
            </a:r>
          </a:p>
          <a:p>
            <a:pPr lvl="1"/>
            <a:r>
              <a:rPr lang="en-US" altLang="zh-CN" sz="1600" dirty="0" smtClean="0"/>
              <a:t>Note </a:t>
            </a:r>
            <a:r>
              <a:rPr lang="en-US" altLang="zh-CN" sz="1600" dirty="0"/>
              <a:t>: This can be applied to pre-HE STAs (i.e. not limited to HE and/or EHT STAs</a:t>
            </a:r>
            <a:r>
              <a:rPr lang="en-US" altLang="zh-CN" sz="1600" dirty="0" smtClean="0"/>
              <a:t>)</a:t>
            </a:r>
          </a:p>
          <a:p>
            <a:pPr lvl="1"/>
            <a:endParaRPr lang="en-US" altLang="zh-CN" sz="1600" kern="0" dirty="0" smtClean="0"/>
          </a:p>
          <a:p>
            <a:pPr marL="342900" lvl="1" indent="-342900" algn="just">
              <a:buFont typeface="Arial" panose="020B0604020202020204" pitchFamily="34" charset="0"/>
              <a:buChar char="•"/>
              <a:defRPr/>
            </a:pPr>
            <a:r>
              <a:rPr lang="en-US" altLang="zh-CN" sz="1600" b="1" kern="0" dirty="0" smtClean="0"/>
              <a:t>Move: </a:t>
            </a:r>
            <a:r>
              <a:rPr lang="en-US" altLang="zh-CN" sz="1600" b="1" kern="0" dirty="0"/>
              <a:t>Dongguk </a:t>
            </a:r>
            <a:r>
              <a:rPr lang="en-US" altLang="zh-CN" sz="1600" b="1" kern="0" dirty="0" smtClean="0"/>
              <a:t>Lim 	</a:t>
            </a:r>
            <a:r>
              <a:rPr lang="en-US" altLang="zh-CN" sz="1600" b="1" dirty="0" smtClean="0"/>
              <a:t>	</a:t>
            </a:r>
            <a:r>
              <a:rPr lang="en-US" altLang="zh-CN" sz="1600" b="1" kern="0" dirty="0" smtClean="0"/>
              <a:t>Second: </a:t>
            </a:r>
            <a:r>
              <a:rPr lang="en-US" altLang="zh-CN" sz="1600" b="1" kern="0" dirty="0"/>
              <a:t>Claudio da Silva</a:t>
            </a:r>
            <a:r>
              <a:rPr lang="en-US" altLang="zh-CN" sz="1600" b="1" kern="0" dirty="0" smtClean="0"/>
              <a:t>	</a:t>
            </a:r>
          </a:p>
          <a:p>
            <a:pPr marL="342900" lvl="1" indent="-342900" algn="just">
              <a:buFont typeface="Arial" panose="020B0604020202020204" pitchFamily="34" charset="0"/>
              <a:buChar char="•"/>
              <a:defRPr/>
            </a:pPr>
            <a:r>
              <a:rPr lang="en-US" altLang="zh-CN" sz="1600" b="1" kern="0" dirty="0"/>
              <a:t>Preliminary Result: </a:t>
            </a:r>
            <a:r>
              <a:rPr lang="en-US" altLang="zh-CN" sz="1600" b="1" kern="0" dirty="0" smtClean="0"/>
              <a:t>  (   </a:t>
            </a:r>
            <a:r>
              <a:rPr lang="en-US" altLang="zh-CN" sz="1600" b="1" kern="0" dirty="0"/>
              <a:t>Y/  N</a:t>
            </a:r>
            <a:r>
              <a:rPr lang="en-US" altLang="zh-CN" sz="1600" b="1" kern="0" dirty="0" smtClean="0"/>
              <a:t>/ A</a:t>
            </a:r>
            <a:r>
              <a:rPr lang="en-US" altLang="zh-CN" sz="1600" b="1" kern="0" dirty="0"/>
              <a:t>)</a:t>
            </a:r>
          </a:p>
          <a:p>
            <a:pPr marL="342900" lvl="1" indent="-342900" algn="just">
              <a:buFont typeface="Arial" panose="020B0604020202020204" pitchFamily="34" charset="0"/>
              <a:buChar char="•"/>
              <a:defRPr/>
            </a:pPr>
            <a:r>
              <a:rPr lang="en-US" altLang="zh-CN" sz="1600" b="1" kern="0" dirty="0"/>
              <a:t>Result</a:t>
            </a:r>
            <a:r>
              <a:rPr lang="en-US" altLang="zh-CN" sz="1600" b="1" kern="0" dirty="0" smtClean="0"/>
              <a:t>*:</a:t>
            </a: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 Amended result accounts for removal of </a:t>
            </a:r>
            <a:r>
              <a:rPr lang="en-US" altLang="zh-CN" sz="1100" kern="0" dirty="0">
                <a:solidFill>
                  <a:srgbClr val="FF0000"/>
                </a:solidFill>
              </a:rPr>
              <a:t>X</a:t>
            </a:r>
            <a:r>
              <a:rPr lang="en-US" altLang="zh-CN" sz="1100" kern="0" dirty="0"/>
              <a:t> votes of non-voting members.</a:t>
            </a:r>
          </a:p>
          <a:p>
            <a:pPr marL="628650" lvl="2">
              <a:buFont typeface="微软雅黑" panose="020B0503020204020204" pitchFamily="34" charset="-122"/>
              <a:buChar char="–"/>
              <a:defRPr/>
            </a:pPr>
            <a:r>
              <a:rPr lang="en-US" altLang="zh-CN" sz="1100" kern="0" dirty="0" smtClean="0"/>
              <a:t>Related </a:t>
            </a:r>
            <a:r>
              <a:rPr lang="en-US" altLang="zh-CN" sz="1100" kern="0" dirty="0"/>
              <a:t>document </a:t>
            </a:r>
            <a:r>
              <a:rPr lang="en-US" altLang="zh-CN" sz="1100" kern="0" dirty="0" smtClean="0"/>
              <a:t>21/1015r2</a:t>
            </a:r>
            <a:endParaRPr lang="en-US" altLang="zh-CN" sz="1100" kern="0" dirty="0"/>
          </a:p>
          <a:p>
            <a:pPr marL="628650" lvl="2">
              <a:buFont typeface="微软雅黑" panose="020B0503020204020204" pitchFamily="34" charset="-122"/>
              <a:buChar char="–"/>
              <a:defRPr/>
            </a:pPr>
            <a:r>
              <a:rPr lang="en-US" altLang="zh-CN" sz="1100" kern="0" dirty="0"/>
              <a:t>SP Result: 28Y/1N/9A</a:t>
            </a:r>
          </a:p>
        </p:txBody>
      </p:sp>
    </p:spTree>
    <p:extLst>
      <p:ext uri="{BB962C8B-B14F-4D97-AF65-F5344CB8AC3E}">
        <p14:creationId xmlns:p14="http://schemas.microsoft.com/office/powerpoint/2010/main" val="1871432751"/>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53</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26</a:t>
            </a:r>
            <a:r>
              <a:rPr lang="en-US" altLang="zh-CN" sz="2800" dirty="0" smtClean="0">
                <a:solidFill>
                  <a:srgbClr val="FF0000"/>
                </a:solidFill>
              </a:rPr>
              <a:t>b </a:t>
            </a:r>
            <a:r>
              <a:rPr lang="en-US" altLang="zh-CN" sz="2800" dirty="0" smtClean="0"/>
              <a:t>Motion </a:t>
            </a:r>
            <a:r>
              <a:rPr lang="en-US" altLang="zh-CN" sz="2800" dirty="0"/>
              <a:t>to amend</a:t>
            </a:r>
            <a:endParaRPr lang="en-US" altLang="en-US" sz="2800" dirty="0"/>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371601"/>
            <a:ext cx="7772400" cy="4571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Change the previous motion to:</a:t>
            </a:r>
          </a:p>
          <a:p>
            <a:pPr algn="just">
              <a:defRPr/>
            </a:pPr>
            <a:r>
              <a:rPr lang="en-US" altLang="zh-CN" sz="1800" kern="0" dirty="0" smtClean="0"/>
              <a:t>Move </a:t>
            </a:r>
            <a:r>
              <a:rPr lang="en-US" altLang="zh-CN" sz="1800" kern="0" dirty="0"/>
              <a:t>to add the following to 11bf SFD</a:t>
            </a:r>
            <a:r>
              <a:rPr lang="en-US" altLang="zh-CN" sz="1800" kern="0" dirty="0" smtClean="0"/>
              <a:t>:</a:t>
            </a:r>
          </a:p>
          <a:p>
            <a:pPr lvl="1"/>
            <a:r>
              <a:rPr lang="en-US" altLang="zh-CN" sz="1600" dirty="0" smtClean="0"/>
              <a:t>The </a:t>
            </a:r>
            <a:r>
              <a:rPr lang="en-US" altLang="zh-CN" sz="1600" dirty="0"/>
              <a:t>NDPA sounding defined in 11bf consists of</a:t>
            </a:r>
            <a:r>
              <a:rPr lang="en-US" altLang="zh-CN" sz="1600" dirty="0" smtClean="0"/>
              <a:t>:</a:t>
            </a:r>
            <a:endParaRPr lang="zh-CN" altLang="zh-CN" sz="1600" dirty="0" smtClean="0"/>
          </a:p>
          <a:p>
            <a:pPr lvl="2"/>
            <a:r>
              <a:rPr lang="en-US" altLang="zh-CN" sz="1400" dirty="0" smtClean="0"/>
              <a:t>A </a:t>
            </a:r>
            <a:r>
              <a:rPr lang="en-US" altLang="zh-CN" sz="1400" dirty="0"/>
              <a:t>transmission of an NDP Announcement frame </a:t>
            </a:r>
          </a:p>
          <a:p>
            <a:pPr lvl="2"/>
            <a:r>
              <a:rPr lang="en-US" altLang="zh-CN" sz="1400" dirty="0" smtClean="0"/>
              <a:t>A </a:t>
            </a:r>
            <a:r>
              <a:rPr lang="en-US" altLang="zh-CN" sz="1400" dirty="0"/>
              <a:t>transmission of an NDP SIFS after transmitting the NDP Announcement </a:t>
            </a:r>
            <a:r>
              <a:rPr lang="en-US" altLang="zh-CN" sz="1400" dirty="0" smtClean="0"/>
              <a:t>frame</a:t>
            </a:r>
          </a:p>
          <a:p>
            <a:pPr lvl="2"/>
            <a:endParaRPr lang="en-US" altLang="zh-CN" sz="1400" dirty="0" smtClean="0"/>
          </a:p>
          <a:p>
            <a:pPr lvl="1"/>
            <a:r>
              <a:rPr lang="en-US" altLang="zh-CN" sz="1600" dirty="0" smtClean="0"/>
              <a:t>Note </a:t>
            </a:r>
            <a:r>
              <a:rPr lang="en-US" altLang="zh-CN" sz="1600" dirty="0"/>
              <a:t>: </a:t>
            </a:r>
            <a:r>
              <a:rPr lang="en-US" altLang="zh-CN" sz="1600" dirty="0" smtClean="0"/>
              <a:t>The detailed definition of the NDP Announcement frame is TBD.</a:t>
            </a:r>
          </a:p>
          <a:p>
            <a:pPr lvl="1"/>
            <a:r>
              <a:rPr lang="en-US" altLang="zh-CN" sz="1600" dirty="0" smtClean="0"/>
              <a:t>Note </a:t>
            </a:r>
            <a:r>
              <a:rPr lang="en-US" altLang="zh-CN" sz="1600" dirty="0"/>
              <a:t>: This may be applied to pre-HE STAs (i.e. not limited to HE and/or EHT STAs)</a:t>
            </a:r>
            <a:endParaRPr lang="en-US" altLang="zh-CN" sz="1600" dirty="0" smtClean="0"/>
          </a:p>
          <a:p>
            <a:pPr lvl="1"/>
            <a:endParaRPr lang="en-US" altLang="zh-CN" sz="1600" kern="0" dirty="0" smtClean="0"/>
          </a:p>
          <a:p>
            <a:pPr marL="342900" lvl="1" indent="-342900" algn="just">
              <a:buFont typeface="Arial" panose="020B0604020202020204" pitchFamily="34" charset="0"/>
              <a:buChar char="•"/>
              <a:defRPr/>
            </a:pPr>
            <a:r>
              <a:rPr lang="en-US" altLang="zh-CN" sz="1600" b="1" kern="0" dirty="0" smtClean="0"/>
              <a:t>Move</a:t>
            </a:r>
            <a:r>
              <a:rPr lang="en-US" altLang="zh-CN" sz="1600" b="1" kern="0" dirty="0"/>
              <a:t>: Rui Yang </a:t>
            </a:r>
            <a:r>
              <a:rPr lang="en-US" altLang="zh-CN" sz="1600" b="1" kern="0" dirty="0" smtClean="0"/>
              <a:t>	</a:t>
            </a:r>
            <a:r>
              <a:rPr lang="en-US" altLang="zh-CN" sz="1600" b="1" dirty="0" smtClean="0"/>
              <a:t>	</a:t>
            </a:r>
            <a:r>
              <a:rPr lang="en-US" altLang="zh-CN" sz="1600" b="1" kern="0" dirty="0" smtClean="0"/>
              <a:t>Second: </a:t>
            </a:r>
            <a:r>
              <a:rPr lang="en-US" altLang="zh-CN" sz="1600" b="1" kern="0" dirty="0"/>
              <a:t> Solomon Trainin</a:t>
            </a:r>
            <a:r>
              <a:rPr lang="en-US" altLang="zh-CN" sz="1600" b="1" kern="0" dirty="0" smtClean="0"/>
              <a:t>	</a:t>
            </a:r>
          </a:p>
          <a:p>
            <a:pPr marL="342900" lvl="1" indent="-342900" algn="just">
              <a:spcBef>
                <a:spcPct val="0"/>
              </a:spcBef>
              <a:buFont typeface="Arial" panose="020B0604020202020204" pitchFamily="34" charset="0"/>
              <a:buChar char="•"/>
              <a:defRPr/>
            </a:pPr>
            <a:r>
              <a:rPr lang="en-US" altLang="zh-CN" sz="1600" b="1" kern="0" dirty="0" smtClean="0"/>
              <a:t>Result*: </a:t>
            </a:r>
            <a:r>
              <a:rPr lang="en-US" altLang="zh-CN" sz="1600" dirty="0" smtClean="0">
                <a:solidFill>
                  <a:srgbClr val="000000"/>
                </a:solidFill>
                <a:highlight>
                  <a:srgbClr val="00FF00"/>
                </a:highlight>
                <a:latin typeface="Times New Roman" panose="02020603050405020304" pitchFamily="18" charset="0"/>
                <a:cs typeface="+mn-cs"/>
              </a:rPr>
              <a:t>Approved </a:t>
            </a:r>
            <a:r>
              <a:rPr lang="en-US" altLang="zh-CN" sz="1600" dirty="0">
                <a:solidFill>
                  <a:srgbClr val="000000"/>
                </a:solidFill>
                <a:highlight>
                  <a:srgbClr val="00FF00"/>
                </a:highlight>
                <a:latin typeface="Times New Roman" panose="02020603050405020304" pitchFamily="18" charset="0"/>
                <a:cs typeface="+mn-cs"/>
              </a:rPr>
              <a:t>by unanimous consent</a:t>
            </a:r>
            <a:endParaRPr lang="en-US" altLang="zh-CN" sz="16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00" kern="0" dirty="0" smtClean="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 Amended result accounts for removal of </a:t>
            </a:r>
            <a:r>
              <a:rPr lang="en-US" altLang="zh-CN" sz="1100" kern="0" dirty="0">
                <a:solidFill>
                  <a:srgbClr val="FF0000"/>
                </a:solidFill>
              </a:rPr>
              <a:t>X</a:t>
            </a:r>
            <a:r>
              <a:rPr lang="en-US" altLang="zh-CN" sz="1100" kern="0" dirty="0"/>
              <a:t> votes of non-voting members.</a:t>
            </a:r>
          </a:p>
          <a:p>
            <a:pPr marL="628650" lvl="2">
              <a:buFont typeface="微软雅黑" panose="020B0503020204020204" pitchFamily="34" charset="-122"/>
              <a:buChar char="–"/>
              <a:defRPr/>
            </a:pPr>
            <a:r>
              <a:rPr lang="en-US" altLang="zh-CN" sz="1100" kern="0" dirty="0" smtClean="0"/>
              <a:t>Related </a:t>
            </a:r>
            <a:r>
              <a:rPr lang="en-US" altLang="zh-CN" sz="1100" kern="0" dirty="0"/>
              <a:t>document </a:t>
            </a:r>
            <a:r>
              <a:rPr lang="en-US" altLang="zh-CN" sz="1100" kern="0" dirty="0" smtClean="0"/>
              <a:t>21/1015r2</a:t>
            </a:r>
            <a:endParaRPr lang="en-US" altLang="zh-CN" sz="1100" kern="0" dirty="0"/>
          </a:p>
          <a:p>
            <a:pPr marL="628650" lvl="2">
              <a:buFont typeface="微软雅黑" panose="020B0503020204020204" pitchFamily="34" charset="-122"/>
              <a:buChar char="–"/>
              <a:defRPr/>
            </a:pPr>
            <a:r>
              <a:rPr lang="en-US" altLang="zh-CN" sz="1100" kern="0" dirty="0"/>
              <a:t>SP Result: 28Y/1N/9A</a:t>
            </a:r>
          </a:p>
        </p:txBody>
      </p:sp>
    </p:spTree>
    <p:extLst>
      <p:ext uri="{BB962C8B-B14F-4D97-AF65-F5344CB8AC3E}">
        <p14:creationId xmlns:p14="http://schemas.microsoft.com/office/powerpoint/2010/main" val="628424936"/>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54</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26</a:t>
            </a:r>
            <a:r>
              <a:rPr lang="en-US" altLang="zh-CN" sz="2800" dirty="0" smtClean="0">
                <a:solidFill>
                  <a:srgbClr val="FF0000"/>
                </a:solidFill>
              </a:rPr>
              <a:t>c</a:t>
            </a:r>
            <a:endParaRPr lang="en-US" altLang="en-US" sz="2800" dirty="0">
              <a:solidFill>
                <a:srgbClr val="FF0000"/>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371601"/>
            <a:ext cx="7772400" cy="4571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r>
              <a:rPr lang="en-US" altLang="zh-CN" sz="1800" kern="0" dirty="0" smtClean="0"/>
              <a:t>:</a:t>
            </a:r>
          </a:p>
          <a:p>
            <a:pPr lvl="1"/>
            <a:r>
              <a:rPr lang="en-US" altLang="zh-CN" sz="1600" dirty="0"/>
              <a:t>The NDPA sounding defined in 11bf consists of:</a:t>
            </a:r>
            <a:endParaRPr lang="zh-CN" altLang="zh-CN" sz="1600" dirty="0"/>
          </a:p>
          <a:p>
            <a:pPr lvl="2"/>
            <a:r>
              <a:rPr lang="en-US" altLang="zh-CN" sz="1400" dirty="0"/>
              <a:t>A transmission of an NDP Announcement frame </a:t>
            </a:r>
          </a:p>
          <a:p>
            <a:pPr lvl="2"/>
            <a:r>
              <a:rPr lang="en-US" altLang="zh-CN" sz="1400" dirty="0"/>
              <a:t>A transmission of an NDP SIFS after transmitting the NDP Announcement frame</a:t>
            </a:r>
          </a:p>
          <a:p>
            <a:pPr lvl="2"/>
            <a:endParaRPr lang="en-US" altLang="zh-CN" sz="1400" dirty="0"/>
          </a:p>
          <a:p>
            <a:pPr lvl="1"/>
            <a:r>
              <a:rPr lang="en-US" altLang="zh-CN" sz="1600" dirty="0"/>
              <a:t>Note : The detailed definition of the NDP Announcement frame is TBD.</a:t>
            </a:r>
          </a:p>
          <a:p>
            <a:pPr lvl="1"/>
            <a:r>
              <a:rPr lang="en-US" altLang="zh-CN" sz="1600" dirty="0"/>
              <a:t>Note : This may be applied to pre-HE STAs (i.e. not limited to HE and/or EHT STAs)</a:t>
            </a:r>
          </a:p>
          <a:p>
            <a:pPr lvl="1"/>
            <a:endParaRPr lang="en-US" altLang="zh-CN" sz="1600" kern="0" dirty="0" smtClean="0"/>
          </a:p>
          <a:p>
            <a:pPr marL="342900" lvl="1" indent="-342900" algn="just">
              <a:buFont typeface="Arial" panose="020B0604020202020204" pitchFamily="34" charset="0"/>
              <a:buChar char="•"/>
              <a:defRPr/>
            </a:pPr>
            <a:r>
              <a:rPr lang="en-US" altLang="zh-CN" sz="1600" b="1" kern="0" dirty="0"/>
              <a:t>Move: </a:t>
            </a:r>
            <a:r>
              <a:rPr lang="en-US" altLang="zh-CN" sz="1600" b="1" kern="0" dirty="0" err="1"/>
              <a:t>Dongguk</a:t>
            </a:r>
            <a:r>
              <a:rPr lang="en-US" altLang="zh-CN" sz="1600" b="1" kern="0" dirty="0"/>
              <a:t> Lim 	</a:t>
            </a:r>
            <a:r>
              <a:rPr lang="en-US" altLang="zh-CN" sz="1600" b="1" dirty="0"/>
              <a:t>	</a:t>
            </a:r>
            <a:r>
              <a:rPr lang="en-US" altLang="zh-CN" sz="1600" b="1" kern="0" dirty="0"/>
              <a:t>Second: Claudio da Silva </a:t>
            </a:r>
            <a:endParaRPr lang="en-US" altLang="zh-CN" sz="1600" b="1" kern="0" dirty="0" smtClean="0"/>
          </a:p>
          <a:p>
            <a:pPr marL="342900" lvl="1" indent="-342900" algn="just">
              <a:buFont typeface="Arial" panose="020B0604020202020204" pitchFamily="34" charset="0"/>
              <a:buChar char="•"/>
              <a:defRPr/>
            </a:pPr>
            <a:r>
              <a:rPr lang="en-US" altLang="zh-CN" sz="16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 Amended result accounts for removal of </a:t>
            </a:r>
            <a:r>
              <a:rPr lang="en-US" altLang="zh-CN" sz="1100" kern="0" dirty="0">
                <a:solidFill>
                  <a:srgbClr val="FF0000"/>
                </a:solidFill>
              </a:rPr>
              <a:t>X</a:t>
            </a:r>
            <a:r>
              <a:rPr lang="en-US" altLang="zh-CN" sz="1100" kern="0" dirty="0"/>
              <a:t> votes of non-voting members.</a:t>
            </a:r>
          </a:p>
          <a:p>
            <a:pPr marL="628650" lvl="2">
              <a:buFont typeface="微软雅黑" panose="020B0503020204020204" pitchFamily="34" charset="-122"/>
              <a:buChar char="–"/>
              <a:defRPr/>
            </a:pPr>
            <a:r>
              <a:rPr lang="en-US" altLang="zh-CN" sz="1100" kern="0" dirty="0" smtClean="0"/>
              <a:t>Related </a:t>
            </a:r>
            <a:r>
              <a:rPr lang="en-US" altLang="zh-CN" sz="1100" kern="0" dirty="0"/>
              <a:t>document </a:t>
            </a:r>
            <a:r>
              <a:rPr lang="en-US" altLang="zh-CN" sz="1100" kern="0" dirty="0" smtClean="0"/>
              <a:t>21/1015r2</a:t>
            </a:r>
            <a:endParaRPr lang="en-US" altLang="zh-CN" sz="1100" kern="0" dirty="0"/>
          </a:p>
          <a:p>
            <a:pPr marL="628650" lvl="2">
              <a:buFont typeface="微软雅黑" panose="020B0503020204020204" pitchFamily="34" charset="-122"/>
              <a:buChar char="–"/>
              <a:defRPr/>
            </a:pPr>
            <a:r>
              <a:rPr lang="en-US" altLang="zh-CN" sz="1100" kern="0" dirty="0"/>
              <a:t>SP Result: 28Y/1N/9A</a:t>
            </a:r>
          </a:p>
        </p:txBody>
      </p:sp>
    </p:spTree>
    <p:extLst>
      <p:ext uri="{BB962C8B-B14F-4D97-AF65-F5344CB8AC3E}">
        <p14:creationId xmlns:p14="http://schemas.microsoft.com/office/powerpoint/2010/main" val="113592083"/>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55</a:t>
            </a:fld>
            <a:endParaRPr lang="en-US" altLang="en-US" sz="1200" b="0" smtClean="0"/>
          </a:p>
        </p:txBody>
      </p:sp>
      <p:sp>
        <p:nvSpPr>
          <p:cNvPr id="7171" name="Rectangle 3"/>
          <p:cNvSpPr txBox="1">
            <a:spLocks noChangeArrowheads="1"/>
          </p:cNvSpPr>
          <p:nvPr/>
        </p:nvSpPr>
        <p:spPr bwMode="auto">
          <a:xfrm>
            <a:off x="685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Motions on </a:t>
            </a:r>
            <a:r>
              <a:rPr lang="en-US" altLang="zh-CN" sz="4000" dirty="0" smtClean="0">
                <a:solidFill>
                  <a:srgbClr val="0000FF"/>
                </a:solidFill>
              </a:rPr>
              <a:t>September </a:t>
            </a:r>
            <a:r>
              <a:rPr lang="en-US" altLang="zh-CN" sz="4000" dirty="0">
                <a:solidFill>
                  <a:srgbClr val="0000FF"/>
                </a:solidFill>
              </a:rPr>
              <a:t>7</a:t>
            </a:r>
            <a:r>
              <a:rPr lang="en-US" altLang="en-US" sz="4000" dirty="0" smtClean="0"/>
              <a:t>.</a:t>
            </a:r>
          </a:p>
          <a:p>
            <a:pPr lvl="1"/>
            <a:endParaRPr lang="en-US" altLang="en-US" sz="3600" dirty="0" smtClean="0"/>
          </a:p>
          <a:p>
            <a:pPr lvl="1"/>
            <a:endParaRPr lang="en-US" altLang="en-US" sz="36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79202628"/>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56</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27</a:t>
            </a:r>
            <a:endParaRPr lang="en-US" altLang="en-US" sz="2800" dirty="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371601"/>
            <a:ext cx="7772400" cy="48767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r>
              <a:rPr lang="en-US" altLang="zh-CN" sz="1800" kern="0" dirty="0" smtClean="0"/>
              <a:t>:</a:t>
            </a:r>
          </a:p>
          <a:p>
            <a:pPr lvl="1"/>
            <a:r>
              <a:rPr lang="en-US" altLang="zh-CN" sz="1600" dirty="0"/>
              <a:t>The TF sounding defined in 11bf consists of followings:</a:t>
            </a:r>
            <a:endParaRPr lang="zh-CN" altLang="zh-CN" sz="1600" dirty="0" smtClean="0"/>
          </a:p>
          <a:p>
            <a:pPr lvl="2"/>
            <a:r>
              <a:rPr lang="en-US" altLang="zh-CN" sz="1400" dirty="0"/>
              <a:t>The Trigger frame is used to solicit the NDP transmission(s).  </a:t>
            </a:r>
          </a:p>
          <a:p>
            <a:pPr lvl="2"/>
            <a:r>
              <a:rPr lang="en-US" altLang="zh-CN" sz="1400" dirty="0"/>
              <a:t>The transmitter(s) shall transmit an NDP SIFS after receiving the Trigger frame.</a:t>
            </a:r>
          </a:p>
          <a:p>
            <a:pPr lvl="1"/>
            <a:r>
              <a:rPr lang="en-US" altLang="zh-CN" sz="1600" dirty="0"/>
              <a:t>Note :The detailed definition of the Trigger frame is TBD.</a:t>
            </a:r>
          </a:p>
          <a:p>
            <a:pPr lvl="1"/>
            <a:r>
              <a:rPr lang="en-US" altLang="zh-CN" sz="1600" dirty="0"/>
              <a:t>Note : This is for HE and/or EHT STAs. Supporting other STAs are </a:t>
            </a:r>
            <a:r>
              <a:rPr lang="en-US" altLang="zh-CN" sz="1600" dirty="0" smtClean="0"/>
              <a:t>TBD.</a:t>
            </a:r>
          </a:p>
          <a:p>
            <a:pPr lvl="1"/>
            <a:endParaRPr lang="en-US" altLang="zh-CN" sz="1600" kern="0" dirty="0" smtClean="0"/>
          </a:p>
          <a:p>
            <a:pPr marL="342900" lvl="1" indent="-342900" algn="just">
              <a:buFont typeface="Arial" panose="020B0604020202020204" pitchFamily="34" charset="0"/>
              <a:buChar char="•"/>
              <a:defRPr/>
            </a:pPr>
            <a:r>
              <a:rPr lang="en-US" altLang="zh-CN" sz="1600" b="1" kern="0" dirty="0" smtClean="0"/>
              <a:t>Move: </a:t>
            </a:r>
            <a:r>
              <a:rPr lang="en-US" altLang="zh-CN" sz="1600" b="1" kern="0" dirty="0"/>
              <a:t>Dongguk </a:t>
            </a:r>
            <a:r>
              <a:rPr lang="en-US" altLang="zh-CN" sz="1600" b="1" kern="0" dirty="0" smtClean="0"/>
              <a:t>Lim 	</a:t>
            </a:r>
            <a:r>
              <a:rPr lang="en-US" altLang="zh-CN" sz="1600" b="1" dirty="0" smtClean="0"/>
              <a:t>	</a:t>
            </a:r>
            <a:r>
              <a:rPr lang="en-US" altLang="zh-CN" sz="1600" b="1" kern="0" dirty="0" smtClean="0"/>
              <a:t>Second: 	</a:t>
            </a:r>
          </a:p>
          <a:p>
            <a:pPr marL="342900" lvl="1" indent="-342900" algn="just">
              <a:spcBef>
                <a:spcPct val="0"/>
              </a:spcBef>
              <a:buFont typeface="Arial" panose="020B0604020202020204" pitchFamily="34" charset="0"/>
              <a:buChar char="•"/>
              <a:defRPr/>
            </a:pPr>
            <a:r>
              <a:rPr lang="en-US" altLang="zh-CN" sz="16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00" kern="0" dirty="0" smtClean="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smtClean="0"/>
              <a:t>Related </a:t>
            </a:r>
            <a:r>
              <a:rPr lang="en-US" altLang="zh-CN" sz="1100" kern="0" dirty="0"/>
              <a:t>document </a:t>
            </a:r>
            <a:r>
              <a:rPr lang="en-US" altLang="zh-CN" sz="1100" kern="0" dirty="0" smtClean="0"/>
              <a:t>21/1015r2</a:t>
            </a:r>
            <a:endParaRPr lang="en-US" altLang="zh-CN" sz="1100" kern="0" dirty="0"/>
          </a:p>
          <a:p>
            <a:pPr marL="628650" lvl="2">
              <a:buFont typeface="微软雅黑" panose="020B0503020204020204" pitchFamily="34" charset="-122"/>
              <a:buChar char="–"/>
              <a:defRPr/>
            </a:pPr>
            <a:r>
              <a:rPr lang="en-US" altLang="zh-CN" sz="1100" kern="0" dirty="0"/>
              <a:t>SP Result: </a:t>
            </a:r>
            <a:r>
              <a:rPr lang="en-US" altLang="zh-CN" sz="1100" kern="0" dirty="0" smtClean="0"/>
              <a:t>29Y/0N/7A ( </a:t>
            </a:r>
            <a:r>
              <a:rPr lang="en-US" altLang="zh-CN" sz="1100" kern="0" dirty="0"/>
              <a:t>Y/ N/ A)</a:t>
            </a:r>
          </a:p>
        </p:txBody>
      </p:sp>
    </p:spTree>
    <p:extLst>
      <p:ext uri="{BB962C8B-B14F-4D97-AF65-F5344CB8AC3E}">
        <p14:creationId xmlns:p14="http://schemas.microsoft.com/office/powerpoint/2010/main" val="220032929"/>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57</a:t>
            </a:fld>
            <a:endParaRPr lang="en-US" altLang="en-US" sz="1200" b="0" smtClean="0"/>
          </a:p>
        </p:txBody>
      </p:sp>
      <p:sp>
        <p:nvSpPr>
          <p:cNvPr id="7171" name="Rectangle 3"/>
          <p:cNvSpPr txBox="1">
            <a:spLocks noChangeArrowheads="1"/>
          </p:cNvSpPr>
          <p:nvPr/>
        </p:nvSpPr>
        <p:spPr bwMode="auto">
          <a:xfrm>
            <a:off x="685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Motions on </a:t>
            </a:r>
            <a:r>
              <a:rPr lang="en-US" altLang="zh-CN" sz="4000" dirty="0">
                <a:solidFill>
                  <a:srgbClr val="0000FF"/>
                </a:solidFill>
              </a:rPr>
              <a:t>September </a:t>
            </a:r>
            <a:r>
              <a:rPr lang="en-US" altLang="zh-CN" sz="4000" dirty="0" smtClean="0">
                <a:solidFill>
                  <a:srgbClr val="0000FF"/>
                </a:solidFill>
              </a:rPr>
              <a:t>Interim</a:t>
            </a:r>
            <a:r>
              <a:rPr lang="en-US" altLang="en-US" sz="4000" dirty="0" smtClean="0"/>
              <a:t>.</a:t>
            </a:r>
          </a:p>
          <a:p>
            <a:pPr lvl="1"/>
            <a:endParaRPr lang="en-US" altLang="en-US" sz="3600" dirty="0" smtClean="0"/>
          </a:p>
          <a:p>
            <a:pPr lvl="1"/>
            <a:endParaRPr lang="en-US" altLang="en-US" sz="36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188637949"/>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95E1BE7-2806-4869-AE7C-550826B03251}" type="slidenum">
              <a:rPr lang="en-US" altLang="en-US" sz="1200" b="0" smtClean="0"/>
              <a:pPr>
                <a:spcBef>
                  <a:spcPct val="0"/>
                </a:spcBef>
                <a:buFontTx/>
                <a:buNone/>
              </a:pPr>
              <a:t>58</a:t>
            </a:fld>
            <a:endParaRPr lang="en-US" altLang="en-US" sz="1200" b="0" smtClean="0"/>
          </a:p>
        </p:txBody>
      </p:sp>
      <p:sp>
        <p:nvSpPr>
          <p:cNvPr id="19459"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smtClean="0">
                <a:solidFill>
                  <a:schemeClr val="tx2"/>
                </a:solidFill>
              </a:rPr>
              <a:t>TGbf</a:t>
            </a:r>
            <a:r>
              <a:rPr lang="en-US" altLang="en-US" sz="2800" dirty="0" smtClean="0">
                <a:solidFill>
                  <a:schemeClr val="tx2"/>
                </a:solidFill>
              </a:rPr>
              <a:t> </a:t>
            </a:r>
            <a:r>
              <a:rPr lang="en-US" altLang="en-US" sz="2800" dirty="0">
                <a:solidFill>
                  <a:schemeClr val="tx2"/>
                </a:solidFill>
              </a:rPr>
              <a:t>meeting minutes</a:t>
            </a:r>
          </a:p>
        </p:txBody>
      </p:sp>
      <p:sp>
        <p:nvSpPr>
          <p:cNvPr id="19460" name="Rectangle 3"/>
          <p:cNvSpPr txBox="1">
            <a:spLocks noChangeArrowheads="1"/>
          </p:cNvSpPr>
          <p:nvPr/>
        </p:nvSpPr>
        <p:spPr bwMode="auto">
          <a:xfrm>
            <a:off x="685800" y="14478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smtClean="0"/>
              <a:t>TGbf</a:t>
            </a:r>
            <a:r>
              <a:rPr lang="en-US" altLang="zh-CN" sz="2000" dirty="0" smtClean="0"/>
              <a:t> minutes </a:t>
            </a:r>
            <a:r>
              <a:rPr lang="en-US" altLang="zh-CN" sz="2000" dirty="0"/>
              <a:t>of meetings and teleconferences from </a:t>
            </a:r>
            <a:r>
              <a:rPr lang="en-US" altLang="zh-CN" sz="2000" dirty="0">
                <a:solidFill>
                  <a:srgbClr val="0000FF"/>
                </a:solidFill>
              </a:rPr>
              <a:t>July</a:t>
            </a:r>
            <a:r>
              <a:rPr lang="en-US" altLang="zh-CN" sz="2000" dirty="0"/>
              <a:t> 2021 meeting to today</a:t>
            </a:r>
            <a:r>
              <a:rPr lang="en-US" altLang="zh-CN" sz="2000" dirty="0" smtClean="0"/>
              <a:t>:</a:t>
            </a:r>
          </a:p>
          <a:p>
            <a:pPr algn="just"/>
            <a:endParaRPr lang="en-US" altLang="zh-CN" sz="2000" dirty="0"/>
          </a:p>
          <a:p>
            <a:pPr lvl="1" algn="just">
              <a:buFont typeface="Arial" panose="020B0604020202020204" pitchFamily="34" charset="0"/>
              <a:buChar char="•"/>
            </a:pPr>
            <a:r>
              <a:rPr lang="en-US" altLang="zh-CN" sz="1600" dirty="0" smtClean="0"/>
              <a:t>July Plenary: </a:t>
            </a:r>
            <a:r>
              <a:rPr lang="en-US" altLang="zh-CN" sz="1600" dirty="0">
                <a:hlinkClick r:id="rId3"/>
              </a:rPr>
              <a:t>https://</a:t>
            </a:r>
            <a:r>
              <a:rPr lang="en-US" altLang="zh-CN" sz="1600" dirty="0" smtClean="0">
                <a:hlinkClick r:id="rId3"/>
              </a:rPr>
              <a:t>mentor.ieee.org/802.11/dcn/21/11-21-1306-00-00bf-ieee-802-11bf-july-2021-plenary-meeting-minutes.docx</a:t>
            </a:r>
            <a:endParaRPr lang="en-US" altLang="zh-CN" sz="1600" dirty="0" smtClean="0"/>
          </a:p>
          <a:p>
            <a:pPr lvl="1" algn="just">
              <a:buFont typeface="Arial" panose="020B0604020202020204" pitchFamily="34" charset="0"/>
              <a:buChar char="•"/>
            </a:pPr>
            <a:endParaRPr lang="en-US" altLang="zh-CN" sz="1600" dirty="0"/>
          </a:p>
          <a:p>
            <a:pPr lvl="1" algn="just">
              <a:buFont typeface="Arial" panose="020B0604020202020204" pitchFamily="34" charset="0"/>
              <a:buChar char="•"/>
            </a:pPr>
            <a:r>
              <a:rPr lang="en-US" altLang="zh-CN" sz="1600" dirty="0" smtClean="0"/>
              <a:t>Teleconferences July - September: </a:t>
            </a:r>
          </a:p>
          <a:p>
            <a:pPr marL="714375" lvl="1" indent="0" algn="just">
              <a:buNone/>
            </a:pPr>
            <a:r>
              <a:rPr lang="en-US" altLang="zh-CN" sz="1600" dirty="0">
                <a:hlinkClick r:id="rId4"/>
              </a:rPr>
              <a:t>https://</a:t>
            </a:r>
            <a:r>
              <a:rPr lang="en-US" altLang="zh-CN" sz="1600" dirty="0" smtClean="0">
                <a:hlinkClick r:id="rId4"/>
              </a:rPr>
              <a:t>mentor.ieee.org/802.11/dcn/21/11-21-1314-04-00bf-ieee-802-11bf-teleconference-minutes-july-september-2021.docx</a:t>
            </a:r>
            <a:endParaRPr lang="en-US" altLang="zh-CN" sz="1600" dirty="0" smtClean="0"/>
          </a:p>
          <a:p>
            <a:pPr marL="714375" lvl="1" indent="0" algn="just">
              <a:buNone/>
            </a:pPr>
            <a:endParaRPr lang="en-US" altLang="zh-CN" sz="1600" dirty="0"/>
          </a:p>
          <a:p>
            <a:pPr marL="714375" lvl="1" indent="0" algn="just">
              <a:buNone/>
            </a:pPr>
            <a:endParaRPr lang="en-US" altLang="zh-CN" sz="1600" dirty="0" smtClean="0"/>
          </a:p>
          <a:p>
            <a:pPr algn="just"/>
            <a:r>
              <a:rPr lang="en-US" altLang="zh-CN" sz="2000" dirty="0" smtClean="0"/>
              <a:t>Move</a:t>
            </a:r>
            <a:r>
              <a:rPr lang="en-US" altLang="zh-CN" sz="2000" dirty="0"/>
              <a:t>: Leif Wilhelmsson 	</a:t>
            </a:r>
            <a:r>
              <a:rPr lang="en-US" altLang="zh-CN" sz="2000" dirty="0" smtClean="0"/>
              <a:t>Second</a:t>
            </a:r>
            <a:r>
              <a:rPr lang="en-US" altLang="zh-CN" sz="2000" dirty="0"/>
              <a:t>: </a:t>
            </a:r>
            <a:r>
              <a:rPr lang="en-US" altLang="zh-CN" sz="2000" dirty="0" err="1" smtClean="0"/>
              <a:t>Rojan</a:t>
            </a:r>
            <a:r>
              <a:rPr lang="en-US" altLang="zh-CN" sz="2000" dirty="0" smtClean="0"/>
              <a:t> </a:t>
            </a:r>
            <a:r>
              <a:rPr lang="en-US" altLang="zh-CN" sz="2000" dirty="0" err="1"/>
              <a:t>Chitrakar</a:t>
            </a:r>
            <a:r>
              <a:rPr lang="en-US" altLang="zh-CN" sz="2000" dirty="0" smtClean="0"/>
              <a:t>	</a:t>
            </a:r>
            <a:endParaRPr lang="en-US" altLang="zh-CN" sz="2000" dirty="0"/>
          </a:p>
          <a:p>
            <a:pPr algn="just"/>
            <a:endParaRPr lang="en-US" altLang="zh-CN" sz="2000" dirty="0"/>
          </a:p>
          <a:p>
            <a:pPr algn="just"/>
            <a:r>
              <a:rPr lang="en-US" altLang="zh-CN" sz="2000" dirty="0"/>
              <a:t>Result</a:t>
            </a:r>
            <a:r>
              <a:rPr lang="en-US" altLang="zh-CN" sz="2000" dirty="0" smtClean="0"/>
              <a:t>: </a:t>
            </a:r>
            <a:r>
              <a:rPr lang="en-US" altLang="zh-CN" sz="2000" dirty="0">
                <a:highlight>
                  <a:srgbClr val="00FF00"/>
                </a:highlight>
              </a:rPr>
              <a:t>Approved by unanimous consent</a:t>
            </a:r>
            <a:endParaRPr lang="zh-CN" altLang="en-US" sz="2000" dirty="0"/>
          </a:p>
          <a:p>
            <a:pPr algn="just"/>
            <a:endParaRPr lang="zh-CN" altLang="en-US" sz="2000" dirty="0"/>
          </a:p>
          <a:p>
            <a:pPr algn="just"/>
            <a:endParaRPr lang="zh-CN" altLang="en-US" sz="2000" dirty="0" smtClean="0"/>
          </a:p>
          <a:p>
            <a:pPr algn="just"/>
            <a:endParaRPr lang="zh-CN" altLang="en-US" sz="2000" dirty="0"/>
          </a:p>
        </p:txBody>
      </p:sp>
      <p:sp>
        <p:nvSpPr>
          <p:cNvPr id="1946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3959639234"/>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59</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28</a:t>
            </a:r>
            <a:endParaRPr lang="en-US" altLang="en-US" sz="2800" dirty="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smtClean="0"/>
              <a:t>Move </a:t>
            </a:r>
            <a:r>
              <a:rPr lang="en-US" altLang="zh-CN" sz="1800" kern="0" dirty="0"/>
              <a:t>to modify the initial official channel model document IEEE 802.11 (21-0782r2) as IEEE 802.11 (21-1409r1) by adding the chapter 5 – Channel Model - Data-driven Hybrid Channel Model’ and chapter 7 - Appendix?</a:t>
            </a:r>
          </a:p>
          <a:p>
            <a:pPr algn="just">
              <a:defRPr/>
            </a:pPr>
            <a:endParaRPr lang="en-US" altLang="zh-CN" sz="900" kern="0" dirty="0" smtClean="0"/>
          </a:p>
          <a:p>
            <a:pPr algn="just">
              <a:defRPr/>
            </a:pPr>
            <a:endParaRPr lang="en-US" altLang="zh-CN" sz="900" kern="0" dirty="0"/>
          </a:p>
          <a:p>
            <a:pPr algn="just">
              <a:defRPr/>
            </a:pPr>
            <a:endParaRPr lang="en-US" altLang="zh-CN" sz="900" kern="0" dirty="0" smtClean="0"/>
          </a:p>
          <a:p>
            <a:pPr algn="just">
              <a:defRPr/>
            </a:pPr>
            <a:endParaRPr lang="en-US" altLang="zh-CN" sz="900" kern="0" dirty="0"/>
          </a:p>
          <a:p>
            <a:pPr algn="just">
              <a:defRPr/>
            </a:pPr>
            <a:endParaRPr lang="en-US" altLang="zh-CN" sz="900" kern="0" dirty="0" smtClean="0"/>
          </a:p>
          <a:p>
            <a:pPr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smtClean="0"/>
              <a:t>Move: Yan Xin 	</a:t>
            </a:r>
            <a:r>
              <a:rPr lang="en-US" altLang="zh-CN" sz="1800" b="1" dirty="0" smtClean="0"/>
              <a:t>	</a:t>
            </a:r>
            <a:r>
              <a:rPr lang="en-US" altLang="zh-CN" sz="1800" b="1" kern="0" dirty="0" smtClean="0"/>
              <a:t>Second</a:t>
            </a:r>
            <a:r>
              <a:rPr lang="en-US" altLang="zh-CN" sz="1800" b="1" kern="0" dirty="0"/>
              <a:t>: Junghoon Suh</a:t>
            </a:r>
            <a:endParaRPr lang="en-US" altLang="zh-CN" sz="1800" b="1" kern="0" dirty="0" smtClean="0"/>
          </a:p>
          <a:p>
            <a:pPr marL="342900" lvl="1" indent="-342900" algn="just">
              <a:buFont typeface="Arial" panose="020B0604020202020204" pitchFamily="34" charset="0"/>
              <a:buChar char="•"/>
              <a:defRPr/>
            </a:pPr>
            <a:r>
              <a:rPr lang="en-US" altLang="zh-CN" sz="1800" b="1" kern="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800" b="1" kern="0" dirty="0"/>
          </a:p>
          <a:p>
            <a:pPr marL="0" lvl="1" indent="0" algn="just">
              <a:buNone/>
              <a:defRPr/>
            </a:pPr>
            <a:endParaRPr lang="en-US" altLang="zh-CN" sz="1050" kern="0" dirty="0" smtClean="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21/1409r1</a:t>
            </a:r>
          </a:p>
          <a:p>
            <a:pPr marL="628650" lvl="2">
              <a:buFont typeface="微软雅黑" panose="020B0503020204020204" pitchFamily="34" charset="-122"/>
              <a:buChar char="–"/>
              <a:defRPr/>
            </a:pPr>
            <a:r>
              <a:rPr lang="en-US" altLang="zh-CN" sz="1050" kern="0" dirty="0"/>
              <a:t>SP Result: </a:t>
            </a:r>
            <a:r>
              <a:rPr lang="en-US" altLang="zh-CN" sz="1050" kern="0" dirty="0" smtClean="0"/>
              <a:t>22Y/2N/24A</a:t>
            </a:r>
            <a:endParaRPr lang="en-US" altLang="zh-CN" sz="1050" b="1" kern="0" dirty="0"/>
          </a:p>
        </p:txBody>
      </p:sp>
    </p:spTree>
    <p:extLst>
      <p:ext uri="{BB962C8B-B14F-4D97-AF65-F5344CB8AC3E}">
        <p14:creationId xmlns:p14="http://schemas.microsoft.com/office/powerpoint/2010/main" val="59252613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6</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a:t>Motion 2a</a:t>
            </a:r>
            <a:endParaRPr lang="en-US" altLang="en-US" sz="280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smtClean="0"/>
              <a:t>Move to confirm </a:t>
            </a:r>
            <a:r>
              <a:rPr lang="en-US" altLang="zh-CN" kern="0" dirty="0"/>
              <a:t>Sang </a:t>
            </a:r>
            <a:r>
              <a:rPr lang="en-US" altLang="zh-CN" kern="0" dirty="0" smtClean="0"/>
              <a:t>Kim as </a:t>
            </a:r>
            <a:r>
              <a:rPr lang="en-US" altLang="zh-CN" kern="0" dirty="0" err="1" smtClean="0"/>
              <a:t>TGbf</a:t>
            </a:r>
            <a:r>
              <a:rPr lang="en-US" altLang="zh-CN" kern="0" dirty="0" smtClean="0"/>
              <a:t> Vice-Chair.</a:t>
            </a:r>
          </a:p>
          <a:p>
            <a:pPr>
              <a:defRPr/>
            </a:pPr>
            <a:endParaRPr lang="en-US" altLang="zh-CN" kern="0" dirty="0" smtClean="0"/>
          </a:p>
          <a:p>
            <a:pPr>
              <a:defRPr/>
            </a:pPr>
            <a:endParaRPr lang="en-US" altLang="zh-CN" kern="0" dirty="0" smtClean="0"/>
          </a:p>
          <a:p>
            <a:pPr marL="285750" lvl="1">
              <a:buFont typeface="Arial" panose="020B0604020202020204" pitchFamily="34" charset="0"/>
              <a:buChar char="•"/>
              <a:defRPr/>
            </a:pPr>
            <a:r>
              <a:rPr lang="en-US" altLang="zh-CN" kern="0" dirty="0" smtClean="0"/>
              <a:t>Move: </a:t>
            </a:r>
            <a:r>
              <a:rPr lang="en-US" altLang="zh-CN" kern="0" dirty="0"/>
              <a:t>Oscar Au </a:t>
            </a:r>
            <a:r>
              <a:rPr lang="en-US" altLang="zh-CN" kern="0" dirty="0" smtClean="0"/>
              <a:t>		Second: </a:t>
            </a:r>
            <a:r>
              <a:rPr lang="en-US" altLang="zh-CN" kern="0" dirty="0" err="1"/>
              <a:t>Jinsoo</a:t>
            </a:r>
            <a:r>
              <a:rPr lang="en-US" altLang="zh-CN" kern="0" dirty="0"/>
              <a:t> Choi </a:t>
            </a:r>
            <a:r>
              <a:rPr lang="en-US" altLang="zh-CN" kern="0" dirty="0" smtClean="0"/>
              <a:t>	</a:t>
            </a:r>
          </a:p>
          <a:p>
            <a:pPr marL="285750" lvl="1">
              <a:buFont typeface="Arial" panose="020B0604020202020204" pitchFamily="34" charset="0"/>
              <a:buChar char="•"/>
              <a:defRPr/>
            </a:pPr>
            <a:r>
              <a:rPr lang="en-US" altLang="zh-CN" kern="0" dirty="0" smtClean="0"/>
              <a:t>Result: </a:t>
            </a:r>
            <a:r>
              <a:rPr lang="en-US" altLang="zh-CN" dirty="0">
                <a:highlight>
                  <a:srgbClr val="00FF00"/>
                </a:highlight>
              </a:rPr>
              <a:t>Approved by unanimous consent</a:t>
            </a:r>
            <a:endParaRPr lang="en-US" altLang="zh-CN" kern="0" dirty="0"/>
          </a:p>
        </p:txBody>
      </p:sp>
    </p:spTree>
    <p:extLst>
      <p:ext uri="{BB962C8B-B14F-4D97-AF65-F5344CB8AC3E}">
        <p14:creationId xmlns:p14="http://schemas.microsoft.com/office/powerpoint/2010/main" val="2114306103"/>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60</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29</a:t>
            </a:r>
            <a:endParaRPr lang="en-US" altLang="en-US" sz="2800" dirty="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Motion to modify the SFD as defined in pages 5-7 of 11-21/1543r1 and to incorporate the figures in pages 2-3 of 11-21/1543r1 into the SFD.</a:t>
            </a:r>
            <a:endParaRPr lang="en-US" altLang="zh-CN" sz="900" kern="0" dirty="0" smtClean="0"/>
          </a:p>
          <a:p>
            <a:pPr algn="just">
              <a:defRPr/>
            </a:pPr>
            <a:endParaRPr lang="en-US" altLang="zh-CN" sz="900" kern="0" dirty="0"/>
          </a:p>
          <a:p>
            <a:pPr algn="just">
              <a:defRPr/>
            </a:pPr>
            <a:endParaRPr lang="en-US" altLang="zh-CN" sz="900" kern="0" dirty="0" smtClean="0"/>
          </a:p>
          <a:p>
            <a:pPr algn="just">
              <a:defRPr/>
            </a:pPr>
            <a:endParaRPr lang="en-US" altLang="zh-CN" sz="900" kern="0" dirty="0"/>
          </a:p>
          <a:p>
            <a:pPr algn="just">
              <a:defRPr/>
            </a:pPr>
            <a:endParaRPr lang="en-US" altLang="zh-CN" sz="900" kern="0" dirty="0" smtClean="0"/>
          </a:p>
          <a:p>
            <a:pPr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Solomon </a:t>
            </a:r>
            <a:r>
              <a:rPr lang="en-US" altLang="zh-CN" sz="1800" b="1" kern="0" dirty="0" smtClean="0"/>
              <a:t>Trainin	</a:t>
            </a:r>
            <a:r>
              <a:rPr lang="en-US" altLang="zh-CN" sz="1800" b="1" dirty="0" smtClean="0"/>
              <a:t>	</a:t>
            </a:r>
            <a:r>
              <a:rPr lang="en-US" altLang="zh-CN" sz="1800" b="1" kern="0" dirty="0" smtClean="0"/>
              <a:t>Second</a:t>
            </a:r>
            <a:r>
              <a:rPr lang="en-US" altLang="zh-CN" sz="1800" b="1" kern="0" dirty="0"/>
              <a:t>: Cheng Chen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800" b="1" kern="0" dirty="0"/>
          </a:p>
          <a:p>
            <a:pPr marL="0" lvl="1" indent="0" algn="just">
              <a:buNone/>
              <a:defRPr/>
            </a:pPr>
            <a:endParaRPr lang="en-US" altLang="zh-CN" sz="1050" kern="0" dirty="0" smtClean="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21/1543r1</a:t>
            </a:r>
          </a:p>
          <a:p>
            <a:pPr marL="628650" lvl="2">
              <a:buFont typeface="微软雅黑" panose="020B0503020204020204" pitchFamily="34" charset="-122"/>
              <a:buChar char="–"/>
              <a:defRPr/>
            </a:pPr>
            <a:r>
              <a:rPr lang="en-US" altLang="zh-CN" sz="1050" kern="0" dirty="0"/>
              <a:t>SP Result: </a:t>
            </a:r>
            <a:r>
              <a:rPr lang="en-US" altLang="zh-CN" sz="1050" kern="0" dirty="0" smtClean="0"/>
              <a:t>Y/N/A</a:t>
            </a:r>
            <a:endParaRPr lang="en-US" altLang="zh-CN" sz="1050" b="1" kern="0" dirty="0"/>
          </a:p>
        </p:txBody>
      </p:sp>
    </p:spTree>
    <p:extLst>
      <p:ext uri="{BB962C8B-B14F-4D97-AF65-F5344CB8AC3E}">
        <p14:creationId xmlns:p14="http://schemas.microsoft.com/office/powerpoint/2010/main" val="787247165"/>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61</a:t>
            </a:fld>
            <a:endParaRPr lang="en-US" altLang="en-US" sz="1200" b="0" smtClean="0"/>
          </a:p>
        </p:txBody>
      </p:sp>
      <p:sp>
        <p:nvSpPr>
          <p:cNvPr id="7171" name="Rectangle 3"/>
          <p:cNvSpPr txBox="1">
            <a:spLocks noChangeArrowheads="1"/>
          </p:cNvSpPr>
          <p:nvPr/>
        </p:nvSpPr>
        <p:spPr bwMode="auto">
          <a:xfrm>
            <a:off x="685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Motions on </a:t>
            </a:r>
            <a:r>
              <a:rPr lang="en-US" altLang="zh-CN" sz="4000" dirty="0" smtClean="0">
                <a:solidFill>
                  <a:srgbClr val="0000FF"/>
                </a:solidFill>
              </a:rPr>
              <a:t>October 12</a:t>
            </a:r>
            <a:r>
              <a:rPr lang="en-US" altLang="en-US" sz="4000" dirty="0" smtClean="0"/>
              <a:t>.</a:t>
            </a:r>
          </a:p>
          <a:p>
            <a:pPr lvl="1"/>
            <a:endParaRPr lang="en-US" altLang="en-US" sz="3600" dirty="0" smtClean="0"/>
          </a:p>
          <a:p>
            <a:pPr lvl="1"/>
            <a:endParaRPr lang="en-US" altLang="en-US" sz="36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1257657853"/>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62</a:t>
            </a:fld>
            <a:endParaRPr lang="en-US" altLang="en-US" sz="1200" b="0" smtClean="0"/>
          </a:p>
        </p:txBody>
      </p:sp>
      <p:sp>
        <p:nvSpPr>
          <p:cNvPr id="7171" name="Rectangle 3"/>
          <p:cNvSpPr txBox="1">
            <a:spLocks noChangeArrowheads="1"/>
          </p:cNvSpPr>
          <p:nvPr/>
        </p:nvSpPr>
        <p:spPr bwMode="auto">
          <a:xfrm>
            <a:off x="723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30</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adopt the document (21/0876r3) as the official Evaluation Methodology and Simulation Scenarios document for IEEE 802.11 </a:t>
            </a:r>
            <a:r>
              <a:rPr lang="en-US" altLang="zh-CN" sz="1800" b="1" kern="0" dirty="0" smtClean="0"/>
              <a:t>bf</a:t>
            </a:r>
            <a:r>
              <a:rPr lang="en-US" altLang="zh-CN" sz="1800" b="1" kern="0" dirty="0"/>
              <a:t>.</a:t>
            </a:r>
          </a:p>
          <a:p>
            <a:pPr marL="361950" lvl="1" indent="0" algn="just">
              <a:buNone/>
              <a:defRPr/>
            </a:pPr>
            <a:r>
              <a:rPr lang="en-US" altLang="zh-CN" sz="1800" b="1" kern="0" dirty="0" smtClean="0"/>
              <a:t>Simulation </a:t>
            </a:r>
            <a:r>
              <a:rPr lang="en-US" altLang="zh-CN" sz="1800" b="1" kern="0" dirty="0"/>
              <a:t>is not mandatory for any contributions.</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Rui Du	</a:t>
            </a:r>
            <a:r>
              <a:rPr lang="en-US" altLang="zh-CN" sz="1800" b="1" dirty="0" smtClean="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8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r>
              <a:rPr lang="en-US" altLang="zh-CN" sz="1600" kern="0" dirty="0" smtClean="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21/0876r3</a:t>
            </a:r>
          </a:p>
          <a:p>
            <a:pPr marL="628650" lvl="2">
              <a:buFont typeface="微软雅黑" panose="020B0503020204020204" pitchFamily="34" charset="-122"/>
              <a:buChar char="–"/>
              <a:defRPr/>
            </a:pPr>
            <a:r>
              <a:rPr lang="en-US" altLang="zh-CN" sz="1050" kern="0" dirty="0"/>
              <a:t>SP Result: </a:t>
            </a:r>
            <a:r>
              <a:rPr lang="en-US" altLang="zh-CN" sz="1050" kern="0" dirty="0" smtClean="0"/>
              <a:t> 20Y/ 0N/ 6A</a:t>
            </a:r>
            <a:endParaRPr lang="en-US" altLang="zh-CN" sz="1050"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68009232"/>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63</a:t>
            </a:fld>
            <a:endParaRPr lang="en-US" altLang="en-US" sz="1200" b="0" smtClean="0"/>
          </a:p>
        </p:txBody>
      </p:sp>
      <p:sp>
        <p:nvSpPr>
          <p:cNvPr id="7171" name="Rectangle 3"/>
          <p:cNvSpPr txBox="1">
            <a:spLocks noChangeArrowheads="1"/>
          </p:cNvSpPr>
          <p:nvPr/>
        </p:nvSpPr>
        <p:spPr bwMode="auto">
          <a:xfrm>
            <a:off x="723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31</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to adopt Truncated Channel Impulse Response(TCIR) described as follows as one optional type of the sensing measurement </a:t>
            </a:r>
            <a:r>
              <a:rPr lang="en-US" altLang="zh-CN" sz="1800" b="1" kern="0" dirty="0" smtClean="0"/>
              <a:t>results for sub-7GHz sensing</a:t>
            </a:r>
          </a:p>
          <a:p>
            <a:pPr lvl="1">
              <a:buFont typeface="Arial" panose="020B0604020202020204" pitchFamily="34" charset="0"/>
              <a:buChar char="–"/>
              <a:defRPr/>
            </a:pPr>
            <a:r>
              <a:rPr lang="en-US" altLang="zh-CN" sz="1600" dirty="0" smtClean="0"/>
              <a:t>Calculating </a:t>
            </a:r>
            <a:r>
              <a:rPr lang="en-US" altLang="zh-CN" sz="1600" dirty="0"/>
              <a:t>the CIR (time domain) from CSI/CFR (frequency domain) through IFT(usually, IFFT) .</a:t>
            </a:r>
          </a:p>
          <a:p>
            <a:pPr lvl="1">
              <a:buFont typeface="Arial" panose="020B0604020202020204" pitchFamily="34" charset="0"/>
              <a:buChar char="–"/>
              <a:defRPr/>
            </a:pPr>
            <a:r>
              <a:rPr lang="en-US" altLang="zh-CN" sz="1600" dirty="0" smtClean="0"/>
              <a:t>Reporting </a:t>
            </a:r>
            <a:r>
              <a:rPr lang="en-US" altLang="zh-CN" sz="1600" dirty="0"/>
              <a:t>the subset of complex samples corresponding to the range of interest of the entire CIR .</a:t>
            </a:r>
          </a:p>
          <a:p>
            <a:pPr lvl="1">
              <a:buFont typeface="Arial" panose="020B0604020202020204" pitchFamily="34" charset="0"/>
              <a:buChar char="–"/>
              <a:defRPr/>
            </a:pPr>
            <a:r>
              <a:rPr lang="en-US" altLang="zh-CN" sz="1600" dirty="0"/>
              <a:t>Note: the size of the subset is TBD.</a:t>
            </a:r>
          </a:p>
          <a:p>
            <a:pPr marL="685800" lvl="2" indent="-342900" algn="just">
              <a:buFont typeface="Arial" panose="020B0604020202020204" pitchFamily="34" charset="0"/>
              <a:buChar char="•"/>
              <a:defRPr/>
            </a:pPr>
            <a:endParaRPr lang="en-US" altLang="zh-CN" sz="10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Rui Du	</a:t>
            </a:r>
            <a:r>
              <a:rPr lang="en-US" altLang="zh-CN" sz="1800" b="1" dirty="0" smtClean="0"/>
              <a:t>	</a:t>
            </a:r>
            <a:r>
              <a:rPr lang="en-US" altLang="zh-CN" sz="1800" b="1" kern="0" dirty="0"/>
              <a:t>Second: Junghoon Suh</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Preliminary Result: (22Y/  16N/  9A)</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FF0000"/>
                </a:highlight>
              </a:rPr>
              <a:t>Motion Fails </a:t>
            </a:r>
            <a:r>
              <a:rPr lang="en-US" altLang="zh-CN" sz="1800" dirty="0" smtClean="0">
                <a:highlight>
                  <a:srgbClr val="FF0000"/>
                </a:highlight>
              </a:rPr>
              <a:t>(21Y</a:t>
            </a:r>
            <a:r>
              <a:rPr lang="en-US" altLang="zh-CN" sz="1800" dirty="0">
                <a:highlight>
                  <a:srgbClr val="FF0000"/>
                </a:highlight>
              </a:rPr>
              <a:t>, </a:t>
            </a:r>
            <a:r>
              <a:rPr lang="en-US" altLang="zh-CN" sz="1800" dirty="0" smtClean="0">
                <a:highlight>
                  <a:srgbClr val="FF0000"/>
                </a:highlight>
              </a:rPr>
              <a:t>16N</a:t>
            </a:r>
            <a:r>
              <a:rPr lang="en-US" altLang="zh-CN" sz="1800" dirty="0">
                <a:highlight>
                  <a:srgbClr val="FF0000"/>
                </a:highlight>
              </a:rPr>
              <a:t>, </a:t>
            </a:r>
            <a:r>
              <a:rPr lang="en-US" altLang="zh-CN" sz="1800" dirty="0" smtClean="0">
                <a:highlight>
                  <a:srgbClr val="FF0000"/>
                </a:highlight>
              </a:rPr>
              <a:t>9A</a:t>
            </a:r>
            <a:r>
              <a:rPr lang="en-US" altLang="zh-CN" sz="1800" dirty="0">
                <a:highlight>
                  <a:srgbClr val="FF0000"/>
                </a:highlight>
              </a:rPr>
              <a:t>)</a:t>
            </a:r>
          </a:p>
          <a:p>
            <a:pPr marL="0" lvl="1" indent="0">
              <a:buNone/>
              <a:defRPr/>
            </a:pPr>
            <a:endParaRPr lang="en-US" altLang="zh-CN" sz="1600" kern="0" dirty="0" smtClean="0"/>
          </a:p>
          <a:p>
            <a:pPr marL="0" lvl="1" indent="0">
              <a:buNone/>
              <a:defRPr/>
            </a:pPr>
            <a:r>
              <a:rPr lang="en-US" altLang="zh-CN" sz="1600" kern="0" dirty="0" smtClean="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1</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21/1288r2</a:t>
            </a:r>
          </a:p>
          <a:p>
            <a:pPr marL="628650" lvl="2">
              <a:buFont typeface="微软雅黑" panose="020B0503020204020204" pitchFamily="34" charset="-122"/>
              <a:buChar char="–"/>
              <a:defRPr/>
            </a:pPr>
            <a:r>
              <a:rPr lang="en-US" altLang="zh-CN" sz="1050" kern="0" dirty="0"/>
              <a:t>SP Result: </a:t>
            </a:r>
            <a:r>
              <a:rPr lang="en-US" altLang="zh-CN" sz="1050" kern="0" dirty="0" smtClean="0"/>
              <a:t> 24Y/ 6N/ 16A</a:t>
            </a:r>
            <a:endParaRPr lang="en-US" altLang="zh-CN" sz="1050"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807662871"/>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64</a:t>
            </a:fld>
            <a:endParaRPr lang="en-US" altLang="en-US" sz="1200" b="0" smtClean="0"/>
          </a:p>
        </p:txBody>
      </p:sp>
      <p:sp>
        <p:nvSpPr>
          <p:cNvPr id="7171" name="Rectangle 3"/>
          <p:cNvSpPr txBox="1">
            <a:spLocks noChangeArrowheads="1"/>
          </p:cNvSpPr>
          <p:nvPr/>
        </p:nvSpPr>
        <p:spPr bwMode="auto">
          <a:xfrm>
            <a:off x="723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32</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11bf </a:t>
            </a:r>
            <a:r>
              <a:rPr lang="en-US" altLang="zh-CN" sz="1800" b="1" kern="0" dirty="0" smtClean="0"/>
              <a:t>SFD:</a:t>
            </a:r>
          </a:p>
          <a:p>
            <a:pPr marL="342900" lvl="1" indent="-342900" algn="just">
              <a:buFont typeface="Arial" panose="020B0604020202020204" pitchFamily="34" charset="0"/>
              <a:buChar char="•"/>
              <a:defRPr/>
            </a:pPr>
            <a:r>
              <a:rPr lang="en-US" altLang="zh-CN" sz="1800" b="1" kern="0" dirty="0" smtClean="0"/>
              <a:t>In </a:t>
            </a:r>
            <a:r>
              <a:rPr lang="en-US" altLang="zh-CN" sz="1800" b="1" kern="0" dirty="0"/>
              <a:t>the threshold based measurement instance, the estimation of CSI variation is implementation specific, but it shall follow the following rules: </a:t>
            </a:r>
          </a:p>
          <a:p>
            <a:pPr lvl="1">
              <a:buFont typeface="Arial" panose="020B0604020202020204" pitchFamily="34" charset="0"/>
              <a:buChar char="–"/>
              <a:defRPr/>
            </a:pPr>
            <a:r>
              <a:rPr lang="en-US" altLang="zh-CN" sz="1400" dirty="0" smtClean="0"/>
              <a:t>The </a:t>
            </a:r>
            <a:r>
              <a:rPr lang="en-US" altLang="zh-CN" sz="1400" dirty="0"/>
              <a:t>degree of the </a:t>
            </a:r>
            <a:r>
              <a:rPr lang="en-US" altLang="zh-CN" sz="1400" dirty="0" smtClean="0"/>
              <a:t>estimated </a:t>
            </a:r>
            <a:r>
              <a:rPr lang="en-US" altLang="zh-CN" sz="1400" dirty="0"/>
              <a:t>CSI variation shall be represented by a value in the closed interval [0, 1].</a:t>
            </a:r>
          </a:p>
          <a:p>
            <a:pPr lvl="1">
              <a:buFont typeface="Arial" panose="020B0604020202020204" pitchFamily="34" charset="0"/>
              <a:buChar char="–"/>
              <a:defRPr/>
            </a:pPr>
            <a:r>
              <a:rPr lang="en-US" altLang="zh-CN" sz="1400" dirty="0" smtClean="0"/>
              <a:t>A </a:t>
            </a:r>
            <a:r>
              <a:rPr lang="en-US" altLang="zh-CN" sz="1400" dirty="0"/>
              <a:t>larger degree shall reflect a larger estimated CSI variation.</a:t>
            </a:r>
          </a:p>
          <a:p>
            <a:pPr lvl="1">
              <a:buFont typeface="Arial" panose="020B0604020202020204" pitchFamily="34" charset="0"/>
              <a:buChar char="–"/>
              <a:defRPr/>
            </a:pPr>
            <a:r>
              <a:rPr lang="en-US" altLang="zh-CN" sz="1400" dirty="0" smtClean="0"/>
              <a:t>The </a:t>
            </a:r>
            <a:r>
              <a:rPr lang="en-US" altLang="zh-CN" sz="1400" dirty="0"/>
              <a:t>degree of 0 indicates the smallest degree of the estimated CSI </a:t>
            </a:r>
            <a:r>
              <a:rPr lang="en-US" altLang="zh-CN" sz="1400" dirty="0" smtClean="0"/>
              <a:t>variation. </a:t>
            </a:r>
            <a:endParaRPr lang="en-US" altLang="zh-CN" sz="1400" dirty="0"/>
          </a:p>
          <a:p>
            <a:pPr lvl="1">
              <a:buFont typeface="Arial" panose="020B0604020202020204" pitchFamily="34" charset="0"/>
              <a:buChar char="–"/>
              <a:defRPr/>
            </a:pPr>
            <a:r>
              <a:rPr lang="en-US" altLang="zh-CN" sz="1400" dirty="0" smtClean="0"/>
              <a:t>The </a:t>
            </a:r>
            <a:r>
              <a:rPr lang="en-US" altLang="zh-CN" sz="1400" dirty="0"/>
              <a:t>degree of 1 indicates the largest degree of the estimated CSI variation. </a:t>
            </a:r>
          </a:p>
          <a:p>
            <a:pPr lvl="1">
              <a:buFont typeface="Arial" panose="020B0604020202020204" pitchFamily="34" charset="0"/>
              <a:buChar char="–"/>
              <a:defRPr/>
            </a:pPr>
            <a:r>
              <a:rPr lang="en-US" altLang="zh-CN" sz="1400" dirty="0" smtClean="0"/>
              <a:t>Note</a:t>
            </a:r>
            <a:r>
              <a:rPr lang="en-US" altLang="zh-CN" sz="1400" dirty="0"/>
              <a:t>: Which CSI variation corresponds to the degree of </a:t>
            </a:r>
            <a:r>
              <a:rPr lang="en-US" altLang="zh-CN" sz="1400" dirty="0" smtClean="0"/>
              <a:t>0 or 1 </a:t>
            </a:r>
            <a:r>
              <a:rPr lang="en-US" altLang="zh-CN" sz="1400" dirty="0"/>
              <a:t>is implementation specific</a:t>
            </a:r>
            <a:r>
              <a:rPr lang="en-US" altLang="zh-CN" sz="1400" dirty="0" smtClean="0"/>
              <a:t>. </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smtClean="0"/>
              <a:t>Mengshi</a:t>
            </a:r>
            <a:r>
              <a:rPr lang="en-US" altLang="zh-CN" sz="1800" b="1" kern="0" dirty="0" smtClean="0"/>
              <a:t> Hu	</a:t>
            </a:r>
            <a:r>
              <a:rPr lang="en-US" altLang="zh-CN" sz="1800" b="1" dirty="0" smtClean="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Preliminary Result: ( 18Y/  7N/  13A)</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FF0000"/>
                </a:highlight>
                <a:latin typeface="Times New Roman" panose="02020603050405020304" pitchFamily="18" charset="0"/>
                <a:cs typeface="+mn-cs"/>
              </a:rPr>
              <a:t>Motion Fails </a:t>
            </a:r>
            <a:r>
              <a:rPr lang="en-US" altLang="zh-CN" sz="1800" dirty="0" smtClean="0">
                <a:solidFill>
                  <a:srgbClr val="000000"/>
                </a:solidFill>
                <a:highlight>
                  <a:srgbClr val="FF0000"/>
                </a:highlight>
                <a:latin typeface="Times New Roman" panose="02020603050405020304" pitchFamily="18" charset="0"/>
                <a:cs typeface="+mn-cs"/>
              </a:rPr>
              <a:t>(17Y</a:t>
            </a:r>
            <a:r>
              <a:rPr lang="en-US" altLang="zh-CN" sz="1800" dirty="0">
                <a:solidFill>
                  <a:srgbClr val="000000"/>
                </a:solidFill>
                <a:highlight>
                  <a:srgbClr val="FF0000"/>
                </a:highlight>
                <a:latin typeface="Times New Roman" panose="02020603050405020304" pitchFamily="18" charset="0"/>
                <a:cs typeface="+mn-cs"/>
              </a:rPr>
              <a:t>, </a:t>
            </a:r>
            <a:r>
              <a:rPr lang="en-US" altLang="zh-CN" sz="1800" dirty="0" smtClean="0">
                <a:solidFill>
                  <a:srgbClr val="000000"/>
                </a:solidFill>
                <a:highlight>
                  <a:srgbClr val="FF0000"/>
                </a:highlight>
                <a:latin typeface="Times New Roman" panose="02020603050405020304" pitchFamily="18" charset="0"/>
                <a:cs typeface="+mn-cs"/>
              </a:rPr>
              <a:t>7N</a:t>
            </a:r>
            <a:r>
              <a:rPr lang="en-US" altLang="zh-CN" sz="1800" dirty="0">
                <a:solidFill>
                  <a:srgbClr val="000000"/>
                </a:solidFill>
                <a:highlight>
                  <a:srgbClr val="FF0000"/>
                </a:highlight>
                <a:latin typeface="Times New Roman" panose="02020603050405020304" pitchFamily="18" charset="0"/>
                <a:cs typeface="+mn-cs"/>
              </a:rPr>
              <a:t>, </a:t>
            </a:r>
            <a:r>
              <a:rPr lang="en-US" altLang="zh-CN" sz="1800" dirty="0" smtClean="0">
                <a:solidFill>
                  <a:srgbClr val="000000"/>
                </a:solidFill>
                <a:highlight>
                  <a:srgbClr val="FF0000"/>
                </a:highlight>
                <a:latin typeface="Times New Roman" panose="02020603050405020304" pitchFamily="18" charset="0"/>
                <a:cs typeface="+mn-cs"/>
              </a:rPr>
              <a:t>13A</a:t>
            </a:r>
            <a:r>
              <a:rPr lang="en-US" altLang="zh-CN" sz="1800" dirty="0">
                <a:solidFill>
                  <a:srgbClr val="000000"/>
                </a:solidFill>
                <a:highlight>
                  <a:srgbClr val="FF0000"/>
                </a:highlight>
                <a:latin typeface="Times New Roman" panose="02020603050405020304" pitchFamily="18" charset="0"/>
                <a:cs typeface="+mn-cs"/>
              </a:rPr>
              <a:t>)</a:t>
            </a:r>
          </a:p>
          <a:p>
            <a:pPr marL="342900" lvl="1" indent="-342900" algn="just">
              <a:buFont typeface="Arial" panose="020B0604020202020204" pitchFamily="34" charset="0"/>
              <a:buChar char="•"/>
              <a:defRPr/>
            </a:pPr>
            <a:endParaRPr lang="en-US" altLang="zh-CN" sz="1050" kern="0" dirty="0" smtClean="0"/>
          </a:p>
          <a:p>
            <a:pPr marL="0" lvl="1" indent="0">
              <a:buNone/>
              <a:defRPr/>
            </a:pPr>
            <a:r>
              <a:rPr lang="en-US" altLang="zh-CN" sz="1600" kern="0" dirty="0" smtClean="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1</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21/1364r3</a:t>
            </a:r>
          </a:p>
          <a:p>
            <a:pPr marL="628650" lvl="2">
              <a:buFont typeface="微软雅黑" panose="020B0503020204020204" pitchFamily="34" charset="-122"/>
              <a:buChar char="–"/>
              <a:defRPr/>
            </a:pPr>
            <a:r>
              <a:rPr lang="en-US" altLang="zh-CN" sz="1050" kern="0" dirty="0"/>
              <a:t>SP Result: </a:t>
            </a:r>
            <a:r>
              <a:rPr lang="en-US" altLang="zh-CN" sz="1050" kern="0" dirty="0" smtClean="0"/>
              <a:t> 14Y/ 5N/ 6A</a:t>
            </a:r>
            <a:endParaRPr lang="en-US" altLang="zh-CN" sz="1050"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040587311"/>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65</a:t>
            </a:fld>
            <a:endParaRPr lang="en-US" altLang="en-US" sz="1200" b="0" smtClean="0"/>
          </a:p>
        </p:txBody>
      </p:sp>
      <p:sp>
        <p:nvSpPr>
          <p:cNvPr id="7171" name="Rectangle 3"/>
          <p:cNvSpPr txBox="1">
            <a:spLocks noChangeArrowheads="1"/>
          </p:cNvSpPr>
          <p:nvPr/>
        </p:nvSpPr>
        <p:spPr bwMode="auto">
          <a:xfrm>
            <a:off x="723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33</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11bf </a:t>
            </a:r>
            <a:r>
              <a:rPr lang="en-US" altLang="zh-CN" sz="1800" b="1" kern="0" dirty="0" smtClean="0"/>
              <a:t>SFD:</a:t>
            </a:r>
          </a:p>
          <a:p>
            <a:pPr marL="342900" lvl="1" indent="-342900" algn="just">
              <a:buFont typeface="Arial" panose="020B0604020202020204" pitchFamily="34" charset="0"/>
              <a:buChar char="•"/>
              <a:defRPr/>
            </a:pPr>
            <a:r>
              <a:rPr lang="en-US" altLang="zh-CN" sz="1800" b="1" kern="0" dirty="0" smtClean="0"/>
              <a:t>In </a:t>
            </a:r>
            <a:r>
              <a:rPr lang="en-US" altLang="zh-CN" sz="1800" b="1" kern="0" dirty="0"/>
              <a:t>the threshold based measurement instance, the </a:t>
            </a:r>
            <a:r>
              <a:rPr lang="en-US" altLang="zh-CN" sz="1800" b="1" kern="0" dirty="0" smtClean="0"/>
              <a:t>threshold for each responder </a:t>
            </a:r>
            <a:r>
              <a:rPr lang="en-US" altLang="zh-CN" sz="1800" b="1" kern="0" dirty="0"/>
              <a:t>to be compared with the CSI variation value is determined by the initiator. </a:t>
            </a:r>
            <a:endParaRPr lang="en-US" altLang="zh-CN" sz="1800" b="1" kern="0" dirty="0" smtClean="0"/>
          </a:p>
          <a:p>
            <a:pPr marL="685800" lvl="2" indent="-342900" algn="just">
              <a:buFont typeface="Arial" panose="020B0604020202020204" pitchFamily="34" charset="0"/>
              <a:buChar char="•"/>
              <a:defRPr/>
            </a:pPr>
            <a:endParaRPr lang="en-US" altLang="zh-CN" sz="10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a:t>Mengshi</a:t>
            </a:r>
            <a:r>
              <a:rPr lang="en-US" altLang="zh-CN" sz="1800" b="1" kern="0" dirty="0"/>
              <a:t> Hu </a:t>
            </a:r>
            <a:r>
              <a:rPr lang="en-US" altLang="zh-CN" sz="1800" b="1" kern="0" dirty="0" smtClean="0"/>
              <a:t>	</a:t>
            </a:r>
            <a:r>
              <a:rPr lang="en-US" altLang="zh-CN" sz="1800" b="1" dirty="0" smtClean="0"/>
              <a:t>	</a:t>
            </a:r>
            <a:r>
              <a:rPr lang="en-US" altLang="zh-CN" sz="1800" b="1" kern="0" dirty="0"/>
              <a:t>Second: </a:t>
            </a:r>
            <a:r>
              <a:rPr lang="en-US" altLang="zh-CN" sz="1800" b="1" kern="0" dirty="0" err="1"/>
              <a:t>Chenchen</a:t>
            </a:r>
            <a:r>
              <a:rPr lang="en-US" altLang="zh-CN" sz="1800" b="1" kern="0" dirty="0"/>
              <a:t> Liu</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rPr>
              <a:t>Approved by unanimous consent</a:t>
            </a:r>
            <a:endParaRPr lang="en-US" altLang="zh-CN" sz="1800" kern="0" dirty="0">
              <a:solidFill>
                <a:srgbClr val="000000"/>
              </a:solidFill>
              <a:latin typeface="Times New Roman" panose="02020603050405020304" pitchFamily="18" charset="0"/>
            </a:endParaRPr>
          </a:p>
          <a:p>
            <a:pPr marL="0" lvl="1" indent="0">
              <a:buNone/>
              <a:defRPr/>
            </a:pPr>
            <a:endParaRPr lang="en-US" altLang="zh-CN" sz="1600" kern="0" dirty="0" smtClean="0"/>
          </a:p>
          <a:p>
            <a:pPr marL="0" lvl="1" indent="0">
              <a:buNone/>
              <a:defRPr/>
            </a:pPr>
            <a:r>
              <a:rPr lang="en-US" altLang="zh-CN" sz="1600" kern="0" dirty="0" smtClean="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21/1364r3</a:t>
            </a:r>
            <a:endParaRPr lang="en-US" altLang="zh-CN" kern="0" dirty="0" smtClean="0"/>
          </a:p>
          <a:p>
            <a:pPr marL="628650" lvl="2">
              <a:buFont typeface="微软雅黑" panose="020B0503020204020204" pitchFamily="34" charset="-122"/>
              <a:buChar char="–"/>
              <a:defRPr/>
            </a:pPr>
            <a:r>
              <a:rPr lang="en-US" altLang="zh-CN" sz="1050" kern="0" dirty="0"/>
              <a:t>SP Result: </a:t>
            </a:r>
            <a:r>
              <a:rPr lang="en-US" altLang="zh-CN" sz="1050" kern="0" dirty="0" smtClean="0"/>
              <a:t> 16Y/ 1N/ 6A</a:t>
            </a:r>
            <a:endParaRPr lang="en-US" altLang="zh-CN" sz="1050"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728435930"/>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66</a:t>
            </a:fld>
            <a:endParaRPr lang="en-US" altLang="en-US" sz="1200" b="0" smtClean="0"/>
          </a:p>
        </p:txBody>
      </p:sp>
      <p:sp>
        <p:nvSpPr>
          <p:cNvPr id="7171" name="Rectangle 3"/>
          <p:cNvSpPr txBox="1">
            <a:spLocks noChangeArrowheads="1"/>
          </p:cNvSpPr>
          <p:nvPr/>
        </p:nvSpPr>
        <p:spPr bwMode="auto">
          <a:xfrm>
            <a:off x="685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Motions on </a:t>
            </a:r>
            <a:r>
              <a:rPr lang="en-US" altLang="zh-CN" sz="4000" dirty="0" smtClean="0">
                <a:solidFill>
                  <a:srgbClr val="0000FF"/>
                </a:solidFill>
              </a:rPr>
              <a:t>November Plenary</a:t>
            </a:r>
            <a:r>
              <a:rPr lang="en-US" altLang="en-US" sz="4000" dirty="0" smtClean="0"/>
              <a:t>.</a:t>
            </a:r>
          </a:p>
          <a:p>
            <a:pPr lvl="1"/>
            <a:endParaRPr lang="en-US" altLang="en-US" sz="3600" dirty="0" smtClean="0"/>
          </a:p>
          <a:p>
            <a:pPr lvl="1"/>
            <a:endParaRPr lang="en-US" altLang="en-US" sz="36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3151299425"/>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67</a:t>
            </a:fld>
            <a:endParaRPr lang="en-US" altLang="en-US" sz="1200" b="0" smtClean="0"/>
          </a:p>
        </p:txBody>
      </p:sp>
      <p:sp>
        <p:nvSpPr>
          <p:cNvPr id="7171" name="Rectangle 3"/>
          <p:cNvSpPr txBox="1">
            <a:spLocks noChangeArrowheads="1"/>
          </p:cNvSpPr>
          <p:nvPr/>
        </p:nvSpPr>
        <p:spPr bwMode="auto">
          <a:xfrm>
            <a:off x="723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34</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11bf SFD:</a:t>
            </a:r>
          </a:p>
          <a:p>
            <a:pPr marL="342900" lvl="1" indent="-342900" algn="just">
              <a:buFont typeface="Arial" panose="020B0604020202020204" pitchFamily="34" charset="0"/>
              <a:buChar char="•"/>
              <a:defRPr/>
            </a:pPr>
            <a:r>
              <a:rPr lang="en-US" altLang="zh-CN" sz="1800" kern="0" dirty="0" smtClean="0"/>
              <a:t>In </a:t>
            </a:r>
            <a:r>
              <a:rPr lang="en-US" altLang="zh-CN" sz="1800" kern="0" dirty="0"/>
              <a:t>reporting phase, the measurement results from multiple measurement setups of a sensing responder may be included in a single measurement report frame for delayed reporting.</a:t>
            </a:r>
          </a:p>
          <a:p>
            <a:pPr marL="685800" lvl="2" indent="-342900" algn="just">
              <a:buFont typeface="Arial" panose="020B0604020202020204" pitchFamily="34" charset="0"/>
              <a:buChar char="•"/>
              <a:defRPr/>
            </a:pPr>
            <a:r>
              <a:rPr lang="en-US" altLang="zh-CN" sz="1400" kern="0" dirty="0" smtClean="0"/>
              <a:t>Support </a:t>
            </a:r>
            <a:r>
              <a:rPr lang="en-US" altLang="zh-CN" sz="1400" kern="0" dirty="0"/>
              <a:t>for obtaining more than one measurement results in a single measurement report frame sent by the responder is optional for the initiator.</a:t>
            </a:r>
          </a:p>
          <a:p>
            <a:pPr marL="685800" lvl="2" indent="-342900" algn="just">
              <a:buFont typeface="Arial" panose="020B0604020202020204" pitchFamily="34" charset="0"/>
              <a:buChar char="•"/>
              <a:defRPr/>
            </a:pPr>
            <a:r>
              <a:rPr lang="en-US" altLang="zh-CN" sz="1400" kern="0" dirty="0" smtClean="0"/>
              <a:t>Support </a:t>
            </a:r>
            <a:r>
              <a:rPr lang="en-US" altLang="zh-CN" sz="1400" kern="0" dirty="0"/>
              <a:t>for buffering more than one measurement result and sending it in a single measurement report frame to the initiator is optional for the responder.</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Chaoming Luo 	</a:t>
            </a:r>
            <a:r>
              <a:rPr lang="en-US" altLang="zh-CN" sz="1800" b="1" dirty="0" smtClean="0"/>
              <a:t>	</a:t>
            </a:r>
            <a:r>
              <a:rPr lang="en-US" altLang="zh-CN" sz="1800" b="1" kern="0" dirty="0"/>
              <a:t>Second: Lei Huang</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21/1438r1</a:t>
            </a:r>
          </a:p>
          <a:p>
            <a:pPr marL="628650" lvl="2">
              <a:buFont typeface="微软雅黑" panose="020B0503020204020204" pitchFamily="34" charset="-122"/>
              <a:buChar char="–"/>
              <a:defRPr/>
            </a:pPr>
            <a:r>
              <a:rPr lang="en-US" altLang="zh-CN" kern="0" dirty="0"/>
              <a:t>SP Result:  </a:t>
            </a:r>
            <a:r>
              <a:rPr lang="en-US" altLang="zh-CN" kern="0" dirty="0" smtClean="0"/>
              <a:t>16Y</a:t>
            </a:r>
            <a:r>
              <a:rPr lang="en-US" altLang="zh-CN" kern="0" dirty="0"/>
              <a:t>/ </a:t>
            </a:r>
            <a:r>
              <a:rPr lang="en-US" altLang="zh-CN" kern="0" dirty="0" smtClean="0"/>
              <a:t>5N</a:t>
            </a:r>
            <a:r>
              <a:rPr lang="en-US" altLang="zh-CN" kern="0" dirty="0"/>
              <a:t>/ </a:t>
            </a:r>
            <a:r>
              <a:rPr lang="en-US" altLang="zh-CN" kern="0" dirty="0" smtClean="0"/>
              <a:t>13A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218239011"/>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68</a:t>
            </a:fld>
            <a:endParaRPr lang="en-US" altLang="en-US" sz="1200" b="0" smtClean="0"/>
          </a:p>
        </p:txBody>
      </p:sp>
      <p:sp>
        <p:nvSpPr>
          <p:cNvPr id="7171" name="Rectangle 3"/>
          <p:cNvSpPr txBox="1">
            <a:spLocks noChangeArrowheads="1"/>
          </p:cNvSpPr>
          <p:nvPr/>
        </p:nvSpPr>
        <p:spPr bwMode="auto">
          <a:xfrm>
            <a:off x="723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35</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Motion to incorporate the text on slides 5, 6 of 11-21-1701-01-00bf Measurement setup termination into the </a:t>
            </a:r>
            <a:r>
              <a:rPr lang="en-US" altLang="zh-CN" sz="1800" b="1" kern="0" dirty="0" smtClean="0"/>
              <a:t>SFD. </a:t>
            </a:r>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Solomon Trainin</a:t>
            </a:r>
            <a:r>
              <a:rPr lang="en-US" altLang="zh-CN" sz="1800" b="1" kern="0" dirty="0" smtClean="0"/>
              <a:t>	</a:t>
            </a:r>
            <a:r>
              <a:rPr lang="en-US" altLang="zh-CN" sz="1800" b="1" dirty="0" smtClean="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21/1701r1</a:t>
            </a:r>
          </a:p>
          <a:p>
            <a:pPr marL="628650" lvl="2">
              <a:buFont typeface="微软雅黑" panose="020B0503020204020204" pitchFamily="34" charset="-122"/>
              <a:buChar char="–"/>
              <a:defRPr/>
            </a:pPr>
            <a:r>
              <a:rPr lang="en-US" altLang="zh-CN" kern="0" dirty="0"/>
              <a:t>SP Result:  </a:t>
            </a:r>
            <a:r>
              <a:rPr lang="en-US" altLang="zh-CN" kern="0" dirty="0" smtClean="0"/>
              <a:t>32Y</a:t>
            </a:r>
            <a:r>
              <a:rPr lang="en-US" altLang="zh-CN" kern="0" dirty="0"/>
              <a:t>/ </a:t>
            </a:r>
            <a:r>
              <a:rPr lang="en-US" altLang="zh-CN" kern="0" dirty="0" smtClean="0"/>
              <a:t>4N</a:t>
            </a:r>
            <a:r>
              <a:rPr lang="en-US" altLang="zh-CN" kern="0" dirty="0"/>
              <a:t>/ </a:t>
            </a:r>
            <a:r>
              <a:rPr lang="en-US" altLang="zh-CN" kern="0" dirty="0" smtClean="0"/>
              <a:t>59A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888254024"/>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69</a:t>
            </a:fld>
            <a:endParaRPr lang="en-US" altLang="en-US" sz="1200" b="0" smtClean="0"/>
          </a:p>
        </p:txBody>
      </p:sp>
      <p:sp>
        <p:nvSpPr>
          <p:cNvPr id="7171" name="Rectangle 3"/>
          <p:cNvSpPr txBox="1">
            <a:spLocks noChangeArrowheads="1"/>
          </p:cNvSpPr>
          <p:nvPr/>
        </p:nvSpPr>
        <p:spPr bwMode="auto">
          <a:xfrm>
            <a:off x="723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36</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11bf SFD:</a:t>
            </a:r>
          </a:p>
          <a:p>
            <a:pPr marL="342900" lvl="1" indent="-342900" algn="just">
              <a:buFont typeface="Arial" panose="020B0604020202020204" pitchFamily="34" charset="0"/>
              <a:buChar char="•"/>
              <a:defRPr/>
            </a:pPr>
            <a:r>
              <a:rPr lang="en-US" altLang="zh-CN" sz="1800" kern="0" dirty="0" smtClean="0"/>
              <a:t>During </a:t>
            </a:r>
            <a:r>
              <a:rPr lang="en-US" altLang="zh-CN" sz="1800" kern="0" dirty="0"/>
              <a:t>a sensing measurement setup, role(s) of a sensing responder shall be determined as one of </a:t>
            </a:r>
            <a:r>
              <a:rPr lang="en-US" altLang="zh-CN" sz="1800" kern="0" dirty="0" smtClean="0"/>
              <a:t>followings:</a:t>
            </a:r>
            <a:endParaRPr lang="en-US" altLang="zh-CN" sz="1800" kern="0" dirty="0"/>
          </a:p>
          <a:p>
            <a:pPr marL="342900" lvl="2" indent="0" algn="just">
              <a:buNone/>
              <a:defRPr/>
            </a:pPr>
            <a:r>
              <a:rPr lang="en-US" altLang="zh-CN" sz="1400" kern="0" dirty="0" smtClean="0"/>
              <a:t>– Sensing </a:t>
            </a:r>
            <a:r>
              <a:rPr lang="en-US" altLang="zh-CN" sz="1400" kern="0" dirty="0"/>
              <a:t>Receiver</a:t>
            </a:r>
          </a:p>
          <a:p>
            <a:pPr marL="342900" lvl="2" indent="0" algn="just">
              <a:buNone/>
              <a:defRPr/>
            </a:pPr>
            <a:r>
              <a:rPr lang="en-US" altLang="zh-CN" sz="1400" kern="0" dirty="0" smtClean="0"/>
              <a:t>– Sensing </a:t>
            </a:r>
            <a:r>
              <a:rPr lang="en-US" altLang="zh-CN" sz="1400" kern="0" dirty="0"/>
              <a:t>Transmitter</a:t>
            </a:r>
          </a:p>
          <a:p>
            <a:pPr marL="342900" lvl="2" indent="0" algn="just">
              <a:buNone/>
              <a:defRPr/>
            </a:pPr>
            <a:r>
              <a:rPr lang="en-US" altLang="zh-CN" sz="1400" kern="0" dirty="0" smtClean="0"/>
              <a:t>– Sensing </a:t>
            </a:r>
            <a:r>
              <a:rPr lang="en-US" altLang="zh-CN" sz="1400" kern="0" dirty="0"/>
              <a:t>Transmitter and Receiver</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a:t>Insun</a:t>
            </a:r>
            <a:r>
              <a:rPr lang="en-US" altLang="zh-CN" sz="1800" b="1" kern="0" dirty="0"/>
              <a:t> Jang </a:t>
            </a:r>
            <a:r>
              <a:rPr lang="en-US" altLang="zh-CN" sz="1800" b="1" kern="0" dirty="0" smtClean="0"/>
              <a:t>	</a:t>
            </a:r>
            <a:r>
              <a:rPr lang="en-US" altLang="zh-CN" sz="1800" b="1" dirty="0" smtClean="0"/>
              <a:t>	</a:t>
            </a:r>
            <a:r>
              <a:rPr lang="en-US" altLang="zh-CN" sz="1800" b="1" kern="0" dirty="0"/>
              <a:t>Second</a:t>
            </a:r>
            <a:r>
              <a:rPr lang="en-US" altLang="zh-CN" sz="1800" b="1" kern="0" dirty="0" smtClean="0"/>
              <a:t>: Sang </a:t>
            </a:r>
            <a:r>
              <a:rPr lang="en-US" altLang="zh-CN" sz="1800" b="1" kern="0" dirty="0"/>
              <a:t>Kim</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21/1736r2</a:t>
            </a:r>
          </a:p>
          <a:p>
            <a:pPr marL="628650" lvl="2">
              <a:buFont typeface="微软雅黑" panose="020B0503020204020204" pitchFamily="34" charset="-122"/>
              <a:buChar char="–"/>
              <a:defRPr/>
            </a:pPr>
            <a:r>
              <a:rPr lang="en-US" altLang="zh-CN" kern="0" dirty="0"/>
              <a:t>SP Result:  </a:t>
            </a:r>
            <a:r>
              <a:rPr lang="en-US" altLang="zh-CN" kern="0" dirty="0" smtClean="0"/>
              <a:t>34Y/ 6N</a:t>
            </a:r>
            <a:r>
              <a:rPr lang="en-US" altLang="zh-CN" kern="0" dirty="0"/>
              <a:t>/ </a:t>
            </a:r>
            <a:r>
              <a:rPr lang="en-US" altLang="zh-CN" kern="0" dirty="0" smtClean="0"/>
              <a:t>23A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66625383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02D55DD-44A2-4C1C-B83A-B52324D38604}" type="slidenum">
              <a:rPr lang="en-US" altLang="en-US" sz="1200" b="0" smtClean="0"/>
              <a:pPr>
                <a:spcBef>
                  <a:spcPct val="0"/>
                </a:spcBef>
                <a:buFontTx/>
                <a:buNone/>
              </a:pPr>
              <a:t>7</a:t>
            </a:fld>
            <a:endParaRPr lang="en-US" altLang="en-US" sz="1200" b="0" smtClean="0"/>
          </a:p>
        </p:txBody>
      </p:sp>
      <p:sp>
        <p:nvSpPr>
          <p:cNvPr id="34819"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a:t>Motion 2b</a:t>
            </a:r>
            <a:endParaRPr lang="en-US" altLang="en-US" sz="2800">
              <a:solidFill>
                <a:schemeClr val="tx2"/>
              </a:solidFill>
            </a:endParaRPr>
          </a:p>
        </p:txBody>
      </p:sp>
      <p:sp>
        <p:nvSpPr>
          <p:cNvPr id="34820"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smtClean="0"/>
              <a:t>Move to confirm </a:t>
            </a:r>
            <a:r>
              <a:rPr lang="en-US" altLang="zh-CN" kern="0" dirty="0"/>
              <a:t>Assaf </a:t>
            </a:r>
            <a:r>
              <a:rPr lang="en-US" altLang="zh-CN" kern="0" dirty="0" smtClean="0"/>
              <a:t>Kasher as </a:t>
            </a:r>
            <a:r>
              <a:rPr lang="en-US" altLang="zh-CN" kern="0" dirty="0" err="1" smtClean="0"/>
              <a:t>TGbf</a:t>
            </a:r>
            <a:r>
              <a:rPr lang="en-US" altLang="zh-CN" kern="0" dirty="0" smtClean="0"/>
              <a:t> Vice-Chair.</a:t>
            </a:r>
          </a:p>
          <a:p>
            <a:pPr>
              <a:defRPr/>
            </a:pPr>
            <a:endParaRPr lang="en-US" altLang="zh-CN" kern="0" dirty="0" smtClean="0"/>
          </a:p>
          <a:p>
            <a:pPr>
              <a:defRPr/>
            </a:pPr>
            <a:endParaRPr lang="en-US" altLang="zh-CN" kern="0" dirty="0" smtClean="0"/>
          </a:p>
          <a:p>
            <a:pPr marL="342900" lvl="1" indent="-342900">
              <a:buFont typeface="Arial" panose="020B0604020202020204" pitchFamily="34" charset="0"/>
              <a:buChar char="•"/>
              <a:defRPr/>
            </a:pPr>
            <a:r>
              <a:rPr lang="en-US" altLang="zh-CN" kern="0" dirty="0" smtClean="0"/>
              <a:t>Move</a:t>
            </a:r>
            <a:r>
              <a:rPr lang="en-US" altLang="zh-CN" kern="0" dirty="0"/>
              <a:t>: Oscar Au  </a:t>
            </a:r>
            <a:r>
              <a:rPr lang="en-US" altLang="zh-CN" kern="0" dirty="0" smtClean="0"/>
              <a:t>		Second: </a:t>
            </a:r>
            <a:r>
              <a:rPr lang="en-US" altLang="zh-CN" kern="0" dirty="0" err="1"/>
              <a:t>Jinsoo</a:t>
            </a:r>
            <a:r>
              <a:rPr lang="en-US" altLang="zh-CN" kern="0" dirty="0"/>
              <a:t> Choi </a:t>
            </a:r>
            <a:r>
              <a:rPr lang="en-US" altLang="zh-CN" kern="0" dirty="0" smtClean="0"/>
              <a:t>	</a:t>
            </a:r>
          </a:p>
          <a:p>
            <a:pPr marL="342900" lvl="1" indent="-342900">
              <a:buFont typeface="Arial" panose="020B0604020202020204" pitchFamily="34" charset="0"/>
              <a:buChar char="•"/>
              <a:defRPr/>
            </a:pPr>
            <a:r>
              <a:rPr lang="en-US" altLang="zh-CN" kern="0" dirty="0" smtClean="0"/>
              <a:t>Result: </a:t>
            </a:r>
            <a:r>
              <a:rPr lang="en-US" altLang="zh-CN" dirty="0">
                <a:highlight>
                  <a:srgbClr val="00FF00"/>
                </a:highlight>
              </a:rPr>
              <a:t>Approved by unanimous consent</a:t>
            </a:r>
            <a:endParaRPr lang="en-US" altLang="zh-CN" kern="0" dirty="0"/>
          </a:p>
        </p:txBody>
      </p:sp>
    </p:spTree>
    <p:extLst>
      <p:ext uri="{BB962C8B-B14F-4D97-AF65-F5344CB8AC3E}">
        <p14:creationId xmlns:p14="http://schemas.microsoft.com/office/powerpoint/2010/main" val="627198174"/>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70</a:t>
            </a:fld>
            <a:endParaRPr lang="en-US" altLang="en-US" sz="1200" b="0" smtClean="0"/>
          </a:p>
        </p:txBody>
      </p:sp>
      <p:sp>
        <p:nvSpPr>
          <p:cNvPr id="7171" name="Rectangle 3"/>
          <p:cNvSpPr txBox="1">
            <a:spLocks noChangeArrowheads="1"/>
          </p:cNvSpPr>
          <p:nvPr/>
        </p:nvSpPr>
        <p:spPr bwMode="auto">
          <a:xfrm>
            <a:off x="723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37</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11bf SFD:</a:t>
            </a:r>
          </a:p>
          <a:p>
            <a:pPr marL="342900" lvl="1" indent="-342900" algn="just">
              <a:buFont typeface="Arial" panose="020B0604020202020204" pitchFamily="34" charset="0"/>
              <a:buChar char="•"/>
              <a:defRPr/>
            </a:pPr>
            <a:r>
              <a:rPr lang="en-US" altLang="zh-CN" sz="1800" kern="0" dirty="0" smtClean="0"/>
              <a:t>The </a:t>
            </a:r>
            <a:r>
              <a:rPr lang="en-US" altLang="zh-CN" sz="1800" kern="0" dirty="0"/>
              <a:t>transmitter and </a:t>
            </a:r>
            <a:r>
              <a:rPr lang="en-US" altLang="zh-CN" sz="1800" kern="0" dirty="0" smtClean="0"/>
              <a:t>receiver role(s</a:t>
            </a:r>
            <a:r>
              <a:rPr lang="en-US" altLang="zh-CN" sz="1800" kern="0" dirty="0"/>
              <a:t>) of a STA corresponding to a sensing measurement setup ID until the measurement setup is terminated shall be fixed as determined during the measurement </a:t>
            </a:r>
            <a:r>
              <a:rPr lang="en-US" altLang="zh-CN" sz="1800" kern="0" dirty="0" smtClean="0"/>
              <a:t>setup</a:t>
            </a:r>
            <a:r>
              <a:rPr lang="en-US" altLang="zh-CN" sz="1800" kern="0" dirty="0"/>
              <a:t>.</a:t>
            </a:r>
          </a:p>
          <a:p>
            <a:pPr marL="342900" lvl="2" indent="0" algn="just">
              <a:buNone/>
              <a:defRPr/>
            </a:pPr>
            <a:endParaRPr lang="en-US" altLang="zh-CN" sz="1400" kern="0" dirty="0"/>
          </a:p>
          <a:p>
            <a:pPr marL="342900" lvl="2" indent="0" algn="just">
              <a:buNone/>
              <a:defRPr/>
            </a:pPr>
            <a:endParaRPr lang="en-US" altLang="zh-CN" sz="1400" b="1" kern="0" dirty="0" smtClean="0"/>
          </a:p>
          <a:p>
            <a:pPr marL="342900" lvl="2" indent="0" algn="just">
              <a:buNone/>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a:t>Insun</a:t>
            </a:r>
            <a:r>
              <a:rPr lang="en-US" altLang="zh-CN" sz="1800" b="1" kern="0" dirty="0"/>
              <a:t> Jang </a:t>
            </a:r>
            <a:r>
              <a:rPr lang="en-US" altLang="zh-CN" sz="1800" b="1" kern="0" dirty="0" smtClean="0"/>
              <a:t>	</a:t>
            </a:r>
            <a:r>
              <a:rPr lang="en-US" altLang="zh-CN" sz="1800" b="1" dirty="0" smtClean="0"/>
              <a:t>	</a:t>
            </a:r>
            <a:r>
              <a:rPr lang="en-US" altLang="zh-CN" sz="1800" b="1" kern="0" dirty="0"/>
              <a:t>Second: </a:t>
            </a:r>
            <a:r>
              <a:rPr lang="en-US" altLang="zh-CN" sz="1800" b="1" kern="0" dirty="0" err="1"/>
              <a:t>Dongguk</a:t>
            </a:r>
            <a:r>
              <a:rPr lang="en-US" altLang="zh-CN" sz="1800" b="1" kern="0" dirty="0"/>
              <a:t> Lim</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0" lvl="1" indent="0">
              <a:buNone/>
              <a:defRPr/>
            </a:pPr>
            <a:endParaRPr lang="en-US" altLang="zh-CN" sz="16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21/1736r2</a:t>
            </a:r>
          </a:p>
          <a:p>
            <a:pPr marL="628650" lvl="2">
              <a:buFont typeface="微软雅黑" panose="020B0503020204020204" pitchFamily="34" charset="-122"/>
              <a:buChar char="–"/>
              <a:defRPr/>
            </a:pPr>
            <a:r>
              <a:rPr lang="en-US" altLang="zh-CN" kern="0" dirty="0"/>
              <a:t>SP Result:  </a:t>
            </a:r>
            <a:r>
              <a:rPr lang="en-US" altLang="zh-CN" kern="0" dirty="0" smtClean="0"/>
              <a:t>35Y/ 7N</a:t>
            </a:r>
            <a:r>
              <a:rPr lang="en-US" altLang="zh-CN" kern="0" dirty="0"/>
              <a:t>/ </a:t>
            </a:r>
            <a:r>
              <a:rPr lang="en-US" altLang="zh-CN" kern="0" dirty="0" smtClean="0"/>
              <a:t>22A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018661105"/>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71</a:t>
            </a:fld>
            <a:endParaRPr lang="en-US" altLang="en-US" sz="1200" b="0" smtClean="0"/>
          </a:p>
        </p:txBody>
      </p:sp>
      <p:sp>
        <p:nvSpPr>
          <p:cNvPr id="7171" name="Rectangle 3"/>
          <p:cNvSpPr txBox="1">
            <a:spLocks noChangeArrowheads="1"/>
          </p:cNvSpPr>
          <p:nvPr/>
        </p:nvSpPr>
        <p:spPr bwMode="auto">
          <a:xfrm>
            <a:off x="495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Motions on </a:t>
            </a:r>
            <a:r>
              <a:rPr lang="en-US" altLang="zh-CN" sz="4000" dirty="0">
                <a:solidFill>
                  <a:srgbClr val="0000FF"/>
                </a:solidFill>
              </a:rPr>
              <a:t>December </a:t>
            </a:r>
            <a:r>
              <a:rPr lang="en-US" altLang="zh-CN" sz="4000" dirty="0" smtClean="0">
                <a:solidFill>
                  <a:srgbClr val="0000FF"/>
                </a:solidFill>
              </a:rPr>
              <a:t>21 </a:t>
            </a:r>
            <a:r>
              <a:rPr lang="en-US" altLang="zh-CN" sz="4000" dirty="0">
                <a:solidFill>
                  <a:srgbClr val="0000FF"/>
                </a:solidFill>
              </a:rPr>
              <a:t>(Tuesday)</a:t>
            </a:r>
            <a:r>
              <a:rPr lang="en-US" altLang="en-US" sz="4000" dirty="0" smtClean="0"/>
              <a:t>.</a:t>
            </a:r>
          </a:p>
          <a:p>
            <a:pPr lvl="1"/>
            <a:endParaRPr lang="en-US" altLang="en-US" sz="3600" dirty="0" smtClean="0"/>
          </a:p>
          <a:p>
            <a:pPr lvl="1"/>
            <a:endParaRPr lang="en-US" altLang="en-US" sz="36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767888697"/>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72</a:t>
            </a:fld>
            <a:endParaRPr lang="en-US" altLang="en-US" sz="1200" b="0" smtClean="0"/>
          </a:p>
        </p:txBody>
      </p:sp>
      <p:sp>
        <p:nvSpPr>
          <p:cNvPr id="7171" name="Rectangle 3"/>
          <p:cNvSpPr txBox="1">
            <a:spLocks noChangeArrowheads="1"/>
          </p:cNvSpPr>
          <p:nvPr/>
        </p:nvSpPr>
        <p:spPr bwMode="auto">
          <a:xfrm>
            <a:off x="723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38</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76200" y="1066800"/>
            <a:ext cx="90678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lvl="1" indent="-342900" algn="just">
              <a:buFont typeface="Arial" panose="020B0604020202020204" pitchFamily="34" charset="0"/>
              <a:buChar char="•"/>
              <a:defRPr/>
            </a:pPr>
            <a:r>
              <a:rPr lang="en-US" altLang="zh-CN" sz="1800" b="1" kern="0" dirty="0" smtClean="0"/>
              <a:t>Move </a:t>
            </a:r>
            <a:r>
              <a:rPr lang="en-US" altLang="zh-CN" sz="1800" b="1" kern="0" dirty="0"/>
              <a:t>to add the following to the </a:t>
            </a:r>
            <a:r>
              <a:rPr lang="en-US" altLang="zh-CN" sz="1800" b="1" kern="0" dirty="0" err="1"/>
              <a:t>TGbf</a:t>
            </a:r>
            <a:r>
              <a:rPr lang="en-US" altLang="zh-CN" sz="1800" b="1" kern="0" dirty="0"/>
              <a:t> SFD:</a:t>
            </a:r>
          </a:p>
          <a:p>
            <a:pPr marL="0" indent="0">
              <a:buNone/>
            </a:pPr>
            <a:endParaRPr lang="en-US" altLang="zh-CN" sz="300" dirty="0" smtClean="0"/>
          </a:p>
          <a:p>
            <a:pPr marL="0" indent="0">
              <a:buNone/>
            </a:pPr>
            <a:r>
              <a:rPr lang="en-US" altLang="zh-CN" sz="1400" dirty="0" smtClean="0"/>
              <a:t>An optional sensing by proxy (SBP) procedure is defined in which:</a:t>
            </a:r>
            <a:endParaRPr lang="zh-CN" altLang="zh-CN" sz="1400" dirty="0" smtClean="0"/>
          </a:p>
          <a:p>
            <a:pPr lvl="0"/>
            <a:r>
              <a:rPr lang="en-US" altLang="zh-CN" sz="1400" dirty="0" smtClean="0"/>
              <a:t>An “SBP request” consists of a non-AP STA sending an SBP Request frame to an SBP-capable AP STA.</a:t>
            </a:r>
            <a:endParaRPr lang="zh-CN" altLang="zh-CN" sz="1400" dirty="0" smtClean="0"/>
          </a:p>
          <a:p>
            <a:pPr lvl="1"/>
            <a:r>
              <a:rPr lang="en-US" altLang="zh-CN" sz="1200" dirty="0" smtClean="0"/>
              <a:t>A STA that sends an SBP Request frame to invoke SBP (and, as a result, WLAN sensing) is denoted by “SBP requesting STA”.</a:t>
            </a:r>
          </a:p>
          <a:p>
            <a:pPr lvl="1"/>
            <a:r>
              <a:rPr lang="en-US" altLang="zh-CN" sz="1200" dirty="0" smtClean="0"/>
              <a:t>The </a:t>
            </a:r>
            <a:r>
              <a:rPr lang="en-US" altLang="zh-CN" sz="1200" dirty="0"/>
              <a:t>format and contents of the SBP Request frame are </a:t>
            </a:r>
            <a:r>
              <a:rPr lang="en-US" altLang="zh-CN" sz="1200" dirty="0" smtClean="0"/>
              <a:t>TBD.</a:t>
            </a:r>
            <a:endParaRPr lang="zh-CN" altLang="zh-CN" sz="1200" dirty="0"/>
          </a:p>
          <a:p>
            <a:pPr lvl="0"/>
            <a:r>
              <a:rPr lang="en-US" altLang="zh-CN" sz="1400" dirty="0" smtClean="0"/>
              <a:t>An </a:t>
            </a:r>
            <a:r>
              <a:rPr lang="en-US" altLang="zh-CN" sz="1400" dirty="0"/>
              <a:t>AP STA that receives an SBP request shall send to the SBP requesting STA an SBP Response frame to accept or reject the request. </a:t>
            </a:r>
            <a:endParaRPr lang="zh-CN" altLang="zh-CN" sz="1400" dirty="0"/>
          </a:p>
          <a:p>
            <a:pPr lvl="1"/>
            <a:r>
              <a:rPr lang="en-US" altLang="zh-CN" sz="1200" dirty="0" smtClean="0"/>
              <a:t>The </a:t>
            </a:r>
            <a:r>
              <a:rPr lang="en-US" altLang="zh-CN" sz="1200" dirty="0"/>
              <a:t>format and contents of the SBP Response frame are TBD.</a:t>
            </a:r>
            <a:endParaRPr lang="zh-CN" altLang="zh-CN" sz="1200" dirty="0"/>
          </a:p>
          <a:p>
            <a:pPr lvl="0"/>
            <a:r>
              <a:rPr lang="en-US" altLang="zh-CN" sz="1400" dirty="0" smtClean="0"/>
              <a:t>An </a:t>
            </a:r>
            <a:r>
              <a:rPr lang="en-US" altLang="zh-CN" sz="1400" dirty="0"/>
              <a:t>AP STA that accepts an SBP request shall initiate a WLAN sensing procedure with one or more non-AP STAs using operational parameters derived from those indicated within the SBP Request frame</a:t>
            </a:r>
            <a:r>
              <a:rPr lang="en-US" altLang="zh-CN" sz="1400" dirty="0" smtClean="0"/>
              <a:t>.</a:t>
            </a:r>
          </a:p>
          <a:p>
            <a:pPr lvl="0"/>
            <a:r>
              <a:rPr lang="en-US" altLang="zh-CN" sz="1400" dirty="0"/>
              <a:t>Whether the SBP requesting STA participates or not in the WLAN sensing procedure </a:t>
            </a:r>
            <a:r>
              <a:rPr lang="en-US" altLang="zh-CN" sz="1400" dirty="0" smtClean="0"/>
              <a:t>as a sensing responder is TBD.</a:t>
            </a:r>
            <a:endParaRPr lang="en-US" altLang="zh-CN" sz="1400" dirty="0"/>
          </a:p>
          <a:p>
            <a:pPr lvl="0"/>
            <a:r>
              <a:rPr lang="en-US" altLang="zh-CN" sz="1400" dirty="0" smtClean="0"/>
              <a:t>Measurement </a:t>
            </a:r>
            <a:r>
              <a:rPr lang="en-US" altLang="zh-CN" sz="1400" dirty="0"/>
              <a:t>results obtained in a WLAN sensing procedure resultant from an SBP request shall be reported to the SBP requesting </a:t>
            </a:r>
            <a:r>
              <a:rPr lang="en-US" altLang="zh-CN" sz="1400" dirty="0" smtClean="0"/>
              <a:t>STA.</a:t>
            </a:r>
          </a:p>
          <a:p>
            <a:pPr lvl="0"/>
            <a:endParaRPr lang="en-US" altLang="zh-CN" sz="800" b="1" kern="0" dirty="0"/>
          </a:p>
          <a:p>
            <a:pPr marL="342900" lvl="1" indent="-342900" algn="just">
              <a:buFont typeface="Arial" panose="020B0604020202020204" pitchFamily="34" charset="0"/>
              <a:buChar char="•"/>
              <a:defRPr/>
            </a:pPr>
            <a:r>
              <a:rPr lang="en-US" altLang="zh-CN" sz="1600" b="1" kern="0" dirty="0" smtClean="0"/>
              <a:t>Move: </a:t>
            </a:r>
            <a:r>
              <a:rPr lang="en-US" altLang="zh-CN" sz="1600" b="1" kern="0" dirty="0"/>
              <a:t>Claudio Da Silva </a:t>
            </a:r>
            <a:r>
              <a:rPr lang="en-US" altLang="zh-CN" sz="1600" b="1" kern="0" dirty="0" smtClean="0"/>
              <a:t>	</a:t>
            </a:r>
            <a:r>
              <a:rPr lang="en-US" altLang="zh-CN" sz="1600" b="1" dirty="0" smtClean="0"/>
              <a:t>	</a:t>
            </a:r>
            <a:r>
              <a:rPr lang="en-US" altLang="zh-CN" sz="1600" b="1" kern="0" dirty="0"/>
              <a:t>Second: Chaoming Luo</a:t>
            </a:r>
            <a:endParaRPr lang="en-US" altLang="zh-CN" sz="1600" b="1" kern="0" dirty="0" smtClean="0"/>
          </a:p>
          <a:p>
            <a:pPr marL="342900" lvl="1" indent="-342900" algn="just">
              <a:buFont typeface="Arial" panose="020B0604020202020204" pitchFamily="34" charset="0"/>
              <a:buChar char="•"/>
              <a:defRPr/>
            </a:pPr>
            <a:r>
              <a:rPr lang="en-US" altLang="zh-CN" sz="1600" b="1" kern="0" dirty="0" smtClean="0"/>
              <a:t>Result: </a:t>
            </a:r>
            <a:r>
              <a:rPr lang="en-US" altLang="zh-CN" sz="1600" dirty="0">
                <a:highlight>
                  <a:srgbClr val="00FF00"/>
                </a:highlight>
              </a:rPr>
              <a:t>Approved by unanimous consent</a:t>
            </a:r>
            <a:endParaRPr lang="en-US" altLang="zh-CN" sz="1000" kern="0" dirty="0"/>
          </a:p>
          <a:p>
            <a:pPr marL="342900" lvl="1" indent="-342900" algn="just">
              <a:buFont typeface="Arial" panose="020B0604020202020204" pitchFamily="34" charset="0"/>
              <a:buChar char="•"/>
              <a:defRPr/>
            </a:pPr>
            <a:endParaRPr lang="en-US" altLang="zh-CN" sz="1000" kern="0" dirty="0" smtClean="0"/>
          </a:p>
          <a:p>
            <a:pPr marL="0" lvl="1" indent="0">
              <a:buNone/>
              <a:defRPr/>
            </a:pPr>
            <a:endParaRPr lang="en-US" altLang="zh-CN" sz="6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spcBef>
                <a:spcPts val="0"/>
              </a:spcBef>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21/1692r4</a:t>
            </a:r>
            <a:endParaRPr lang="en-US" altLang="zh-CN" kern="0" dirty="0" smtClean="0"/>
          </a:p>
          <a:p>
            <a:pPr marL="628650" lvl="2">
              <a:spcBef>
                <a:spcPts val="0"/>
              </a:spcBef>
              <a:buFont typeface="微软雅黑" panose="020B0503020204020204" pitchFamily="34" charset="-122"/>
              <a:buChar char="–"/>
              <a:defRPr/>
            </a:pPr>
            <a:r>
              <a:rPr lang="en-US" altLang="zh-CN" kern="0" dirty="0" smtClean="0"/>
              <a:t>SP Result:  30Y/ 2N/ 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841735430"/>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73</a:t>
            </a:fld>
            <a:endParaRPr lang="en-US" altLang="en-US" sz="1200" b="0" smtClean="0"/>
          </a:p>
        </p:txBody>
      </p:sp>
      <p:sp>
        <p:nvSpPr>
          <p:cNvPr id="7171" name="Rectangle 3"/>
          <p:cNvSpPr txBox="1">
            <a:spLocks noChangeArrowheads="1"/>
          </p:cNvSpPr>
          <p:nvPr/>
        </p:nvSpPr>
        <p:spPr bwMode="auto">
          <a:xfrm>
            <a:off x="723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39</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r>
              <a:rPr lang="en-US" altLang="zh-CN" sz="1400" dirty="0"/>
              <a:t>11bf shall define a non-Trigger based (non-TB) sensing measurement instance as follows:</a:t>
            </a:r>
            <a:endParaRPr lang="zh-CN" altLang="zh-CN" sz="1400" dirty="0"/>
          </a:p>
          <a:p>
            <a:pPr lvl="2"/>
            <a:r>
              <a:rPr lang="en-US" altLang="zh-CN" dirty="0"/>
              <a:t>One non-AP STA is the sensing initiator and one AP is the sensing responder</a:t>
            </a:r>
            <a:r>
              <a:rPr lang="en-US" altLang="zh-CN" dirty="0" smtClean="0"/>
              <a:t>.</a:t>
            </a:r>
          </a:p>
          <a:p>
            <a:pPr lvl="2"/>
            <a:r>
              <a:rPr lang="en-US" altLang="zh-CN" dirty="0"/>
              <a:t>Once the non-AP STA obtains a TXOP, it </a:t>
            </a:r>
            <a:r>
              <a:rPr lang="en-US" altLang="zh-CN" dirty="0" smtClean="0"/>
              <a:t>initiates </a:t>
            </a:r>
            <a:r>
              <a:rPr lang="en-US" altLang="zh-CN" dirty="0"/>
              <a:t>a non-TB sensing measurement instance by transmitting an NDPA frame to the AP followed by an Initiator-to-Responder (I2R) NDP after SIFS. SIFS after the I2R NDP, the AP shall transmit a Responder-to-Initiator (R2I) NDP to the non-AP STA</a:t>
            </a:r>
            <a:r>
              <a:rPr lang="en-US" altLang="zh-CN" dirty="0" smtClean="0"/>
              <a:t>.</a:t>
            </a:r>
          </a:p>
          <a:p>
            <a:pPr lvl="2"/>
            <a:r>
              <a:rPr lang="en-US" altLang="zh-CN" dirty="0"/>
              <a:t>If the non-AP STA is only the sensing transmitter, then the NDPA frame should configure the R2I NDP to be transmitted with minimum possible length with one LTF symbol.</a:t>
            </a:r>
            <a:endParaRPr lang="zh-CN" altLang="zh-CN" dirty="0"/>
          </a:p>
          <a:p>
            <a:pPr lvl="2"/>
            <a:r>
              <a:rPr lang="en-US" altLang="zh-CN" dirty="0"/>
              <a:t>If the non-AP STA is only the sensing receiver, then the NDPA frame should configure the I2R NDP to be transmitted with minimum possible length with one LTF symbol.</a:t>
            </a:r>
            <a:endParaRPr lang="zh-CN" altLang="zh-CN" dirty="0"/>
          </a:p>
          <a:p>
            <a:pPr lvl="2"/>
            <a:r>
              <a:rPr lang="en-US" altLang="zh-CN" dirty="0"/>
              <a:t>The details of the NDPA frame are TBD</a:t>
            </a:r>
            <a:r>
              <a:rPr lang="en-US" altLang="zh-CN" dirty="0" smtClean="0"/>
              <a:t>.</a:t>
            </a:r>
          </a:p>
          <a:p>
            <a:pPr lvl="2"/>
            <a:r>
              <a:rPr lang="en-US" altLang="zh-CN" dirty="0" smtClean="0"/>
              <a:t>I2R/R2I </a:t>
            </a:r>
            <a:r>
              <a:rPr lang="en-US" altLang="zh-CN" dirty="0"/>
              <a:t>NDP formats are TBD.</a:t>
            </a:r>
            <a:endParaRPr lang="zh-CN" altLang="zh-CN" dirty="0" smtClean="0"/>
          </a:p>
          <a:p>
            <a:pPr marL="342900" lvl="1" indent="-342900" algn="just">
              <a:buFont typeface="Arial" panose="020B0604020202020204" pitchFamily="34" charset="0"/>
              <a:buChar char="•"/>
              <a:defRPr/>
            </a:pPr>
            <a:endParaRPr lang="en-US" altLang="zh-CN" sz="1400" b="1" kern="0" dirty="0"/>
          </a:p>
          <a:p>
            <a:pPr marL="342900" lvl="1" indent="-342900" algn="just">
              <a:buFont typeface="Arial" panose="020B0604020202020204" pitchFamily="34" charset="0"/>
              <a:buChar char="•"/>
              <a:defRPr/>
            </a:pPr>
            <a:r>
              <a:rPr lang="en-US" altLang="zh-CN" sz="1800" b="1" kern="0" dirty="0" smtClean="0"/>
              <a:t>Move: Cheng Chen 	</a:t>
            </a:r>
            <a:r>
              <a:rPr lang="en-US" altLang="zh-CN" sz="1800" b="1" dirty="0" smtClean="0"/>
              <a:t>	</a:t>
            </a:r>
            <a:r>
              <a:rPr lang="en-US" altLang="zh-CN" sz="1800" b="1" kern="0" dirty="0"/>
              <a:t>Second: </a:t>
            </a:r>
            <a:r>
              <a:rPr lang="en-US" altLang="zh-CN" sz="1800" b="1" kern="0" dirty="0" err="1"/>
              <a:t>Jinsoo</a:t>
            </a:r>
            <a:r>
              <a:rPr lang="en-US" altLang="zh-CN" sz="1800" b="1" kern="0" dirty="0"/>
              <a:t> Choi</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5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21/1433r2</a:t>
            </a:r>
          </a:p>
          <a:p>
            <a:pPr marL="628650" lvl="2">
              <a:buFont typeface="微软雅黑" panose="020B0503020204020204" pitchFamily="34" charset="-122"/>
              <a:buChar char="–"/>
              <a:defRPr/>
            </a:pPr>
            <a:r>
              <a:rPr lang="en-US" altLang="zh-CN" kern="0" dirty="0"/>
              <a:t>SP Result:  </a:t>
            </a:r>
            <a:r>
              <a:rPr lang="en-US" altLang="zh-CN" kern="0" dirty="0" smtClean="0"/>
              <a:t>19Y</a:t>
            </a:r>
            <a:r>
              <a:rPr lang="en-US" altLang="zh-CN" kern="0" dirty="0"/>
              <a:t>/ </a:t>
            </a:r>
            <a:r>
              <a:rPr lang="en-US" altLang="zh-CN" kern="0" dirty="0" smtClean="0"/>
              <a:t>4N</a:t>
            </a:r>
            <a:r>
              <a:rPr lang="en-US" altLang="zh-CN" kern="0" dirty="0"/>
              <a:t>/ </a:t>
            </a:r>
            <a:r>
              <a:rPr lang="en-US" altLang="zh-CN" kern="0" dirty="0" smtClean="0"/>
              <a:t>13A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199761513"/>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74</a:t>
            </a:fld>
            <a:endParaRPr lang="en-US" altLang="en-US" sz="1200" b="0" smtClean="0"/>
          </a:p>
        </p:txBody>
      </p:sp>
      <p:sp>
        <p:nvSpPr>
          <p:cNvPr id="7171" name="Rectangle 3"/>
          <p:cNvSpPr txBox="1">
            <a:spLocks noChangeArrowheads="1"/>
          </p:cNvSpPr>
          <p:nvPr/>
        </p:nvSpPr>
        <p:spPr bwMode="auto">
          <a:xfrm>
            <a:off x="723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40</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r>
              <a:rPr lang="en-US" altLang="zh-CN" sz="1400" dirty="0" smtClean="0"/>
              <a:t>DMG/EDMG-based </a:t>
            </a:r>
            <a:r>
              <a:rPr lang="en-US" altLang="zh-CN" sz="1400" dirty="0"/>
              <a:t>WLAN sensing supports both monostatic sensing and monostatic sensing with coordination configurations.</a:t>
            </a:r>
          </a:p>
          <a:p>
            <a:pPr lvl="1"/>
            <a:r>
              <a:rPr lang="en-US" altLang="zh-CN" sz="1400" dirty="0" smtClean="0"/>
              <a:t>In </a:t>
            </a:r>
            <a:r>
              <a:rPr lang="en-US" altLang="zh-CN" sz="1400" dirty="0"/>
              <a:t>the monostatic sensing with coordination configuration, the transmissions of one or more devices that perform monostatic sensing are coordinated by a PCP/AP.</a:t>
            </a:r>
          </a:p>
          <a:p>
            <a:pPr marL="857250" lvl="2" indent="0">
              <a:buNone/>
            </a:pPr>
            <a:endParaRPr lang="zh-CN" altLang="zh-CN"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Rui Du 	</a:t>
            </a:r>
            <a:r>
              <a:rPr lang="en-US" altLang="zh-CN" sz="1800" b="1" dirty="0" smtClean="0"/>
              <a:t>	</a:t>
            </a:r>
            <a:r>
              <a:rPr lang="en-US" altLang="zh-CN" sz="1800" b="1" kern="0" dirty="0"/>
              <a:t>Second: 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b="1" kern="0" dirty="0"/>
              <a: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21/1914r0</a:t>
            </a:r>
          </a:p>
          <a:p>
            <a:pPr marL="628650" lvl="2">
              <a:buFont typeface="微软雅黑" panose="020B0503020204020204" pitchFamily="34" charset="-122"/>
              <a:buChar char="–"/>
              <a:defRPr/>
            </a:pPr>
            <a:r>
              <a:rPr lang="en-US" altLang="zh-CN" kern="0" dirty="0"/>
              <a:t>SP Result:  </a:t>
            </a:r>
            <a:r>
              <a:rPr lang="en-US" altLang="zh-CN" kern="0" dirty="0" smtClean="0"/>
              <a:t>23Y</a:t>
            </a:r>
            <a:r>
              <a:rPr lang="en-US" altLang="zh-CN" kern="0" dirty="0"/>
              <a:t>/ </a:t>
            </a:r>
            <a:r>
              <a:rPr lang="en-US" altLang="zh-CN" kern="0" dirty="0" smtClean="0"/>
              <a:t>0N</a:t>
            </a:r>
            <a:r>
              <a:rPr lang="en-US" altLang="zh-CN" kern="0" dirty="0"/>
              <a:t>/ </a:t>
            </a:r>
            <a:r>
              <a:rPr lang="en-US" altLang="zh-CN" kern="0" dirty="0" smtClean="0"/>
              <a:t>14A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049006132"/>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75</a:t>
            </a:fld>
            <a:endParaRPr lang="en-US" altLang="en-US" sz="1200" b="0" smtClean="0"/>
          </a:p>
        </p:txBody>
      </p:sp>
      <p:sp>
        <p:nvSpPr>
          <p:cNvPr id="7171" name="Rectangle 3"/>
          <p:cNvSpPr txBox="1">
            <a:spLocks noChangeArrowheads="1"/>
          </p:cNvSpPr>
          <p:nvPr/>
        </p:nvSpPr>
        <p:spPr bwMode="auto">
          <a:xfrm>
            <a:off x="495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Motions on </a:t>
            </a:r>
            <a:r>
              <a:rPr lang="en-US" altLang="zh-CN" sz="4000" dirty="0" smtClean="0">
                <a:solidFill>
                  <a:srgbClr val="0000FF"/>
                </a:solidFill>
              </a:rPr>
              <a:t>January </a:t>
            </a:r>
            <a:r>
              <a:rPr lang="en-US" altLang="zh-CN" sz="4000" smtClean="0">
                <a:solidFill>
                  <a:srgbClr val="0000FF"/>
                </a:solidFill>
              </a:rPr>
              <a:t>11 (</a:t>
            </a:r>
            <a:r>
              <a:rPr lang="en-US" altLang="zh-CN" sz="4000">
                <a:solidFill>
                  <a:srgbClr val="0000FF"/>
                </a:solidFill>
              </a:rPr>
              <a:t>Tuesday</a:t>
            </a:r>
            <a:r>
              <a:rPr lang="en-US" altLang="zh-CN" sz="4000" smtClean="0">
                <a:solidFill>
                  <a:srgbClr val="0000FF"/>
                </a:solidFill>
              </a:rPr>
              <a:t>)</a:t>
            </a:r>
            <a:r>
              <a:rPr lang="en-US" altLang="en-US" sz="4000" smtClean="0"/>
              <a:t>.</a:t>
            </a:r>
            <a:endParaRPr lang="en-US" altLang="en-US" sz="4000" dirty="0" smtClean="0"/>
          </a:p>
          <a:p>
            <a:pPr lvl="1"/>
            <a:endParaRPr lang="en-US" altLang="en-US" sz="3600" dirty="0" smtClean="0"/>
          </a:p>
          <a:p>
            <a:pPr lvl="1"/>
            <a:endParaRPr lang="en-US" altLang="en-US" sz="36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728504104"/>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76</a:t>
            </a:fld>
            <a:endParaRPr lang="en-US" altLang="en-US" sz="1200" b="0" smtClean="0"/>
          </a:p>
        </p:txBody>
      </p:sp>
      <p:sp>
        <p:nvSpPr>
          <p:cNvPr id="7171" name="Rectangle 3"/>
          <p:cNvSpPr txBox="1">
            <a:spLocks noChangeArrowheads="1"/>
          </p:cNvSpPr>
          <p:nvPr/>
        </p:nvSpPr>
        <p:spPr bwMode="auto">
          <a:xfrm>
            <a:off x="723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41 (</a:t>
            </a:r>
            <a:r>
              <a:rPr lang="en-US" altLang="zh-CN" sz="4000" dirty="0"/>
              <a:t>January 11</a:t>
            </a:r>
            <a:r>
              <a:rPr lang="en-US" altLang="zh-CN" sz="4000" dirty="0" smtClean="0"/>
              <a:t>)</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800" kern="0" dirty="0" smtClean="0"/>
          </a:p>
          <a:p>
            <a:pPr marL="342900" lvl="1" indent="-342900" algn="just">
              <a:buFont typeface="Arial" panose="020B0604020202020204" pitchFamily="34" charset="0"/>
              <a:buChar char="•"/>
              <a:defRPr/>
            </a:pPr>
            <a:r>
              <a:rPr lang="en-US" altLang="zh-CN" sz="1600" b="1" kern="0" dirty="0" smtClean="0"/>
              <a:t>Do </a:t>
            </a:r>
            <a:r>
              <a:rPr lang="en-US" altLang="zh-CN" sz="1600" b="1" kern="0" dirty="0"/>
              <a:t>you support to add to the 11bf SFD that sensing measurement setup request and response frames, which allow to perform a sensing measurement setup, are defined, and the following mechanism is enabled</a:t>
            </a:r>
            <a:r>
              <a:rPr lang="en-US" altLang="zh-CN" sz="1600" b="1" kern="0" dirty="0" smtClean="0"/>
              <a:t>?</a:t>
            </a:r>
            <a:endParaRPr lang="en-US" altLang="zh-CN" sz="1600" b="1" kern="0" dirty="0"/>
          </a:p>
          <a:p>
            <a:pPr lvl="1"/>
            <a:r>
              <a:rPr lang="en-US" altLang="zh-CN" sz="1200" dirty="0"/>
              <a:t>A sensing initiator transmits a sensing measurement setup request frame to a sensing responder with which it intends to perform a sensing measurement setup</a:t>
            </a:r>
            <a:endParaRPr lang="zh-CN" altLang="zh-CN" sz="1200" dirty="0"/>
          </a:p>
          <a:p>
            <a:pPr lvl="1"/>
            <a:r>
              <a:rPr lang="en-US" altLang="zh-CN" sz="1200" dirty="0"/>
              <a:t>The sensing responder, which receives the sensing measurement setup request frame, shall transmit a sensing measurement setup response frame to the sensing initiator which transmitted the sensing measurement setup request frame to accept or reject the sensing measurement setup</a:t>
            </a:r>
            <a:endParaRPr lang="zh-CN" altLang="zh-CN" sz="1200" dirty="0"/>
          </a:p>
          <a:p>
            <a:pPr lvl="1"/>
            <a:r>
              <a:rPr lang="en-US" altLang="zh-CN" sz="1200" dirty="0"/>
              <a:t>The subtype of sensing measurement setup request and response frames are Action and those are individually addressed</a:t>
            </a:r>
            <a:endParaRPr lang="zh-CN" altLang="zh-CN" sz="1200" dirty="0"/>
          </a:p>
          <a:p>
            <a:pPr lvl="1"/>
            <a:r>
              <a:rPr lang="en-US" altLang="zh-CN" sz="1200" dirty="0"/>
              <a:t>Formats of the sensing measurement setup request and response frames are TBD</a:t>
            </a:r>
          </a:p>
          <a:p>
            <a:pPr marL="342900" lvl="1" indent="-342900" algn="just">
              <a:buFont typeface="Arial" panose="020B0604020202020204" pitchFamily="34" charset="0"/>
              <a:buChar char="•"/>
              <a:defRPr/>
            </a:pPr>
            <a:endParaRPr lang="en-US" altLang="zh-CN" sz="1600" b="1" kern="0" dirty="0"/>
          </a:p>
          <a:p>
            <a:pPr marL="342900" lvl="1" indent="-342900" algn="just">
              <a:buFont typeface="Arial" panose="020B0604020202020204" pitchFamily="34" charset="0"/>
              <a:buChar char="•"/>
              <a:defRPr/>
            </a:pPr>
            <a:r>
              <a:rPr lang="en-US" altLang="zh-CN" sz="1600" b="1" kern="0" dirty="0" smtClean="0"/>
              <a:t>Move: </a:t>
            </a:r>
            <a:r>
              <a:rPr lang="en-US" altLang="zh-CN" sz="1600" b="1" kern="0" dirty="0" err="1"/>
              <a:t>Insun</a:t>
            </a:r>
            <a:r>
              <a:rPr lang="en-US" altLang="zh-CN" sz="1600" b="1" kern="0" dirty="0"/>
              <a:t> Jang</a:t>
            </a:r>
            <a:r>
              <a:rPr lang="en-US" altLang="zh-CN" sz="1600" b="1" kern="0" dirty="0" smtClean="0"/>
              <a:t>	</a:t>
            </a:r>
            <a:r>
              <a:rPr lang="en-US" altLang="zh-CN" sz="1600" b="1" dirty="0" smtClean="0"/>
              <a:t>	</a:t>
            </a:r>
            <a:r>
              <a:rPr lang="en-US" altLang="zh-CN" sz="1600" b="1" kern="0" dirty="0"/>
              <a:t>Second: Sang Kim</a:t>
            </a:r>
            <a:endParaRPr lang="en-US" altLang="zh-CN" sz="1600" b="1" kern="0" dirty="0" smtClean="0"/>
          </a:p>
          <a:p>
            <a:pPr marL="342900" lvl="1" indent="-342900" algn="just">
              <a:buFont typeface="Arial" panose="020B0604020202020204" pitchFamily="34" charset="0"/>
              <a:buChar char="•"/>
              <a:defRPr/>
            </a:pPr>
            <a:r>
              <a:rPr lang="en-US" altLang="zh-CN" sz="1600" b="1" kern="0" dirty="0" smtClean="0"/>
              <a:t>Result:</a:t>
            </a:r>
            <a:r>
              <a:rPr lang="en-US" altLang="zh-CN" sz="2800" b="1" kern="0" dirty="0" smtClean="0"/>
              <a:t> </a:t>
            </a:r>
            <a:r>
              <a:rPr lang="en-US" altLang="zh-CN" sz="1400" dirty="0">
                <a:highlight>
                  <a:srgbClr val="00FF00"/>
                </a:highlight>
              </a:rPr>
              <a:t>Approved by unanimous consent</a:t>
            </a:r>
            <a:endParaRPr lang="en-US" altLang="zh-CN" sz="1000" kern="0" dirty="0"/>
          </a:p>
          <a:p>
            <a:pPr marL="342900" lvl="1" indent="-342900" algn="just">
              <a:buFont typeface="Arial" panose="020B0604020202020204" pitchFamily="34" charset="0"/>
              <a:buChar char="•"/>
              <a:defRPr/>
            </a:pPr>
            <a:endParaRPr lang="en-US" altLang="zh-CN" sz="1000" kern="0" dirty="0" smtClean="0"/>
          </a:p>
          <a:p>
            <a:pPr marL="0" lvl="1" indent="0">
              <a:buNone/>
              <a:defRPr/>
            </a:pPr>
            <a:endParaRPr lang="en-US" altLang="zh-CN" sz="1400" kern="0" dirty="0" smtClean="0"/>
          </a:p>
          <a:p>
            <a:pPr marL="0" lvl="1" indent="0">
              <a:buNone/>
              <a:defRPr/>
            </a:pPr>
            <a:r>
              <a:rPr lang="en-US" altLang="zh-CN" sz="1400" kern="0" dirty="0" smtClean="0"/>
              <a:t>Note</a:t>
            </a:r>
            <a:r>
              <a:rPr lang="zh-CN" altLang="en-US" sz="1400" kern="0" dirty="0" smtClean="0"/>
              <a:t>：  </a:t>
            </a:r>
            <a:endParaRPr lang="en-US" altLang="zh-CN" sz="1400" kern="0" dirty="0" smtClean="0"/>
          </a:p>
          <a:p>
            <a:pPr marL="628650" lvl="2">
              <a:buFont typeface="微软雅黑" panose="020B0503020204020204" pitchFamily="34" charset="-122"/>
              <a:buChar char="–"/>
              <a:defRPr/>
            </a:pPr>
            <a:r>
              <a:rPr lang="en-US" altLang="zh-CN" sz="1100" kern="0" dirty="0" smtClean="0"/>
              <a:t>Related </a:t>
            </a:r>
            <a:r>
              <a:rPr lang="en-US" altLang="zh-CN" sz="1100" kern="0" dirty="0"/>
              <a:t>document </a:t>
            </a:r>
            <a:r>
              <a:rPr lang="en-US" altLang="zh-CN" sz="1100" kern="0" dirty="0" smtClean="0"/>
              <a:t>21/1735r3</a:t>
            </a:r>
          </a:p>
          <a:p>
            <a:pPr marL="628650" lvl="2">
              <a:buFont typeface="微软雅黑" panose="020B0503020204020204" pitchFamily="34" charset="-122"/>
              <a:buChar char="–"/>
              <a:defRPr/>
            </a:pPr>
            <a:r>
              <a:rPr lang="en-US" altLang="zh-CN" sz="1100" kern="0" dirty="0" smtClean="0"/>
              <a:t>SP </a:t>
            </a:r>
            <a:r>
              <a:rPr lang="en-US" altLang="zh-CN" sz="1100" kern="0" dirty="0"/>
              <a:t>Result:  </a:t>
            </a:r>
            <a:r>
              <a:rPr lang="en-US" altLang="zh-CN" sz="1100" kern="0" dirty="0" smtClean="0"/>
              <a:t>25Y</a:t>
            </a:r>
            <a:r>
              <a:rPr lang="en-US" altLang="zh-CN" sz="1100" kern="0" dirty="0"/>
              <a:t>/ </a:t>
            </a:r>
            <a:r>
              <a:rPr lang="en-US" altLang="zh-CN" sz="1100" kern="0" dirty="0" smtClean="0"/>
              <a:t>0N</a:t>
            </a:r>
            <a:r>
              <a:rPr lang="en-US" altLang="zh-CN" sz="1100" kern="0" dirty="0"/>
              <a:t>/ </a:t>
            </a:r>
            <a:r>
              <a:rPr lang="en-US" altLang="zh-CN" sz="1100" kern="0" dirty="0" smtClean="0"/>
              <a:t>9A</a:t>
            </a:r>
            <a:endParaRPr lang="en-US" altLang="zh-CN" sz="1100" kern="0" dirty="0"/>
          </a:p>
          <a:p>
            <a:pPr marL="628650" lvl="2">
              <a:buFont typeface="微软雅黑" panose="020B0503020204020204" pitchFamily="34" charset="-122"/>
              <a:buChar char="–"/>
              <a:defRPr/>
            </a:pPr>
            <a:endParaRPr lang="en-US" altLang="zh-CN" sz="1000" b="1" kern="0" dirty="0"/>
          </a:p>
        </p:txBody>
      </p:sp>
    </p:spTree>
    <p:extLst>
      <p:ext uri="{BB962C8B-B14F-4D97-AF65-F5344CB8AC3E}">
        <p14:creationId xmlns:p14="http://schemas.microsoft.com/office/powerpoint/2010/main" val="3536272929"/>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77</a:t>
            </a:fld>
            <a:endParaRPr lang="en-US" altLang="en-US" sz="1200" b="0" smtClean="0"/>
          </a:p>
        </p:txBody>
      </p:sp>
      <p:sp>
        <p:nvSpPr>
          <p:cNvPr id="7171" name="Rectangle 3"/>
          <p:cNvSpPr txBox="1">
            <a:spLocks noChangeArrowheads="1"/>
          </p:cNvSpPr>
          <p:nvPr/>
        </p:nvSpPr>
        <p:spPr bwMode="auto">
          <a:xfrm>
            <a:off x="723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42</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152400" y="1295400"/>
            <a:ext cx="8991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r>
              <a:rPr lang="en-US" altLang="zh-CN" sz="1400" dirty="0" smtClean="0"/>
              <a:t>The </a:t>
            </a:r>
            <a:r>
              <a:rPr lang="en-US" altLang="zh-CN" sz="1400" dirty="0"/>
              <a:t>11bf amendment shall define at least one measurement report type for 2D, 3D and 4D filtered maps, for DMG/EDMG.</a:t>
            </a:r>
          </a:p>
          <a:p>
            <a:pPr lvl="1"/>
            <a:r>
              <a:rPr lang="en-US" altLang="zh-CN" sz="1400" dirty="0" smtClean="0"/>
              <a:t>This </a:t>
            </a:r>
            <a:r>
              <a:rPr lang="en-US" altLang="zh-CN" sz="1400" dirty="0"/>
              <a:t>measurement report type is an optional feature.</a:t>
            </a:r>
          </a:p>
          <a:p>
            <a:pPr lvl="1"/>
            <a:r>
              <a:rPr lang="en-US" altLang="zh-CN" sz="1400" dirty="0" smtClean="0"/>
              <a:t>Supporting </a:t>
            </a:r>
            <a:r>
              <a:rPr lang="en-US" altLang="zh-CN" sz="1400" dirty="0"/>
              <a:t>2D, 3D and 4D are each optional feature </a:t>
            </a:r>
          </a:p>
          <a:p>
            <a:pPr lvl="1"/>
            <a:r>
              <a:rPr lang="en-US" altLang="zh-CN" sz="1400" dirty="0" smtClean="0"/>
              <a:t>The </a:t>
            </a:r>
            <a:r>
              <a:rPr lang="en-US" altLang="zh-CN" sz="1400" dirty="0"/>
              <a:t>details of the measurement report format is TBD</a:t>
            </a:r>
          </a:p>
          <a:p>
            <a:pPr lvl="1"/>
            <a:r>
              <a:rPr lang="en-US" altLang="zh-CN" sz="1400" dirty="0" smtClean="0"/>
              <a:t>2D </a:t>
            </a:r>
            <a:r>
              <a:rPr lang="en-US" altLang="zh-CN" sz="1400" dirty="0"/>
              <a:t>is a two-dimensional map, where the two dimensions are any from: Range, Azimuth, Elevation &amp; Doppler.</a:t>
            </a:r>
          </a:p>
          <a:p>
            <a:pPr lvl="1"/>
            <a:r>
              <a:rPr lang="en-US" altLang="zh-CN" sz="1400" dirty="0" smtClean="0"/>
              <a:t>3D </a:t>
            </a:r>
            <a:r>
              <a:rPr lang="en-US" altLang="zh-CN" sz="1400" dirty="0"/>
              <a:t>is a three-dimensional map, where the three dimensions are any from: Range, Azimuth, Elevation &amp; Doppler.</a:t>
            </a:r>
          </a:p>
          <a:p>
            <a:pPr lvl="1"/>
            <a:r>
              <a:rPr lang="en-US" altLang="zh-CN" sz="1400" dirty="0" smtClean="0"/>
              <a:t>4D </a:t>
            </a:r>
            <a:r>
              <a:rPr lang="en-US" altLang="zh-CN" sz="1400" dirty="0"/>
              <a:t>is a four-dimensional map, where the four dimensions are: Range, Azimuth, Elevation &amp; Doppler</a:t>
            </a:r>
            <a:r>
              <a:rPr lang="en-US" altLang="zh-CN" sz="1400" dirty="0" smtClean="0"/>
              <a:t>.</a:t>
            </a:r>
            <a:endParaRPr lang="en-US" altLang="zh-CN" sz="14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Alecsander </a:t>
            </a:r>
            <a:r>
              <a:rPr lang="en-US" altLang="zh-CN" sz="1800" b="1" kern="0" dirty="0" smtClean="0"/>
              <a:t>Eitan	</a:t>
            </a:r>
            <a:r>
              <a:rPr lang="en-US" altLang="zh-CN" sz="1800" b="1" dirty="0" smtClean="0"/>
              <a:t>	</a:t>
            </a:r>
            <a:r>
              <a:rPr lang="en-US" altLang="zh-CN" sz="1800" b="1" kern="0" dirty="0"/>
              <a:t>Second: </a:t>
            </a:r>
            <a:r>
              <a:rPr lang="en-US" altLang="zh-CN" sz="1800" b="1" kern="0" dirty="0" err="1"/>
              <a:t>Assaf</a:t>
            </a:r>
            <a:r>
              <a:rPr lang="en-US" altLang="zh-CN" sz="1800" b="1" kern="0" dirty="0"/>
              <a:t> </a:t>
            </a:r>
            <a:r>
              <a:rPr lang="en-US" altLang="zh-CN" sz="1800" b="1" kern="0" dirty="0" err="1"/>
              <a:t>Kasher</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Preliminary Result: (   14Y/  4N/  21A)</a:t>
            </a:r>
          </a:p>
          <a:p>
            <a:pPr marL="342900" lvl="1" indent="-342900" algn="just">
              <a:buFont typeface="Arial" panose="020B0604020202020204" pitchFamily="34" charset="0"/>
              <a:buChar char="•"/>
              <a:defRPr/>
            </a:pPr>
            <a:r>
              <a:rPr lang="en-US" altLang="zh-CN" sz="1800" b="1" kern="0" dirty="0"/>
              <a:t>Result*: </a:t>
            </a:r>
            <a:r>
              <a:rPr lang="en-US" altLang="zh-CN" sz="1800" b="1" dirty="0">
                <a:highlight>
                  <a:srgbClr val="00FF00"/>
                </a:highlight>
              </a:rPr>
              <a:t>Motion Passes </a:t>
            </a:r>
            <a:r>
              <a:rPr lang="en-US" altLang="zh-CN" sz="1800" b="1" kern="0" dirty="0" smtClean="0"/>
              <a:t>(   12Y</a:t>
            </a:r>
            <a:r>
              <a:rPr lang="en-US" altLang="zh-CN" sz="1800" b="1" kern="0" dirty="0"/>
              <a:t>/  4N/  21A)</a:t>
            </a:r>
          </a:p>
          <a:p>
            <a:pPr marL="0" lvl="1" indent="0">
              <a:buNone/>
              <a:defRPr/>
            </a:pPr>
            <a:endParaRPr lang="en-US" altLang="zh-CN" sz="16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dirty="0" smtClean="0"/>
              <a:t>* </a:t>
            </a:r>
            <a:r>
              <a:rPr lang="en-US" altLang="zh-CN" kern="0" dirty="0"/>
              <a:t>Amended result accounts for removal of </a:t>
            </a:r>
            <a:r>
              <a:rPr lang="en-US" altLang="zh-CN" kern="0" dirty="0" smtClean="0">
                <a:solidFill>
                  <a:srgbClr val="FF0000"/>
                </a:solidFill>
              </a:rPr>
              <a:t>2</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21/1801r2</a:t>
            </a:r>
          </a:p>
          <a:p>
            <a:pPr marL="628650" lvl="2">
              <a:buFont typeface="微软雅黑" panose="020B0503020204020204" pitchFamily="34" charset="-122"/>
              <a:buChar char="–"/>
              <a:defRPr/>
            </a:pPr>
            <a:r>
              <a:rPr lang="en-US" altLang="zh-CN" kern="0" dirty="0"/>
              <a:t>SP Result:  </a:t>
            </a:r>
            <a:r>
              <a:rPr lang="en-US" altLang="zh-CN" kern="0" dirty="0" smtClean="0"/>
              <a:t>8Y</a:t>
            </a:r>
            <a:r>
              <a:rPr lang="en-US" altLang="zh-CN" kern="0" dirty="0"/>
              <a:t>/ </a:t>
            </a:r>
            <a:r>
              <a:rPr lang="en-US" altLang="zh-CN" kern="0" dirty="0" smtClean="0"/>
              <a:t>4N</a:t>
            </a:r>
            <a:r>
              <a:rPr lang="en-US" altLang="zh-CN" kern="0" dirty="0"/>
              <a:t>/ </a:t>
            </a:r>
            <a:r>
              <a:rPr lang="en-US" altLang="zh-CN" kern="0" dirty="0" smtClean="0"/>
              <a:t>21A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874514258"/>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78</a:t>
            </a:fld>
            <a:endParaRPr lang="en-US" altLang="en-US" sz="1200" b="0" smtClean="0"/>
          </a:p>
        </p:txBody>
      </p:sp>
      <p:sp>
        <p:nvSpPr>
          <p:cNvPr id="7171" name="Rectangle 3"/>
          <p:cNvSpPr txBox="1">
            <a:spLocks noChangeArrowheads="1"/>
          </p:cNvSpPr>
          <p:nvPr/>
        </p:nvSpPr>
        <p:spPr bwMode="auto">
          <a:xfrm>
            <a:off x="723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43</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r>
              <a:rPr lang="en-US" altLang="zh-CN" sz="1600" dirty="0" smtClean="0"/>
              <a:t>The </a:t>
            </a:r>
            <a:r>
              <a:rPr lang="en-US" altLang="zh-CN" sz="1600" dirty="0"/>
              <a:t>11bf amendment shall define at least one measurement report type for targets, for DMG/EDMG.</a:t>
            </a:r>
          </a:p>
          <a:p>
            <a:pPr lvl="1"/>
            <a:r>
              <a:rPr lang="en-US" altLang="zh-CN" sz="1600" dirty="0"/>
              <a:t>(“Target” is a detected object)</a:t>
            </a:r>
          </a:p>
          <a:p>
            <a:pPr lvl="1"/>
            <a:r>
              <a:rPr lang="en-US" altLang="zh-CN" sz="1600" dirty="0" smtClean="0"/>
              <a:t>This </a:t>
            </a:r>
            <a:r>
              <a:rPr lang="en-US" altLang="zh-CN" sz="1600" dirty="0"/>
              <a:t>measurement report type is an optional feature.</a:t>
            </a:r>
          </a:p>
          <a:p>
            <a:pPr lvl="1"/>
            <a:r>
              <a:rPr lang="en-US" altLang="zh-CN" sz="1600" dirty="0" smtClean="0"/>
              <a:t>The </a:t>
            </a:r>
            <a:r>
              <a:rPr lang="en-US" altLang="zh-CN" sz="1600" dirty="0"/>
              <a:t>details of the measurement report format is TBD</a:t>
            </a:r>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Alecsander Eitan </a:t>
            </a:r>
            <a:r>
              <a:rPr lang="en-US" altLang="zh-CN" sz="1800" b="1" kern="0" dirty="0" smtClean="0"/>
              <a:t>	</a:t>
            </a:r>
            <a:r>
              <a:rPr lang="en-US" altLang="zh-CN" sz="1800" b="1" dirty="0" smtClean="0"/>
              <a:t>	</a:t>
            </a:r>
            <a:r>
              <a:rPr lang="en-US" altLang="zh-CN" sz="1800" b="1" kern="0" dirty="0"/>
              <a:t>Second: </a:t>
            </a:r>
            <a:r>
              <a:rPr lang="en-US" altLang="zh-CN" sz="1800" b="1" kern="0" dirty="0" err="1"/>
              <a:t>Assaf</a:t>
            </a:r>
            <a:r>
              <a:rPr lang="en-US" altLang="zh-CN" sz="1800" b="1" kern="0" dirty="0"/>
              <a:t> </a:t>
            </a:r>
            <a:r>
              <a:rPr lang="en-US" altLang="zh-CN" sz="1800" b="1" kern="0" dirty="0" err="1"/>
              <a:t>Kasher</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4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21/1801r2</a:t>
            </a:r>
          </a:p>
          <a:p>
            <a:pPr marL="628650" lvl="2">
              <a:buFont typeface="微软雅黑" panose="020B0503020204020204" pitchFamily="34" charset="-122"/>
              <a:buChar char="–"/>
              <a:defRPr/>
            </a:pPr>
            <a:r>
              <a:rPr lang="en-US" altLang="zh-CN" kern="0" dirty="0"/>
              <a:t>SP Result:  </a:t>
            </a:r>
            <a:r>
              <a:rPr lang="en-US" altLang="zh-CN" kern="0" dirty="0" smtClean="0"/>
              <a:t>8Y</a:t>
            </a:r>
            <a:r>
              <a:rPr lang="en-US" altLang="zh-CN" kern="0" dirty="0"/>
              <a:t>/ </a:t>
            </a:r>
            <a:r>
              <a:rPr lang="en-US" altLang="zh-CN" kern="0" dirty="0" smtClean="0"/>
              <a:t>10N</a:t>
            </a:r>
            <a:r>
              <a:rPr lang="en-US" altLang="zh-CN" kern="0" dirty="0"/>
              <a:t>/ </a:t>
            </a:r>
            <a:r>
              <a:rPr lang="en-US" altLang="zh-CN" kern="0" dirty="0" smtClean="0"/>
              <a:t>16A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034562576"/>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79</a:t>
            </a:fld>
            <a:endParaRPr lang="en-US" altLang="en-US" sz="1200" b="0" smtClean="0"/>
          </a:p>
        </p:txBody>
      </p:sp>
      <p:sp>
        <p:nvSpPr>
          <p:cNvPr id="7171" name="Rectangle 3"/>
          <p:cNvSpPr txBox="1">
            <a:spLocks noChangeArrowheads="1"/>
          </p:cNvSpPr>
          <p:nvPr/>
        </p:nvSpPr>
        <p:spPr bwMode="auto">
          <a:xfrm>
            <a:off x="723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44</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1295400"/>
            <a:ext cx="7772400" cy="441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smtClean="0"/>
              <a:t>A </a:t>
            </a:r>
            <a:r>
              <a:rPr lang="en-US" altLang="zh-CN" sz="1600" dirty="0"/>
              <a:t>timestamp reflecting a time-of-measurement shall be included as part of a Measurement Result for both MLME and the Sensing Measurement Report.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Chris Beg</a:t>
            </a:r>
            <a:r>
              <a:rPr lang="en-US" altLang="zh-CN" sz="1800" b="1" kern="0" dirty="0" smtClean="0"/>
              <a:t>	</a:t>
            </a:r>
            <a:r>
              <a:rPr lang="en-US" altLang="zh-CN" sz="1800" b="1" dirty="0" smtClean="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Preliminary Result: ( 15Y/  12N/  7A)</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FF0000"/>
                </a:highlight>
              </a:rPr>
              <a:t>Motion Fails </a:t>
            </a:r>
            <a:r>
              <a:rPr lang="en-US" altLang="zh-CN" sz="1800" b="1" kern="0" dirty="0" smtClean="0"/>
              <a:t>(14Y</a:t>
            </a:r>
            <a:r>
              <a:rPr lang="en-US" altLang="zh-CN" sz="1800" b="1" kern="0" dirty="0"/>
              <a:t>/  12N/  7A)</a:t>
            </a: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dirty="0" smtClean="0"/>
              <a:t>* </a:t>
            </a:r>
            <a:r>
              <a:rPr lang="en-US" altLang="zh-CN" kern="0" dirty="0"/>
              <a:t>Amended result accounts for removal of </a:t>
            </a:r>
            <a:r>
              <a:rPr lang="en-US" altLang="zh-CN" kern="0" dirty="0" smtClean="0">
                <a:solidFill>
                  <a:srgbClr val="FF0000"/>
                </a:solidFill>
              </a:rPr>
              <a:t>1</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21/1924r0</a:t>
            </a:r>
          </a:p>
          <a:p>
            <a:pPr marL="628650" lvl="2">
              <a:buFont typeface="微软雅黑" panose="020B0503020204020204" pitchFamily="34" charset="-122"/>
              <a:buChar char="–"/>
              <a:defRPr/>
            </a:pPr>
            <a:r>
              <a:rPr lang="en-US" altLang="zh-CN" kern="0" dirty="0"/>
              <a:t>SP Result:  </a:t>
            </a:r>
            <a:r>
              <a:rPr lang="en-US" altLang="zh-CN" kern="0" dirty="0" smtClean="0"/>
              <a:t>18Y</a:t>
            </a:r>
            <a:r>
              <a:rPr lang="en-US" altLang="zh-CN" kern="0" dirty="0"/>
              <a:t>/ </a:t>
            </a:r>
            <a:r>
              <a:rPr lang="en-US" altLang="zh-CN" kern="0" dirty="0" smtClean="0"/>
              <a:t>7N</a:t>
            </a:r>
            <a:r>
              <a:rPr lang="en-US" altLang="zh-CN" kern="0" dirty="0"/>
              <a:t>/ </a:t>
            </a:r>
            <a:r>
              <a:rPr lang="en-US" altLang="zh-CN" kern="0" dirty="0" smtClean="0"/>
              <a:t>17A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425612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C77B8034-7C15-4985-9921-75698BDCB379}" type="slidenum">
              <a:rPr lang="en-US" altLang="en-US" sz="1200" b="0" smtClean="0"/>
              <a:pPr>
                <a:spcBef>
                  <a:spcPct val="0"/>
                </a:spcBef>
                <a:buFontTx/>
                <a:buNone/>
              </a:pPr>
              <a:t>8</a:t>
            </a:fld>
            <a:endParaRPr lang="en-US" altLang="en-US" sz="1200" b="0" smtClean="0"/>
          </a:p>
        </p:txBody>
      </p:sp>
      <p:sp>
        <p:nvSpPr>
          <p:cNvPr id="35843"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a:t>Motion 3</a:t>
            </a:r>
            <a:endParaRPr lang="en-US" altLang="en-US" sz="2800">
              <a:solidFill>
                <a:schemeClr val="tx2"/>
              </a:solidFill>
            </a:endParaRPr>
          </a:p>
        </p:txBody>
      </p:sp>
      <p:sp>
        <p:nvSpPr>
          <p:cNvPr id="35844"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smtClean="0"/>
              <a:t>Move to confirm </a:t>
            </a:r>
            <a:r>
              <a:rPr lang="en-US" altLang="zh-CN" kern="0" dirty="0"/>
              <a:t>Claudio Da </a:t>
            </a:r>
            <a:r>
              <a:rPr lang="en-US" altLang="zh-CN" kern="0" dirty="0" smtClean="0"/>
              <a:t>Silva as </a:t>
            </a:r>
            <a:r>
              <a:rPr lang="en-US" altLang="zh-CN" kern="0" dirty="0" err="1" smtClean="0"/>
              <a:t>TGbf</a:t>
            </a:r>
            <a:r>
              <a:rPr lang="en-US" altLang="zh-CN" kern="0" dirty="0" smtClean="0"/>
              <a:t> </a:t>
            </a:r>
            <a:r>
              <a:rPr lang="en-US" altLang="zh-CN" kern="0" dirty="0"/>
              <a:t>Technical </a:t>
            </a:r>
            <a:r>
              <a:rPr lang="en-US" altLang="zh-CN" dirty="0" smtClean="0"/>
              <a:t>Editor</a:t>
            </a:r>
            <a:r>
              <a:rPr lang="en-US" altLang="zh-CN" kern="0" dirty="0" smtClean="0"/>
              <a:t>.</a:t>
            </a:r>
          </a:p>
          <a:p>
            <a:pPr>
              <a:defRPr/>
            </a:pPr>
            <a:endParaRPr lang="en-US" altLang="zh-CN" kern="0" dirty="0" smtClean="0"/>
          </a:p>
          <a:p>
            <a:pPr>
              <a:defRPr/>
            </a:pPr>
            <a:endParaRPr lang="en-US" altLang="zh-CN" kern="0" dirty="0" smtClean="0"/>
          </a:p>
          <a:p>
            <a:pPr marL="342900" lvl="1" indent="-342900">
              <a:buFont typeface="Arial" panose="020B0604020202020204" pitchFamily="34" charset="0"/>
              <a:buChar char="•"/>
              <a:defRPr/>
            </a:pPr>
            <a:r>
              <a:rPr lang="en-US" altLang="zh-CN" kern="0" dirty="0" smtClean="0"/>
              <a:t>Move: </a:t>
            </a:r>
            <a:r>
              <a:rPr lang="en-US" altLang="zh-CN" kern="0" dirty="0"/>
              <a:t>Edward Au </a:t>
            </a:r>
            <a:r>
              <a:rPr lang="en-US" altLang="zh-CN" kern="0" dirty="0" smtClean="0"/>
              <a:t>			Second: </a:t>
            </a:r>
            <a:r>
              <a:rPr lang="en-US" altLang="zh-CN" kern="0" dirty="0"/>
              <a:t>Oscar Au </a:t>
            </a:r>
            <a:r>
              <a:rPr lang="en-US" altLang="zh-CN" kern="0" dirty="0" smtClean="0"/>
              <a:t>	</a:t>
            </a:r>
          </a:p>
          <a:p>
            <a:pPr marL="342900" lvl="1" indent="-342900">
              <a:buFont typeface="Arial" panose="020B0604020202020204" pitchFamily="34" charset="0"/>
              <a:buChar char="•"/>
              <a:defRPr/>
            </a:pPr>
            <a:r>
              <a:rPr lang="en-US" altLang="zh-CN" kern="0" dirty="0" smtClean="0"/>
              <a:t>Result: </a:t>
            </a:r>
            <a:r>
              <a:rPr lang="en-US" altLang="zh-CN" dirty="0">
                <a:highlight>
                  <a:srgbClr val="00FF00"/>
                </a:highlight>
              </a:rPr>
              <a:t>Approved by unanimous consent</a:t>
            </a:r>
            <a:endParaRPr lang="en-US" altLang="zh-CN" kern="0" dirty="0"/>
          </a:p>
        </p:txBody>
      </p:sp>
    </p:spTree>
    <p:extLst>
      <p:ext uri="{BB962C8B-B14F-4D97-AF65-F5344CB8AC3E}">
        <p14:creationId xmlns:p14="http://schemas.microsoft.com/office/powerpoint/2010/main" val="3627510854"/>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80</a:t>
            </a:fld>
            <a:endParaRPr lang="en-US" altLang="en-US" sz="1200" b="0" smtClean="0"/>
          </a:p>
        </p:txBody>
      </p:sp>
      <p:sp>
        <p:nvSpPr>
          <p:cNvPr id="7171" name="Rectangle 3"/>
          <p:cNvSpPr txBox="1">
            <a:spLocks noChangeArrowheads="1"/>
          </p:cNvSpPr>
          <p:nvPr/>
        </p:nvSpPr>
        <p:spPr bwMode="auto">
          <a:xfrm>
            <a:off x="723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45</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smtClean="0"/>
              <a:t>EDMG </a:t>
            </a:r>
            <a:r>
              <a:rPr lang="en-US" altLang="zh-CN" sz="1600" dirty="0"/>
              <a:t>transmitter initiator bi-static sensing is based on a BRP request in a BRP-RX/TX, BRP-TX, BRP-RX </a:t>
            </a:r>
            <a:r>
              <a:rPr lang="en-US" altLang="zh-CN" sz="1600" dirty="0" smtClean="0"/>
              <a:t>PPDU as defined in </a:t>
            </a:r>
            <a:r>
              <a:rPr lang="en-US" altLang="zh-CN" sz="1600" dirty="0"/>
              <a:t>Clause 28 of 802.11 specifications and the BRP response</a:t>
            </a:r>
          </a:p>
          <a:p>
            <a:pPr lvl="1">
              <a:buFont typeface="Arial" panose="020B0604020202020204" pitchFamily="34" charset="0"/>
              <a:buChar char="–"/>
              <a:defRPr/>
            </a:pPr>
            <a:r>
              <a:rPr lang="en-US" altLang="zh-CN" sz="1600" dirty="0" smtClean="0"/>
              <a:t>Feedback </a:t>
            </a:r>
            <a:r>
              <a:rPr lang="en-US" altLang="zh-CN" sz="1600" dirty="0"/>
              <a:t>for the measurement is carried in the BRP response</a:t>
            </a:r>
          </a:p>
          <a:p>
            <a:pPr lvl="2">
              <a:buFont typeface="Arial" panose="020B0604020202020204" pitchFamily="34" charset="0"/>
              <a:buChar char="•"/>
              <a:defRPr/>
            </a:pPr>
            <a:r>
              <a:rPr lang="en-US" altLang="zh-CN" sz="1400" dirty="0" smtClean="0"/>
              <a:t>Feedback </a:t>
            </a:r>
            <a:r>
              <a:rPr lang="en-US" altLang="zh-CN" sz="1400" dirty="0"/>
              <a:t>may be delayed</a:t>
            </a:r>
          </a:p>
          <a:p>
            <a:pPr lvl="2">
              <a:buFont typeface="Arial" panose="020B0604020202020204" pitchFamily="34" charset="0"/>
              <a:buChar char="•"/>
              <a:defRPr/>
            </a:pPr>
            <a:r>
              <a:rPr lang="en-US" altLang="zh-CN" sz="1400" dirty="0" smtClean="0"/>
              <a:t>Feedback </a:t>
            </a:r>
            <a:r>
              <a:rPr lang="en-US" altLang="zh-CN" sz="1400" dirty="0"/>
              <a:t>may be aggregated (single feedback for some measurements, to facilitate </a:t>
            </a:r>
            <a:r>
              <a:rPr lang="en-US" altLang="zh-CN" sz="1400" dirty="0" err="1"/>
              <a:t>doppler</a:t>
            </a:r>
            <a:r>
              <a:rPr lang="en-US" altLang="zh-CN" sz="1400" dirty="0"/>
              <a:t> measurement)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Assaf </a:t>
            </a:r>
            <a:r>
              <a:rPr lang="en-US" altLang="zh-CN" sz="1800" b="1" kern="0" dirty="0" smtClean="0"/>
              <a:t>Kasher	</a:t>
            </a:r>
            <a:r>
              <a:rPr lang="en-US" altLang="zh-CN" sz="1800" b="1" dirty="0" smtClean="0"/>
              <a:t>	</a:t>
            </a:r>
            <a:r>
              <a:rPr lang="en-US" altLang="zh-CN" sz="1800" b="1" kern="0" dirty="0"/>
              <a:t>Second: Solomon </a:t>
            </a:r>
            <a:r>
              <a:rPr lang="en-US" altLang="zh-CN" sz="1800" b="1" kern="0" dirty="0" err="1"/>
              <a:t>Trainin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Preliminary Result: ( 16Y/  1N/  13A), request to </a:t>
            </a:r>
            <a:r>
              <a:rPr lang="en-US" altLang="zh-CN" sz="1800" b="1" kern="0" dirty="0" smtClean="0">
                <a:solidFill>
                  <a:srgbClr val="FF0000"/>
                </a:solidFill>
              </a:rPr>
              <a:t>record</a:t>
            </a:r>
            <a:r>
              <a:rPr lang="en-US" altLang="zh-CN" sz="1800" b="1" kern="0" dirty="0" smtClean="0"/>
              <a:t> in minutes</a:t>
            </a:r>
          </a:p>
          <a:p>
            <a:pPr marL="342900" lvl="1" indent="-342900" algn="just">
              <a:buFont typeface="Arial" panose="020B0604020202020204" pitchFamily="34" charset="0"/>
              <a:buChar char="•"/>
              <a:defRPr/>
            </a:pPr>
            <a:r>
              <a:rPr lang="en-US" altLang="zh-CN" sz="1800" b="1" kern="0" dirty="0" smtClean="0"/>
              <a:t>Result</a:t>
            </a:r>
            <a:r>
              <a:rPr lang="en-US" altLang="zh-CN" sz="1800" b="1" kern="0" dirty="0"/>
              <a:t>*: </a:t>
            </a:r>
            <a:r>
              <a:rPr lang="en-US" altLang="zh-CN" sz="1800" b="1" dirty="0">
                <a:highlight>
                  <a:srgbClr val="00FF00"/>
                </a:highlight>
              </a:rPr>
              <a:t>Motion Passes </a:t>
            </a:r>
            <a:r>
              <a:rPr lang="en-US" altLang="zh-CN" sz="1800" b="1" kern="0" dirty="0" smtClean="0"/>
              <a:t>( </a:t>
            </a:r>
            <a:r>
              <a:rPr lang="en-US" altLang="zh-CN" sz="1800" b="1" kern="0" dirty="0"/>
              <a:t>16Y/  1N/  13A)</a:t>
            </a:r>
            <a:endParaRPr lang="en-US" altLang="zh-CN" sz="1050" kern="0" dirty="0" smtClean="0"/>
          </a:p>
          <a:p>
            <a:pPr marL="0" lvl="1" indent="0">
              <a:buNone/>
              <a:defRPr/>
            </a:pPr>
            <a:endParaRPr lang="en-US" altLang="zh-CN" sz="16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dirty="0" smtClean="0"/>
              <a:t>* </a:t>
            </a:r>
            <a:r>
              <a:rPr lang="en-US" altLang="zh-CN" kern="0" dirty="0"/>
              <a:t>Amended result accounts for removal of </a:t>
            </a:r>
            <a:r>
              <a:rPr lang="en-US" altLang="zh-CN" kern="0" dirty="0" smtClean="0">
                <a:solidFill>
                  <a:srgbClr val="FF0000"/>
                </a:solidFill>
              </a:rPr>
              <a:t>0</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21/1865r1</a:t>
            </a:r>
          </a:p>
          <a:p>
            <a:pPr marL="628650" lvl="2">
              <a:buFont typeface="微软雅黑" panose="020B0503020204020204" pitchFamily="34" charset="-122"/>
              <a:buChar char="–"/>
              <a:defRPr/>
            </a:pPr>
            <a:r>
              <a:rPr lang="en-US" altLang="zh-CN" kern="0" dirty="0"/>
              <a:t>SP Result:  </a:t>
            </a:r>
            <a:r>
              <a:rPr lang="en-US" altLang="zh-CN" kern="0" dirty="0" smtClean="0"/>
              <a:t>12Y</a:t>
            </a:r>
            <a:r>
              <a:rPr lang="en-US" altLang="zh-CN" kern="0" dirty="0"/>
              <a:t>/ </a:t>
            </a:r>
            <a:r>
              <a:rPr lang="en-US" altLang="zh-CN" kern="0" dirty="0" smtClean="0"/>
              <a:t>1N</a:t>
            </a:r>
            <a:r>
              <a:rPr lang="en-US" altLang="zh-CN" kern="0" dirty="0"/>
              <a:t>/ </a:t>
            </a:r>
            <a:r>
              <a:rPr lang="en-US" altLang="zh-CN" kern="0" dirty="0" smtClean="0"/>
              <a:t>22A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892324661"/>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81</a:t>
            </a:fld>
            <a:endParaRPr lang="en-US" altLang="en-US" sz="1200" b="0" smtClean="0"/>
          </a:p>
        </p:txBody>
      </p:sp>
      <p:sp>
        <p:nvSpPr>
          <p:cNvPr id="7171" name="Rectangle 3"/>
          <p:cNvSpPr txBox="1">
            <a:spLocks noChangeArrowheads="1"/>
          </p:cNvSpPr>
          <p:nvPr/>
        </p:nvSpPr>
        <p:spPr bwMode="auto">
          <a:xfrm>
            <a:off x="723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46</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smtClean="0"/>
              <a:t>EDMG/DMG </a:t>
            </a:r>
            <a:r>
              <a:rPr lang="en-US" altLang="zh-CN" sz="1600" dirty="0"/>
              <a:t>sensing receiver initiator bi-static sensing is based on a BRP request frame that includes a request for the responder to transmit a BRP-RX/TX, BRP-TX, BRP-RX PPDU as defined in Clause 28 of 802.11 specifications . </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Assaf </a:t>
            </a:r>
            <a:r>
              <a:rPr lang="en-US" altLang="zh-CN" sz="1800" b="1" kern="0" dirty="0" smtClean="0"/>
              <a:t>Kasher	</a:t>
            </a:r>
            <a:r>
              <a:rPr lang="en-US" altLang="zh-CN" sz="1800" b="1" dirty="0" smtClean="0"/>
              <a:t>	</a:t>
            </a:r>
            <a:r>
              <a:rPr lang="en-US" altLang="zh-CN" sz="1800" b="1" kern="0" dirty="0"/>
              <a:t>Second: Claudio da Silva</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4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21/1865r1</a:t>
            </a:r>
          </a:p>
          <a:p>
            <a:pPr marL="628650" lvl="2">
              <a:buFont typeface="微软雅黑" panose="020B0503020204020204" pitchFamily="34" charset="-122"/>
              <a:buChar char="–"/>
              <a:defRPr/>
            </a:pPr>
            <a:r>
              <a:rPr lang="en-US" altLang="zh-CN" kern="0" dirty="0"/>
              <a:t>SP Result:  </a:t>
            </a:r>
            <a:r>
              <a:rPr lang="en-US" altLang="zh-CN" kern="0" dirty="0" smtClean="0"/>
              <a:t>11Y</a:t>
            </a:r>
            <a:r>
              <a:rPr lang="en-US" altLang="zh-CN" kern="0" dirty="0"/>
              <a:t>/ </a:t>
            </a:r>
            <a:r>
              <a:rPr lang="en-US" altLang="zh-CN" kern="0" dirty="0" smtClean="0"/>
              <a:t>0N</a:t>
            </a:r>
            <a:r>
              <a:rPr lang="en-US" altLang="zh-CN" kern="0" dirty="0"/>
              <a:t>/ </a:t>
            </a:r>
            <a:r>
              <a:rPr lang="en-US" altLang="zh-CN" kern="0" dirty="0" smtClean="0"/>
              <a:t>8A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060764376"/>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82</a:t>
            </a:fld>
            <a:endParaRPr lang="en-US" altLang="en-US" sz="1200" b="0" smtClean="0"/>
          </a:p>
        </p:txBody>
      </p:sp>
      <p:sp>
        <p:nvSpPr>
          <p:cNvPr id="7171" name="Rectangle 3"/>
          <p:cNvSpPr txBox="1">
            <a:spLocks noChangeArrowheads="1"/>
          </p:cNvSpPr>
          <p:nvPr/>
        </p:nvSpPr>
        <p:spPr bwMode="auto">
          <a:xfrm>
            <a:off x="723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47</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smtClean="0"/>
              <a:t>EDMG/DMG </a:t>
            </a:r>
            <a:r>
              <a:rPr lang="en-US" altLang="zh-CN" sz="1600" dirty="0"/>
              <a:t>Bi/multi-static sensing capability set may include (at least</a:t>
            </a:r>
            <a:r>
              <a:rPr lang="en-US" altLang="zh-CN" sz="1600" dirty="0" smtClean="0"/>
              <a:t>):</a:t>
            </a:r>
          </a:p>
          <a:p>
            <a:pPr lvl="2">
              <a:defRPr/>
            </a:pPr>
            <a:r>
              <a:rPr lang="en-US" altLang="zh-CN" sz="1400" dirty="0" smtClean="0"/>
              <a:t>TRN </a:t>
            </a:r>
            <a:r>
              <a:rPr lang="en-US" altLang="zh-CN" sz="1400" dirty="0"/>
              <a:t>field </a:t>
            </a:r>
            <a:r>
              <a:rPr lang="en-US" altLang="zh-CN" sz="1400" dirty="0" err="1"/>
              <a:t>Golay</a:t>
            </a:r>
            <a:r>
              <a:rPr lang="en-US" altLang="zh-CN" sz="1400" dirty="0"/>
              <a:t> sequence lengths supported</a:t>
            </a:r>
          </a:p>
          <a:p>
            <a:pPr lvl="2">
              <a:defRPr/>
            </a:pPr>
            <a:r>
              <a:rPr lang="en-US" altLang="zh-CN" sz="1400" dirty="0" smtClean="0"/>
              <a:t>Maximum number </a:t>
            </a:r>
            <a:r>
              <a:rPr lang="en-US" altLang="zh-CN" sz="1400" dirty="0"/>
              <a:t>of directions in </a:t>
            </a:r>
            <a:r>
              <a:rPr lang="en-US" altLang="zh-CN" sz="1400" dirty="0" err="1"/>
              <a:t>Tx</a:t>
            </a:r>
            <a:r>
              <a:rPr lang="en-US" altLang="zh-CN" sz="1400" dirty="0"/>
              <a:t> and Rx (Number of </a:t>
            </a:r>
            <a:r>
              <a:rPr lang="en-US" altLang="zh-CN" sz="1400" dirty="0" err="1"/>
              <a:t>Tx</a:t>
            </a:r>
            <a:r>
              <a:rPr lang="en-US" altLang="zh-CN" sz="1400" dirty="0"/>
              <a:t>/RX AWV sets used for sensing)</a:t>
            </a:r>
          </a:p>
          <a:p>
            <a:pPr lvl="2">
              <a:defRPr/>
            </a:pPr>
            <a:r>
              <a:rPr lang="en-US" altLang="zh-CN" sz="1400" dirty="0" smtClean="0"/>
              <a:t>Beam </a:t>
            </a:r>
            <a:r>
              <a:rPr lang="en-US" altLang="zh-CN" sz="1400" dirty="0"/>
              <a:t>sets in which every beam has direction, gain, and beam width</a:t>
            </a:r>
            <a:r>
              <a:rPr lang="en-US" altLang="zh-CN" sz="1400" dirty="0" smtClean="0"/>
              <a:t>.</a:t>
            </a:r>
            <a:endParaRPr lang="en-US" altLang="zh-CN" sz="14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Assaf </a:t>
            </a:r>
            <a:r>
              <a:rPr lang="en-US" altLang="zh-CN" sz="1800" b="1" kern="0" dirty="0" smtClean="0"/>
              <a:t>Kasher	</a:t>
            </a:r>
            <a:r>
              <a:rPr lang="en-US" altLang="zh-CN" sz="1800" b="1" dirty="0" smtClean="0"/>
              <a:t>	</a:t>
            </a:r>
            <a:r>
              <a:rPr lang="en-US" altLang="zh-CN" sz="1800" b="1" kern="0" dirty="0"/>
              <a:t>Second: </a:t>
            </a:r>
            <a:r>
              <a:rPr lang="en-US" altLang="zh-CN" sz="1800" b="1" kern="0" dirty="0" err="1"/>
              <a:t>Rui</a:t>
            </a:r>
            <a:r>
              <a:rPr lang="en-US" altLang="zh-CN" sz="1800" b="1" kern="0" dirty="0"/>
              <a:t> Du</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4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21/1865r1</a:t>
            </a:r>
          </a:p>
          <a:p>
            <a:pPr marL="628650" lvl="2">
              <a:buFont typeface="微软雅黑" panose="020B0503020204020204" pitchFamily="34" charset="-122"/>
              <a:buChar char="–"/>
              <a:defRPr/>
            </a:pPr>
            <a:r>
              <a:rPr lang="en-US" altLang="zh-CN" kern="0" dirty="0"/>
              <a:t>SP Result:  </a:t>
            </a:r>
            <a:r>
              <a:rPr lang="en-US" altLang="zh-CN" kern="0" dirty="0" smtClean="0"/>
              <a:t>12Y</a:t>
            </a:r>
            <a:r>
              <a:rPr lang="en-US" altLang="zh-CN" kern="0" dirty="0"/>
              <a:t>/ </a:t>
            </a:r>
            <a:r>
              <a:rPr lang="en-US" altLang="zh-CN" kern="0" dirty="0" smtClean="0"/>
              <a:t>0N</a:t>
            </a:r>
            <a:r>
              <a:rPr lang="en-US" altLang="zh-CN" kern="0" dirty="0"/>
              <a:t>/ </a:t>
            </a:r>
            <a:r>
              <a:rPr lang="en-US" altLang="zh-CN" kern="0" dirty="0" smtClean="0"/>
              <a:t>18A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967212670"/>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83</a:t>
            </a:fld>
            <a:endParaRPr lang="en-US" altLang="en-US" sz="1200" b="0" smtClean="0"/>
          </a:p>
        </p:txBody>
      </p:sp>
      <p:sp>
        <p:nvSpPr>
          <p:cNvPr id="7171" name="Rectangle 3"/>
          <p:cNvSpPr txBox="1">
            <a:spLocks noChangeArrowheads="1"/>
          </p:cNvSpPr>
          <p:nvPr/>
        </p:nvSpPr>
        <p:spPr bwMode="auto">
          <a:xfrm>
            <a:off x="723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48</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smtClean="0"/>
              <a:t>In </a:t>
            </a:r>
            <a:r>
              <a:rPr lang="en-US" altLang="zh-CN" sz="1600" dirty="0"/>
              <a:t>an EDMG/DMG Bi/Multi-static measurement setup exchange (at </a:t>
            </a:r>
            <a:r>
              <a:rPr lang="en-US" altLang="zh-CN" sz="1600" dirty="0" smtClean="0"/>
              <a:t>least</a:t>
            </a:r>
            <a:r>
              <a:rPr lang="en-US" altLang="zh-CN" sz="1600" dirty="0"/>
              <a:t>) the following parameters </a:t>
            </a:r>
            <a:r>
              <a:rPr lang="en-US" altLang="zh-CN" sz="1600" dirty="0" smtClean="0"/>
              <a:t>may be exchanged:</a:t>
            </a:r>
            <a:endParaRPr lang="en-US" altLang="zh-CN" sz="1600" dirty="0"/>
          </a:p>
          <a:p>
            <a:pPr lvl="2">
              <a:defRPr/>
            </a:pPr>
            <a:r>
              <a:rPr lang="en-US" altLang="zh-CN" sz="1400" dirty="0" smtClean="0"/>
              <a:t>set </a:t>
            </a:r>
            <a:r>
              <a:rPr lang="en-US" altLang="zh-CN" sz="1400" dirty="0"/>
              <a:t>of beam directions in TX (sets of TX AWV settings to be used in the measurements</a:t>
            </a:r>
            <a:r>
              <a:rPr lang="en-US" altLang="zh-CN" sz="1400" dirty="0" smtClean="0"/>
              <a:t>)</a:t>
            </a:r>
          </a:p>
          <a:p>
            <a:pPr lvl="2">
              <a:defRPr/>
            </a:pPr>
            <a:r>
              <a:rPr lang="en-US" altLang="zh-CN" sz="1400" dirty="0" smtClean="0"/>
              <a:t>set </a:t>
            </a:r>
            <a:r>
              <a:rPr lang="en-US" altLang="zh-CN" sz="1400" dirty="0"/>
              <a:t>of beam directions in RX (sets of RX AWV settings to be used in the measurements)</a:t>
            </a:r>
          </a:p>
          <a:p>
            <a:pPr lvl="2">
              <a:defRPr/>
            </a:pPr>
            <a:r>
              <a:rPr lang="en-US" altLang="zh-CN" sz="1400" dirty="0" smtClean="0"/>
              <a:t>beamforming </a:t>
            </a:r>
            <a:r>
              <a:rPr lang="en-US" altLang="zh-CN" sz="1400" dirty="0"/>
              <a:t>TRN field information such as TRN-P, TRN-M, TRN-N</a:t>
            </a:r>
          </a:p>
          <a:p>
            <a:pPr lvl="2">
              <a:defRPr/>
            </a:pPr>
            <a:r>
              <a:rPr lang="en-US" altLang="zh-CN" sz="1400" dirty="0" smtClean="0"/>
              <a:t>location </a:t>
            </a:r>
            <a:r>
              <a:rPr lang="en-US" altLang="zh-CN" sz="1400" dirty="0"/>
              <a:t>and orientation of each of the STAs</a:t>
            </a:r>
          </a:p>
          <a:p>
            <a:pPr lvl="3">
              <a:defRPr/>
            </a:pPr>
            <a:r>
              <a:rPr lang="en-US" altLang="zh-CN" sz="1200" dirty="0" smtClean="0"/>
              <a:t>coordinates </a:t>
            </a:r>
            <a:r>
              <a:rPr lang="en-US" altLang="zh-CN" sz="1200" dirty="0"/>
              <a:t>can be local or earth coordinates</a:t>
            </a:r>
          </a:p>
          <a:p>
            <a:pPr lvl="3">
              <a:defRPr/>
            </a:pPr>
            <a:r>
              <a:rPr lang="en-US" altLang="zh-CN" sz="1200" dirty="0" smtClean="0"/>
              <a:t>relative </a:t>
            </a:r>
            <a:r>
              <a:rPr lang="en-US" altLang="zh-CN" sz="1200" dirty="0"/>
              <a:t>locations orientation may be estimated using </a:t>
            </a:r>
            <a:r>
              <a:rPr lang="en-US" altLang="zh-CN" sz="1200" dirty="0" err="1"/>
              <a:t>TGaz</a:t>
            </a:r>
            <a:r>
              <a:rPr lang="en-US" altLang="zh-CN" sz="1200" dirty="0"/>
              <a:t> based exchanges or available from management layer</a:t>
            </a:r>
          </a:p>
          <a:p>
            <a:pPr lvl="2">
              <a:defRPr/>
            </a:pPr>
            <a:r>
              <a:rPr lang="en-US" altLang="zh-CN" sz="1400" dirty="0" smtClean="0"/>
              <a:t>Scheduling</a:t>
            </a:r>
            <a:endParaRPr lang="en-US" altLang="zh-CN" sz="14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Assaf </a:t>
            </a:r>
            <a:r>
              <a:rPr lang="en-US" altLang="zh-CN" sz="1800" b="1" kern="0" dirty="0" smtClean="0"/>
              <a:t>Kasher	</a:t>
            </a:r>
            <a:r>
              <a:rPr lang="en-US" altLang="zh-CN" sz="1800" b="1" dirty="0" smtClean="0"/>
              <a:t>	</a:t>
            </a:r>
            <a:r>
              <a:rPr lang="en-US" altLang="zh-CN" sz="1800" b="1" kern="0" dirty="0"/>
              <a:t>Second: </a:t>
            </a:r>
            <a:r>
              <a:rPr lang="en-US" altLang="zh-CN" sz="1800" b="1" kern="0" dirty="0" err="1"/>
              <a:t>Alecsander</a:t>
            </a:r>
            <a:r>
              <a:rPr lang="en-US" altLang="zh-CN" sz="1800" b="1" kern="0" dirty="0"/>
              <a:t> </a:t>
            </a:r>
            <a:r>
              <a:rPr lang="en-US" altLang="zh-CN" sz="1800" b="1" kern="0" dirty="0" err="1"/>
              <a:t>Eitan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4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1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21/1865r1</a:t>
            </a:r>
          </a:p>
          <a:p>
            <a:pPr marL="628650" lvl="2">
              <a:buFont typeface="微软雅黑" panose="020B0503020204020204" pitchFamily="34" charset="-122"/>
              <a:buChar char="–"/>
              <a:defRPr/>
            </a:pPr>
            <a:r>
              <a:rPr lang="en-US" altLang="zh-CN" kern="0" dirty="0"/>
              <a:t>SP Result:  </a:t>
            </a:r>
            <a:r>
              <a:rPr lang="en-US" altLang="zh-CN" kern="0" dirty="0" smtClean="0"/>
              <a:t>10Y</a:t>
            </a:r>
            <a:r>
              <a:rPr lang="en-US" altLang="zh-CN" kern="0" dirty="0"/>
              <a:t>/ </a:t>
            </a:r>
            <a:r>
              <a:rPr lang="en-US" altLang="zh-CN" kern="0" dirty="0" smtClean="0"/>
              <a:t>1N</a:t>
            </a:r>
            <a:r>
              <a:rPr lang="en-US" altLang="zh-CN" kern="0" dirty="0"/>
              <a:t>/ </a:t>
            </a:r>
            <a:r>
              <a:rPr lang="en-US" altLang="zh-CN" kern="0" dirty="0" smtClean="0"/>
              <a:t>21A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019664290"/>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84</a:t>
            </a:fld>
            <a:endParaRPr lang="en-US" altLang="en-US" sz="1200" b="0" smtClean="0"/>
          </a:p>
        </p:txBody>
      </p:sp>
      <p:sp>
        <p:nvSpPr>
          <p:cNvPr id="7171" name="Rectangle 3"/>
          <p:cNvSpPr txBox="1">
            <a:spLocks noChangeArrowheads="1"/>
          </p:cNvSpPr>
          <p:nvPr/>
        </p:nvSpPr>
        <p:spPr bwMode="auto">
          <a:xfrm>
            <a:off x="723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49</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smtClean="0"/>
              <a:t>Truncated </a:t>
            </a:r>
            <a:r>
              <a:rPr lang="en-US" altLang="zh-CN" sz="1600" dirty="0"/>
              <a:t>Channel Impulse Response(TCIR) described as follows should be considered as one optional type of the sensing measurement results for sub-7GHz sensing</a:t>
            </a:r>
            <a:r>
              <a:rPr lang="en-US" altLang="zh-CN" sz="1600" dirty="0" smtClean="0"/>
              <a:t>.</a:t>
            </a:r>
            <a:endParaRPr lang="en-US" altLang="zh-CN" sz="1600" dirty="0"/>
          </a:p>
          <a:p>
            <a:pPr lvl="2">
              <a:defRPr/>
            </a:pPr>
            <a:r>
              <a:rPr lang="en-US" altLang="zh-CN" sz="1400" dirty="0" smtClean="0"/>
              <a:t>Calculating </a:t>
            </a:r>
            <a:r>
              <a:rPr lang="en-US" altLang="zh-CN" sz="1400" dirty="0"/>
              <a:t>the CIR (time domain) from frequency domain CSI through IDFT(usually, IFFT) .</a:t>
            </a:r>
          </a:p>
          <a:p>
            <a:pPr lvl="2">
              <a:defRPr/>
            </a:pPr>
            <a:r>
              <a:rPr lang="en-US" altLang="zh-CN" sz="1400" dirty="0" smtClean="0"/>
              <a:t>Reporting </a:t>
            </a:r>
            <a:r>
              <a:rPr lang="en-US" altLang="zh-CN" sz="1400" dirty="0"/>
              <a:t>the subset of complex samples corresponding to the range of interest of the entire CIR .</a:t>
            </a:r>
          </a:p>
          <a:p>
            <a:pPr lvl="2">
              <a:defRPr/>
            </a:pPr>
            <a:r>
              <a:rPr lang="en-US" altLang="zh-CN" sz="1400" dirty="0" smtClean="0"/>
              <a:t>Note</a:t>
            </a:r>
            <a:r>
              <a:rPr lang="en-US" altLang="zh-CN" sz="1400" dirty="0"/>
              <a:t>: the size of the subset is </a:t>
            </a:r>
            <a:r>
              <a:rPr lang="en-US" altLang="zh-CN" sz="1400" dirty="0" smtClean="0"/>
              <a:t>TBD</a:t>
            </a:r>
            <a:endParaRPr lang="en-US" altLang="zh-CN" sz="14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Rui Du	</a:t>
            </a:r>
            <a:r>
              <a:rPr lang="en-US" altLang="zh-CN" sz="1800" b="1" dirty="0" smtClean="0"/>
              <a:t>	</a:t>
            </a:r>
            <a:r>
              <a:rPr lang="en-US" altLang="zh-CN" sz="1800" b="1" kern="0" dirty="0"/>
              <a:t>Second: Oscar Au</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Preliminary Result: ( 17Y/  8N/  14A)</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FF0000"/>
                </a:highlight>
              </a:rPr>
              <a:t>Motion Fails </a:t>
            </a:r>
            <a:r>
              <a:rPr lang="en-US" altLang="zh-CN" sz="1800" b="1" kern="0" dirty="0" smtClean="0"/>
              <a:t>( 17Y</a:t>
            </a:r>
            <a:r>
              <a:rPr lang="en-US" altLang="zh-CN" sz="1800" b="1" kern="0" dirty="0"/>
              <a:t>/  8N/  14A)</a:t>
            </a: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1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dirty="0" smtClean="0"/>
              <a:t>* </a:t>
            </a:r>
            <a:r>
              <a:rPr lang="en-US" altLang="zh-CN" kern="0" dirty="0"/>
              <a:t>Amended result accounts for removal of </a:t>
            </a:r>
            <a:r>
              <a:rPr lang="en-US" altLang="zh-CN" kern="0" dirty="0" smtClean="0">
                <a:solidFill>
                  <a:srgbClr val="FF0000"/>
                </a:solidFill>
              </a:rPr>
              <a:t>0</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21/1288r4</a:t>
            </a:r>
          </a:p>
          <a:p>
            <a:pPr marL="628650" lvl="2">
              <a:buFont typeface="微软雅黑" panose="020B0503020204020204" pitchFamily="34" charset="-122"/>
              <a:buChar char="–"/>
              <a:defRPr/>
            </a:pPr>
            <a:r>
              <a:rPr lang="en-US" altLang="zh-CN" kern="0" dirty="0"/>
              <a:t>SP Result:  </a:t>
            </a:r>
            <a:r>
              <a:rPr lang="en-US" altLang="zh-CN" kern="0" dirty="0" smtClean="0"/>
              <a:t>12Y</a:t>
            </a:r>
            <a:r>
              <a:rPr lang="en-US" altLang="zh-CN" kern="0" dirty="0"/>
              <a:t>/ </a:t>
            </a:r>
            <a:r>
              <a:rPr lang="en-US" altLang="zh-CN" kern="0" dirty="0" smtClean="0"/>
              <a:t>3N</a:t>
            </a:r>
            <a:r>
              <a:rPr lang="en-US" altLang="zh-CN" kern="0" dirty="0"/>
              <a:t>/ </a:t>
            </a:r>
            <a:r>
              <a:rPr lang="en-US" altLang="zh-CN" kern="0" dirty="0" smtClean="0"/>
              <a:t>20A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633208990"/>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85</a:t>
            </a:fld>
            <a:endParaRPr lang="en-US" altLang="en-US" sz="1200" b="0" smtClean="0"/>
          </a:p>
        </p:txBody>
      </p:sp>
      <p:sp>
        <p:nvSpPr>
          <p:cNvPr id="7171" name="Rectangle 3"/>
          <p:cNvSpPr txBox="1">
            <a:spLocks noChangeArrowheads="1"/>
          </p:cNvSpPr>
          <p:nvPr/>
        </p:nvSpPr>
        <p:spPr bwMode="auto">
          <a:xfrm>
            <a:off x="723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50</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smtClean="0"/>
              <a:t>The </a:t>
            </a:r>
            <a:r>
              <a:rPr lang="en-US" altLang="zh-CN" sz="1600" dirty="0"/>
              <a:t>11bf amendment shall define a new </a:t>
            </a:r>
            <a:r>
              <a:rPr lang="en-US" altLang="zh-CN" sz="1600" dirty="0" err="1"/>
              <a:t>subclause</a:t>
            </a:r>
            <a:r>
              <a:rPr lang="en-US" altLang="zh-CN" sz="1600" dirty="0"/>
              <a:t> under 6.3 (MLME SAP interface) that specifies request, confirm, indication, and response primitives for WLAN sensing</a:t>
            </a:r>
            <a:r>
              <a:rPr lang="en-US" altLang="zh-CN" sz="1600" dirty="0" smtClean="0"/>
              <a:t>.</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Claudio Da Silva </a:t>
            </a:r>
            <a:r>
              <a:rPr lang="en-US" altLang="zh-CN" sz="1800" b="1" kern="0" dirty="0" smtClean="0"/>
              <a:t>	</a:t>
            </a:r>
            <a:r>
              <a:rPr lang="en-US" altLang="zh-CN" sz="1800" b="1" dirty="0" smtClean="0"/>
              <a:t>	</a:t>
            </a:r>
            <a:r>
              <a:rPr lang="en-US" altLang="zh-CN" sz="1800" b="1" kern="0" dirty="0"/>
              <a:t>Second: Cheng Chen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4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1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21/1949r0</a:t>
            </a:r>
          </a:p>
          <a:p>
            <a:pPr marL="628650" lvl="2">
              <a:buFont typeface="微软雅黑" panose="020B0503020204020204" pitchFamily="34" charset="-122"/>
              <a:buChar char="–"/>
              <a:defRPr/>
            </a:pPr>
            <a:r>
              <a:rPr lang="en-US" altLang="zh-CN" kern="0" dirty="0"/>
              <a:t>SP Result:  </a:t>
            </a:r>
            <a:r>
              <a:rPr lang="en-US" altLang="zh-CN" kern="0" dirty="0" smtClean="0"/>
              <a:t>28Y</a:t>
            </a:r>
            <a:r>
              <a:rPr lang="en-US" altLang="zh-CN" kern="0" dirty="0"/>
              <a:t>/ 0</a:t>
            </a:r>
            <a:r>
              <a:rPr lang="en-US" altLang="zh-CN" kern="0" dirty="0" smtClean="0"/>
              <a:t>N</a:t>
            </a:r>
            <a:r>
              <a:rPr lang="en-US" altLang="zh-CN" kern="0" dirty="0"/>
              <a:t>/ 6</a:t>
            </a:r>
            <a:r>
              <a:rPr lang="en-US" altLang="zh-CN" kern="0" dirty="0" smtClean="0"/>
              <a:t>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219528747"/>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86</a:t>
            </a:fld>
            <a:endParaRPr lang="en-US" altLang="en-US" sz="1200" b="0" smtClean="0"/>
          </a:p>
        </p:txBody>
      </p:sp>
      <p:sp>
        <p:nvSpPr>
          <p:cNvPr id="7171" name="Rectangle 3"/>
          <p:cNvSpPr txBox="1">
            <a:spLocks noChangeArrowheads="1"/>
          </p:cNvSpPr>
          <p:nvPr/>
        </p:nvSpPr>
        <p:spPr bwMode="auto">
          <a:xfrm>
            <a:off x="685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Motions on </a:t>
            </a:r>
            <a:r>
              <a:rPr lang="en-US" altLang="zh-CN" sz="4000" dirty="0">
                <a:solidFill>
                  <a:srgbClr val="0000FF"/>
                </a:solidFill>
              </a:rPr>
              <a:t>January Interim</a:t>
            </a:r>
            <a:r>
              <a:rPr lang="en-US" altLang="en-US" sz="4000" dirty="0" smtClean="0"/>
              <a:t>.</a:t>
            </a:r>
          </a:p>
          <a:p>
            <a:pPr lvl="1"/>
            <a:endParaRPr lang="en-US" altLang="en-US" sz="3600" dirty="0" smtClean="0"/>
          </a:p>
          <a:p>
            <a:pPr lvl="1"/>
            <a:endParaRPr lang="en-US" altLang="en-US" sz="36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96868806"/>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87</a:t>
            </a:fld>
            <a:endParaRPr lang="en-US" altLang="en-US" sz="1200" b="0" smtClean="0"/>
          </a:p>
        </p:txBody>
      </p:sp>
      <p:sp>
        <p:nvSpPr>
          <p:cNvPr id="7171" name="Rectangle 3"/>
          <p:cNvSpPr txBox="1">
            <a:spLocks noChangeArrowheads="1"/>
          </p:cNvSpPr>
          <p:nvPr/>
        </p:nvSpPr>
        <p:spPr bwMode="auto">
          <a:xfrm>
            <a:off x="723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51</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smtClean="0"/>
              <a:t>The </a:t>
            </a:r>
            <a:r>
              <a:rPr lang="en-US" altLang="zh-CN" sz="1600" dirty="0"/>
              <a:t>sensing measurement setup procedure consists of</a:t>
            </a:r>
          </a:p>
          <a:p>
            <a:pPr marL="990600" lvl="1">
              <a:buFont typeface="Arial" panose="020B0604020202020204" pitchFamily="34" charset="0"/>
              <a:buChar char="•"/>
              <a:defRPr/>
            </a:pPr>
            <a:r>
              <a:rPr lang="en-US" altLang="zh-CN" sz="1400" dirty="0" smtClean="0"/>
              <a:t>the </a:t>
            </a:r>
            <a:r>
              <a:rPr lang="en-US" altLang="zh-CN" sz="1400" dirty="0"/>
              <a:t>transmission of a sensing measurement setup request frame by the sensing initiator followed by the transmission of an </a:t>
            </a:r>
            <a:r>
              <a:rPr lang="en-US" altLang="zh-CN" sz="1400" dirty="0" err="1"/>
              <a:t>Ack</a:t>
            </a:r>
            <a:r>
              <a:rPr lang="en-US" altLang="zh-CN" sz="1400" dirty="0"/>
              <a:t> frame by the intended sensing responder; and</a:t>
            </a:r>
          </a:p>
          <a:p>
            <a:pPr marL="990600" lvl="1">
              <a:buFont typeface="Arial" panose="020B0604020202020204" pitchFamily="34" charset="0"/>
              <a:buChar char="•"/>
              <a:defRPr/>
            </a:pPr>
            <a:r>
              <a:rPr lang="en-US" altLang="zh-CN" sz="1400" dirty="0" smtClean="0"/>
              <a:t>the </a:t>
            </a:r>
            <a:r>
              <a:rPr lang="en-US" altLang="zh-CN" sz="1400" dirty="0"/>
              <a:t>transmission of a sensing measurement setup response frame by the intended sensing responder followed by the transmission of an </a:t>
            </a:r>
            <a:r>
              <a:rPr lang="en-US" altLang="zh-CN" sz="1400" dirty="0" err="1"/>
              <a:t>Ack</a:t>
            </a:r>
            <a:r>
              <a:rPr lang="en-US" altLang="zh-CN" sz="1400" dirty="0"/>
              <a:t> frame by the sensing initiator</a:t>
            </a:r>
            <a:r>
              <a:rPr lang="en-US" altLang="zh-CN" sz="1400" dirty="0" smtClean="0"/>
              <a:t>.</a:t>
            </a:r>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Chaoming Luo 	</a:t>
            </a:r>
            <a:r>
              <a:rPr lang="en-US" altLang="zh-CN" sz="1800" b="1" dirty="0" smtClean="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Preliminary Result: (   Y/  N/  A)</a:t>
            </a:r>
          </a:p>
          <a:p>
            <a:pPr marL="342900" lvl="1" indent="-342900" algn="just">
              <a:buFont typeface="Arial" panose="020B0604020202020204" pitchFamily="34" charset="0"/>
              <a:buChar char="•"/>
              <a:defRPr/>
            </a:pPr>
            <a:r>
              <a:rPr lang="en-US" altLang="zh-CN" sz="1800" b="1" kern="0" dirty="0" smtClean="0"/>
              <a:t>Result</a:t>
            </a:r>
            <a:r>
              <a:rPr lang="en-US" altLang="zh-CN" sz="1800" b="1" kern="0" dirty="0"/>
              <a:t>*: </a:t>
            </a:r>
            <a:endParaRPr lang="en-US" altLang="zh-CN" sz="1050" kern="0" dirty="0" smtClean="0"/>
          </a:p>
          <a:p>
            <a:pPr marL="0" lvl="1" indent="0">
              <a:buNone/>
              <a:defRPr/>
            </a:pPr>
            <a:endParaRPr lang="en-US" altLang="zh-CN" sz="11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dirty="0" smtClean="0"/>
              <a:t>* </a:t>
            </a:r>
            <a:r>
              <a:rPr lang="en-US" altLang="zh-CN" kern="0" dirty="0"/>
              <a:t>Amended result accounts for removal of </a:t>
            </a:r>
            <a:r>
              <a:rPr lang="en-US" altLang="zh-CN" kern="0" dirty="0" smtClean="0">
                <a:solidFill>
                  <a:srgbClr val="FF0000"/>
                </a:solidFill>
              </a:rPr>
              <a:t>X</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 1828r4</a:t>
            </a:r>
          </a:p>
          <a:p>
            <a:pPr marL="628650" lvl="2">
              <a:buFont typeface="微软雅黑" panose="020B0503020204020204" pitchFamily="34" charset="-122"/>
              <a:buChar char="–"/>
              <a:defRPr/>
            </a:pPr>
            <a:r>
              <a:rPr lang="en-US" altLang="zh-CN" kern="0" dirty="0"/>
              <a:t>SP Result:  </a:t>
            </a:r>
            <a:r>
              <a:rPr lang="en-US" altLang="zh-CN" kern="0" dirty="0" smtClean="0"/>
              <a:t> 20Y</a:t>
            </a:r>
            <a:r>
              <a:rPr lang="en-US" altLang="zh-CN" kern="0" dirty="0"/>
              <a:t>/ </a:t>
            </a:r>
            <a:r>
              <a:rPr lang="en-US" altLang="zh-CN" kern="0" dirty="0" smtClean="0"/>
              <a:t> 1N</a:t>
            </a:r>
            <a:r>
              <a:rPr lang="en-US" altLang="zh-CN" kern="0" dirty="0"/>
              <a:t>/ </a:t>
            </a:r>
            <a:r>
              <a:rPr lang="en-US" altLang="zh-CN" kern="0" dirty="0" smtClean="0"/>
              <a:t> 15A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561718389"/>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88</a:t>
            </a:fld>
            <a:endParaRPr lang="en-US" altLang="en-US" sz="1200" b="0" smtClean="0"/>
          </a:p>
        </p:txBody>
      </p:sp>
      <p:sp>
        <p:nvSpPr>
          <p:cNvPr id="7171" name="Rectangle 3"/>
          <p:cNvSpPr txBox="1">
            <a:spLocks noChangeArrowheads="1"/>
          </p:cNvSpPr>
          <p:nvPr/>
        </p:nvSpPr>
        <p:spPr bwMode="auto">
          <a:xfrm>
            <a:off x="723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52</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smtClean="0"/>
              <a:t>In </a:t>
            </a:r>
            <a:r>
              <a:rPr lang="en-US" altLang="zh-CN" sz="1600" dirty="0"/>
              <a:t>a sensing measurement setup procedure, if the sensing responder intends to reject the assigned operational parameters included in the sensing measurement setup request frame, it may provide its preferred operational parameters in the sensing measurement setup response frame.</a:t>
            </a:r>
          </a:p>
          <a:p>
            <a:pPr lvl="1">
              <a:buFont typeface="Arial" panose="020B0604020202020204" pitchFamily="34" charset="0"/>
              <a:buChar char="–"/>
              <a:defRPr/>
            </a:pPr>
            <a:r>
              <a:rPr lang="en-US" altLang="zh-CN" sz="1600" dirty="0" smtClean="0"/>
              <a:t>For </a:t>
            </a:r>
            <a:r>
              <a:rPr lang="en-US" altLang="zh-CN" sz="1600" dirty="0"/>
              <a:t>the accept case, whether the responder may provide its preferred operational parameters or not is TBD</a:t>
            </a:r>
            <a:r>
              <a:rPr lang="en-US" altLang="zh-CN" sz="1600" dirty="0" smtClean="0"/>
              <a:t>.</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Chaoming Luo 	</a:t>
            </a:r>
            <a:r>
              <a:rPr lang="en-US" altLang="zh-CN" sz="1800" b="1" dirty="0" smtClean="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Preliminary Result: (   Y/  N/  A)</a:t>
            </a:r>
          </a:p>
          <a:p>
            <a:pPr marL="342900" lvl="1" indent="-342900" algn="just">
              <a:buFont typeface="Arial" panose="020B0604020202020204" pitchFamily="34" charset="0"/>
              <a:buChar char="•"/>
              <a:defRPr/>
            </a:pPr>
            <a:r>
              <a:rPr lang="en-US" altLang="zh-CN" sz="1800" b="1" kern="0" dirty="0" smtClean="0"/>
              <a:t>Result</a:t>
            </a:r>
            <a:r>
              <a:rPr lang="en-US" altLang="zh-CN" sz="1800" b="1" kern="0" dirty="0"/>
              <a:t>*: </a:t>
            </a:r>
            <a:endParaRPr lang="en-US" altLang="zh-CN" sz="1050" kern="0" dirty="0" smtClean="0"/>
          </a:p>
          <a:p>
            <a:pPr marL="0" lvl="1" indent="0">
              <a:buNone/>
              <a:defRPr/>
            </a:pPr>
            <a:endParaRPr lang="en-US" altLang="zh-CN" sz="11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dirty="0" smtClean="0"/>
              <a:t>* </a:t>
            </a:r>
            <a:r>
              <a:rPr lang="en-US" altLang="zh-CN" kern="0" dirty="0"/>
              <a:t>Amended result accounts for removal of </a:t>
            </a:r>
            <a:r>
              <a:rPr lang="en-US" altLang="zh-CN" kern="0" dirty="0" smtClean="0">
                <a:solidFill>
                  <a:srgbClr val="FF0000"/>
                </a:solidFill>
              </a:rPr>
              <a:t>X</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 1828r4</a:t>
            </a:r>
          </a:p>
          <a:p>
            <a:pPr marL="628650" lvl="2">
              <a:buFont typeface="微软雅黑" panose="020B0503020204020204" pitchFamily="34" charset="-122"/>
              <a:buChar char="–"/>
              <a:defRPr/>
            </a:pPr>
            <a:r>
              <a:rPr lang="en-US" altLang="zh-CN" kern="0" dirty="0"/>
              <a:t>SP Result:  </a:t>
            </a:r>
            <a:r>
              <a:rPr lang="en-US" altLang="zh-CN" kern="0" dirty="0" smtClean="0"/>
              <a:t> 14Y</a:t>
            </a:r>
            <a:r>
              <a:rPr lang="en-US" altLang="zh-CN" kern="0" dirty="0"/>
              <a:t>/ </a:t>
            </a:r>
            <a:r>
              <a:rPr lang="en-US" altLang="zh-CN" kern="0" dirty="0" smtClean="0"/>
              <a:t> 6N</a:t>
            </a:r>
            <a:r>
              <a:rPr lang="en-US" altLang="zh-CN" kern="0" dirty="0"/>
              <a:t>/ </a:t>
            </a:r>
            <a:r>
              <a:rPr lang="en-US" altLang="zh-CN" kern="0" dirty="0" smtClean="0"/>
              <a:t> 14A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925386215"/>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89</a:t>
            </a:fld>
            <a:endParaRPr lang="en-US" altLang="en-US" sz="1200" b="0" smtClean="0"/>
          </a:p>
        </p:txBody>
      </p:sp>
      <p:sp>
        <p:nvSpPr>
          <p:cNvPr id="7171" name="Rectangle 3"/>
          <p:cNvSpPr txBox="1">
            <a:spLocks noChangeArrowheads="1"/>
          </p:cNvSpPr>
          <p:nvPr/>
        </p:nvSpPr>
        <p:spPr bwMode="auto">
          <a:xfrm>
            <a:off x="723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53</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smtClean="0"/>
              <a:t>11bf </a:t>
            </a:r>
            <a:r>
              <a:rPr lang="en-US" altLang="zh-CN" sz="1600" dirty="0"/>
              <a:t>shall define both public and protected action frames, which include sensing measurement setup request/response, sensing measurement report, sensing measurement setup termination, and SBP request/response frames.</a:t>
            </a:r>
          </a:p>
          <a:p>
            <a:pPr lvl="1">
              <a:buFont typeface="Arial" panose="020B0604020202020204" pitchFamily="34" charset="0"/>
              <a:buChar char="–"/>
              <a:defRPr/>
            </a:pPr>
            <a:r>
              <a:rPr lang="en-US" altLang="zh-CN" sz="1600" dirty="0" smtClean="0"/>
              <a:t>Note</a:t>
            </a:r>
            <a:r>
              <a:rPr lang="en-US" altLang="zh-CN" sz="1600" dirty="0"/>
              <a:t>: Other public and protected action frames for sensing are TBD</a:t>
            </a:r>
            <a:r>
              <a:rPr lang="en-US" altLang="zh-CN" sz="1600" dirty="0" smtClean="0"/>
              <a:t>.</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Chaoming Luo 	</a:t>
            </a:r>
            <a:r>
              <a:rPr lang="en-US" altLang="zh-CN" sz="1800" b="1" dirty="0" smtClean="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Preliminary Result: (   Y/  N/  A)</a:t>
            </a:r>
          </a:p>
          <a:p>
            <a:pPr marL="342900" lvl="1" indent="-342900" algn="just">
              <a:buFont typeface="Arial" panose="020B0604020202020204" pitchFamily="34" charset="0"/>
              <a:buChar char="•"/>
              <a:defRPr/>
            </a:pPr>
            <a:r>
              <a:rPr lang="en-US" altLang="zh-CN" sz="1800" b="1" kern="0" dirty="0" smtClean="0"/>
              <a:t>Result</a:t>
            </a:r>
            <a:r>
              <a:rPr lang="en-US" altLang="zh-CN" sz="1800" b="1" kern="0" dirty="0"/>
              <a:t>*: </a:t>
            </a:r>
            <a:endParaRPr lang="en-US" altLang="zh-CN" sz="1050" kern="0" dirty="0" smtClean="0"/>
          </a:p>
          <a:p>
            <a:pPr marL="0" lvl="1" indent="0">
              <a:buNone/>
              <a:defRPr/>
            </a:pPr>
            <a:endParaRPr lang="en-US" altLang="zh-CN" sz="11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dirty="0" smtClean="0"/>
              <a:t>* </a:t>
            </a:r>
            <a:r>
              <a:rPr lang="en-US" altLang="zh-CN" kern="0" dirty="0"/>
              <a:t>Amended result accounts for removal of </a:t>
            </a:r>
            <a:r>
              <a:rPr lang="en-US" altLang="zh-CN" kern="0" dirty="0" smtClean="0">
                <a:solidFill>
                  <a:srgbClr val="FF0000"/>
                </a:solidFill>
              </a:rPr>
              <a:t>X</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 1828r4</a:t>
            </a:r>
          </a:p>
          <a:p>
            <a:pPr marL="628650" lvl="2">
              <a:buFont typeface="微软雅黑" panose="020B0503020204020204" pitchFamily="34" charset="-122"/>
              <a:buChar char="–"/>
              <a:defRPr/>
            </a:pPr>
            <a:r>
              <a:rPr lang="en-US" altLang="zh-CN" kern="0" dirty="0"/>
              <a:t>SP Result:  </a:t>
            </a:r>
            <a:r>
              <a:rPr lang="en-US" altLang="zh-CN" kern="0" dirty="0" smtClean="0"/>
              <a:t> 23Y</a:t>
            </a:r>
            <a:r>
              <a:rPr lang="en-US" altLang="zh-CN" kern="0" dirty="0"/>
              <a:t>/ </a:t>
            </a:r>
            <a:r>
              <a:rPr lang="en-US" altLang="zh-CN" kern="0" dirty="0" smtClean="0"/>
              <a:t> 0N</a:t>
            </a:r>
            <a:r>
              <a:rPr lang="en-US" altLang="zh-CN" kern="0" dirty="0"/>
              <a:t>/ </a:t>
            </a:r>
            <a:r>
              <a:rPr lang="en-US" altLang="zh-CN" kern="0" dirty="0" smtClean="0"/>
              <a:t> 8A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59874210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32C7EAE-FC0D-4F4D-BC2A-6BC936827B90}" type="slidenum">
              <a:rPr lang="en-US" altLang="en-US" sz="1200" b="0" smtClean="0"/>
              <a:pPr>
                <a:spcBef>
                  <a:spcPct val="0"/>
                </a:spcBef>
                <a:buFontTx/>
                <a:buNone/>
              </a:pPr>
              <a:t>9</a:t>
            </a:fld>
            <a:endParaRPr lang="en-US" altLang="en-US" sz="1200" b="0" smtClean="0"/>
          </a:p>
        </p:txBody>
      </p:sp>
      <p:sp>
        <p:nvSpPr>
          <p:cNvPr id="3686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a:t>Motion 4</a:t>
            </a:r>
            <a:endParaRPr lang="en-US" altLang="en-US" sz="2800">
              <a:solidFill>
                <a:schemeClr val="tx2"/>
              </a:solidFill>
            </a:endParaRPr>
          </a:p>
        </p:txBody>
      </p:sp>
      <p:sp>
        <p:nvSpPr>
          <p:cNvPr id="36868"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smtClean="0"/>
              <a:t>Move to confirm </a:t>
            </a:r>
            <a:r>
              <a:rPr lang="en-US" altLang="zh-CN" kern="0" dirty="0"/>
              <a:t>Leif Wilhelmsson as </a:t>
            </a:r>
            <a:r>
              <a:rPr lang="en-US" altLang="zh-CN" kern="0" dirty="0" err="1" smtClean="0"/>
              <a:t>TGbf</a:t>
            </a:r>
            <a:r>
              <a:rPr lang="en-US" altLang="zh-CN" kern="0" dirty="0" smtClean="0"/>
              <a:t> </a:t>
            </a:r>
            <a:r>
              <a:rPr lang="en-US" altLang="zh-CN" dirty="0" smtClean="0"/>
              <a:t>Secretary</a:t>
            </a:r>
            <a:r>
              <a:rPr lang="en-US" altLang="zh-CN" kern="0" dirty="0" smtClean="0"/>
              <a:t>.</a:t>
            </a:r>
          </a:p>
          <a:p>
            <a:pPr>
              <a:defRPr/>
            </a:pPr>
            <a:endParaRPr lang="en-US" altLang="zh-CN" kern="0" dirty="0" smtClean="0"/>
          </a:p>
          <a:p>
            <a:pPr>
              <a:defRPr/>
            </a:pPr>
            <a:endParaRPr lang="en-US" altLang="zh-CN" kern="0" dirty="0" smtClean="0"/>
          </a:p>
          <a:p>
            <a:pPr marL="342900" lvl="1" indent="-342900">
              <a:buFont typeface="Arial" panose="020B0604020202020204" pitchFamily="34" charset="0"/>
              <a:buChar char="•"/>
              <a:defRPr/>
            </a:pPr>
            <a:r>
              <a:rPr lang="en-US" altLang="zh-CN" kern="0" dirty="0" smtClean="0"/>
              <a:t>Move: </a:t>
            </a:r>
            <a:r>
              <a:rPr lang="en-US" altLang="zh-CN" kern="0" dirty="0"/>
              <a:t>Oscar Au </a:t>
            </a:r>
            <a:r>
              <a:rPr lang="en-US" altLang="zh-CN" kern="0" dirty="0" smtClean="0"/>
              <a:t>			Second: </a:t>
            </a:r>
            <a:r>
              <a:rPr lang="en-US" altLang="zh-CN" kern="0" dirty="0"/>
              <a:t>Sang Kim </a:t>
            </a:r>
            <a:r>
              <a:rPr lang="en-US" altLang="zh-CN" kern="0" dirty="0" smtClean="0"/>
              <a:t>	</a:t>
            </a:r>
          </a:p>
          <a:p>
            <a:pPr marL="342900" lvl="1" indent="-342900">
              <a:buFont typeface="Arial" panose="020B0604020202020204" pitchFamily="34" charset="0"/>
              <a:buChar char="•"/>
              <a:defRPr/>
            </a:pPr>
            <a:r>
              <a:rPr lang="en-US" altLang="zh-CN" kern="0" dirty="0" smtClean="0"/>
              <a:t>Result: </a:t>
            </a:r>
            <a:r>
              <a:rPr lang="en-US" altLang="zh-CN" dirty="0">
                <a:highlight>
                  <a:srgbClr val="00FF00"/>
                </a:highlight>
              </a:rPr>
              <a:t>Approved by unanimous consent</a:t>
            </a:r>
            <a:endParaRPr lang="en-US" altLang="zh-CN" kern="0" dirty="0"/>
          </a:p>
        </p:txBody>
      </p:sp>
    </p:spTree>
    <p:extLst>
      <p:ext uri="{BB962C8B-B14F-4D97-AF65-F5344CB8AC3E}">
        <p14:creationId xmlns:p14="http://schemas.microsoft.com/office/powerpoint/2010/main" val="976346589"/>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90</a:t>
            </a:fld>
            <a:endParaRPr lang="en-US" altLang="en-US" sz="1200" b="0" smtClean="0"/>
          </a:p>
        </p:txBody>
      </p:sp>
      <p:sp>
        <p:nvSpPr>
          <p:cNvPr id="7171" name="Rectangle 3"/>
          <p:cNvSpPr txBox="1">
            <a:spLocks noChangeArrowheads="1"/>
          </p:cNvSpPr>
          <p:nvPr/>
        </p:nvSpPr>
        <p:spPr bwMode="auto">
          <a:xfrm>
            <a:off x="723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54</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Measurement Setup ID is set by Sensing Initiator, the tuple &lt;Sensing Initiator’s MAC address, Measurement Setup ID&gt; is used to identify a specific Measurement Setup.</a:t>
            </a:r>
          </a:p>
          <a:p>
            <a:pPr lvl="1">
              <a:buFont typeface="Arial" panose="020B0604020202020204" pitchFamily="34" charset="0"/>
              <a:buChar char="–"/>
              <a:defRPr/>
            </a:pPr>
            <a:r>
              <a:rPr lang="en-US" altLang="zh-CN" sz="1600" dirty="0"/>
              <a:t>How the SBP Requesting STA identifies the sensing measurement setup ID is TBD</a:t>
            </a:r>
            <a:r>
              <a:rPr lang="en-US" altLang="zh-CN" sz="1600" dirty="0" smtClean="0"/>
              <a:t>.</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Pei Zhou 	</a:t>
            </a:r>
            <a:r>
              <a:rPr lang="en-US" altLang="zh-CN" sz="1800" b="1" dirty="0" smtClean="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Preliminary Result: (   Y/  N/  A)</a:t>
            </a:r>
          </a:p>
          <a:p>
            <a:pPr marL="342900" lvl="1" indent="-342900" algn="just">
              <a:buFont typeface="Arial" panose="020B0604020202020204" pitchFamily="34" charset="0"/>
              <a:buChar char="•"/>
              <a:defRPr/>
            </a:pPr>
            <a:r>
              <a:rPr lang="en-US" altLang="zh-CN" sz="1800" b="1" kern="0" dirty="0" smtClean="0"/>
              <a:t>Result</a:t>
            </a:r>
            <a:r>
              <a:rPr lang="en-US" altLang="zh-CN" sz="1800" b="1" kern="0" dirty="0"/>
              <a:t>*: </a:t>
            </a:r>
            <a:endParaRPr lang="en-US" altLang="zh-CN" sz="1050" kern="0" dirty="0" smtClean="0"/>
          </a:p>
          <a:p>
            <a:pPr marL="0" lvl="1" indent="0">
              <a:buNone/>
              <a:defRPr/>
            </a:pPr>
            <a:endParaRPr lang="en-US" altLang="zh-CN" sz="11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dirty="0" smtClean="0"/>
              <a:t>* </a:t>
            </a:r>
            <a:r>
              <a:rPr lang="en-US" altLang="zh-CN" kern="0" dirty="0"/>
              <a:t>Amended result accounts for removal of </a:t>
            </a:r>
            <a:r>
              <a:rPr lang="en-US" altLang="zh-CN" kern="0" dirty="0" smtClean="0">
                <a:solidFill>
                  <a:srgbClr val="FF0000"/>
                </a:solidFill>
              </a:rPr>
              <a:t>X</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 1941r1</a:t>
            </a:r>
          </a:p>
          <a:p>
            <a:pPr marL="628650" lvl="2">
              <a:buFont typeface="微软雅黑" panose="020B0503020204020204" pitchFamily="34" charset="-122"/>
              <a:buChar char="–"/>
              <a:defRPr/>
            </a:pPr>
            <a:r>
              <a:rPr lang="en-US" altLang="zh-CN" kern="0" dirty="0"/>
              <a:t>SP Result:  </a:t>
            </a:r>
            <a:r>
              <a:rPr lang="en-US" altLang="zh-CN" kern="0" dirty="0" smtClean="0"/>
              <a:t> 20Y</a:t>
            </a:r>
            <a:r>
              <a:rPr lang="en-US" altLang="zh-CN" kern="0" dirty="0"/>
              <a:t>/ </a:t>
            </a:r>
            <a:r>
              <a:rPr lang="en-US" altLang="zh-CN" kern="0" dirty="0" smtClean="0"/>
              <a:t>4N</a:t>
            </a:r>
            <a:r>
              <a:rPr lang="en-US" altLang="zh-CN" kern="0" dirty="0"/>
              <a:t>/ </a:t>
            </a:r>
            <a:r>
              <a:rPr lang="en-US" altLang="zh-CN" kern="0" dirty="0" smtClean="0"/>
              <a:t>16A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630612716"/>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91</a:t>
            </a:fld>
            <a:endParaRPr lang="en-US" altLang="en-US" sz="1200" b="0" smtClean="0"/>
          </a:p>
        </p:txBody>
      </p:sp>
      <p:sp>
        <p:nvSpPr>
          <p:cNvPr id="7171" name="Rectangle 3"/>
          <p:cNvSpPr txBox="1">
            <a:spLocks noChangeArrowheads="1"/>
          </p:cNvSpPr>
          <p:nvPr/>
        </p:nvSpPr>
        <p:spPr bwMode="auto">
          <a:xfrm>
            <a:off x="723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55</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append the text on page 2 and the figures of the 11-21-2015-03-00bf-DMG-Sensing-procedure to the </a:t>
            </a:r>
            <a:r>
              <a:rPr lang="en-US" altLang="zh-CN" sz="1800" b="1" kern="0" dirty="0" smtClean="0"/>
              <a:t>SFD</a:t>
            </a:r>
            <a:endParaRPr lang="en-US" altLang="zh-CN" sz="1800" b="1" kern="0" dirty="0"/>
          </a:p>
          <a:p>
            <a:pPr lvl="1">
              <a:buFont typeface="Arial" panose="020B0604020202020204" pitchFamily="34" charset="0"/>
              <a:buChar char="–"/>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Solomon Trainin</a:t>
            </a:r>
            <a:r>
              <a:rPr lang="en-US" altLang="zh-CN" sz="1800" b="1" kern="0" dirty="0" smtClean="0"/>
              <a:t>	</a:t>
            </a:r>
            <a:r>
              <a:rPr lang="en-US" altLang="zh-CN" sz="1800" b="1" dirty="0" smtClean="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Preliminary Result: (   Y/  N/  A)</a:t>
            </a:r>
          </a:p>
          <a:p>
            <a:pPr marL="342900" lvl="1" indent="-342900" algn="just">
              <a:buFont typeface="Arial" panose="020B0604020202020204" pitchFamily="34" charset="0"/>
              <a:buChar char="•"/>
              <a:defRPr/>
            </a:pPr>
            <a:r>
              <a:rPr lang="en-US" altLang="zh-CN" sz="1800" b="1" kern="0" dirty="0" smtClean="0"/>
              <a:t>Result</a:t>
            </a:r>
            <a:r>
              <a:rPr lang="en-US" altLang="zh-CN" sz="1800" b="1" kern="0" dirty="0"/>
              <a:t>*: </a:t>
            </a:r>
            <a:endParaRPr lang="en-US" altLang="zh-CN" sz="1050" kern="0" dirty="0" smtClean="0"/>
          </a:p>
          <a:p>
            <a:pPr marL="0" lvl="1" indent="0">
              <a:buNone/>
              <a:defRPr/>
            </a:pPr>
            <a:endParaRPr lang="en-US" altLang="zh-CN" sz="11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dirty="0" smtClean="0"/>
              <a:t>* </a:t>
            </a:r>
            <a:r>
              <a:rPr lang="en-US" altLang="zh-CN" kern="0" dirty="0"/>
              <a:t>Amended result accounts for removal of </a:t>
            </a:r>
            <a:r>
              <a:rPr lang="en-US" altLang="zh-CN" kern="0" dirty="0" smtClean="0">
                <a:solidFill>
                  <a:srgbClr val="FF0000"/>
                </a:solidFill>
              </a:rPr>
              <a:t>X</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 2015r3</a:t>
            </a:r>
          </a:p>
          <a:p>
            <a:pPr marL="628650" lvl="2">
              <a:buFont typeface="微软雅黑" panose="020B0503020204020204" pitchFamily="34" charset="-122"/>
              <a:buChar char="–"/>
              <a:defRPr/>
            </a:pPr>
            <a:r>
              <a:rPr lang="en-US" altLang="zh-CN" kern="0" dirty="0"/>
              <a:t>SP Result:  </a:t>
            </a:r>
            <a:r>
              <a:rPr lang="en-US" altLang="zh-CN" kern="0" dirty="0" smtClean="0"/>
              <a:t> 18Y</a:t>
            </a:r>
            <a:r>
              <a:rPr lang="en-US" altLang="zh-CN" kern="0" dirty="0"/>
              <a:t>/ </a:t>
            </a:r>
            <a:r>
              <a:rPr lang="en-US" altLang="zh-CN" kern="0" dirty="0" smtClean="0"/>
              <a:t>4N</a:t>
            </a:r>
            <a:r>
              <a:rPr lang="en-US" altLang="zh-CN" kern="0" dirty="0"/>
              <a:t>/ </a:t>
            </a:r>
            <a:r>
              <a:rPr lang="en-US" altLang="zh-CN" kern="0" dirty="0" smtClean="0"/>
              <a:t>18A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209926682"/>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92</a:t>
            </a:fld>
            <a:endParaRPr lang="en-US" altLang="en-US" sz="1200" b="0" smtClean="0"/>
          </a:p>
        </p:txBody>
      </p:sp>
      <p:sp>
        <p:nvSpPr>
          <p:cNvPr id="7171" name="Rectangle 3"/>
          <p:cNvSpPr txBox="1">
            <a:spLocks noChangeArrowheads="1"/>
          </p:cNvSpPr>
          <p:nvPr/>
        </p:nvSpPr>
        <p:spPr bwMode="auto">
          <a:xfrm>
            <a:off x="723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56</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append the text of the “11-22-0031-00-00bf-DMG Sensing procedure part two” to the SFD</a:t>
            </a:r>
          </a:p>
          <a:p>
            <a:pPr marL="342900" lvl="1" indent="-342900" algn="just">
              <a:buFont typeface="Arial" panose="020B0604020202020204" pitchFamily="34" charset="0"/>
              <a:buChar char="•"/>
              <a:defRPr/>
            </a:pPr>
            <a:r>
              <a:rPr lang="en-US" altLang="zh-CN" sz="1800" b="1" kern="0" dirty="0"/>
              <a:t>The text does not include the references</a:t>
            </a:r>
          </a:p>
          <a:p>
            <a:pPr lvl="1">
              <a:buFont typeface="Arial" panose="020B0604020202020204" pitchFamily="34" charset="0"/>
              <a:buChar char="–"/>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Solomon Trainin</a:t>
            </a:r>
            <a:r>
              <a:rPr lang="en-US" altLang="zh-CN" sz="1800" b="1" kern="0" dirty="0" smtClean="0"/>
              <a:t>	</a:t>
            </a:r>
            <a:r>
              <a:rPr lang="en-US" altLang="zh-CN" sz="1800" b="1" dirty="0" smtClean="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Preliminary Result: (   Y/  N/  A)</a:t>
            </a:r>
          </a:p>
          <a:p>
            <a:pPr marL="342900" lvl="1" indent="-342900" algn="just">
              <a:buFont typeface="Arial" panose="020B0604020202020204" pitchFamily="34" charset="0"/>
              <a:buChar char="•"/>
              <a:defRPr/>
            </a:pPr>
            <a:r>
              <a:rPr lang="en-US" altLang="zh-CN" sz="1800" b="1" kern="0" dirty="0" smtClean="0"/>
              <a:t>Result</a:t>
            </a:r>
            <a:r>
              <a:rPr lang="en-US" altLang="zh-CN" sz="1800" b="1" kern="0" dirty="0"/>
              <a:t>*: </a:t>
            </a:r>
            <a:endParaRPr lang="en-US" altLang="zh-CN" sz="1050" kern="0" dirty="0" smtClean="0"/>
          </a:p>
          <a:p>
            <a:pPr marL="0" lvl="1" indent="0">
              <a:buNone/>
              <a:defRPr/>
            </a:pPr>
            <a:endParaRPr lang="en-US" altLang="zh-CN" sz="11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dirty="0" smtClean="0"/>
              <a:t>* </a:t>
            </a:r>
            <a:r>
              <a:rPr lang="en-US" altLang="zh-CN" kern="0" dirty="0"/>
              <a:t>Amended result accounts for removal of </a:t>
            </a:r>
            <a:r>
              <a:rPr lang="en-US" altLang="zh-CN" kern="0" dirty="0" smtClean="0">
                <a:solidFill>
                  <a:srgbClr val="FF0000"/>
                </a:solidFill>
              </a:rPr>
              <a:t>X</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 0031r0</a:t>
            </a:r>
            <a:endParaRPr lang="en-US" altLang="zh-CN" kern="0" dirty="0" smtClean="0"/>
          </a:p>
          <a:p>
            <a:pPr marL="628650" lvl="2">
              <a:buFont typeface="微软雅黑" panose="020B0503020204020204" pitchFamily="34" charset="-122"/>
              <a:buChar char="–"/>
              <a:defRPr/>
            </a:pPr>
            <a:r>
              <a:rPr lang="en-US" altLang="zh-CN" kern="0" dirty="0"/>
              <a:t>SP Result:  </a:t>
            </a:r>
            <a:r>
              <a:rPr lang="en-US" altLang="zh-CN" kern="0" dirty="0" smtClean="0"/>
              <a:t> </a:t>
            </a:r>
            <a:r>
              <a:rPr lang="en-US" altLang="zh-CN" kern="0" dirty="0" smtClean="0"/>
              <a:t>Y</a:t>
            </a:r>
            <a:r>
              <a:rPr lang="en-US" altLang="zh-CN" kern="0" dirty="0"/>
              <a:t>/ </a:t>
            </a:r>
            <a:r>
              <a:rPr lang="en-US" altLang="zh-CN" kern="0" dirty="0" smtClean="0"/>
              <a:t>N</a:t>
            </a:r>
            <a:r>
              <a:rPr lang="en-US" altLang="zh-CN" kern="0" dirty="0"/>
              <a:t>/ </a:t>
            </a:r>
            <a:r>
              <a:rPr lang="en-US" altLang="zh-CN" kern="0" dirty="0" smtClean="0"/>
              <a:t>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708270592"/>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93</a:t>
            </a:fld>
            <a:endParaRPr lang="en-US" altLang="en-US" sz="1200" b="0" smtClean="0"/>
          </a:p>
        </p:txBody>
      </p:sp>
      <p:sp>
        <p:nvSpPr>
          <p:cNvPr id="7171" name="Rectangle 3"/>
          <p:cNvSpPr txBox="1">
            <a:spLocks noChangeArrowheads="1"/>
          </p:cNvSpPr>
          <p:nvPr/>
        </p:nvSpPr>
        <p:spPr bwMode="auto">
          <a:xfrm>
            <a:off x="723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57</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DMG passive sensing is enabled by</a:t>
            </a:r>
          </a:p>
          <a:p>
            <a:pPr marL="457200" lvl="1" indent="0">
              <a:buNone/>
              <a:defRPr/>
            </a:pPr>
            <a:r>
              <a:rPr lang="en-US" altLang="zh-CN" sz="1600" dirty="0" smtClean="0"/>
              <a:t>	• A </a:t>
            </a:r>
            <a:r>
              <a:rPr lang="en-US" altLang="zh-CN" sz="1600" dirty="0"/>
              <a:t>capability bit in the beacon</a:t>
            </a:r>
          </a:p>
          <a:p>
            <a:pPr marL="457200" lvl="1" indent="0">
              <a:buNone/>
              <a:defRPr/>
            </a:pPr>
            <a:r>
              <a:rPr lang="en-US" altLang="zh-CN" sz="1600" dirty="0" smtClean="0"/>
              <a:t>	• Sensing </a:t>
            </a:r>
            <a:r>
              <a:rPr lang="en-US" altLang="zh-CN" sz="1600" dirty="0"/>
              <a:t>information request and response that will provide information about the beacon</a:t>
            </a:r>
          </a:p>
          <a:p>
            <a:pPr marL="457200" lvl="1" indent="0">
              <a:buNone/>
              <a:defRPr/>
            </a:pPr>
            <a:r>
              <a:rPr lang="en-US" altLang="zh-CN" sz="1600" dirty="0" smtClean="0"/>
              <a:t>	• Sensing </a:t>
            </a:r>
            <a:r>
              <a:rPr lang="en-US" altLang="zh-CN" sz="1600" dirty="0"/>
              <a:t>information may include:</a:t>
            </a:r>
          </a:p>
          <a:p>
            <a:pPr marL="457200" lvl="1" indent="0">
              <a:buNone/>
              <a:defRPr/>
            </a:pPr>
            <a:r>
              <a:rPr lang="en-US" altLang="zh-CN" sz="1600" dirty="0" smtClean="0"/>
              <a:t>	   a. azimuth </a:t>
            </a:r>
            <a:r>
              <a:rPr lang="en-US" altLang="zh-CN" sz="1600" dirty="0"/>
              <a:t>and elevation for each sector id (of beacons)</a:t>
            </a:r>
          </a:p>
          <a:p>
            <a:pPr marL="457200" lvl="1" indent="0">
              <a:buNone/>
              <a:defRPr/>
            </a:pPr>
            <a:r>
              <a:rPr lang="en-US" altLang="zh-CN" sz="1600" dirty="0" smtClean="0"/>
              <a:t>	   b. location </a:t>
            </a:r>
            <a:r>
              <a:rPr lang="en-US" altLang="zh-CN" sz="1600" dirty="0"/>
              <a:t>information of the PCP/AP</a:t>
            </a:r>
          </a:p>
          <a:p>
            <a:pPr lvl="1">
              <a:buFont typeface="Arial" panose="020B0604020202020204" pitchFamily="34" charset="0"/>
              <a:buChar char="–"/>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Assaf Kasher</a:t>
            </a:r>
            <a:r>
              <a:rPr lang="en-US" altLang="zh-CN" sz="1800" b="1" kern="0" dirty="0" smtClean="0"/>
              <a:t>	</a:t>
            </a:r>
            <a:r>
              <a:rPr lang="en-US" altLang="zh-CN" sz="1800" b="1" dirty="0" smtClean="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Preliminary Result: (   Y/  N/  A)</a:t>
            </a:r>
          </a:p>
          <a:p>
            <a:pPr marL="342900" lvl="1" indent="-342900" algn="just">
              <a:buFont typeface="Arial" panose="020B0604020202020204" pitchFamily="34" charset="0"/>
              <a:buChar char="•"/>
              <a:defRPr/>
            </a:pPr>
            <a:r>
              <a:rPr lang="en-US" altLang="zh-CN" sz="1800" b="1" kern="0" dirty="0" smtClean="0"/>
              <a:t>Result</a:t>
            </a:r>
            <a:r>
              <a:rPr lang="en-US" altLang="zh-CN" sz="1800" b="1" kern="0" dirty="0"/>
              <a:t>*: </a:t>
            </a:r>
            <a:endParaRPr lang="en-US" altLang="zh-CN" sz="1050" kern="0" dirty="0" smtClean="0"/>
          </a:p>
          <a:p>
            <a:pPr marL="0" lvl="1" indent="0">
              <a:buNone/>
              <a:defRPr/>
            </a:pPr>
            <a:endParaRPr lang="en-US" altLang="zh-CN" sz="11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dirty="0" smtClean="0"/>
              <a:t>* </a:t>
            </a:r>
            <a:r>
              <a:rPr lang="en-US" altLang="zh-CN" kern="0" dirty="0"/>
              <a:t>Amended result accounts for removal of </a:t>
            </a:r>
            <a:r>
              <a:rPr lang="en-US" altLang="zh-CN" kern="0" dirty="0" smtClean="0">
                <a:solidFill>
                  <a:srgbClr val="FF0000"/>
                </a:solidFill>
              </a:rPr>
              <a:t>X</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 XXXX r0</a:t>
            </a:r>
            <a:endParaRPr lang="en-US" altLang="zh-CN" kern="0" dirty="0" smtClean="0"/>
          </a:p>
          <a:p>
            <a:pPr marL="628650" lvl="2">
              <a:buFont typeface="微软雅黑" panose="020B0503020204020204" pitchFamily="34" charset="-122"/>
              <a:buChar char="–"/>
              <a:defRPr/>
            </a:pPr>
            <a:r>
              <a:rPr lang="en-US" altLang="zh-CN" kern="0" dirty="0"/>
              <a:t>SP Result:  </a:t>
            </a:r>
            <a:r>
              <a:rPr lang="en-US" altLang="zh-CN" kern="0" dirty="0" smtClean="0"/>
              <a:t> </a:t>
            </a:r>
            <a:r>
              <a:rPr lang="en-US" altLang="zh-CN" kern="0" dirty="0" smtClean="0"/>
              <a:t>Y</a:t>
            </a:r>
            <a:r>
              <a:rPr lang="en-US" altLang="zh-CN" kern="0" dirty="0"/>
              <a:t>/ </a:t>
            </a:r>
            <a:r>
              <a:rPr lang="en-US" altLang="zh-CN" kern="0" dirty="0" smtClean="0"/>
              <a:t>N</a:t>
            </a:r>
            <a:r>
              <a:rPr lang="en-US" altLang="zh-CN" kern="0" dirty="0"/>
              <a:t>/ </a:t>
            </a:r>
            <a:r>
              <a:rPr lang="en-US" altLang="zh-CN" kern="0" dirty="0" smtClean="0"/>
              <a:t>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951167001"/>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94</a:t>
            </a:fld>
            <a:endParaRPr lang="en-US" altLang="en-US" sz="1200" b="0" smtClean="0"/>
          </a:p>
        </p:txBody>
      </p:sp>
      <p:sp>
        <p:nvSpPr>
          <p:cNvPr id="7171" name="Rectangle 3"/>
          <p:cNvSpPr txBox="1">
            <a:spLocks noChangeArrowheads="1"/>
          </p:cNvSpPr>
          <p:nvPr/>
        </p:nvSpPr>
        <p:spPr bwMode="auto">
          <a:xfrm>
            <a:off x="723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58</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A multi-static EDMG sensing measurement instance has the following parts:</a:t>
            </a:r>
          </a:p>
          <a:p>
            <a:pPr marL="457200" lvl="1" indent="0">
              <a:buNone/>
              <a:defRPr/>
            </a:pPr>
            <a:r>
              <a:rPr lang="en-US" altLang="zh-CN" sz="1600" dirty="0" smtClean="0"/>
              <a:t>	• An </a:t>
            </a:r>
            <a:r>
              <a:rPr lang="en-US" altLang="zh-CN" sz="1600" dirty="0"/>
              <a:t>instance request frame (frame type TBD) sent to each STA sequentially, and each STA responds to it.</a:t>
            </a:r>
          </a:p>
          <a:p>
            <a:pPr marL="457200" lvl="1" indent="0">
              <a:buNone/>
              <a:defRPr/>
            </a:pPr>
            <a:r>
              <a:rPr lang="en-US" altLang="zh-CN" sz="1600" dirty="0" smtClean="0"/>
              <a:t>	• A </a:t>
            </a:r>
            <a:r>
              <a:rPr lang="en-US" altLang="zh-CN" sz="1600" dirty="0"/>
              <a:t>multi-static EDMG sensing PPDU.  The format of the EDMG sensing PPDU is undefined. </a:t>
            </a:r>
          </a:p>
          <a:p>
            <a:pPr marL="457200" lvl="1" indent="0">
              <a:buNone/>
              <a:defRPr/>
            </a:pPr>
            <a:r>
              <a:rPr lang="en-US" altLang="zh-CN" sz="1600" dirty="0" smtClean="0"/>
              <a:t>	• A </a:t>
            </a:r>
            <a:r>
              <a:rPr lang="en-US" altLang="zh-CN" sz="1600" dirty="0"/>
              <a:t>feedback part in which the initiator polls each responding STA for a report and the responders respond with a report.</a:t>
            </a:r>
          </a:p>
          <a:p>
            <a:pPr lvl="1">
              <a:buFont typeface="Arial" panose="020B0604020202020204" pitchFamily="34" charset="0"/>
              <a:buChar char="–"/>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Assaf Kasher</a:t>
            </a:r>
            <a:r>
              <a:rPr lang="en-US" altLang="zh-CN" sz="1800" b="1" kern="0" dirty="0" smtClean="0"/>
              <a:t>	</a:t>
            </a:r>
            <a:r>
              <a:rPr lang="en-US" altLang="zh-CN" sz="1800" b="1" dirty="0" smtClean="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Preliminary Result: (   Y/  N/  A)</a:t>
            </a:r>
          </a:p>
          <a:p>
            <a:pPr marL="342900" lvl="1" indent="-342900" algn="just">
              <a:buFont typeface="Arial" panose="020B0604020202020204" pitchFamily="34" charset="0"/>
              <a:buChar char="•"/>
              <a:defRPr/>
            </a:pPr>
            <a:r>
              <a:rPr lang="en-US" altLang="zh-CN" sz="1800" b="1" kern="0" dirty="0" smtClean="0"/>
              <a:t>Result</a:t>
            </a:r>
            <a:r>
              <a:rPr lang="en-US" altLang="zh-CN" sz="1800" b="1" kern="0" dirty="0"/>
              <a:t>*: </a:t>
            </a:r>
            <a:endParaRPr lang="en-US" altLang="zh-CN" sz="1050" kern="0" dirty="0" smtClean="0"/>
          </a:p>
          <a:p>
            <a:pPr marL="0" lvl="1" indent="0">
              <a:buNone/>
              <a:defRPr/>
            </a:pPr>
            <a:endParaRPr lang="en-US" altLang="zh-CN" sz="11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dirty="0" smtClean="0"/>
              <a:t>* </a:t>
            </a:r>
            <a:r>
              <a:rPr lang="en-US" altLang="zh-CN" kern="0" dirty="0"/>
              <a:t>Amended result accounts for removal of </a:t>
            </a:r>
            <a:r>
              <a:rPr lang="en-US" altLang="zh-CN" kern="0" dirty="0" smtClean="0">
                <a:solidFill>
                  <a:srgbClr val="FF0000"/>
                </a:solidFill>
              </a:rPr>
              <a:t>X</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 XXXX r0</a:t>
            </a:r>
            <a:endParaRPr lang="en-US" altLang="zh-CN" kern="0" dirty="0" smtClean="0"/>
          </a:p>
          <a:p>
            <a:pPr marL="628650" lvl="2">
              <a:buFont typeface="微软雅黑" panose="020B0503020204020204" pitchFamily="34" charset="-122"/>
              <a:buChar char="–"/>
              <a:defRPr/>
            </a:pPr>
            <a:r>
              <a:rPr lang="en-US" altLang="zh-CN" kern="0" dirty="0"/>
              <a:t>SP Result:  </a:t>
            </a:r>
            <a:r>
              <a:rPr lang="en-US" altLang="zh-CN" kern="0" dirty="0" smtClean="0"/>
              <a:t> </a:t>
            </a:r>
            <a:r>
              <a:rPr lang="en-US" altLang="zh-CN" kern="0" dirty="0" smtClean="0"/>
              <a:t>Y</a:t>
            </a:r>
            <a:r>
              <a:rPr lang="en-US" altLang="zh-CN" kern="0" dirty="0"/>
              <a:t>/ </a:t>
            </a:r>
            <a:r>
              <a:rPr lang="en-US" altLang="zh-CN" kern="0" dirty="0" smtClean="0"/>
              <a:t>N</a:t>
            </a:r>
            <a:r>
              <a:rPr lang="en-US" altLang="zh-CN" kern="0" dirty="0"/>
              <a:t>/ </a:t>
            </a:r>
            <a:r>
              <a:rPr lang="en-US" altLang="zh-CN" kern="0" dirty="0" smtClean="0"/>
              <a:t>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586559586"/>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95</a:t>
            </a:fld>
            <a:endParaRPr lang="en-US" altLang="en-US" sz="1200" b="0" smtClean="0"/>
          </a:p>
        </p:txBody>
      </p:sp>
      <p:sp>
        <p:nvSpPr>
          <p:cNvPr id="7171" name="Rectangle 3"/>
          <p:cNvSpPr txBox="1">
            <a:spLocks noChangeArrowheads="1"/>
          </p:cNvSpPr>
          <p:nvPr/>
        </p:nvSpPr>
        <p:spPr bwMode="auto">
          <a:xfrm>
            <a:off x="723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59</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A multi-static EDMG sensing PPDU is an EDMG BRP-RX, BRP-TX, BRP-RX/TX PPDU with an addition of sync fields between the data and the TRN field</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Assaf Kasher</a:t>
            </a:r>
            <a:r>
              <a:rPr lang="en-US" altLang="zh-CN" sz="1800" b="1" kern="0" dirty="0" smtClean="0"/>
              <a:t>	</a:t>
            </a:r>
            <a:r>
              <a:rPr lang="en-US" altLang="zh-CN" sz="1800" b="1" dirty="0" smtClean="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Preliminary Result: (   Y/  N/  A)</a:t>
            </a:r>
          </a:p>
          <a:p>
            <a:pPr marL="342900" lvl="1" indent="-342900" algn="just">
              <a:buFont typeface="Arial" panose="020B0604020202020204" pitchFamily="34" charset="0"/>
              <a:buChar char="•"/>
              <a:defRPr/>
            </a:pPr>
            <a:r>
              <a:rPr lang="en-US" altLang="zh-CN" sz="1800" b="1" kern="0" dirty="0" smtClean="0"/>
              <a:t>Result</a:t>
            </a:r>
            <a:r>
              <a:rPr lang="en-US" altLang="zh-CN" sz="1800" b="1" kern="0" dirty="0"/>
              <a:t>*: </a:t>
            </a:r>
            <a:endParaRPr lang="en-US" altLang="zh-CN" sz="1050" kern="0" dirty="0" smtClean="0"/>
          </a:p>
          <a:p>
            <a:pPr marL="0" lvl="1" indent="0">
              <a:buNone/>
              <a:defRPr/>
            </a:pPr>
            <a:endParaRPr lang="en-US" altLang="zh-CN" sz="11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dirty="0" smtClean="0"/>
              <a:t>* </a:t>
            </a:r>
            <a:r>
              <a:rPr lang="en-US" altLang="zh-CN" kern="0" dirty="0"/>
              <a:t>Amended result accounts for removal of </a:t>
            </a:r>
            <a:r>
              <a:rPr lang="en-US" altLang="zh-CN" kern="0" dirty="0" smtClean="0">
                <a:solidFill>
                  <a:srgbClr val="FF0000"/>
                </a:solidFill>
              </a:rPr>
              <a:t>X</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 XXXX r0</a:t>
            </a:r>
            <a:endParaRPr lang="en-US" altLang="zh-CN" kern="0" dirty="0" smtClean="0"/>
          </a:p>
          <a:p>
            <a:pPr marL="628650" lvl="2">
              <a:buFont typeface="微软雅黑" panose="020B0503020204020204" pitchFamily="34" charset="-122"/>
              <a:buChar char="–"/>
              <a:defRPr/>
            </a:pPr>
            <a:r>
              <a:rPr lang="en-US" altLang="zh-CN" kern="0" dirty="0"/>
              <a:t>SP Result:  </a:t>
            </a:r>
            <a:r>
              <a:rPr lang="en-US" altLang="zh-CN" kern="0" dirty="0" smtClean="0"/>
              <a:t> </a:t>
            </a:r>
            <a:r>
              <a:rPr lang="en-US" altLang="zh-CN" kern="0" dirty="0" smtClean="0"/>
              <a:t>Y</a:t>
            </a:r>
            <a:r>
              <a:rPr lang="en-US" altLang="zh-CN" kern="0" dirty="0"/>
              <a:t>/ </a:t>
            </a:r>
            <a:r>
              <a:rPr lang="en-US" altLang="zh-CN" kern="0" dirty="0" smtClean="0"/>
              <a:t>N</a:t>
            </a:r>
            <a:r>
              <a:rPr lang="en-US" altLang="zh-CN" kern="0" dirty="0"/>
              <a:t>/ </a:t>
            </a:r>
            <a:r>
              <a:rPr lang="en-US" altLang="zh-CN" kern="0" dirty="0" smtClean="0"/>
              <a:t>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833099441"/>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96</a:t>
            </a:fld>
            <a:endParaRPr lang="en-US" altLang="en-US" sz="1200" b="0" smtClean="0"/>
          </a:p>
        </p:txBody>
      </p:sp>
      <p:sp>
        <p:nvSpPr>
          <p:cNvPr id="7171" name="Rectangle 3"/>
          <p:cNvSpPr txBox="1">
            <a:spLocks noChangeArrowheads="1"/>
          </p:cNvSpPr>
          <p:nvPr/>
        </p:nvSpPr>
        <p:spPr bwMode="auto">
          <a:xfrm>
            <a:off x="723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Backup</a:t>
            </a:r>
            <a:endParaRPr lang="en-US" altLang="en-US" sz="36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dirty="0" smtClean="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Preliminary Result: (   Y/  N/  A)</a:t>
            </a:r>
          </a:p>
          <a:p>
            <a:pPr marL="342900" lvl="1" indent="-342900" algn="just">
              <a:buFont typeface="Arial" panose="020B0604020202020204" pitchFamily="34" charset="0"/>
              <a:buChar char="•"/>
              <a:defRPr/>
            </a:pPr>
            <a:r>
              <a:rPr lang="en-US" altLang="zh-CN" sz="1800" b="1" kern="0" dirty="0" smtClean="0"/>
              <a:t>Result</a:t>
            </a:r>
            <a:r>
              <a:rPr lang="en-US" altLang="zh-CN" sz="1800" b="1" kern="0" dirty="0"/>
              <a:t>*: </a:t>
            </a:r>
            <a:endParaRPr lang="en-US" altLang="zh-CN" sz="1050" kern="0" dirty="0" smtClean="0"/>
          </a:p>
          <a:p>
            <a:pPr marL="0" lvl="1" indent="0">
              <a:buNone/>
              <a:defRPr/>
            </a:pPr>
            <a:endParaRPr lang="en-US" altLang="zh-CN" sz="16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dirty="0" smtClean="0"/>
              <a:t>* </a:t>
            </a:r>
            <a:r>
              <a:rPr lang="en-US" altLang="zh-CN" kern="0" dirty="0"/>
              <a:t>Amended result accounts for removal of </a:t>
            </a:r>
            <a:r>
              <a:rPr lang="en-US" altLang="zh-CN" kern="0" dirty="0" smtClean="0">
                <a:solidFill>
                  <a:srgbClr val="FF0000"/>
                </a:solidFill>
              </a:rPr>
              <a:t>X</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a:t>
            </a:r>
            <a:r>
              <a:rPr lang="en-US" altLang="zh-CN" kern="0" dirty="0" err="1" smtClean="0"/>
              <a:t>XXXXrX</a:t>
            </a:r>
            <a:endParaRPr lang="en-US" altLang="zh-CN" kern="0" dirty="0" smtClean="0"/>
          </a:p>
          <a:p>
            <a:pPr marL="628650" lvl="2">
              <a:buFont typeface="微软雅黑" panose="020B0503020204020204" pitchFamily="34" charset="-122"/>
              <a:buChar char="–"/>
              <a:defRPr/>
            </a:pPr>
            <a:r>
              <a:rPr lang="en-US" altLang="zh-CN" kern="0" dirty="0"/>
              <a:t>SP Result:  </a:t>
            </a:r>
            <a:r>
              <a:rPr lang="en-US" altLang="zh-CN" kern="0" dirty="0" smtClean="0"/>
              <a:t>Y</a:t>
            </a:r>
            <a:r>
              <a:rPr lang="en-US" altLang="zh-CN" kern="0" dirty="0"/>
              <a:t>/ </a:t>
            </a:r>
            <a:r>
              <a:rPr lang="en-US" altLang="zh-CN" kern="0" dirty="0" smtClean="0"/>
              <a:t>N</a:t>
            </a:r>
            <a:r>
              <a:rPr lang="en-US" altLang="zh-CN" kern="0" dirty="0"/>
              <a:t>/ </a:t>
            </a:r>
            <a:r>
              <a:rPr lang="en-US" altLang="zh-CN" kern="0" dirty="0" smtClean="0"/>
              <a:t>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680958257"/>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104826</TotalTime>
  <Words>5732</Words>
  <Application>Microsoft Office PowerPoint</Application>
  <PresentationFormat>全屏显示(4:3)</PresentationFormat>
  <Paragraphs>1240</Paragraphs>
  <Slides>96</Slides>
  <Notes>96</Notes>
  <HiddenSlides>0</HiddenSlides>
  <MMClips>0</MMClips>
  <ScaleCrop>false</ScaleCrop>
  <HeadingPairs>
    <vt:vector size="6" baseType="variant">
      <vt:variant>
        <vt:lpstr>已用的字体</vt:lpstr>
      </vt:variant>
      <vt:variant>
        <vt:i4>4</vt:i4>
      </vt:variant>
      <vt:variant>
        <vt:lpstr>主题</vt:lpstr>
      </vt:variant>
      <vt:variant>
        <vt:i4>1</vt:i4>
      </vt:variant>
      <vt:variant>
        <vt:lpstr>幻灯片标题</vt:lpstr>
      </vt:variant>
      <vt:variant>
        <vt:i4>96</vt:i4>
      </vt:variant>
    </vt:vector>
  </HeadingPairs>
  <TitlesOfParts>
    <vt:vector size="101" baseType="lpstr">
      <vt:lpstr>MS PGothic</vt:lpstr>
      <vt:lpstr>微软雅黑</vt:lpstr>
      <vt:lpstr>Arial</vt:lpstr>
      <vt:lpstr>Times New Roman</vt:lpstr>
      <vt:lpstr>802-11-Submission</vt:lpstr>
      <vt:lpstr>TGbf Motions List</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4655</cp:revision>
  <cp:lastPrinted>2014-11-04T15:04:57Z</cp:lastPrinted>
  <dcterms:created xsi:type="dcterms:W3CDTF">2007-04-17T18:10:23Z</dcterms:created>
  <dcterms:modified xsi:type="dcterms:W3CDTF">2022-01-21T01:27:44Z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(3)jhtOSKxoH7N78RJtfl/+mzxcNukcL8uFn6eonNIJd83NIqiwybPRBrBMhW25N5Sg5M/pv7w0
D+hUq10cDaZcErrYYv/SrIJLkGnRhE6Yhb4awACMmqVlDs5aE1sHTv0D/oWPqq7WXJtPE180
2T2/ZiQ1FTpJG+QsnQbfvDj3spneU8+DhITRuf68MUZTJ12qcRFJauHxv+pWSlbiKpsQWGEd
LDNmLZ/JMnTxcQ2eM0</vt:lpwstr>
  </property>
  <property fmtid="{D5CDD505-2E9C-101B-9397-08002B2CF9AE}" pid="27" name="_2015_ms_pID_7253431">
    <vt:lpwstr>CNprjEPXalauKmbZypMLZBjqa0O9mD0vSm6V9xYmqnZwx+8gDnhMkX
bcRXBi2CmGDpK2gNRew1F0rtnSLhmHgbsFWUHN5TIHOwIdgwQstGQcLDZ54j5THzmFpvgA3M
PBE3lypi+e0UiqcdlqoILiUAZ8Vn6YHBFTEMMhAbQCSMwCc4eP1l2V1gz3SgIJcHD0jQvhZr
PtZpExmmBd9g2ImI1SbYyuw402rCfBgTZnxy</vt:lpwstr>
  </property>
  <property fmtid="{D5CDD505-2E9C-101B-9397-08002B2CF9AE}" pid="28" name="_2015_ms_pID_7253432">
    <vt:lpwstr>ulK0UGwMcdZSqzfa2/67t3Y=</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1638412409</vt:lpwstr>
  </property>
</Properties>
</file>