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2"/>
  </p:notesMasterIdLst>
  <p:handoutMasterIdLst>
    <p:handoutMasterId r:id="rId93"/>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589" r:id="rId88"/>
    <p:sldId id="590" r:id="rId89"/>
    <p:sldId id="591" r:id="rId90"/>
    <p:sldId id="561" r:id="rId9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0427" autoAdjust="0"/>
  </p:normalViewPr>
  <p:slideViewPr>
    <p:cSldViewPr>
      <p:cViewPr varScale="1">
        <p:scale>
          <a:sx n="101" d="100"/>
          <a:sy n="101" d="100"/>
        </p:scale>
        <p:origin x="1452" y="11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handoutMaster" Target="handoutMasters/handoutMaster1.xml"/><Relationship Id="rId9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547106"/>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17785030"/>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87950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98CF3751-53B3-4C74-9A1D-32DBC2A8DF9F}" type="slidenum">
              <a:rPr lang="en-US" altLang="en-US"/>
              <a:pPr>
                <a:defRPr/>
              </a:pPr>
              <a:t>‹#›</a:t>
            </a:fld>
            <a:endParaRPr lang="en-US" altLang="en-US"/>
          </a:p>
        </p:txBody>
      </p:sp>
      <p:sp>
        <p:nvSpPr>
          <p:cNvPr id="1031" name="Rectangle 7"/>
          <p:cNvSpPr>
            <a:spLocks noChangeArrowheads="1"/>
          </p:cNvSpPr>
          <p:nvPr/>
        </p:nvSpPr>
        <p:spPr bwMode="auto">
          <a:xfrm>
            <a:off x="4874503" y="304026"/>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r39</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Submission</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January </a:t>
            </a:r>
            <a:r>
              <a:rPr lang="en-US" altLang="en-US" sz="1800" b="1" dirty="0" smtClean="0"/>
              <a:t>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C60C8EF-9059-491D-8C36-897D12374B72}"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2021-02-05</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10</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December 8</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a:t>
            </a:r>
            <a:r>
              <a:rPr lang="en-US" altLang="zh-CN" kern="0" dirty="0" smtClean="0"/>
              <a:t>11-20/1812r0 </a:t>
            </a:r>
            <a:r>
              <a:rPr lang="en-US" altLang="zh-CN" kern="0" dirty="0"/>
              <a:t>as the selection procedure document for </a:t>
            </a:r>
            <a:r>
              <a:rPr lang="en-US" altLang="zh-CN" kern="0" dirty="0" err="1"/>
              <a:t>TGbf</a:t>
            </a:r>
            <a:r>
              <a:rPr lang="en-US" altLang="zh-CN" kern="0" dirty="0"/>
              <a:t>.</a:t>
            </a:r>
            <a:endParaRPr lang="en-US" altLang="zh-CN" kern="0" dirty="0" smtClean="0"/>
          </a:p>
          <a:p>
            <a:pPr>
              <a:defRPr/>
            </a:pPr>
            <a:endParaRPr lang="en-US" altLang="zh-CN" kern="0" dirty="0" smtClean="0"/>
          </a:p>
          <a:p>
            <a:pPr marL="285750" lvl="1">
              <a:buFont typeface="Arial" panose="020B0604020202020204" pitchFamily="34" charset="0"/>
              <a:buChar char="•"/>
              <a:defRPr/>
            </a:pPr>
            <a:r>
              <a:rPr lang="en-US" altLang="zh-CN" kern="0" dirty="0" smtClean="0"/>
              <a:t>Move: </a:t>
            </a:r>
            <a:r>
              <a:rPr lang="en-US" altLang="zh-CN" dirty="0"/>
              <a:t>Claudio Da Silva </a:t>
            </a:r>
            <a:r>
              <a:rPr lang="en-US" altLang="zh-CN" dirty="0" smtClean="0"/>
              <a:t>	</a:t>
            </a:r>
            <a:r>
              <a:rPr lang="en-US" altLang="zh-CN" kern="0" dirty="0" smtClean="0"/>
              <a:t>	Second: </a:t>
            </a:r>
            <a:r>
              <a:rPr lang="en-US" altLang="zh-CN" kern="0" dirty="0"/>
              <a:t>Assaf Kasher </a:t>
            </a:r>
            <a:r>
              <a:rPr lang="en-US" altLang="zh-CN" kern="0" dirty="0" smtClean="0"/>
              <a:t>	</a:t>
            </a:r>
          </a:p>
          <a:p>
            <a:pPr marL="285750" lvl="1">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smtClean="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smtClean="0"/>
              <a:t>TGbf</a:t>
            </a:r>
            <a:r>
              <a:rPr lang="en-US" altLang="zh-CN" kern="0" dirty="0" smtClean="0"/>
              <a:t>. The </a:t>
            </a:r>
            <a:r>
              <a:rPr lang="en-US" altLang="zh-CN" kern="0" dirty="0"/>
              <a:t>Functional Requirements document may be modified at any time by a 75% approval vote.</a:t>
            </a:r>
          </a:p>
          <a:p>
            <a:pPr>
              <a:defRPr/>
            </a:pPr>
            <a:endParaRPr lang="en-US" altLang="zh-CN" kern="0" dirty="0" smtClean="0"/>
          </a:p>
          <a:p>
            <a:pPr marL="342900" lvl="1" indent="-342900">
              <a:buFont typeface="Arial" panose="020B0604020202020204" pitchFamily="34" charset="0"/>
              <a:buChar char="•"/>
              <a:defRPr/>
            </a:pPr>
            <a:r>
              <a:rPr lang="en-US" altLang="zh-CN" kern="0" dirty="0" smtClean="0"/>
              <a:t>Move: </a:t>
            </a:r>
            <a:r>
              <a:rPr lang="en-US" altLang="zh-CN" dirty="0"/>
              <a:t>Claudio Da </a:t>
            </a:r>
            <a:r>
              <a:rPr lang="en-US" altLang="zh-CN" dirty="0" smtClean="0"/>
              <a:t>Silva</a:t>
            </a:r>
            <a:r>
              <a:rPr lang="en-US" altLang="zh-CN" kern="0" dirty="0" smtClean="0"/>
              <a:t>		Second: </a:t>
            </a:r>
            <a:r>
              <a:rPr lang="en-US" altLang="zh-CN" kern="0" dirty="0"/>
              <a:t>Sang Kim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13</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January 12, 13, 14</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14</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November 2020 </a:t>
            </a:r>
            <a:r>
              <a:rPr lang="en-US" altLang="zh-CN" sz="2000" dirty="0"/>
              <a:t>meeting to today:</a:t>
            </a:r>
          </a:p>
          <a:p>
            <a:pPr lvl="1">
              <a:buFont typeface="Arial" panose="020B0604020202020204" pitchFamily="34" charset="0"/>
              <a:buChar char="•"/>
            </a:pPr>
            <a:r>
              <a:rPr lang="en-US" altLang="zh-CN" sz="1600" dirty="0"/>
              <a:t>November </a:t>
            </a:r>
            <a:r>
              <a:rPr lang="en-US" altLang="zh-CN" sz="1600" dirty="0" smtClean="0"/>
              <a:t>plenary: </a:t>
            </a:r>
            <a:r>
              <a:rPr lang="en-US" altLang="zh-CN" sz="1600" dirty="0">
                <a:hlinkClick r:id="rId3"/>
              </a:rPr>
              <a:t>https://</a:t>
            </a:r>
            <a:r>
              <a:rPr lang="en-US" altLang="zh-CN" sz="1600" dirty="0" smtClean="0">
                <a:hlinkClick r:id="rId3"/>
              </a:rPr>
              <a:t>mentor.ieee.org/802.11/dcn/20/11-20-1834-00-00bf-ieee-802-11bf-november-2020-plenary-meeting-minutes.docx</a:t>
            </a:r>
            <a:endParaRPr lang="en-US" altLang="zh-CN" sz="1600" dirty="0" smtClean="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smtClean="0"/>
              <a:t>Teleconferences </a:t>
            </a:r>
            <a:r>
              <a:rPr lang="en-US" altLang="zh-CN" sz="1600" dirty="0"/>
              <a:t>November </a:t>
            </a:r>
            <a:r>
              <a:rPr lang="en-US" altLang="zh-CN" sz="1600" dirty="0" smtClean="0"/>
              <a:t>- January: </a:t>
            </a:r>
          </a:p>
          <a:p>
            <a:pPr marL="714375" lvl="1" indent="0">
              <a:buNone/>
            </a:pPr>
            <a:r>
              <a:rPr lang="en-US" altLang="zh-CN" sz="1600" dirty="0" smtClean="0">
                <a:hlinkClick r:id="rId4"/>
              </a:rPr>
              <a:t>https</a:t>
            </a:r>
            <a:r>
              <a:rPr lang="en-US" altLang="zh-CN" sz="1600" dirty="0">
                <a:hlinkClick r:id="rId4"/>
              </a:rPr>
              <a:t>://</a:t>
            </a:r>
            <a:r>
              <a:rPr lang="en-US" altLang="zh-CN" sz="1600" dirty="0" smtClean="0">
                <a:hlinkClick r:id="rId4"/>
              </a:rPr>
              <a:t>mentor.ieee.org/802.11/dcn/20/11-20-1909-00-00bf-802-11bf-teleconference-minutes-november-2020.docx</a:t>
            </a:r>
            <a:endParaRPr lang="en-US" altLang="zh-CN" sz="1600" dirty="0" smtClean="0"/>
          </a:p>
          <a:p>
            <a:pPr marL="714375" lvl="1" indent="0">
              <a:buNone/>
            </a:pPr>
            <a:r>
              <a:rPr lang="en-US" altLang="zh-CN" sz="1600" dirty="0">
                <a:hlinkClick r:id="rId5"/>
              </a:rPr>
              <a:t>https://</a:t>
            </a:r>
            <a:r>
              <a:rPr lang="en-US" altLang="zh-CN" sz="1600" dirty="0" smtClean="0">
                <a:hlinkClick r:id="rId5"/>
              </a:rPr>
              <a:t>mentor.ieee.org/802.11/dcn/20/11-20-1955-01-00bf-802-11bf-teleconference-minutes-december-2020.docx</a:t>
            </a:r>
            <a:endParaRPr lang="en-US" altLang="zh-CN" sz="1600" dirty="0" smtClean="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smtClean="0"/>
          </a:p>
          <a:p>
            <a:r>
              <a:rPr lang="en-US" altLang="zh-CN" sz="2000" dirty="0" smtClean="0"/>
              <a:t>Move</a:t>
            </a:r>
            <a:r>
              <a:rPr lang="en-US" altLang="zh-CN" sz="2000" dirty="0"/>
              <a:t>: Leif Wilhelmsson 		Second: Claudio Da Silva </a:t>
            </a:r>
          </a:p>
          <a:p>
            <a:endParaRPr lang="en-US" altLang="zh-CN" sz="2000" dirty="0"/>
          </a:p>
          <a:p>
            <a:r>
              <a:rPr lang="en-US" altLang="zh-CN" sz="2000" dirty="0"/>
              <a:t>Result</a:t>
            </a:r>
            <a:r>
              <a:rPr lang="en-US" altLang="zh-CN" sz="2000" dirty="0" smtClean="0"/>
              <a:t>:</a:t>
            </a:r>
            <a:r>
              <a:rPr lang="en-US" altLang="zh-CN" sz="2000" dirty="0">
                <a:highlight>
                  <a:srgbClr val="00FF00"/>
                </a:highlight>
              </a:rPr>
              <a:t> Approved by unanimous consent</a:t>
            </a:r>
            <a:endParaRPr lang="zh-CN" altLang="en-US" sz="2000" dirty="0"/>
          </a:p>
          <a:p>
            <a:pPr marL="0" indent="0">
              <a:buNone/>
            </a:pPr>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a:t>
            </a:r>
            <a:r>
              <a:rPr lang="en-US" altLang="zh-CN" kern="0" dirty="0" smtClean="0"/>
              <a:t>11-20</a:t>
            </a:r>
            <a:r>
              <a:rPr lang="en-US" altLang="zh-CN" kern="0" dirty="0"/>
              <a:t>/-</a:t>
            </a:r>
            <a:r>
              <a:rPr lang="en-US" altLang="zh-CN" kern="0" dirty="0" smtClean="0"/>
              <a:t>1712r</a:t>
            </a:r>
            <a:r>
              <a:rPr lang="en-US" altLang="zh-CN" kern="0" dirty="0" smtClean="0">
                <a:solidFill>
                  <a:srgbClr val="FF0000"/>
                </a:solidFill>
              </a:rPr>
              <a:t>2</a:t>
            </a:r>
            <a:r>
              <a:rPr lang="en-US" altLang="zh-CN" kern="0" dirty="0" smtClean="0"/>
              <a:t> </a:t>
            </a:r>
            <a:r>
              <a:rPr lang="en-US" altLang="zh-CN" kern="0" dirty="0"/>
              <a:t>as the </a:t>
            </a:r>
            <a:r>
              <a:rPr lang="en-US" altLang="zh-CN" dirty="0"/>
              <a:t>use cases </a:t>
            </a:r>
            <a:r>
              <a:rPr lang="en-US" altLang="zh-CN" kern="0" dirty="0" smtClean="0"/>
              <a:t>document </a:t>
            </a:r>
            <a:r>
              <a:rPr lang="en-US" altLang="zh-CN" kern="0" dirty="0"/>
              <a:t>for </a:t>
            </a:r>
            <a:r>
              <a:rPr lang="en-US" altLang="zh-CN" kern="0" dirty="0" err="1"/>
              <a:t>TGbf</a:t>
            </a:r>
            <a:r>
              <a:rPr lang="en-US" altLang="zh-CN" kern="0" dirty="0"/>
              <a:t>.</a:t>
            </a:r>
            <a:endParaRPr lang="en-US" altLang="zh-CN" kern="0" dirty="0" smtClean="0"/>
          </a:p>
          <a:p>
            <a:pPr>
              <a:defRPr/>
            </a:pPr>
            <a:endParaRPr lang="en-US" altLang="zh-CN" kern="0" dirty="0" smtClean="0"/>
          </a:p>
          <a:p>
            <a:pPr marL="285750" lvl="1">
              <a:buFont typeface="Arial" panose="020B0604020202020204" pitchFamily="34" charset="0"/>
              <a:buChar char="•"/>
              <a:defRPr/>
            </a:pPr>
            <a:r>
              <a:rPr lang="en-US" altLang="zh-CN" kern="0" dirty="0" smtClean="0"/>
              <a:t>Move: </a:t>
            </a:r>
            <a:r>
              <a:rPr lang="en-US" altLang="zh-CN" kern="0" dirty="0"/>
              <a:t>Assaf Kasher</a:t>
            </a:r>
            <a:r>
              <a:rPr lang="en-US" altLang="zh-CN" dirty="0" smtClean="0"/>
              <a:t> 	</a:t>
            </a:r>
            <a:r>
              <a:rPr lang="en-US" altLang="zh-CN" kern="0" dirty="0" smtClean="0"/>
              <a:t>	Second: Rui Du	</a:t>
            </a:r>
          </a:p>
          <a:p>
            <a:pPr marL="285750" lvl="1">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February 2</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17</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endParaRPr lang="en-US" altLang="zh-CN" kern="0" dirty="0" smtClean="0"/>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b="1" kern="0" dirty="0" smtClean="0"/>
              <a:t>Move: Cheng Chen</a:t>
            </a:r>
            <a:r>
              <a:rPr lang="en-US" altLang="zh-CN" b="1" dirty="0" smtClean="0"/>
              <a:t>	</a:t>
            </a:r>
            <a:r>
              <a:rPr lang="en-US" altLang="zh-CN" b="1" kern="0" dirty="0" smtClean="0"/>
              <a:t>	Second: </a:t>
            </a:r>
            <a:r>
              <a:rPr lang="en-US" altLang="zh-CN" b="1" kern="0" dirty="0"/>
              <a:t>Solomon Trainin </a:t>
            </a:r>
            <a:r>
              <a:rPr lang="en-US" altLang="zh-CN" b="1" kern="0" dirty="0" smtClean="0"/>
              <a:t>	</a:t>
            </a:r>
          </a:p>
          <a:p>
            <a:pPr marL="342900" lvl="1" indent="-342900">
              <a:buFont typeface="Arial" panose="020B0604020202020204" pitchFamily="34" charset="0"/>
              <a:buChar char="•"/>
              <a:defRPr/>
            </a:pPr>
            <a:r>
              <a:rPr lang="en-US" altLang="zh-CN" b="1" kern="0" dirty="0" smtClean="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smtClean="0"/>
          </a:p>
          <a:p>
            <a:pPr marL="342900" lvl="1" indent="-342900">
              <a:buFont typeface="Arial" panose="020B0604020202020204" pitchFamily="34" charset="0"/>
              <a:buChar char="•"/>
              <a:defRPr/>
            </a:pPr>
            <a:r>
              <a:rPr lang="en-US" altLang="zh-CN" kern="0" dirty="0" smtClean="0"/>
              <a:t>Note</a:t>
            </a:r>
            <a:r>
              <a:rPr lang="zh-CN" altLang="en-US" kern="0" dirty="0"/>
              <a:t>：  </a:t>
            </a:r>
            <a:r>
              <a:rPr lang="en-US" altLang="zh-CN" kern="0" dirty="0"/>
              <a:t>Related document </a:t>
            </a:r>
            <a:r>
              <a:rPr lang="en-US" altLang="zh-CN" kern="0" dirty="0" smtClean="0"/>
              <a:t>20/1849r4</a:t>
            </a:r>
            <a:endParaRPr lang="en-US" altLang="zh-CN" kern="0" dirty="0"/>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smtClean="0"/>
              <a:t>Sensing </a:t>
            </a:r>
            <a:r>
              <a:rPr lang="en-US" altLang="zh-CN" kern="0" dirty="0"/>
              <a:t>initiator and sensing responder</a:t>
            </a:r>
          </a:p>
          <a:p>
            <a:pPr lvl="2">
              <a:defRPr/>
            </a:pPr>
            <a:r>
              <a:rPr lang="en-US" altLang="zh-CN" sz="1400" kern="0" dirty="0" smtClean="0"/>
              <a:t>Sensing </a:t>
            </a:r>
            <a:r>
              <a:rPr lang="en-US" altLang="zh-CN" sz="1400" kern="0" dirty="0"/>
              <a:t>initiator: a STA that initiates a WLAN sensing session</a:t>
            </a:r>
          </a:p>
          <a:p>
            <a:pPr lvl="2">
              <a:defRPr/>
            </a:pPr>
            <a:r>
              <a:rPr lang="en-US" altLang="zh-CN" sz="1400" kern="0" dirty="0" smtClean="0"/>
              <a:t>Sensing </a:t>
            </a:r>
            <a:r>
              <a:rPr lang="en-US" altLang="zh-CN" sz="1400" kern="0" dirty="0"/>
              <a:t>responder: a STA that participates in a WLAN sensing session initiated by a sensing initiator</a:t>
            </a:r>
          </a:p>
          <a:p>
            <a:pPr lvl="1">
              <a:defRPr/>
            </a:pPr>
            <a:r>
              <a:rPr lang="en-US" altLang="zh-CN" kern="0" dirty="0" smtClean="0"/>
              <a:t>Sensing </a:t>
            </a:r>
            <a:r>
              <a:rPr lang="en-US" altLang="zh-CN" kern="0" dirty="0"/>
              <a:t>transmitter and sensing receiver</a:t>
            </a:r>
          </a:p>
          <a:p>
            <a:pPr lvl="2">
              <a:defRPr/>
            </a:pPr>
            <a:r>
              <a:rPr lang="en-US" altLang="zh-CN" sz="1400" kern="0" dirty="0" smtClean="0"/>
              <a:t>Sensing </a:t>
            </a:r>
            <a:r>
              <a:rPr lang="en-US" altLang="zh-CN" sz="1400" kern="0" dirty="0"/>
              <a:t>transmitter: a STA that transmits PPDUs used for sensing measurements in a sensing session</a:t>
            </a:r>
          </a:p>
          <a:p>
            <a:pPr lvl="2">
              <a:defRPr/>
            </a:pPr>
            <a:r>
              <a:rPr lang="en-US" altLang="zh-CN" sz="1400" kern="0" dirty="0" smtClean="0"/>
              <a:t>Sensing </a:t>
            </a:r>
            <a:r>
              <a:rPr lang="en-US" altLang="zh-CN" sz="1400" kern="0" dirty="0"/>
              <a:t>receiver: a STA that receives PPDUs sent by a sensing transmitter and performs sensing measurements in a sensing session</a:t>
            </a:r>
          </a:p>
          <a:p>
            <a:pPr lvl="1">
              <a:defRPr/>
            </a:pPr>
            <a:r>
              <a:rPr lang="en-US" altLang="zh-CN" kern="0" dirty="0" smtClean="0"/>
              <a:t>A </a:t>
            </a:r>
            <a:r>
              <a:rPr lang="en-US" altLang="zh-CN" kern="0" dirty="0"/>
              <a:t>STA can assume multiple roles in one sensing session.</a:t>
            </a:r>
          </a:p>
          <a:p>
            <a:pPr>
              <a:defRPr/>
            </a:pPr>
            <a:endParaRPr lang="en-US" altLang="zh-CN" sz="1400" kern="0" dirty="0" smtClean="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smtClean="0"/>
              <a:t>Result:</a:t>
            </a:r>
            <a:r>
              <a:rPr lang="en-US" altLang="zh-CN" dirty="0">
                <a:highlight>
                  <a:srgbClr val="00FF00"/>
                </a:highlight>
              </a:rPr>
              <a:t> Approved by unanimous consent</a:t>
            </a:r>
            <a:endParaRPr lang="en-US" altLang="zh-CN" kern="0" dirty="0"/>
          </a:p>
          <a:p>
            <a:pPr marL="0" lvl="1" indent="0">
              <a:buNone/>
              <a:defRPr/>
            </a:pPr>
            <a:endParaRPr lang="en-US" altLang="zh-CN" kern="0" dirty="0" smtClean="0"/>
          </a:p>
          <a:p>
            <a:pPr marL="0" lvl="1" indent="0">
              <a:buNone/>
              <a:defRPr/>
            </a:pPr>
            <a:r>
              <a:rPr lang="en-US" altLang="zh-CN" kern="0" dirty="0" smtClean="0"/>
              <a:t>Note</a:t>
            </a:r>
            <a:r>
              <a:rPr lang="zh-CN" altLang="en-US" kern="0" dirty="0"/>
              <a:t>：  </a:t>
            </a:r>
            <a:r>
              <a:rPr lang="en-US" altLang="zh-CN" kern="0" dirty="0"/>
              <a:t>Related document </a:t>
            </a:r>
            <a:r>
              <a:rPr lang="en-US" altLang="zh-CN" kern="0" dirty="0" smtClean="0"/>
              <a:t>20/1849r4</a:t>
            </a:r>
            <a:endParaRPr lang="en-US" altLang="zh-CN" kern="0" dirty="0"/>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19</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February 23</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066800"/>
            <a:ext cx="8686800" cy="1295400"/>
          </a:xfrm>
        </p:spPr>
        <p:txBody>
          <a:bodyPr/>
          <a:lstStyle/>
          <a:p>
            <a:r>
              <a:rPr lang="en-US" altLang="en-US" sz="3600" dirty="0" smtClean="0">
                <a:solidFill>
                  <a:srgbClr val="0000FF"/>
                </a:solidFill>
                <a:cs typeface="Times New Roman" panose="02020603050405020304" pitchFamily="18" charset="0"/>
              </a:rPr>
              <a:t>IEEE 802.11 Task Group bf</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WLAN Sensing</a:t>
            </a:r>
            <a:br>
              <a:rPr lang="en-US" altLang="en-US" sz="3600" dirty="0" smtClean="0">
                <a:solidFill>
                  <a:srgbClr val="0000FF"/>
                </a:solidFill>
                <a:cs typeface="Times New Roman" panose="02020603050405020304" pitchFamily="18" charset="0"/>
              </a:rPr>
            </a:br>
            <a:endParaRPr lang="en-CA" altLang="en-US" sz="2000" dirty="0" smtClean="0">
              <a:cs typeface="Times New Roman" panose="02020603050405020304" pitchFamily="18" charset="0"/>
            </a:endParaRPr>
          </a:p>
        </p:txBody>
      </p:sp>
      <p:sp>
        <p:nvSpPr>
          <p:cNvPr id="5123" name="Content Placeholder 2"/>
          <p:cNvSpPr>
            <a:spLocks noGrp="1"/>
          </p:cNvSpPr>
          <p:nvPr>
            <p:ph idx="1"/>
          </p:nvPr>
        </p:nvSpPr>
        <p:spPr>
          <a:xfrm>
            <a:off x="533400" y="2895600"/>
            <a:ext cx="8305800" cy="2895600"/>
          </a:xfrm>
        </p:spPr>
        <p:txBody>
          <a:bodyPr/>
          <a:lstStyle/>
          <a:p>
            <a:pPr algn="ctr">
              <a:lnSpc>
                <a:spcPct val="90000"/>
              </a:lnSpc>
              <a:buNone/>
            </a:pPr>
            <a:r>
              <a:rPr lang="en-US" altLang="zh-CN" sz="3200" dirty="0" smtClean="0">
                <a:latin typeface="Arial" panose="020B0604020202020204" pitchFamily="34" charset="0"/>
              </a:rPr>
              <a:t>Motion list</a:t>
            </a: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Chair</a:t>
            </a:r>
            <a:r>
              <a:rPr lang="en-US" altLang="en-US" sz="2000" dirty="0">
                <a:latin typeface="Arial" panose="020B0604020202020204" pitchFamily="34" charset="0"/>
                <a:cs typeface="MS PGothic" panose="020B0600070205080204" pitchFamily="34" charset="-128"/>
              </a:rPr>
              <a:t>: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85F6953-FD36-4A21-A1CB-A7DFA671E8B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10</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initiator might be neither a sensing transmitter nor a sensing receiver</a:t>
            </a:r>
            <a:r>
              <a:rPr lang="en-US" altLang="zh-CN" kern="0" dirty="0" smtClean="0"/>
              <a:t>.</a:t>
            </a:r>
          </a:p>
          <a:p>
            <a:pPr lvl="1">
              <a:defRPr/>
            </a:pPr>
            <a:endParaRPr lang="en-US" altLang="zh-CN" kern="0" dirty="0"/>
          </a:p>
          <a:p>
            <a:pPr lvl="1">
              <a:defRPr/>
            </a:pPr>
            <a:endParaRPr lang="en-US" altLang="zh-CN" kern="0" dirty="0" smtClean="0"/>
          </a:p>
          <a:p>
            <a:pPr marL="0" lvl="1" indent="0">
              <a:buNone/>
              <a:defRPr/>
            </a:pPr>
            <a:r>
              <a:rPr lang="en-US" altLang="zh-CN" b="1" kern="0" dirty="0" smtClean="0"/>
              <a:t>Move: Rui Du	</a:t>
            </a:r>
            <a:r>
              <a:rPr lang="en-US" altLang="zh-CN" b="1" dirty="0" smtClean="0"/>
              <a:t>	</a:t>
            </a:r>
            <a:r>
              <a:rPr lang="en-US" altLang="zh-CN" b="1" kern="0" dirty="0" smtClean="0"/>
              <a:t>	Second: </a:t>
            </a:r>
            <a:r>
              <a:rPr lang="en-US" altLang="zh-CN" b="1" kern="0" dirty="0"/>
              <a:t>Claudio da Silva</a:t>
            </a:r>
            <a:r>
              <a:rPr lang="en-US" altLang="zh-CN" b="1" kern="0" dirty="0" smtClean="0"/>
              <a:t>	</a:t>
            </a:r>
          </a:p>
          <a:p>
            <a:pPr marL="0" indent="0">
              <a:defRPr/>
            </a:pPr>
            <a:endParaRPr lang="en-US" altLang="zh-CN" sz="2800" kern="0" dirty="0" smtClean="0"/>
          </a:p>
          <a:p>
            <a:pPr marL="0" indent="0">
              <a:defRPr/>
            </a:pPr>
            <a:endParaRPr lang="en-US" altLang="zh-CN" sz="2800" kern="0" dirty="0" smtClean="0"/>
          </a:p>
          <a:p>
            <a:pPr marL="0" lvl="1" indent="0">
              <a:buNone/>
              <a:defRPr/>
            </a:pPr>
            <a:r>
              <a:rPr lang="en-US" altLang="zh-CN" b="1" kern="0" dirty="0" smtClean="0"/>
              <a:t>Result:</a:t>
            </a:r>
            <a:endParaRPr lang="en-US" altLang="zh-CN" b="1" kern="0" dirty="0"/>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10</a:t>
            </a:r>
            <a:r>
              <a:rPr lang="en-US" altLang="zh-CN" sz="2800" dirty="0" smtClean="0">
                <a:solidFill>
                  <a:srgbClr val="FF0000"/>
                </a:solidFill>
              </a:rPr>
              <a:t>b</a:t>
            </a:r>
            <a:r>
              <a:rPr lang="en-US" altLang="zh-CN" sz="2800" dirty="0" smtClean="0"/>
              <a:t> Motion to amend</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smtClean="0"/>
              <a:t>Change the previous motion to:</a:t>
            </a:r>
          </a:p>
          <a:p>
            <a:pPr>
              <a:defRPr/>
            </a:pPr>
            <a:r>
              <a:rPr lang="en-US" altLang="zh-CN" sz="2000" kern="0" dirty="0" smtClean="0"/>
              <a:t>Move </a:t>
            </a:r>
            <a:r>
              <a:rPr lang="en-US" altLang="zh-CN" sz="2000" kern="0" dirty="0"/>
              <a:t>to add the following to 11bf SFD</a:t>
            </a:r>
            <a:r>
              <a:rPr lang="en-US" altLang="zh-CN" sz="2000" kern="0" dirty="0" smtClean="0"/>
              <a:t>:</a:t>
            </a:r>
          </a:p>
          <a:p>
            <a:pPr lvl="1">
              <a:defRPr/>
            </a:pPr>
            <a:r>
              <a:rPr lang="en-US" altLang="zh-CN" sz="1800" kern="0" dirty="0"/>
              <a:t>In a sensing session, a sensing initiator might be a sensing transmitter, a sensing receiver, </a:t>
            </a:r>
            <a:r>
              <a:rPr lang="en-US" altLang="zh-CN" sz="1800" kern="0" dirty="0" smtClean="0"/>
              <a:t>both or </a:t>
            </a:r>
            <a:r>
              <a:rPr lang="en-US" altLang="zh-CN" sz="1800" kern="0" dirty="0"/>
              <a:t>neither</a:t>
            </a:r>
            <a:r>
              <a:rPr lang="en-US" altLang="zh-CN" sz="1800" kern="0" dirty="0" smtClean="0"/>
              <a:t>.</a:t>
            </a:r>
          </a:p>
          <a:p>
            <a:pPr lvl="1">
              <a:defRPr/>
            </a:pPr>
            <a:endParaRPr lang="en-US" altLang="zh-CN" sz="1800" kern="0" dirty="0" smtClean="0"/>
          </a:p>
          <a:p>
            <a:pPr marL="285750" lvl="1">
              <a:buFont typeface="Arial" panose="020B0604020202020204" pitchFamily="34" charset="0"/>
              <a:buChar char="•"/>
              <a:defRPr/>
            </a:pPr>
            <a:r>
              <a:rPr lang="en-US" altLang="zh-CN" sz="1800" b="1" kern="0" dirty="0" smtClean="0"/>
              <a:t>Move: Edward Au	</a:t>
            </a:r>
            <a:r>
              <a:rPr lang="en-US" altLang="zh-CN" sz="1800" b="1" dirty="0" smtClean="0"/>
              <a:t>	</a:t>
            </a:r>
            <a:r>
              <a:rPr lang="en-US" altLang="zh-CN" sz="1800" b="1" kern="0" dirty="0" smtClean="0"/>
              <a:t>	Second: </a:t>
            </a:r>
            <a:r>
              <a:rPr lang="en-US" altLang="zh-CN" sz="1800" b="1" kern="0" dirty="0" err="1"/>
              <a:t>Assaf</a:t>
            </a:r>
            <a:r>
              <a:rPr lang="en-US" altLang="zh-CN" sz="1800" b="1" kern="0" dirty="0"/>
              <a:t> Kasher</a:t>
            </a:r>
            <a:r>
              <a:rPr lang="en-US" altLang="zh-CN" sz="1800" b="1" kern="0" dirty="0" smtClean="0"/>
              <a:t>	</a:t>
            </a:r>
          </a:p>
          <a:p>
            <a:pPr marL="285750" lvl="1">
              <a:buFont typeface="Arial" panose="020B0604020202020204" pitchFamily="34" charset="0"/>
              <a:buChar char="•"/>
              <a:defRPr/>
            </a:pPr>
            <a:endParaRPr lang="en-US" altLang="zh-CN" sz="1800" b="1" kern="0" dirty="0" smtClean="0"/>
          </a:p>
          <a:p>
            <a:pPr marL="285750" lvl="1">
              <a:buFont typeface="Arial" panose="020B0604020202020204" pitchFamily="34" charset="0"/>
              <a:buChar char="•"/>
              <a:defRPr/>
            </a:pPr>
            <a:r>
              <a:rPr lang="en-US" altLang="zh-CN" sz="1800" b="1" kern="0" dirty="0" smtClean="0"/>
              <a:t>Preliminary </a:t>
            </a:r>
            <a:r>
              <a:rPr lang="en-US" altLang="zh-CN" sz="1800" b="1" kern="0" dirty="0"/>
              <a:t>Result</a:t>
            </a:r>
            <a:r>
              <a:rPr lang="en-US" altLang="zh-CN" sz="1800" b="1" kern="0" dirty="0" smtClean="0"/>
              <a:t>: </a:t>
            </a:r>
            <a:r>
              <a:rPr lang="en-US" altLang="zh-CN" sz="1800" b="1" kern="0" dirty="0"/>
              <a:t>Motion Passes (</a:t>
            </a:r>
            <a:r>
              <a:rPr lang="en-US" altLang="zh-CN" sz="1800" b="1" kern="0" dirty="0" smtClean="0"/>
              <a:t>24Y, 4N, 1A)</a:t>
            </a:r>
            <a:endParaRPr lang="en-US" altLang="zh-CN" sz="1800" b="1" kern="0" dirty="0"/>
          </a:p>
          <a:p>
            <a:pPr marL="285750" lvl="1">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(21Y, 4N, 1A</a:t>
            </a:r>
            <a:r>
              <a:rPr lang="en-US" altLang="zh-CN" sz="1800" b="1" dirty="0" smtClean="0">
                <a:highlight>
                  <a:srgbClr val="00FF00"/>
                </a:highlight>
              </a:rPr>
              <a:t>)</a:t>
            </a:r>
            <a:endParaRPr lang="en-US" altLang="zh-CN" sz="1800" dirty="0">
              <a:highlight>
                <a:srgbClr val="00FF00"/>
              </a:highlight>
            </a:endParaRPr>
          </a:p>
          <a:p>
            <a:pPr marL="0" lvl="1" indent="0">
              <a:buNone/>
              <a:defRPr/>
            </a:pPr>
            <a:endParaRPr lang="en-US" altLang="zh-CN" sz="1800" b="1" kern="0" dirty="0" smtClean="0"/>
          </a:p>
          <a:p>
            <a:pPr marL="0" lvl="1" indent="0">
              <a:buNone/>
              <a:defRPr/>
            </a:pPr>
            <a:r>
              <a:rPr lang="en-US" altLang="zh-CN" sz="1800" kern="0" dirty="0"/>
              <a:t>Note</a:t>
            </a:r>
            <a:r>
              <a:rPr lang="zh-CN" altLang="en-US" sz="1800" kern="0" dirty="0"/>
              <a:t>：  </a:t>
            </a:r>
            <a:endParaRPr lang="en-US" altLang="zh-CN" sz="1800" kern="0" dirty="0" smtClean="0"/>
          </a:p>
          <a:p>
            <a:pPr marL="285750" lvl="1">
              <a:buFont typeface="微软雅黑" panose="020B0503020204020204" pitchFamily="34" charset="-122"/>
              <a:buChar char="–"/>
              <a:defRPr/>
            </a:pPr>
            <a:r>
              <a:rPr lang="en-US" altLang="zh-CN" sz="1800" kern="0" dirty="0" smtClean="0"/>
              <a:t>* </a:t>
            </a:r>
            <a:r>
              <a:rPr lang="en-US" altLang="zh-CN" sz="1800" kern="0" dirty="0"/>
              <a:t>Amended result accounts for removal of </a:t>
            </a:r>
            <a:r>
              <a:rPr lang="en-US" altLang="zh-CN" sz="1800" kern="0" dirty="0" smtClean="0">
                <a:solidFill>
                  <a:srgbClr val="FF0000"/>
                </a:solidFill>
              </a:rPr>
              <a:t>3</a:t>
            </a:r>
            <a:r>
              <a:rPr lang="en-US" altLang="zh-CN" sz="1800" kern="0" dirty="0" smtClean="0"/>
              <a:t> </a:t>
            </a:r>
            <a:r>
              <a:rPr lang="en-US" altLang="zh-CN" sz="1800" kern="0" dirty="0"/>
              <a:t>votes of non-voting members</a:t>
            </a:r>
            <a:r>
              <a:rPr lang="en-US" altLang="zh-CN" sz="1800" kern="0" dirty="0" smtClean="0"/>
              <a:t>.</a:t>
            </a:r>
          </a:p>
          <a:p>
            <a:pPr marL="285750" lvl="1">
              <a:buFont typeface="微软雅黑" panose="020B0503020204020204" pitchFamily="34" charset="-122"/>
              <a:buChar char="–"/>
              <a:defRPr/>
            </a:pPr>
            <a:r>
              <a:rPr lang="en-US" altLang="zh-CN" sz="1800" kern="0" dirty="0"/>
              <a:t>Related document </a:t>
            </a:r>
            <a:r>
              <a:rPr lang="en-US" altLang="zh-CN" sz="1800" kern="0" dirty="0" smtClean="0"/>
              <a:t>21/0147r3</a:t>
            </a:r>
            <a:endParaRPr lang="en-US" altLang="zh-CN" sz="1800" kern="0" dirty="0"/>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10</a:t>
            </a:r>
            <a:r>
              <a:rPr lang="en-US" altLang="zh-CN" sz="2800" dirty="0" smtClean="0">
                <a:solidFill>
                  <a:srgbClr val="FF0000"/>
                </a:solidFill>
              </a:rPr>
              <a:t>c</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smtClean="0"/>
              <a:t>Move </a:t>
            </a:r>
            <a:r>
              <a:rPr lang="en-US" altLang="zh-CN" sz="2000" kern="0" dirty="0"/>
              <a:t>to add the following to 11bf SFD</a:t>
            </a:r>
            <a:r>
              <a:rPr lang="en-US" altLang="zh-CN" sz="2000" kern="0" dirty="0" smtClean="0"/>
              <a:t>:</a:t>
            </a:r>
          </a:p>
          <a:p>
            <a:pPr lvl="1">
              <a:defRPr/>
            </a:pPr>
            <a:r>
              <a:rPr lang="en-US" altLang="zh-CN" sz="1800" kern="0" dirty="0"/>
              <a:t>In a sensing session, a sensing initiator might be a sensing transmitter, a sensing receiver, </a:t>
            </a:r>
            <a:r>
              <a:rPr lang="en-US" altLang="zh-CN" sz="1800" kern="0" dirty="0" smtClean="0"/>
              <a:t>both or </a:t>
            </a:r>
            <a:r>
              <a:rPr lang="en-US" altLang="zh-CN" sz="1800" kern="0" dirty="0"/>
              <a:t>neither</a:t>
            </a:r>
            <a:r>
              <a:rPr lang="en-US" altLang="zh-CN" sz="1800" kern="0" dirty="0" smtClean="0"/>
              <a:t>.</a:t>
            </a:r>
          </a:p>
          <a:p>
            <a:pPr lvl="1">
              <a:defRPr/>
            </a:pPr>
            <a:endParaRPr lang="en-US" altLang="zh-CN" sz="1800" kern="0" dirty="0" smtClean="0"/>
          </a:p>
          <a:p>
            <a:pPr marL="285750" lvl="1">
              <a:buFont typeface="Arial" panose="020B0604020202020204" pitchFamily="34" charset="0"/>
              <a:buChar char="•"/>
              <a:defRPr/>
            </a:pPr>
            <a:r>
              <a:rPr lang="en-US" altLang="zh-CN" sz="1800" b="1" kern="0" dirty="0" smtClean="0"/>
              <a:t>Move: Edward Au	</a:t>
            </a:r>
            <a:r>
              <a:rPr lang="en-US" altLang="zh-CN" sz="1800" b="1" dirty="0" smtClean="0"/>
              <a:t>	</a:t>
            </a:r>
            <a:r>
              <a:rPr lang="en-US" altLang="zh-CN" sz="1800" b="1" kern="0" dirty="0" smtClean="0"/>
              <a:t>	Second: </a:t>
            </a:r>
            <a:r>
              <a:rPr lang="en-US" altLang="zh-CN" sz="1800" b="1" kern="0" dirty="0" err="1"/>
              <a:t>Assaf</a:t>
            </a:r>
            <a:r>
              <a:rPr lang="en-US" altLang="zh-CN" sz="1800" b="1" kern="0" dirty="0"/>
              <a:t> Kasher</a:t>
            </a:r>
            <a:r>
              <a:rPr lang="en-US" altLang="zh-CN" sz="1800" b="1" kern="0" dirty="0" smtClean="0"/>
              <a:t>	</a:t>
            </a:r>
          </a:p>
          <a:p>
            <a:pPr>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800" b="1" kern="0" dirty="0"/>
              <a:t>Preliminary Result: Motion Passes (</a:t>
            </a:r>
            <a:r>
              <a:rPr lang="en-US" altLang="zh-CN" sz="1800" b="1" kern="0" dirty="0" smtClean="0"/>
              <a:t>22Y</a:t>
            </a:r>
            <a:r>
              <a:rPr lang="en-US" altLang="zh-CN" sz="1800" b="1" kern="0" dirty="0"/>
              <a:t>, </a:t>
            </a:r>
            <a:r>
              <a:rPr lang="en-US" altLang="zh-CN" sz="1800" b="1" kern="0" dirty="0" smtClean="0"/>
              <a:t>0N</a:t>
            </a:r>
            <a:r>
              <a:rPr lang="en-US" altLang="zh-CN" sz="1800" b="1" kern="0" dirty="0"/>
              <a:t>, </a:t>
            </a:r>
            <a:r>
              <a:rPr lang="en-US" altLang="zh-CN" sz="1800" b="1" kern="0" dirty="0" smtClean="0"/>
              <a:t>4A</a:t>
            </a:r>
            <a:r>
              <a:rPr lang="en-US" altLang="zh-CN" sz="1800" b="1" kern="0" dirty="0"/>
              <a:t>)</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a:t>
            </a:r>
            <a:r>
              <a:rPr lang="en-US" altLang="zh-CN" sz="1800" b="1" smtClean="0">
                <a:highlight>
                  <a:srgbClr val="00FF00"/>
                </a:highlight>
              </a:rPr>
              <a:t>(21Y</a:t>
            </a:r>
            <a:r>
              <a:rPr lang="en-US" altLang="zh-CN" sz="1800" b="1" dirty="0">
                <a:highlight>
                  <a:srgbClr val="00FF00"/>
                </a:highlight>
              </a:rPr>
              <a:t>, </a:t>
            </a:r>
            <a:r>
              <a:rPr lang="en-US" altLang="zh-CN" sz="1800" b="1" dirty="0" smtClean="0">
                <a:highlight>
                  <a:srgbClr val="00FF00"/>
                </a:highlight>
              </a:rPr>
              <a:t>0N</a:t>
            </a:r>
            <a:r>
              <a:rPr lang="en-US" altLang="zh-CN" sz="1800" b="1" dirty="0">
                <a:highlight>
                  <a:srgbClr val="00FF00"/>
                </a:highlight>
              </a:rPr>
              <a:t>, </a:t>
            </a:r>
            <a:r>
              <a:rPr lang="en-US" altLang="zh-CN" sz="1800" b="1" dirty="0" smtClean="0">
                <a:highlight>
                  <a:srgbClr val="00FF00"/>
                </a:highlight>
              </a:rPr>
              <a:t>4A</a:t>
            </a:r>
            <a:r>
              <a:rPr lang="en-US" altLang="zh-CN" sz="1800" b="1" dirty="0">
                <a:highlight>
                  <a:srgbClr val="00FF00"/>
                </a:highlight>
              </a:rPr>
              <a:t>)</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smtClean="0">
                <a:solidFill>
                  <a:srgbClr val="FF0000"/>
                </a:solidFill>
              </a:rPr>
              <a:t>1</a:t>
            </a:r>
            <a:r>
              <a:rPr lang="en-US" altLang="zh-CN" sz="1800" kern="0" dirty="0" smtClean="0"/>
              <a:t> </a:t>
            </a:r>
            <a:r>
              <a:rPr lang="en-US" altLang="zh-CN" sz="1800" kern="0" dirty="0"/>
              <a:t>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11</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a:t>Results of measurement performed in a sensing session should be obtained by or reported to its initiator</a:t>
            </a:r>
            <a:r>
              <a:rPr lang="en-US" altLang="zh-CN" sz="1800" kern="0" dirty="0" smtClean="0"/>
              <a:t>.</a:t>
            </a:r>
          </a:p>
          <a:p>
            <a:pPr lvl="1">
              <a:defRPr/>
            </a:pPr>
            <a:r>
              <a:rPr lang="en-US" altLang="zh-CN" sz="1800" kern="0" dirty="0" smtClean="0"/>
              <a:t> </a:t>
            </a:r>
            <a:endParaRPr lang="en-US" altLang="zh-CN" sz="1800" kern="0" dirty="0"/>
          </a:p>
          <a:p>
            <a:pPr>
              <a:defRPr/>
            </a:pPr>
            <a:endParaRPr lang="en-US" altLang="zh-CN" sz="2000" kern="0" dirty="0" smtClean="0"/>
          </a:p>
          <a:p>
            <a:pPr marL="285750" lvl="1">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	Second: </a:t>
            </a:r>
            <a:r>
              <a:rPr lang="en-US" altLang="zh-CN" sz="1800" b="1" kern="0" dirty="0"/>
              <a:t>Cheng Chen</a:t>
            </a:r>
            <a:r>
              <a:rPr lang="en-US" altLang="zh-CN" sz="1800" b="1" kern="0" dirty="0" smtClean="0"/>
              <a:t>	</a:t>
            </a:r>
          </a:p>
          <a:p>
            <a:pPr>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800" b="1" kern="0" dirty="0"/>
              <a:t>Preliminary Result: Motion Passes (</a:t>
            </a:r>
            <a:r>
              <a:rPr lang="en-US" altLang="zh-CN" sz="1800" b="1" kern="0" dirty="0" smtClean="0"/>
              <a:t>21Y</a:t>
            </a:r>
            <a:r>
              <a:rPr lang="en-US" altLang="zh-CN" sz="1800" b="1" kern="0" dirty="0"/>
              <a:t>, 0N, </a:t>
            </a:r>
            <a:r>
              <a:rPr lang="en-US" altLang="zh-CN" sz="1800" b="1" kern="0" dirty="0" smtClean="0"/>
              <a:t>3A</a:t>
            </a:r>
            <a:r>
              <a:rPr lang="en-US" altLang="zh-CN" sz="1800" b="1" kern="0" dirty="0"/>
              <a:t>)</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(20Y</a:t>
            </a:r>
            <a:r>
              <a:rPr lang="en-US" altLang="zh-CN" sz="1800" b="1" dirty="0">
                <a:highlight>
                  <a:srgbClr val="00FF00"/>
                </a:highlight>
              </a:rPr>
              <a:t>, 0N, </a:t>
            </a:r>
            <a:r>
              <a:rPr lang="en-US" altLang="zh-CN" sz="1800" b="1" dirty="0" smtClean="0">
                <a:highlight>
                  <a:srgbClr val="00FF00"/>
                </a:highlight>
              </a:rPr>
              <a:t>2A</a:t>
            </a:r>
            <a:r>
              <a:rPr lang="en-US" altLang="zh-CN" sz="1800" b="1" dirty="0">
                <a:highlight>
                  <a:srgbClr val="00FF00"/>
                </a:highlight>
              </a:rPr>
              <a:t>)</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smtClean="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smtClean="0">
                <a:solidFill>
                  <a:srgbClr val="FF0000"/>
                </a:solidFill>
              </a:rPr>
              <a:t>2</a:t>
            </a:r>
            <a:r>
              <a:rPr lang="en-US" altLang="zh-CN" sz="1800" kern="0" dirty="0" smtClean="0"/>
              <a:t> </a:t>
            </a:r>
            <a:r>
              <a:rPr lang="en-US" altLang="zh-CN" sz="1800" kern="0" dirty="0"/>
              <a:t>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12</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a:t>The 11bf amendment may define more than one type of sensing measurement results</a:t>
            </a:r>
            <a:r>
              <a:rPr lang="en-US" altLang="zh-CN" sz="1800" kern="0" dirty="0" smtClean="0"/>
              <a:t>.</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	Second: </a:t>
            </a:r>
            <a:r>
              <a:rPr lang="en-US" altLang="zh-CN" sz="1800" b="1" kern="0" dirty="0"/>
              <a:t>Oscar </a:t>
            </a:r>
            <a:r>
              <a:rPr lang="en-US" altLang="zh-CN" sz="1800" b="1" kern="0" dirty="0" smtClean="0"/>
              <a:t>Au	</a:t>
            </a:r>
          </a:p>
          <a:p>
            <a:pPr marL="285750" lvl="1">
              <a:buFont typeface="Arial" panose="020B0604020202020204" pitchFamily="34" charset="0"/>
              <a:buChar char="•"/>
              <a:defRPr/>
            </a:pPr>
            <a:endParaRPr lang="en-US" altLang="zh-CN" sz="1800" b="1" kern="0" dirty="0" smtClean="0"/>
          </a:p>
          <a:p>
            <a:pPr marL="285750" lvl="1">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a:t>
            </a:r>
            <a:r>
              <a:rPr lang="en-US" altLang="zh-CN" sz="1800" dirty="0" smtClean="0">
                <a:highlight>
                  <a:srgbClr val="00FF00"/>
                </a:highlight>
              </a:rPr>
              <a:t>consent</a:t>
            </a:r>
          </a:p>
          <a:p>
            <a:pPr marL="0" lvl="1" indent="0">
              <a:buNone/>
              <a:defRPr/>
            </a:pPr>
            <a:endParaRPr lang="en-US" altLang="zh-CN" sz="1800" kern="0" dirty="0" smtClean="0"/>
          </a:p>
          <a:p>
            <a:pPr marL="0" lvl="1" indent="0">
              <a:buNone/>
              <a:defRPr/>
            </a:pPr>
            <a:endParaRPr lang="en-US" altLang="zh-CN" sz="1800" kern="0" dirty="0" smtClean="0"/>
          </a:p>
          <a:p>
            <a:pPr marL="0" lvl="1" indent="0">
              <a:buNone/>
              <a:defRPr/>
            </a:pPr>
            <a:r>
              <a:rPr lang="en-US" altLang="zh-CN" sz="1800" kern="0" dirty="0" smtClean="0"/>
              <a:t>Note</a:t>
            </a:r>
            <a:r>
              <a:rPr lang="zh-CN" altLang="en-US" sz="1800" kern="0" dirty="0"/>
              <a:t>：  </a:t>
            </a:r>
            <a:r>
              <a:rPr lang="en-US" altLang="zh-CN" sz="1800" kern="0" dirty="0" smtClean="0"/>
              <a:t>Related </a:t>
            </a:r>
            <a:r>
              <a:rPr lang="en-US" altLang="zh-CN" sz="1800" kern="0" dirty="0"/>
              <a:t>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13</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a:t>The type of measurement result </a:t>
            </a:r>
            <a:r>
              <a:rPr lang="en-US" altLang="zh-CN" sz="1800" kern="0" dirty="0" smtClean="0"/>
              <a:t>reported in </a:t>
            </a:r>
            <a:r>
              <a:rPr lang="en-US" altLang="zh-CN" sz="1800" kern="0" dirty="0"/>
              <a:t>a sensing session shall be decided by its initiator</a:t>
            </a:r>
            <a:r>
              <a:rPr lang="en-US" altLang="zh-CN" sz="1800" kern="0" dirty="0" smtClean="0"/>
              <a:t>.</a:t>
            </a:r>
          </a:p>
          <a:p>
            <a:pPr lvl="1">
              <a:defRPr/>
            </a:pPr>
            <a:endParaRPr lang="en-US" altLang="zh-CN" sz="1800" kern="0" dirty="0"/>
          </a:p>
          <a:p>
            <a:pPr lvl="1">
              <a:defRPr/>
            </a:pPr>
            <a:endParaRPr lang="en-US" altLang="zh-CN" sz="1800" kern="0" dirty="0" smtClean="0"/>
          </a:p>
          <a:p>
            <a:pPr marL="342900" lvl="1" indent="-342900">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	Second: </a:t>
            </a:r>
            <a:r>
              <a:rPr lang="en-US" altLang="zh-CN" sz="1800" b="1" kern="0" dirty="0" err="1"/>
              <a:t>Assaf</a:t>
            </a:r>
            <a:r>
              <a:rPr lang="en-US" altLang="zh-CN" sz="1800" b="1" kern="0" dirty="0"/>
              <a:t> Kasher</a:t>
            </a:r>
            <a:r>
              <a:rPr lang="en-US" altLang="zh-CN" sz="1800" b="1" kern="0" dirty="0" smtClean="0"/>
              <a:t>	</a:t>
            </a:r>
          </a:p>
          <a:p>
            <a:pPr>
              <a:buFont typeface="Arial" panose="020B0604020202020204" pitchFamily="34" charset="0"/>
              <a:buChar char="•"/>
              <a:defRPr/>
            </a:pPr>
            <a:endParaRPr lang="en-US" altLang="zh-CN" kern="0" dirty="0" smtClean="0"/>
          </a:p>
          <a:p>
            <a:pPr marL="342900" lvl="1" indent="-342900">
              <a:buFont typeface="Arial" panose="020B0604020202020204" pitchFamily="34" charset="0"/>
              <a:buChar char="•"/>
              <a:defRPr/>
            </a:pPr>
            <a:r>
              <a:rPr lang="en-US" altLang="zh-CN" sz="1800" b="1" kern="0" dirty="0"/>
              <a:t>Preliminary Result: Motion Passes (</a:t>
            </a:r>
            <a:r>
              <a:rPr lang="en-US" altLang="zh-CN" sz="1800" b="1" kern="0" dirty="0" smtClean="0"/>
              <a:t>20Y</a:t>
            </a:r>
            <a:r>
              <a:rPr lang="en-US" altLang="zh-CN" sz="1800" b="1" kern="0" dirty="0"/>
              <a:t>, </a:t>
            </a:r>
            <a:r>
              <a:rPr lang="en-US" altLang="zh-CN" sz="1800" b="1" kern="0" dirty="0" smtClean="0"/>
              <a:t>1N</a:t>
            </a:r>
            <a:r>
              <a:rPr lang="en-US" altLang="zh-CN" sz="1800" b="1" kern="0" dirty="0"/>
              <a:t>,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smtClean="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March </a:t>
            </a:r>
            <a:r>
              <a:rPr lang="en-US" altLang="zh-CN" sz="4000" dirty="0" smtClean="0">
                <a:solidFill>
                  <a:srgbClr val="0000FF"/>
                </a:solidFill>
              </a:rPr>
              <a:t>9, 12, 15 (Plenary)</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27</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January 2021 </a:t>
            </a:r>
            <a:r>
              <a:rPr lang="en-US" altLang="zh-CN" sz="2000" dirty="0"/>
              <a:t>meeting to today:</a:t>
            </a:r>
          </a:p>
          <a:p>
            <a:pPr lvl="1">
              <a:buFont typeface="Arial" panose="020B0604020202020204" pitchFamily="34" charset="0"/>
              <a:buChar char="•"/>
            </a:pPr>
            <a:r>
              <a:rPr lang="en-US" altLang="zh-CN" sz="1600" dirty="0"/>
              <a:t>January plenary</a:t>
            </a:r>
            <a:r>
              <a:rPr lang="en-US" altLang="zh-CN" sz="1600" dirty="0" smtClean="0"/>
              <a:t>: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smtClean="0"/>
              <a:t>Teleconferences </a:t>
            </a:r>
            <a:r>
              <a:rPr lang="en-US" altLang="zh-CN" sz="1600" dirty="0"/>
              <a:t>January </a:t>
            </a:r>
            <a:r>
              <a:rPr lang="en-US" altLang="zh-CN" sz="1600" dirty="0" smtClean="0"/>
              <a:t>-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smtClean="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14</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session may be comprised of multiple burst instances.</a:t>
            </a:r>
          </a:p>
          <a:p>
            <a:pPr lvl="1">
              <a:defRPr/>
            </a:pPr>
            <a:endParaRPr lang="en-US" altLang="zh-CN" kern="0" dirty="0" smtClean="0"/>
          </a:p>
          <a:p>
            <a:pPr lvl="1">
              <a:defRPr/>
            </a:pPr>
            <a:endParaRPr lang="en-US" altLang="zh-CN" kern="0" dirty="0" smtClean="0"/>
          </a:p>
          <a:p>
            <a:pPr marL="342900" lvl="1" indent="-342900">
              <a:buFont typeface="Arial" panose="020B0604020202020204" pitchFamily="34" charset="0"/>
              <a:buChar char="•"/>
              <a:defRPr/>
            </a:pPr>
            <a:r>
              <a:rPr lang="en-US" altLang="zh-CN" b="1" kern="0" dirty="0" smtClean="0"/>
              <a:t>Move: Sang Kim	</a:t>
            </a:r>
            <a:r>
              <a:rPr lang="en-US" altLang="zh-CN" b="1" dirty="0" smtClean="0"/>
              <a:t>	</a:t>
            </a:r>
            <a:r>
              <a:rPr lang="en-US" altLang="zh-CN" b="1" kern="0" dirty="0" smtClean="0"/>
              <a:t>Second: </a:t>
            </a:r>
            <a:r>
              <a:rPr lang="en-US" altLang="zh-CN" b="1" kern="0" dirty="0"/>
              <a:t>Cheng Chen</a:t>
            </a:r>
            <a:r>
              <a:rPr lang="en-US" altLang="zh-CN" b="1" kern="0" dirty="0" smtClean="0"/>
              <a:t>	</a:t>
            </a:r>
          </a:p>
          <a:p>
            <a:pPr marL="342900" lvl="1" indent="-342900">
              <a:buFont typeface="Arial" panose="020B0604020202020204" pitchFamily="34" charset="0"/>
              <a:buChar char="•"/>
              <a:defRPr/>
            </a:pPr>
            <a:r>
              <a:rPr lang="en-US" altLang="zh-CN" b="1" kern="0" dirty="0" smtClean="0"/>
              <a:t>Preliminary </a:t>
            </a:r>
            <a:r>
              <a:rPr lang="en-US" altLang="zh-CN" b="1" kern="0" dirty="0"/>
              <a:t>Result</a:t>
            </a:r>
            <a:r>
              <a:rPr lang="en-US" altLang="zh-CN" b="1" kern="0" dirty="0" smtClean="0"/>
              <a:t>: </a:t>
            </a:r>
            <a:r>
              <a:rPr lang="en-US" altLang="zh-CN" b="1" kern="0" dirty="0"/>
              <a:t>Motion Passes </a:t>
            </a:r>
            <a:r>
              <a:rPr lang="en-US" altLang="zh-CN" b="1" kern="0" dirty="0" smtClean="0"/>
              <a:t>(65Y/2N/14A)</a:t>
            </a:r>
          </a:p>
          <a:p>
            <a:pPr marL="342900" lvl="1" indent="-342900">
              <a:buFont typeface="Arial" panose="020B0604020202020204" pitchFamily="34" charset="0"/>
              <a:buChar char="•"/>
              <a:defRPr/>
            </a:pPr>
            <a:r>
              <a:rPr lang="en-US" altLang="zh-CN" b="1" kern="0" dirty="0"/>
              <a:t>Result</a:t>
            </a:r>
            <a:r>
              <a:rPr lang="en-US" altLang="zh-CN" b="1" kern="0" dirty="0" smtClean="0"/>
              <a:t>*: </a:t>
            </a:r>
            <a:r>
              <a:rPr lang="en-US" altLang="zh-CN" dirty="0" smtClean="0">
                <a:highlight>
                  <a:srgbClr val="00FF00"/>
                </a:highlight>
              </a:rPr>
              <a:t>Motion </a:t>
            </a:r>
            <a:r>
              <a:rPr lang="en-US" altLang="zh-CN" dirty="0">
                <a:highlight>
                  <a:srgbClr val="00FF00"/>
                </a:highlight>
              </a:rPr>
              <a:t>Passes </a:t>
            </a:r>
            <a:r>
              <a:rPr lang="en-US" altLang="zh-CN" dirty="0" smtClean="0">
                <a:highlight>
                  <a:srgbClr val="00FF00"/>
                </a:highlight>
              </a:rPr>
              <a:t>(58Y/2N/11A</a:t>
            </a:r>
            <a:r>
              <a:rPr lang="en-US" altLang="zh-CN" dirty="0">
                <a:highlight>
                  <a:srgbClr val="00FF00"/>
                </a:highlight>
              </a:rPr>
              <a:t>)</a:t>
            </a:r>
            <a:endParaRPr lang="en-US" altLang="zh-CN" b="1" kern="0" dirty="0" smtClean="0"/>
          </a:p>
          <a:p>
            <a:pPr marL="0" lvl="1" indent="0">
              <a:buNone/>
              <a:defRPr/>
            </a:pPr>
            <a:endParaRPr lang="en-US" altLang="zh-CN" b="1" kern="0" dirty="0" smtClean="0"/>
          </a:p>
          <a:p>
            <a:pPr marL="0" lvl="1" indent="0">
              <a:buNone/>
              <a:defRPr/>
            </a:pPr>
            <a:r>
              <a:rPr lang="en-US" altLang="zh-CN" kern="0" dirty="0" smtClean="0"/>
              <a:t>Note</a:t>
            </a:r>
            <a:r>
              <a:rPr lang="zh-CN" altLang="en-US" kern="0" dirty="0"/>
              <a:t>：  </a:t>
            </a:r>
            <a:endParaRPr lang="en-US" altLang="zh-CN" kern="0" dirty="0" smtClean="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smtClean="0">
                <a:solidFill>
                  <a:srgbClr val="FF0000"/>
                </a:solidFill>
              </a:rPr>
              <a:t>10</a:t>
            </a:r>
            <a:r>
              <a:rPr lang="en-US" altLang="zh-CN" sz="1800" kern="0" dirty="0" smtClean="0"/>
              <a:t> </a:t>
            </a:r>
            <a:r>
              <a:rPr lang="en-US" altLang="zh-CN" sz="1800" kern="0" dirty="0"/>
              <a:t>votes of non-voting members.</a:t>
            </a:r>
          </a:p>
          <a:p>
            <a:pPr marL="285750" lvl="1">
              <a:buFont typeface="微软雅黑" panose="020B0503020204020204" pitchFamily="34" charset="-122"/>
              <a:buChar char="–"/>
              <a:defRPr/>
            </a:pPr>
            <a:r>
              <a:rPr lang="en-US" altLang="zh-CN" sz="1800" kern="0" dirty="0" smtClean="0"/>
              <a:t>Related </a:t>
            </a:r>
            <a:r>
              <a:rPr lang="en-US" altLang="zh-CN" sz="1800" kern="0" dirty="0"/>
              <a:t>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29</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March </a:t>
            </a:r>
            <a:r>
              <a:rPr lang="en-US" altLang="zh-CN" sz="4000" dirty="0" smtClean="0">
                <a:solidFill>
                  <a:srgbClr val="0000FF"/>
                </a:solidFill>
              </a:rPr>
              <a:t>23</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en-US" sz="4000" dirty="0" smtClean="0">
                <a:solidFill>
                  <a:srgbClr val="0000FF"/>
                </a:solidFill>
              </a:rPr>
              <a:t>November 3, 6, 9</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smtClean="0"/>
              <a:t>A </a:t>
            </a:r>
            <a:r>
              <a:rPr lang="en-US" altLang="zh-CN" sz="1800" kern="0" dirty="0"/>
              <a:t>sensing session is composed of one or more of the following phases: setup phase, measurement phase, reporting phase, and termination phase.</a:t>
            </a:r>
          </a:p>
          <a:p>
            <a:pPr lvl="2">
              <a:defRPr/>
            </a:pPr>
            <a:r>
              <a:rPr lang="en-US" altLang="zh-CN" sz="1400" kern="0" dirty="0" smtClean="0"/>
              <a:t>In the setup phase, a sensing session is established, and operational parameters associated with the sensing session are determined and may be exchanged between STAs.</a:t>
            </a:r>
          </a:p>
          <a:p>
            <a:pPr lvl="2">
              <a:defRPr/>
            </a:pPr>
            <a:r>
              <a:rPr lang="en-US" altLang="zh-CN" sz="1400" kern="0" dirty="0" smtClean="0"/>
              <a:t>In the measurement phase, sensing measurements are performed.</a:t>
            </a:r>
          </a:p>
          <a:p>
            <a:pPr lvl="2">
              <a:defRPr/>
            </a:pPr>
            <a:r>
              <a:rPr lang="en-US" altLang="zh-CN" sz="1400" kern="0" dirty="0" smtClean="0"/>
              <a:t>In the reporting phase, sensing measurement results are reported.</a:t>
            </a:r>
          </a:p>
          <a:p>
            <a:pPr lvl="2">
              <a:defRPr/>
            </a:pPr>
            <a:r>
              <a:rPr lang="en-US" altLang="zh-CN" sz="1400" kern="0" dirty="0" smtClean="0"/>
              <a:t>In </a:t>
            </a:r>
            <a:r>
              <a:rPr lang="en-US" altLang="zh-CN" sz="1400" kern="0" dirty="0"/>
              <a:t>the termination phase, STAs stop performing measurements and terminate the sensing session</a:t>
            </a:r>
            <a:r>
              <a:rPr lang="en-US" altLang="zh-CN" sz="1400" kern="0" dirty="0" smtClean="0"/>
              <a:t>.</a:t>
            </a:r>
          </a:p>
          <a:p>
            <a:pPr lvl="2">
              <a:defRPr/>
            </a:pPr>
            <a:endParaRPr lang="en-US" altLang="zh-CN" sz="1100" kern="0" dirty="0" smtClean="0"/>
          </a:p>
          <a:p>
            <a:pPr marL="342900" lvl="1" indent="-342900">
              <a:buFont typeface="Arial" panose="020B0604020202020204" pitchFamily="34" charset="0"/>
              <a:buChar char="•"/>
              <a:defRPr/>
            </a:pPr>
            <a:r>
              <a:rPr lang="en-US" altLang="zh-CN" sz="1800" b="1" kern="0" dirty="0" smtClean="0"/>
              <a:t>Move: </a:t>
            </a:r>
            <a:r>
              <a:rPr lang="en-US" altLang="zh-CN" sz="1800" b="1" kern="0" dirty="0"/>
              <a:t>Cheng Chen </a:t>
            </a:r>
            <a:r>
              <a:rPr lang="en-US" altLang="zh-CN" sz="1800" b="1" kern="0" dirty="0" smtClean="0"/>
              <a:t>	</a:t>
            </a:r>
            <a:r>
              <a:rPr lang="en-US" altLang="zh-CN" sz="1800" b="1" dirty="0" smtClean="0"/>
              <a:t>	</a:t>
            </a:r>
            <a:r>
              <a:rPr lang="en-US" altLang="zh-CN" sz="1800" b="1" kern="0" dirty="0" smtClean="0"/>
              <a:t>Second: </a:t>
            </a:r>
            <a:r>
              <a:rPr lang="en-US" altLang="zh-CN" sz="1800" b="1" kern="0" dirty="0"/>
              <a:t>Rajat </a:t>
            </a:r>
            <a:r>
              <a:rPr lang="en-US" altLang="zh-CN" sz="1800" b="1" kern="0" dirty="0" err="1"/>
              <a:t>Pushkarna</a:t>
            </a:r>
            <a:r>
              <a:rPr lang="en-US" altLang="zh-CN" sz="1800" b="1" kern="0" dirty="0" smtClean="0"/>
              <a:t>	</a:t>
            </a:r>
          </a:p>
          <a:p>
            <a:pPr marL="342900" lvl="1" indent="-342900">
              <a:buFont typeface="Arial" panose="020B0604020202020204" pitchFamily="34" charset="0"/>
              <a:buChar char="•"/>
              <a:defRPr/>
            </a:pPr>
            <a:r>
              <a:rPr lang="en-US" altLang="zh-CN" sz="1800" b="1" kern="0" dirty="0"/>
              <a:t>Preliminary Result: Motion Passes </a:t>
            </a:r>
            <a:r>
              <a:rPr lang="en-US" altLang="zh-CN" sz="1800" b="1" kern="0" dirty="0" smtClean="0"/>
              <a:t>(24Y/1N/5A)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a:t>
            </a:r>
            <a:r>
              <a:rPr lang="en-US" altLang="zh-CN" sz="1800" dirty="0" smtClean="0">
                <a:highlight>
                  <a:srgbClr val="00FF00"/>
                </a:highlight>
              </a:rPr>
              <a:t>(21Y/1N/5A)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smtClean="0">
                <a:solidFill>
                  <a:srgbClr val="000000"/>
                </a:solidFill>
                <a:latin typeface="Times New Roman" panose="02020603050405020304" pitchFamily="18" charset="0"/>
                <a:cs typeface="+mn-cs"/>
              </a:rPr>
              <a:t>Note</a:t>
            </a:r>
            <a:r>
              <a:rPr lang="zh-CN" altLang="en-US" sz="1800" kern="0" dirty="0" smtClean="0">
                <a:solidFill>
                  <a:srgbClr val="000000"/>
                </a:solidFill>
                <a:latin typeface="Times New Roman" panose="02020603050405020304" pitchFamily="18" charset="0"/>
                <a:cs typeface="+mn-cs"/>
              </a:rPr>
              <a:t>：  </a:t>
            </a:r>
            <a:endParaRPr lang="en-US" altLang="zh-CN" sz="1800" kern="0" dirty="0" smtClean="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smtClean="0">
                <a:solidFill>
                  <a:srgbClr val="000000"/>
                </a:solidFill>
                <a:latin typeface="Times New Roman" panose="02020603050405020304" pitchFamily="18" charset="0"/>
                <a:cs typeface="+mn-cs"/>
              </a:rPr>
              <a:t>* Amended result accounts for removal of </a:t>
            </a:r>
            <a:r>
              <a:rPr lang="en-US" altLang="zh-CN" sz="1600" kern="0" dirty="0" smtClean="0">
                <a:solidFill>
                  <a:srgbClr val="FF0000"/>
                </a:solidFill>
                <a:latin typeface="Times New Roman" panose="02020603050405020304" pitchFamily="18" charset="0"/>
                <a:cs typeface="+mn-cs"/>
              </a:rPr>
              <a:t>3</a:t>
            </a:r>
            <a:r>
              <a:rPr lang="en-US" altLang="zh-CN" sz="1600" kern="0" dirty="0" smtClean="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smtClean="0">
                <a:solidFill>
                  <a:srgbClr val="000000"/>
                </a:solidFill>
                <a:latin typeface="Times New Roman" panose="02020603050405020304" pitchFamily="18" charset="0"/>
                <a:cs typeface="+mn-cs"/>
              </a:rPr>
              <a:t>Related </a:t>
            </a:r>
            <a:r>
              <a:rPr lang="en-US" altLang="zh-CN" sz="1600" kern="0" dirty="0">
                <a:solidFill>
                  <a:srgbClr val="000000"/>
                </a:solidFill>
                <a:latin typeface="Times New Roman" panose="02020603050405020304" pitchFamily="18" charset="0"/>
                <a:cs typeface="+mn-cs"/>
              </a:rPr>
              <a:t>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a:t>
            </a:r>
            <a:r>
              <a:rPr lang="en-US" altLang="zh-CN" sz="4000" smtClean="0"/>
              <a:t>on </a:t>
            </a:r>
            <a:r>
              <a:rPr lang="en-US" altLang="zh-CN" sz="4000" smtClean="0">
                <a:solidFill>
                  <a:srgbClr val="0000FF"/>
                </a:solidFill>
              </a:rPr>
              <a:t>April 6</a:t>
            </a:r>
            <a:r>
              <a:rPr lang="en-US" altLang="en-US" sz="4000" smtClean="0"/>
              <a:t>.</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a:t>More than one sensing responder may participate in the measurement phase and reporting </a:t>
            </a:r>
            <a:r>
              <a:rPr lang="en-US" altLang="zh-CN" kern="0" dirty="0" smtClean="0"/>
              <a:t>phase.</a:t>
            </a:r>
            <a:endParaRPr lang="en-US" altLang="zh-CN" kern="0" dirty="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Sang Kim </a:t>
            </a:r>
            <a:r>
              <a:rPr lang="en-US" altLang="zh-CN" b="1" kern="0" dirty="0" smtClean="0"/>
              <a:t>	</a:t>
            </a:r>
            <a:r>
              <a:rPr lang="en-US" altLang="zh-CN" b="1" dirty="0" smtClean="0"/>
              <a:t>	</a:t>
            </a:r>
            <a:r>
              <a:rPr lang="en-US" altLang="zh-CN" b="1" kern="0" dirty="0" smtClean="0"/>
              <a:t>Second: </a:t>
            </a:r>
            <a:r>
              <a:rPr lang="en-US" altLang="zh-CN" b="1" kern="0" dirty="0" err="1"/>
              <a:t>Rajat</a:t>
            </a:r>
            <a:r>
              <a:rPr lang="en-US" altLang="zh-CN" b="1" kern="0" dirty="0"/>
              <a:t> </a:t>
            </a:r>
            <a:r>
              <a:rPr lang="en-US" altLang="zh-CN" b="1" kern="0" dirty="0" err="1"/>
              <a:t>Pushkarna</a:t>
            </a:r>
            <a:endParaRPr lang="en-US" altLang="zh-CN" b="1" kern="0" dirty="0" smtClean="0"/>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a:t>Preliminary Result: Motion Passes </a:t>
            </a:r>
            <a:r>
              <a:rPr lang="en-US" altLang="zh-CN" b="1" kern="0" dirty="0" smtClean="0"/>
              <a:t>(35Y/0N/5A)</a:t>
            </a:r>
          </a:p>
          <a:p>
            <a:pPr marL="0" lvl="1" indent="0" algn="just">
              <a:buNone/>
              <a:defRPr/>
            </a:pPr>
            <a:r>
              <a:rPr lang="en-US" altLang="zh-CN" b="1" kern="0" dirty="0"/>
              <a:t>Result*: </a:t>
            </a:r>
            <a:r>
              <a:rPr lang="en-US" altLang="zh-CN" dirty="0">
                <a:highlight>
                  <a:srgbClr val="00FF00"/>
                </a:highlight>
              </a:rPr>
              <a:t>Motion Passes </a:t>
            </a:r>
            <a:r>
              <a:rPr lang="en-US" altLang="zh-CN" dirty="0" smtClean="0">
                <a:highlight>
                  <a:srgbClr val="00FF00"/>
                </a:highlight>
              </a:rPr>
              <a:t>(35Y/0N/4A</a:t>
            </a:r>
            <a:r>
              <a:rPr lang="en-US" altLang="zh-CN" dirty="0">
                <a:highlight>
                  <a:srgbClr val="00FF00"/>
                </a:highlight>
              </a:rPr>
              <a:t>)</a:t>
            </a:r>
            <a:endParaRPr lang="en-US" altLang="zh-CN" b="1" kern="0" dirty="0"/>
          </a:p>
          <a:p>
            <a:pPr marL="0" lvl="1" indent="0" algn="just">
              <a:buNone/>
              <a:defRPr/>
            </a:pPr>
            <a:endParaRPr lang="en-US" altLang="zh-CN" kern="0" dirty="0" smtClean="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1</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a:t>Related document 21/0145r5</a:t>
            </a:r>
            <a:endParaRPr lang="en-US" altLang="zh-CN" sz="1600" kern="0" dirty="0" smtClean="0"/>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4478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smtClean="0"/>
              <a:t>11bf </a:t>
            </a:r>
            <a:r>
              <a:rPr lang="en-US" altLang="zh-CN" kern="0" dirty="0"/>
              <a:t>shall define an optional negotiation process in the sensing setup phase for a sensing initiator and sensing responder(s) to exchange and agree on operational parameters associated with a sensing session. </a:t>
            </a:r>
            <a:endParaRPr lang="en-US" altLang="zh-CN" kern="0" dirty="0" smtClean="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Cheng Chen </a:t>
            </a:r>
            <a:r>
              <a:rPr lang="en-US" altLang="zh-CN" b="1" kern="0" dirty="0" smtClean="0"/>
              <a:t>	</a:t>
            </a:r>
            <a:r>
              <a:rPr lang="en-US" altLang="zh-CN" b="1" dirty="0" smtClean="0"/>
              <a:t>	</a:t>
            </a:r>
            <a:r>
              <a:rPr lang="en-US" altLang="zh-CN" b="1" kern="0" dirty="0" smtClean="0"/>
              <a:t>Second: </a:t>
            </a:r>
            <a:r>
              <a:rPr lang="en-US" altLang="zh-CN" b="1" kern="0" dirty="0" err="1"/>
              <a:t>Jinsoo</a:t>
            </a:r>
            <a:r>
              <a:rPr lang="en-US" altLang="zh-CN" b="1" kern="0" dirty="0"/>
              <a:t> Choi</a:t>
            </a:r>
            <a:r>
              <a:rPr lang="en-US" altLang="zh-CN" b="1" kern="0" dirty="0" smtClean="0"/>
              <a:t>	</a:t>
            </a:r>
          </a:p>
          <a:p>
            <a:pPr marL="342900" lvl="1" indent="-342900" algn="just">
              <a:buFont typeface="Arial" panose="020B0604020202020204" pitchFamily="34" charset="0"/>
              <a:buChar char="•"/>
              <a:defRPr/>
            </a:pPr>
            <a:r>
              <a:rPr lang="en-US" altLang="zh-CN" b="1" kern="0" dirty="0" smtClean="0"/>
              <a:t>Result</a:t>
            </a:r>
            <a:r>
              <a:rPr lang="en-US" altLang="zh-CN" b="1" kern="0" smtClean="0"/>
              <a:t>: </a:t>
            </a:r>
            <a:r>
              <a:rPr lang="en-US" altLang="zh-CN">
                <a:highlight>
                  <a:srgbClr val="00FF00"/>
                </a:highlight>
              </a:rPr>
              <a:t>Approved by unanimous consent</a:t>
            </a:r>
            <a:endParaRPr lang="en-US" altLang="zh-CN" b="1" kern="0" dirty="0" smtClean="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a:t>
            </a:r>
            <a:r>
              <a:rPr lang="en-US" altLang="zh-CN" kern="0" dirty="0" smtClean="0"/>
              <a:t>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34</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May 11, 14, 17 (Interim)</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35</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March 2021 </a:t>
            </a:r>
            <a:r>
              <a:rPr lang="en-US" altLang="zh-CN" sz="2000" dirty="0"/>
              <a:t>meeting to today:</a:t>
            </a:r>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mentor.ieee.org/802.11/dcn/21/11-21-0476-00-00bf-meeting-minutes-march-2021.docx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March - April: </a:t>
            </a:r>
          </a:p>
          <a:p>
            <a:pPr marL="714375" lvl="1" indent="0" algn="just">
              <a:buNone/>
            </a:pPr>
            <a:r>
              <a:rPr lang="en-US" altLang="zh-CN" sz="1600" dirty="0">
                <a:hlinkClick r:id="rId4"/>
              </a:rPr>
              <a:t>https://</a:t>
            </a:r>
            <a:r>
              <a:rPr lang="en-US" altLang="zh-CN" sz="1600" dirty="0" smtClean="0">
                <a:hlinkClick r:id="rId4"/>
              </a:rPr>
              <a:t>mentor.ieee.org/802.11/dcn/21/11-21-0547-00-00bf-802-11bf-teleconference-minutes-march-2021.docx</a:t>
            </a:r>
            <a:endParaRPr lang="en-US" altLang="zh-CN" sz="1600" dirty="0" smtClean="0"/>
          </a:p>
          <a:p>
            <a:pPr marL="714375" lvl="1" indent="0" algn="just">
              <a:buNone/>
            </a:pPr>
            <a:r>
              <a:rPr lang="en-US" altLang="zh-CN" sz="1600" dirty="0">
                <a:hlinkClick r:id="rId5"/>
              </a:rPr>
              <a:t>https://</a:t>
            </a:r>
            <a:r>
              <a:rPr lang="en-US" altLang="zh-CN" sz="1600" dirty="0" smtClean="0">
                <a:hlinkClick r:id="rId5"/>
              </a:rPr>
              <a:t>mentor.ieee.org/802.11/dcn/21/11-21-0645-03-00bf-802-11bf-teleconference-minutes-april-2021.docx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Claudio Da Silva </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lgn="just">
              <a:defRPr/>
            </a:pPr>
            <a:r>
              <a:rPr lang="en-US" altLang="zh-CN" sz="1800" kern="0" dirty="0" smtClean="0"/>
              <a:t>The </a:t>
            </a:r>
            <a:r>
              <a:rPr lang="en-US" altLang="zh-CN" sz="1800" kern="0" dirty="0"/>
              <a:t>11bf amendment defines an optional threshold based measurement and </a:t>
            </a:r>
            <a:r>
              <a:rPr lang="en-US" altLang="zh-CN" sz="1800" kern="0" dirty="0" smtClean="0"/>
              <a:t>reporting procedure </a:t>
            </a:r>
            <a:r>
              <a:rPr lang="en-US" altLang="zh-CN" sz="1800" kern="0" dirty="0"/>
              <a:t>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Mengshi</a:t>
            </a:r>
            <a:r>
              <a:rPr lang="en-US" altLang="zh-CN" sz="1800" b="1" kern="0" dirty="0" smtClean="0"/>
              <a:t> Hu 	</a:t>
            </a:r>
            <a:r>
              <a:rPr lang="en-US" altLang="zh-CN" sz="1800" b="1" dirty="0" smtClean="0"/>
              <a:t>	</a:t>
            </a:r>
            <a:r>
              <a:rPr lang="en-US" altLang="zh-CN" sz="1800" b="1" kern="0" dirty="0"/>
              <a:t>Second</a:t>
            </a:r>
            <a:r>
              <a:rPr lang="en-US" altLang="zh-CN" sz="1800" b="1" kern="0" dirty="0" smtClean="0"/>
              <a:t>: Junghoon </a:t>
            </a:r>
            <a:r>
              <a:rPr lang="en-US" altLang="zh-CN" sz="1800" b="1" kern="0" dirty="0"/>
              <a:t>Suh</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Motion Passes ( </a:t>
            </a:r>
            <a:r>
              <a:rPr lang="en-US" altLang="zh-CN" sz="1800" b="1" kern="0" dirty="0" smtClean="0"/>
              <a:t>21 Y/ 7N/ 11A)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highlight>
                  <a:srgbClr val="00FF00"/>
                </a:highlight>
              </a:rPr>
              <a:t>Motion Passes (</a:t>
            </a:r>
            <a:r>
              <a:rPr lang="en-US" altLang="zh-CN" sz="1800" dirty="0" smtClean="0">
                <a:highlight>
                  <a:srgbClr val="00FF00"/>
                </a:highlight>
              </a:rPr>
              <a:t>21Y/6N/10A)</a:t>
            </a: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37</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June </a:t>
            </a:r>
            <a:r>
              <a:rPr lang="en-US" altLang="zh-CN" sz="4000" dirty="0" smtClean="0">
                <a:solidFill>
                  <a:srgbClr val="0000FF"/>
                </a:solidFill>
              </a:rPr>
              <a:t>1, 8</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a:t>
            </a:r>
            <a:r>
              <a:rPr lang="en-US" altLang="zh-CN" sz="1800" kern="0" dirty="0" smtClean="0"/>
              <a:t>802.11bf</a:t>
            </a:r>
            <a:r>
              <a:rPr lang="en-US" altLang="zh-CN" sz="1800" kern="0" dirty="0"/>
              <a:t>.</a:t>
            </a:r>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Meihong</a:t>
            </a:r>
            <a:r>
              <a:rPr lang="en-US" altLang="zh-CN" sz="1800" b="1" kern="0" dirty="0" smtClean="0"/>
              <a:t> Zhang 	</a:t>
            </a:r>
            <a:r>
              <a:rPr lang="en-US" altLang="zh-CN" sz="1800" b="1" dirty="0" smtClean="0"/>
              <a:t>	</a:t>
            </a:r>
            <a:r>
              <a:rPr lang="en-US" altLang="zh-CN" sz="1800" b="1" kern="0" dirty="0" smtClean="0"/>
              <a:t>Second</a:t>
            </a:r>
            <a:r>
              <a:rPr lang="en-US" altLang="zh-CN" sz="1800" b="1" kern="0" dirty="0"/>
              <a:t>: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Motion Passes ( </a:t>
            </a:r>
            <a:r>
              <a:rPr lang="en-US" altLang="zh-CN" sz="1800" b="1" kern="0" dirty="0" smtClean="0"/>
              <a:t>26Y/ 1N/ 17A)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Motion Passes </a:t>
            </a:r>
            <a:r>
              <a:rPr lang="en-US" altLang="zh-CN" sz="1800" dirty="0" smtClean="0">
                <a:highlight>
                  <a:srgbClr val="00FF00"/>
                </a:highlight>
              </a:rPr>
              <a:t>(26Y/1N/16A</a:t>
            </a:r>
            <a:r>
              <a:rPr lang="en-US" altLang="zh-CN" sz="1800" dirty="0">
                <a:highlight>
                  <a:srgbClr val="00FF00"/>
                </a:highlight>
              </a:rPr>
              <a: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39</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July Plenary</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4</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Approve SENS SG and TGbf meeting minutes</a:t>
            </a:r>
          </a:p>
        </p:txBody>
      </p:sp>
      <p:sp>
        <p:nvSpPr>
          <p:cNvPr id="19460" name="Rectangle 3"/>
          <p:cNvSpPr txBox="1">
            <a:spLocks noChangeArrowheads="1"/>
          </p:cNvSpPr>
          <p:nvPr/>
        </p:nvSpPr>
        <p:spPr bwMode="auto">
          <a:xfrm>
            <a:off x="685800"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t>
            </a:r>
            <a:r>
              <a:rPr lang="en-US" altLang="zh-CN" sz="2000" dirty="0" smtClean="0"/>
              <a:t>and </a:t>
            </a:r>
            <a:r>
              <a:rPr lang="en-US" altLang="zh-CN" sz="2000" dirty="0" err="1" smtClean="0"/>
              <a:t>TGbf</a:t>
            </a:r>
            <a:r>
              <a:rPr lang="en-US" altLang="zh-CN" sz="2000" dirty="0" smtClean="0"/>
              <a:t> minutes </a:t>
            </a:r>
            <a:r>
              <a:rPr lang="en-US" altLang="zh-CN" sz="2000" dirty="0"/>
              <a:t>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a:t>
            </a:r>
            <a:r>
              <a:rPr lang="en-US" altLang="zh-CN" sz="2000" dirty="0" smtClean="0"/>
              <a:t>Sang Kim </a:t>
            </a:r>
            <a:endParaRPr lang="en-US" altLang="zh-CN" sz="2000" dirty="0"/>
          </a:p>
          <a:p>
            <a:endParaRPr lang="en-US" altLang="zh-CN" sz="2000" dirty="0"/>
          </a:p>
          <a:p>
            <a:r>
              <a:rPr lang="en-US" altLang="zh-CN" sz="2000" dirty="0"/>
              <a:t>Result</a:t>
            </a:r>
            <a:r>
              <a:rPr lang="en-US" altLang="zh-CN" sz="2000" dirty="0" smtClean="0"/>
              <a:t>: </a:t>
            </a:r>
            <a:r>
              <a:rPr lang="en-US" altLang="zh-CN" sz="2000" dirty="0" smtClean="0">
                <a:highlight>
                  <a:srgbClr val="00FF00"/>
                </a:highlight>
              </a:rPr>
              <a:t>Approved by unanimous consent</a:t>
            </a:r>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40</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May 2021 </a:t>
            </a:r>
            <a:r>
              <a:rPr lang="en-US" altLang="zh-CN" sz="2000" dirty="0"/>
              <a:t>meeting to today:</a:t>
            </a:r>
          </a:p>
          <a:p>
            <a:pPr lvl="1" algn="just">
              <a:buFont typeface="Arial" panose="020B0604020202020204" pitchFamily="34" charset="0"/>
              <a:buChar char="•"/>
            </a:pPr>
            <a:r>
              <a:rPr lang="en-US" altLang="zh-CN" sz="1600" dirty="0" smtClean="0"/>
              <a:t>May Interim</a:t>
            </a:r>
            <a:r>
              <a:rPr lang="en-US" altLang="zh-CN" sz="1600" dirty="0"/>
              <a:t>: </a:t>
            </a:r>
            <a:r>
              <a:rPr lang="en-US" altLang="zh-CN" sz="1600" dirty="0">
                <a:hlinkClick r:id="rId3"/>
              </a:rPr>
              <a:t>https://</a:t>
            </a:r>
            <a:r>
              <a:rPr lang="en-US" altLang="zh-CN" sz="1600" dirty="0" smtClean="0">
                <a:hlinkClick r:id="rId3"/>
              </a:rPr>
              <a:t>mentor.ieee.org/802.11/dcn/21/11-21-0870-02-00bf-meeting-minutes-may-2021.docx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May - July: </a:t>
            </a:r>
          </a:p>
          <a:p>
            <a:pPr marL="714375" lvl="1" indent="0" algn="just">
              <a:buNone/>
            </a:pPr>
            <a:r>
              <a:rPr lang="en-US" altLang="zh-CN" sz="1600" dirty="0">
                <a:hlinkClick r:id="rId4"/>
              </a:rPr>
              <a:t>https://</a:t>
            </a:r>
            <a:r>
              <a:rPr lang="en-US" altLang="zh-CN" sz="1600" dirty="0" smtClean="0">
                <a:hlinkClick r:id="rId4"/>
              </a:rPr>
              <a:t>mentor.ieee.org/802.11/dcn/21/11-21-0914-03-00bf-ieee-802-11bf-teleconference-minutes-may-july-2021.docx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smtClean="0"/>
              <a:t> </a:t>
            </a:r>
            <a:r>
              <a:rPr lang="en-US" altLang="zh-CN" sz="2000" dirty="0"/>
              <a:t>Assaf Kasher</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20</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dirty="0" smtClean="0"/>
              <a:t>		</a:t>
            </a:r>
            <a:r>
              <a:rPr lang="en-US" altLang="zh-CN" sz="1800" b="1" kern="0" dirty="0" smtClean="0"/>
              <a:t>Second</a:t>
            </a:r>
            <a:r>
              <a:rPr lang="en-US" altLang="zh-CN" sz="1800" b="1" kern="0" dirty="0"/>
              <a:t>: Assaf Kasher</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21</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smtClean="0"/>
              <a:t>To </a:t>
            </a:r>
            <a:r>
              <a:rPr lang="en-US" altLang="zh-CN" sz="1400" kern="0" dirty="0"/>
              <a:t>enable sub-7 GHz WLAN sensing, an RXVECTOR parameter CSI_ESTIMATE is defined that contains the channel measured during the training symbols of the received PPDU.</a:t>
            </a:r>
          </a:p>
          <a:p>
            <a:pPr lvl="1" algn="just">
              <a:defRPr/>
            </a:pPr>
            <a:r>
              <a:rPr lang="en-US" altLang="zh-CN" sz="1400" kern="0" dirty="0" smtClean="0"/>
              <a:t>A </a:t>
            </a:r>
            <a:r>
              <a:rPr lang="en-US" altLang="zh-CN" sz="1400" kern="0" dirty="0"/>
              <a:t>Sensing Measurement Report frame, which allows a sensing receiver to report sensing measurements, is defined. This new frame contains at least the following two fields:</a:t>
            </a:r>
          </a:p>
          <a:p>
            <a:pPr lvl="2" algn="just">
              <a:defRPr/>
            </a:pPr>
            <a:r>
              <a:rPr lang="en-US" altLang="zh-CN" kern="0" dirty="0" smtClean="0"/>
              <a:t>Measurement </a:t>
            </a:r>
            <a:r>
              <a:rPr lang="en-US" altLang="zh-CN" kern="0" dirty="0"/>
              <a:t>report control field: Contains information necessary to interpret the measurement report field.</a:t>
            </a:r>
          </a:p>
          <a:p>
            <a:pPr lvl="2" algn="just">
              <a:defRPr/>
            </a:pPr>
            <a:r>
              <a:rPr lang="en-US" altLang="zh-CN" kern="0" dirty="0" smtClean="0"/>
              <a:t>Measurement </a:t>
            </a:r>
            <a:r>
              <a:rPr lang="en-US" altLang="zh-CN" kern="0" dirty="0"/>
              <a:t>report field: Carries CSI measurements obtained by a sensing receiver.</a:t>
            </a:r>
          </a:p>
          <a:p>
            <a:pPr lvl="1" algn="just">
              <a:defRPr/>
            </a:pPr>
            <a:r>
              <a:rPr lang="en-US" altLang="zh-CN" sz="1400" kern="0" dirty="0" smtClean="0"/>
              <a:t>The </a:t>
            </a:r>
            <a:r>
              <a:rPr lang="en-US" altLang="zh-CN" sz="1400" kern="0" dirty="0"/>
              <a:t>format of CSI_ESTIMATE is the same one used in the measurement report field within the Sensing Measurement Report frame.  The format of CSI_ESTIMATE is TBD.</a:t>
            </a:r>
          </a:p>
          <a:p>
            <a:pPr lvl="1" algn="just">
              <a:defRPr/>
            </a:pPr>
            <a:r>
              <a:rPr lang="en-US" altLang="zh-CN" sz="1400" kern="0" dirty="0" smtClean="0"/>
              <a:t>Transmission </a:t>
            </a:r>
            <a:r>
              <a:rPr lang="en-US" altLang="zh-CN" sz="1400" kern="0" dirty="0"/>
              <a:t>of the Sensing Measurement Report frame is initiated by an MLME primitive.  Both immediate and delayed reporting are acceptable.</a:t>
            </a:r>
          </a:p>
          <a:p>
            <a:pPr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a:t>
            </a:r>
            <a:r>
              <a:rPr lang="en-US" altLang="zh-CN" sz="1600" b="1" dirty="0" smtClean="0"/>
              <a:t>		</a:t>
            </a:r>
            <a:r>
              <a:rPr lang="en-US" altLang="zh-CN" sz="1600" b="1" kern="0" dirty="0" smtClean="0"/>
              <a:t>Second</a:t>
            </a:r>
            <a:r>
              <a:rPr lang="en-US" altLang="zh-CN" sz="1600" b="1" kern="0" dirty="0"/>
              <a:t>: </a:t>
            </a:r>
            <a:r>
              <a:rPr lang="en-US" altLang="zh-CN" sz="1600" b="1" kern="0" dirty="0" err="1"/>
              <a:t>Rajat</a:t>
            </a:r>
            <a:r>
              <a:rPr lang="en-US" altLang="zh-CN" sz="1600" b="1" kern="0" dirty="0"/>
              <a:t> </a:t>
            </a:r>
            <a:r>
              <a:rPr lang="en-US" altLang="zh-CN" sz="1600" b="1" kern="0" dirty="0" err="1"/>
              <a:t>Pushkarna</a:t>
            </a:r>
            <a:endParaRPr lang="en-US" altLang="zh-CN" sz="1600" b="1" kern="0" dirty="0" smtClean="0"/>
          </a:p>
          <a:p>
            <a:pPr marL="342900" lvl="1" indent="-342900"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t>Result: </a:t>
            </a:r>
            <a:r>
              <a:rPr lang="en-US" altLang="zh-CN" sz="1600" dirty="0">
                <a:highlight>
                  <a:srgbClr val="00FF00"/>
                </a:highlight>
              </a:rPr>
              <a:t>Approved by unanimous </a:t>
            </a:r>
            <a:r>
              <a:rPr lang="en-US" altLang="zh-CN" sz="1600" dirty="0" smtClean="0">
                <a:highlight>
                  <a:srgbClr val="00FF00"/>
                </a:highlight>
              </a:rPr>
              <a:t>consent</a:t>
            </a:r>
            <a:endParaRPr lang="en-US" altLang="zh-CN" sz="1600" b="1" kern="0" dirty="0"/>
          </a:p>
          <a:p>
            <a:pPr marL="0" lvl="1" indent="0" algn="just">
              <a:buNone/>
              <a:defRPr/>
            </a:pPr>
            <a:endParaRPr lang="en-US" altLang="zh-CN" sz="1000" kern="0" dirty="0" smtClean="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22</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smtClean="0"/>
              <a:t>measurement </a:t>
            </a:r>
            <a:r>
              <a:rPr lang="en-US" altLang="zh-CN" sz="1800" kern="0" dirty="0"/>
              <a:t>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smtClean="0"/>
              <a:t>	</a:t>
            </a:r>
            <a:r>
              <a:rPr lang="en-US" altLang="zh-CN" sz="1600" kern="0" dirty="0" smtClean="0"/>
              <a:t>NDP </a:t>
            </a:r>
            <a:r>
              <a:rPr lang="en-US" altLang="zh-CN" sz="1600" kern="0" dirty="0"/>
              <a:t>format for sensing is TBD.</a:t>
            </a:r>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Dongguk Lim</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21/1015r1</a:t>
            </a:r>
          </a:p>
          <a:p>
            <a:pPr marL="628650" lvl="2">
              <a:buFont typeface="微软雅黑" panose="020B0503020204020204" pitchFamily="34" charset="-122"/>
              <a:buChar char="–"/>
              <a:defRPr/>
            </a:pPr>
            <a:r>
              <a:rPr lang="en-US" altLang="zh-CN" kern="0" dirty="0"/>
              <a:t>SP Result: </a:t>
            </a:r>
            <a:r>
              <a:rPr lang="en-US" altLang="zh-CN" kern="0" dirty="0" smtClean="0"/>
              <a:t>26/0/8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23</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t>
            </a:r>
            <a:r>
              <a:rPr lang="en-US" altLang="zh-CN" sz="1800" kern="0" dirty="0" smtClean="0"/>
              <a:t>AID/UID.</a:t>
            </a:r>
            <a:endParaRPr lang="en-US" altLang="zh-CN" sz="1800" kern="0" dirty="0"/>
          </a:p>
          <a:p>
            <a:pPr lvl="1" algn="just">
              <a:defRPr/>
            </a:pPr>
            <a:r>
              <a:rPr lang="en-US" altLang="zh-CN" sz="1800" kern="0" dirty="0" smtClean="0"/>
              <a:t>11bf </a:t>
            </a:r>
            <a:r>
              <a:rPr lang="en-US" altLang="zh-CN" sz="1800" kern="0" dirty="0"/>
              <a:t>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dirty="0" smtClean="0"/>
              <a:t>		</a:t>
            </a:r>
            <a:r>
              <a:rPr lang="en-US" altLang="zh-CN" sz="1800" b="1" kern="0" dirty="0" smtClean="0"/>
              <a:t>Second</a:t>
            </a:r>
            <a:r>
              <a:rPr lang="en-US" altLang="zh-CN" sz="1800" b="1" kern="0" dirty="0"/>
              <a:t>: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21/0644r4</a:t>
            </a:r>
          </a:p>
          <a:p>
            <a:pPr marL="628650" lvl="2">
              <a:buFont typeface="微软雅黑" panose="020B0503020204020204" pitchFamily="34" charset="-122"/>
              <a:buChar char="–"/>
              <a:defRPr/>
            </a:pPr>
            <a:r>
              <a:rPr lang="en-US" altLang="zh-CN" kern="0" dirty="0"/>
              <a:t>SP Result: </a:t>
            </a:r>
            <a:r>
              <a:rPr lang="en-US" altLang="zh-CN" kern="0" dirty="0" smtClean="0"/>
              <a:t>19/3/15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24</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smtClean="0"/>
              <a:t>The </a:t>
            </a:r>
            <a:r>
              <a:rPr lang="en-US" altLang="zh-CN" sz="1800" kern="0" dirty="0"/>
              <a:t>Measurement Setup ID may be used to identify attributes of the sensing measurement instances</a:t>
            </a:r>
          </a:p>
          <a:p>
            <a:pPr lvl="1" algn="just">
              <a:defRPr/>
            </a:pPr>
            <a:r>
              <a:rPr lang="en-US" altLang="zh-CN" sz="1800" kern="0" dirty="0" smtClean="0"/>
              <a:t>The </a:t>
            </a:r>
            <a:r>
              <a:rPr lang="en-US" altLang="zh-CN" sz="1800" kern="0" dirty="0"/>
              <a:t>Measurement Instance ID may be used to identify the sensing measurement instance that utilizes attributes of the same Measurement Setup ID</a:t>
            </a:r>
          </a:p>
          <a:p>
            <a:pPr lvl="1" algn="just">
              <a:defRPr/>
            </a:pPr>
            <a:r>
              <a:rPr lang="en-US" altLang="zh-CN" sz="1800" kern="0" dirty="0" smtClean="0"/>
              <a:t>The </a:t>
            </a:r>
            <a:r>
              <a:rPr lang="en-US" altLang="zh-CN" sz="1800" kern="0" dirty="0"/>
              <a:t>Dialog Token field may be a possibility to contain both IDs</a:t>
            </a:r>
          </a:p>
          <a:p>
            <a:pPr algn="just">
              <a:defRPr/>
            </a:pPr>
            <a:endParaRPr lang="en-US" altLang="zh-CN" sz="900" kern="0" dirty="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dirty="0" smtClean="0"/>
              <a:t>		</a:t>
            </a:r>
            <a:r>
              <a:rPr lang="en-US" altLang="zh-CN" sz="1800" b="1" kern="0" dirty="0" smtClean="0"/>
              <a:t>Second</a:t>
            </a:r>
            <a:r>
              <a:rPr lang="en-US" altLang="zh-CN" sz="1800" b="1" kern="0" dirty="0"/>
              <a:t>: Cheng Chen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21/0644r4</a:t>
            </a:r>
          </a:p>
          <a:p>
            <a:pPr marL="628650" lvl="2">
              <a:buFont typeface="微软雅黑" panose="020B0503020204020204" pitchFamily="34" charset="-122"/>
              <a:buChar char="–"/>
              <a:defRPr/>
            </a:pPr>
            <a:r>
              <a:rPr lang="en-US" altLang="zh-CN" kern="0" dirty="0"/>
              <a:t>SP Result: </a:t>
            </a:r>
            <a:r>
              <a:rPr lang="en-US" altLang="zh-CN" kern="0" dirty="0" smtClean="0"/>
              <a:t>20/1/11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46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August 17</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47</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Ali Raissinia</a:t>
            </a:r>
            <a:r>
              <a:rPr lang="en-US" altLang="zh-CN" sz="1600" b="1" kern="0" dirty="0" smtClean="0"/>
              <a:t>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49</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a:solidFill>
                  <a:srgbClr val="FF0000"/>
                </a:solidFill>
              </a:rPr>
              <a:t>b </a:t>
            </a:r>
            <a:r>
              <a:rPr lang="en-US" altLang="zh-CN" sz="2800" dirty="0"/>
              <a:t>Motion to amend</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Suh</a:t>
            </a:r>
            <a:r>
              <a:rPr lang="en-US" altLang="zh-CN" sz="1600" b="1" kern="0" dirty="0" smtClean="0"/>
              <a:t>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8702F4A-CED6-42F2-937E-7DBB9AD38D47}" type="slidenum">
              <a:rPr lang="en-US" altLang="en-US" sz="1200" b="0" smtClean="0"/>
              <a:pPr>
                <a:spcBef>
                  <a:spcPct val="0"/>
                </a:spcBef>
                <a:buFontTx/>
                <a:buNone/>
              </a:pPr>
              <a:t>5</a:t>
            </a:fld>
            <a:endParaRPr lang="en-US" altLang="en-US" sz="1200" b="0" smtClean="0"/>
          </a:p>
        </p:txBody>
      </p:sp>
      <p:sp>
        <p:nvSpPr>
          <p:cNvPr id="3072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685800"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smtClean="0"/>
              <a:t>Jan, 2022</a:t>
            </a:r>
          </a:p>
          <a:p>
            <a:pPr lvl="1" algn="just"/>
            <a:r>
              <a:rPr lang="en-US" altLang="zh-CN" sz="1600" dirty="0" smtClean="0"/>
              <a:t>Initial Letter Ballot (D1.0)	</a:t>
            </a:r>
            <a:r>
              <a:rPr lang="en-US" altLang="zh-CN" sz="1600" i="1" dirty="0" smtClean="0"/>
              <a:t>Jul, 2022 </a:t>
            </a:r>
          </a:p>
          <a:p>
            <a:pPr lvl="1" algn="just"/>
            <a:r>
              <a:rPr lang="en-US" altLang="zh-CN" sz="1600" dirty="0" smtClean="0"/>
              <a:t>Recirculation </a:t>
            </a:r>
            <a:r>
              <a:rPr lang="en-US" altLang="zh-CN" sz="1600" dirty="0"/>
              <a:t>LB (D2.0)		</a:t>
            </a:r>
            <a:r>
              <a:rPr lang="en-US" altLang="zh-CN" sz="1600" i="1" dirty="0" smtClean="0"/>
              <a:t>Jan, 2023</a:t>
            </a:r>
          </a:p>
          <a:p>
            <a:pPr lvl="1" algn="just"/>
            <a:r>
              <a:rPr lang="en-US" altLang="zh-CN" sz="1600" dirty="0" smtClean="0"/>
              <a:t>Recirculation </a:t>
            </a:r>
            <a:r>
              <a:rPr lang="en-US" altLang="zh-CN" sz="1600" dirty="0"/>
              <a:t>LB (D3.0)		</a:t>
            </a:r>
            <a:r>
              <a:rPr lang="en-US" altLang="zh-CN" sz="1600" i="1" dirty="0" smtClean="0"/>
              <a:t>May, 2023</a:t>
            </a:r>
          </a:p>
          <a:p>
            <a:pPr lvl="1" algn="just"/>
            <a:r>
              <a:rPr lang="en-US" altLang="zh-CN" sz="1600" dirty="0" smtClean="0"/>
              <a:t>Initial </a:t>
            </a:r>
            <a:r>
              <a:rPr lang="en-US" altLang="zh-CN" sz="1600" dirty="0"/>
              <a:t>SA Ballot (D4.0)		Sep </a:t>
            </a:r>
            <a:r>
              <a:rPr lang="en-US" altLang="zh-CN" sz="1600" dirty="0" smtClean="0"/>
              <a:t>2023</a:t>
            </a:r>
            <a:endParaRPr lang="en-US" altLang="zh-CN" sz="1600" dirty="0"/>
          </a:p>
          <a:p>
            <a:pPr lvl="1" algn="just"/>
            <a:r>
              <a:rPr lang="en-US" altLang="zh-CN" sz="1600" dirty="0"/>
              <a:t>Final 802.11 WG approval	</a:t>
            </a:r>
            <a:r>
              <a:rPr lang="en-US" altLang="zh-CN" sz="1600" i="1" dirty="0" smtClean="0"/>
              <a:t>July 2024 </a:t>
            </a:r>
          </a:p>
          <a:p>
            <a:pPr lvl="1" algn="just"/>
            <a:r>
              <a:rPr lang="en-US" altLang="zh-CN" sz="1600" dirty="0" smtClean="0"/>
              <a:t>802 EC approval		</a:t>
            </a:r>
            <a:r>
              <a:rPr lang="en-US" altLang="zh-CN" sz="1600" i="1" dirty="0" smtClean="0"/>
              <a:t>July 2024 </a:t>
            </a:r>
          </a:p>
          <a:p>
            <a:pPr lvl="1" algn="just"/>
            <a:r>
              <a:rPr lang="en-US" altLang="zh-CN" sz="1600" dirty="0" err="1" smtClean="0"/>
              <a:t>RevCom</a:t>
            </a:r>
            <a:r>
              <a:rPr lang="en-US" altLang="zh-CN" sz="1600" dirty="0" smtClean="0"/>
              <a:t> </a:t>
            </a:r>
            <a:r>
              <a:rPr lang="en-US" altLang="zh-CN" sz="1600" dirty="0"/>
              <a:t>and SASB approval	Sep </a:t>
            </a:r>
            <a:r>
              <a:rPr lang="en-US" altLang="zh-CN" sz="1600" dirty="0" smtClean="0"/>
              <a:t>2024</a:t>
            </a:r>
            <a:endParaRPr lang="en-US" altLang="zh-CN" sz="1600" dirty="0"/>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smtClean="0"/>
              <a:t>Result:</a:t>
            </a:r>
            <a:r>
              <a:rPr lang="en-US" altLang="zh-CN" sz="1800" dirty="0">
                <a:highlight>
                  <a:srgbClr val="00FF00"/>
                </a:highlight>
              </a:rPr>
              <a:t> Approved by unanimous </a:t>
            </a:r>
            <a:r>
              <a:rPr lang="en-US" altLang="zh-CN" sz="1800" dirty="0" smtClean="0">
                <a:highlight>
                  <a:srgbClr val="00FF00"/>
                </a:highlight>
              </a:rPr>
              <a:t>consent</a:t>
            </a:r>
            <a:r>
              <a:rPr lang="en-US" altLang="zh-CN" sz="1800" dirty="0"/>
              <a:t> </a:t>
            </a:r>
            <a:endParaRPr lang="en-US" altLang="zh-CN" sz="1800" dirty="0" smtClean="0"/>
          </a:p>
          <a:p>
            <a:pPr marL="361950" lvl="1">
              <a:buFont typeface="Arial" panose="020B0604020202020204" pitchFamily="34" charset="0"/>
              <a:buChar char="•"/>
            </a:pPr>
            <a:endParaRPr lang="en-US" altLang="zh-CN" sz="1800" dirty="0" smtClean="0"/>
          </a:p>
          <a:p>
            <a:pPr marL="361950" lvl="1">
              <a:buFont typeface="Arial" panose="020B0604020202020204" pitchFamily="34" charset="0"/>
              <a:buChar char="•"/>
            </a:pPr>
            <a:r>
              <a:rPr lang="en-US" altLang="zh-CN" sz="1800" dirty="0" smtClean="0"/>
              <a:t>Note</a:t>
            </a:r>
            <a:r>
              <a:rPr lang="zh-CN" altLang="en-US" sz="1800" dirty="0" smtClean="0"/>
              <a:t>： </a:t>
            </a:r>
            <a:r>
              <a:rPr lang="en-US" altLang="zh-CN" sz="1800" dirty="0"/>
              <a:t> Related document </a:t>
            </a:r>
            <a:r>
              <a:rPr lang="en-US" altLang="zh-CN" sz="1800" dirty="0" smtClean="0"/>
              <a:t>20/1746r1</a:t>
            </a:r>
            <a:endParaRPr lang="en-US" altLang="zh-CN" sz="1800" dirty="0"/>
          </a:p>
        </p:txBody>
      </p:sp>
      <p:sp>
        <p:nvSpPr>
          <p:cNvPr id="307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c</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a:t>
            </a:r>
            <a:r>
              <a:rPr lang="en-US" altLang="zh-CN" sz="1600" b="1" kern="0" dirty="0" smtClean="0"/>
              <a:t>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51</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August 31</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smtClean="0"/>
              <a:t>The </a:t>
            </a:r>
            <a:r>
              <a:rPr lang="en-US" altLang="zh-CN" sz="1600" dirty="0"/>
              <a:t>NDPA sounding defined in 11bf consists of</a:t>
            </a:r>
            <a:r>
              <a:rPr lang="en-US" altLang="zh-CN" sz="1600" dirty="0" smtClean="0"/>
              <a:t>:</a:t>
            </a:r>
            <a:endParaRPr lang="zh-CN" altLang="zh-CN" sz="1600" dirty="0" smtClean="0"/>
          </a:p>
          <a:p>
            <a:pPr lvl="2"/>
            <a:r>
              <a:rPr lang="en-US" altLang="zh-CN" sz="1400" dirty="0" smtClean="0"/>
              <a:t>The </a:t>
            </a:r>
            <a:r>
              <a:rPr lang="en-US" altLang="zh-CN" sz="1400" dirty="0"/>
              <a:t>measurement is initiated by an NDP Announcement frame. </a:t>
            </a:r>
          </a:p>
          <a:p>
            <a:pPr lvl="2"/>
            <a:r>
              <a:rPr lang="en-US" altLang="zh-CN" sz="1400" dirty="0" smtClean="0"/>
              <a:t>The </a:t>
            </a:r>
            <a:r>
              <a:rPr lang="en-US" altLang="zh-CN" sz="1400" dirty="0"/>
              <a:t>transmitter shall transmit an NDP SIFS after transmitting the NDP Announcement frame.</a:t>
            </a:r>
          </a:p>
          <a:p>
            <a:pPr lvl="2"/>
            <a:r>
              <a:rPr lang="en-US" altLang="zh-CN" sz="1400" dirty="0" smtClean="0"/>
              <a:t>The </a:t>
            </a:r>
            <a:r>
              <a:rPr lang="en-US" altLang="zh-CN" sz="1400" dirty="0"/>
              <a:t>detailed definition of the NDP Announcement frame is TBD.</a:t>
            </a:r>
          </a:p>
          <a:p>
            <a:pPr lvl="2"/>
            <a:r>
              <a:rPr lang="en-US" altLang="zh-CN" sz="1400" dirty="0" smtClean="0"/>
              <a:t>The </a:t>
            </a:r>
            <a:r>
              <a:rPr lang="en-US" altLang="zh-CN" sz="1400" dirty="0"/>
              <a:t>process to validate the STA(s) participation is TBD</a:t>
            </a:r>
          </a:p>
          <a:p>
            <a:pPr lvl="1"/>
            <a:r>
              <a:rPr lang="en-US" altLang="zh-CN" sz="1600" dirty="0" smtClean="0"/>
              <a:t>Note </a:t>
            </a:r>
            <a:r>
              <a:rPr lang="en-US" altLang="zh-CN" sz="1600" dirty="0"/>
              <a:t>: This can be applied to pre-HE STAs (i.e. not limited to HE and/or EHT STAs</a:t>
            </a:r>
            <a:r>
              <a:rPr lang="en-US" altLang="zh-CN" sz="1600" dirty="0" smtClean="0"/>
              <a:t>)</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Dongguk </a:t>
            </a:r>
            <a:r>
              <a:rPr lang="en-US" altLang="zh-CN" sz="1600" b="1" kern="0" dirty="0" smtClean="0"/>
              <a:t>Lim 	</a:t>
            </a:r>
            <a:r>
              <a:rPr lang="en-US" altLang="zh-CN" sz="1600" b="1" dirty="0" smtClean="0"/>
              <a:t>	</a:t>
            </a:r>
            <a:r>
              <a:rPr lang="en-US" altLang="zh-CN" sz="1600" b="1" kern="0" dirty="0" smtClean="0"/>
              <a:t>Second: </a:t>
            </a:r>
            <a:r>
              <a:rPr lang="en-US" altLang="zh-CN" sz="1600" b="1" kern="0" dirty="0"/>
              <a:t>Claudio da Silva</a:t>
            </a:r>
            <a:r>
              <a:rPr lang="en-US" altLang="zh-CN" sz="1600" b="1" kern="0" dirty="0" smtClean="0"/>
              <a:t>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b </a:t>
            </a:r>
            <a:r>
              <a:rPr lang="en-US" altLang="zh-CN" sz="2800" dirty="0" smtClean="0"/>
              <a:t>Motion </a:t>
            </a:r>
            <a:r>
              <a:rPr lang="en-US" altLang="zh-CN" sz="2800" dirty="0"/>
              <a:t>to amend</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smtClean="0"/>
              <a:t>The </a:t>
            </a:r>
            <a:r>
              <a:rPr lang="en-US" altLang="zh-CN" sz="1600" dirty="0"/>
              <a:t>NDPA sounding defined in 11bf consists of</a:t>
            </a:r>
            <a:r>
              <a:rPr lang="en-US" altLang="zh-CN" sz="1600" dirty="0" smtClean="0"/>
              <a:t>:</a:t>
            </a:r>
            <a:endParaRPr lang="zh-CN" altLang="zh-CN" sz="1600" dirty="0" smtClean="0"/>
          </a:p>
          <a:p>
            <a:pPr lvl="2"/>
            <a:r>
              <a:rPr lang="en-US" altLang="zh-CN" sz="1400" dirty="0" smtClean="0"/>
              <a:t>A </a:t>
            </a:r>
            <a:r>
              <a:rPr lang="en-US" altLang="zh-CN" sz="1400" dirty="0"/>
              <a:t>transmission of an NDP Announcement frame </a:t>
            </a:r>
          </a:p>
          <a:p>
            <a:pPr lvl="2"/>
            <a:r>
              <a:rPr lang="en-US" altLang="zh-CN" sz="1400" dirty="0" smtClean="0"/>
              <a:t>A </a:t>
            </a:r>
            <a:r>
              <a:rPr lang="en-US" altLang="zh-CN" sz="1400" dirty="0"/>
              <a:t>transmission of an NDP SIFS after transmitting the NDP Announcement </a:t>
            </a:r>
            <a:r>
              <a:rPr lang="en-US" altLang="zh-CN" sz="1400" dirty="0" smtClean="0"/>
              <a:t>frame</a:t>
            </a:r>
          </a:p>
          <a:p>
            <a:pPr lvl="2"/>
            <a:endParaRPr lang="en-US" altLang="zh-CN" sz="1400" dirty="0" smtClean="0"/>
          </a:p>
          <a:p>
            <a:pPr lvl="1"/>
            <a:r>
              <a:rPr lang="en-US" altLang="zh-CN" sz="1600" dirty="0" smtClean="0"/>
              <a:t>Note </a:t>
            </a:r>
            <a:r>
              <a:rPr lang="en-US" altLang="zh-CN" sz="1600" dirty="0"/>
              <a:t>: </a:t>
            </a:r>
            <a:r>
              <a:rPr lang="en-US" altLang="zh-CN" sz="1600" dirty="0" smtClean="0"/>
              <a:t>The detailed definition of the NDP Announcement frame is TBD.</a:t>
            </a:r>
          </a:p>
          <a:p>
            <a:pPr lvl="1"/>
            <a:r>
              <a:rPr lang="en-US" altLang="zh-CN" sz="1600" dirty="0" smtClean="0"/>
              <a:t>Note </a:t>
            </a:r>
            <a:r>
              <a:rPr lang="en-US" altLang="zh-CN" sz="1600" dirty="0"/>
              <a:t>: This may be applied to pre-HE STAs (i.e. not limited to HE and/or EHT STAs)</a:t>
            </a:r>
            <a:endParaRPr lang="en-US" altLang="zh-CN" sz="1600" dirty="0" smtClean="0"/>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a:t>
            </a:r>
            <a:r>
              <a:rPr lang="en-US" altLang="zh-CN" sz="1600" b="1" kern="0" dirty="0"/>
              <a:t>: Rui Yang </a:t>
            </a:r>
            <a:r>
              <a:rPr lang="en-US" altLang="zh-CN" sz="1600" b="1" kern="0" dirty="0" smtClean="0"/>
              <a:t>	</a:t>
            </a:r>
            <a:r>
              <a:rPr lang="en-US" altLang="zh-CN" sz="1600" b="1" dirty="0" smtClean="0"/>
              <a:t>	</a:t>
            </a:r>
            <a:r>
              <a:rPr lang="en-US" altLang="zh-CN" sz="1600" b="1" kern="0" dirty="0" smtClean="0"/>
              <a:t>Second: </a:t>
            </a:r>
            <a:r>
              <a:rPr lang="en-US" altLang="zh-CN" sz="1600" b="1" kern="0" dirty="0"/>
              <a:t> Solomon Trainin</a:t>
            </a:r>
            <a:r>
              <a:rPr lang="en-US" altLang="zh-CN" sz="1600" b="1" kern="0" dirty="0" smtClean="0"/>
              <a:t>	</a:t>
            </a:r>
          </a:p>
          <a:p>
            <a:pPr marL="342900" lvl="1" indent="-342900" algn="just">
              <a:spcBef>
                <a:spcPct val="0"/>
              </a:spcBef>
              <a:buFont typeface="Arial" panose="020B0604020202020204" pitchFamily="34" charset="0"/>
              <a:buChar char="•"/>
              <a:defRPr/>
            </a:pPr>
            <a:r>
              <a:rPr lang="en-US" altLang="zh-CN" sz="1600" b="1" kern="0" dirty="0" smtClean="0"/>
              <a:t>Result*: </a:t>
            </a:r>
            <a:r>
              <a:rPr lang="en-US" altLang="zh-CN" sz="1600" dirty="0" smtClean="0">
                <a:solidFill>
                  <a:srgbClr val="000000"/>
                </a:solidFill>
                <a:highlight>
                  <a:srgbClr val="00FF00"/>
                </a:highlight>
                <a:latin typeface="Times New Roman" panose="02020603050405020304" pitchFamily="18" charset="0"/>
                <a:cs typeface="+mn-cs"/>
              </a:rPr>
              <a:t>Approved </a:t>
            </a:r>
            <a:r>
              <a:rPr lang="en-US" altLang="zh-CN" sz="1600" dirty="0">
                <a:solidFill>
                  <a:srgbClr val="000000"/>
                </a:solidFill>
                <a:highlight>
                  <a:srgbClr val="00FF00"/>
                </a:highlight>
                <a:latin typeface="Times New Roman" panose="02020603050405020304" pitchFamily="18" charset="0"/>
                <a:cs typeface="+mn-cs"/>
              </a:rPr>
              <a:t>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smtClean="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c</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endParaRPr lang="en-US" altLang="zh-CN" sz="1600" b="1" kern="0" dirty="0" smtClean="0"/>
          </a:p>
          <a:p>
            <a:pPr marL="342900" lvl="1" indent="-342900" algn="just">
              <a:buFont typeface="Arial" panose="020B0604020202020204" pitchFamily="34" charset="0"/>
              <a:buChar char="•"/>
              <a:defRPr/>
            </a:pPr>
            <a:r>
              <a:rPr lang="en-US" altLang="zh-CN" sz="16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55</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September </a:t>
            </a:r>
            <a:r>
              <a:rPr lang="en-US" altLang="zh-CN" sz="4000" dirty="0">
                <a:solidFill>
                  <a:srgbClr val="0000FF"/>
                </a:solidFill>
              </a:rPr>
              <a:t>7</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The TF sounding defined in 11bf consists of followings:</a:t>
            </a:r>
            <a:endParaRPr lang="zh-CN" altLang="zh-CN" sz="1600" dirty="0" smtClean="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a:t>
            </a:r>
            <a:r>
              <a:rPr lang="en-US" altLang="zh-CN" sz="1600" dirty="0" smtClean="0"/>
              <a:t>TBD.</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Dongguk </a:t>
            </a:r>
            <a:r>
              <a:rPr lang="en-US" altLang="zh-CN" sz="1600" b="1" kern="0" dirty="0" smtClean="0"/>
              <a:t>Lim 	</a:t>
            </a:r>
            <a:r>
              <a:rPr lang="en-US" altLang="zh-CN" sz="1600" b="1" dirty="0" smtClean="0"/>
              <a:t>	</a:t>
            </a:r>
            <a:r>
              <a:rPr lang="en-US" altLang="zh-CN" sz="1600" b="1" kern="0" dirty="0" smtClean="0"/>
              <a:t>Second: 	</a:t>
            </a:r>
          </a:p>
          <a:p>
            <a:pPr marL="342900" lvl="1" indent="-342900" algn="just">
              <a:spcBef>
                <a:spcPct val="0"/>
              </a:spcBef>
              <a:buFont typeface="Arial" panose="020B0604020202020204" pitchFamily="34" charset="0"/>
              <a:buChar char="•"/>
              <a:defRPr/>
            </a:pPr>
            <a:r>
              <a:rPr lang="en-US" altLang="zh-CN" sz="16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smtClean="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29Y/0N/7A ( </a:t>
            </a:r>
            <a:r>
              <a:rPr lang="en-US" altLang="zh-CN" sz="1100" kern="0" dirty="0"/>
              <a:t>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57</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September </a:t>
            </a:r>
            <a:r>
              <a:rPr lang="en-US" altLang="zh-CN" sz="4000" dirty="0" smtClean="0">
                <a:solidFill>
                  <a:srgbClr val="0000FF"/>
                </a:solidFill>
              </a:rPr>
              <a:t>Interim</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58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a:solidFill>
                  <a:srgbClr val="0000FF"/>
                </a:solidFill>
              </a:rPr>
              <a:t>July</a:t>
            </a:r>
            <a:r>
              <a:rPr lang="en-US" altLang="zh-CN" sz="2000" dirty="0"/>
              <a:t> 2021 meeting to today</a:t>
            </a:r>
            <a:r>
              <a:rPr lang="en-US" altLang="zh-CN" sz="2000" dirty="0" smtClean="0"/>
              <a:t>:</a:t>
            </a:r>
          </a:p>
          <a:p>
            <a:pPr algn="just"/>
            <a:endParaRPr lang="en-US" altLang="zh-CN" sz="2000" dirty="0"/>
          </a:p>
          <a:p>
            <a:pPr lvl="1" algn="just">
              <a:buFont typeface="Arial" panose="020B0604020202020204" pitchFamily="34" charset="0"/>
              <a:buChar char="•"/>
            </a:pPr>
            <a:r>
              <a:rPr lang="en-US" altLang="zh-CN" sz="1600" dirty="0" smtClean="0"/>
              <a:t>July Plenary: </a:t>
            </a:r>
            <a:r>
              <a:rPr lang="en-US" altLang="zh-CN" sz="1600" dirty="0">
                <a:hlinkClick r:id="rId3"/>
              </a:rPr>
              <a:t>https://</a:t>
            </a:r>
            <a:r>
              <a:rPr lang="en-US" altLang="zh-CN" sz="1600" dirty="0" smtClean="0">
                <a:hlinkClick r:id="rId3"/>
              </a:rPr>
              <a:t>mentor.ieee.org/802.11/dcn/21/11-21-1306-00-00bf-ieee-802-11bf-july-2021-plenary-meeting-minutes.docx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July - September: </a:t>
            </a:r>
          </a:p>
          <a:p>
            <a:pPr marL="714375" lvl="1" indent="0" algn="just">
              <a:buNone/>
            </a:pPr>
            <a:r>
              <a:rPr lang="en-US" altLang="zh-CN" sz="1600" dirty="0">
                <a:hlinkClick r:id="rId4"/>
              </a:rPr>
              <a:t>https://</a:t>
            </a:r>
            <a:r>
              <a:rPr lang="en-US" altLang="zh-CN" sz="1600" dirty="0" smtClean="0">
                <a:hlinkClick r:id="rId4"/>
              </a:rPr>
              <a:t>mentor.ieee.org/802.11/dcn/21/11-21-1314-04-00bf-ieee-802-11bf-teleconference-minutes-july-september-2021.docx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err="1" smtClean="0"/>
              <a:t>Rojan</a:t>
            </a:r>
            <a:r>
              <a:rPr lang="en-US" altLang="zh-CN" sz="2000" dirty="0" smtClean="0"/>
              <a:t> </a:t>
            </a:r>
            <a:r>
              <a:rPr lang="en-US" altLang="zh-CN" sz="2000" dirty="0" err="1"/>
              <a:t>Chitrakar</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59</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 </a:t>
            </a:r>
            <a:r>
              <a:rPr lang="en-US" altLang="zh-CN" sz="1800" kern="0" dirty="0"/>
              <a:t>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Yan Xin 	</a:t>
            </a:r>
            <a:r>
              <a:rPr lang="en-US" altLang="zh-CN" sz="1800" b="1" dirty="0" smtClean="0"/>
              <a:t>	</a:t>
            </a:r>
            <a:r>
              <a:rPr lang="en-US" altLang="zh-CN" sz="1800" b="1" kern="0" dirty="0" smtClean="0"/>
              <a:t>Second</a:t>
            </a:r>
            <a:r>
              <a:rPr lang="en-US" altLang="zh-CN" sz="1800" b="1" kern="0" dirty="0"/>
              <a:t>: Junghoon Suh</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21/1409r1</a:t>
            </a:r>
          </a:p>
          <a:p>
            <a:pPr marL="628650" lvl="2">
              <a:buFont typeface="微软雅黑" panose="020B0503020204020204" pitchFamily="34" charset="-122"/>
              <a:buChar char="–"/>
              <a:defRPr/>
            </a:pPr>
            <a:r>
              <a:rPr lang="en-US" altLang="zh-CN" sz="1050" kern="0" dirty="0"/>
              <a:t>SP Result: </a:t>
            </a:r>
            <a:r>
              <a:rPr lang="en-US" altLang="zh-CN" sz="1050" kern="0" dirty="0" smtClean="0"/>
              <a:t>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Sang </a:t>
            </a:r>
            <a:r>
              <a:rPr lang="en-US" altLang="zh-CN" kern="0" dirty="0" smtClean="0"/>
              <a:t>Kim as </a:t>
            </a:r>
            <a:r>
              <a:rPr lang="en-US" altLang="zh-CN" kern="0" dirty="0" err="1" smtClean="0"/>
              <a:t>TGbf</a:t>
            </a:r>
            <a:r>
              <a:rPr lang="en-US" altLang="zh-CN" kern="0" dirty="0" smtClean="0"/>
              <a:t> Vice-Chair.</a:t>
            </a:r>
          </a:p>
          <a:p>
            <a:pPr>
              <a:defRPr/>
            </a:pPr>
            <a:endParaRPr lang="en-US" altLang="zh-CN" kern="0" dirty="0" smtClean="0"/>
          </a:p>
          <a:p>
            <a:pPr>
              <a:defRPr/>
            </a:pPr>
            <a:endParaRPr lang="en-US" altLang="zh-CN" kern="0" dirty="0" smtClean="0"/>
          </a:p>
          <a:p>
            <a:pPr marL="285750" lvl="1">
              <a:buFont typeface="Arial" panose="020B0604020202020204" pitchFamily="34" charset="0"/>
              <a:buChar char="•"/>
              <a:defRPr/>
            </a:pPr>
            <a:r>
              <a:rPr lang="en-US" altLang="zh-CN" kern="0" dirty="0" smtClean="0"/>
              <a:t>Move: </a:t>
            </a:r>
            <a:r>
              <a:rPr lang="en-US" altLang="zh-CN" kern="0" dirty="0"/>
              <a:t>Oscar Au </a:t>
            </a:r>
            <a:r>
              <a:rPr lang="en-US" altLang="zh-CN" kern="0" dirty="0" smtClean="0"/>
              <a:t>		Second: </a:t>
            </a:r>
            <a:r>
              <a:rPr lang="en-US" altLang="zh-CN" kern="0" dirty="0" err="1"/>
              <a:t>Jinsoo</a:t>
            </a:r>
            <a:r>
              <a:rPr lang="en-US" altLang="zh-CN" kern="0" dirty="0"/>
              <a:t> Choi </a:t>
            </a:r>
            <a:r>
              <a:rPr lang="en-US" altLang="zh-CN" kern="0" dirty="0" smtClean="0"/>
              <a:t>	</a:t>
            </a:r>
          </a:p>
          <a:p>
            <a:pPr marL="285750" lvl="1">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60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a:t>
            </a:r>
            <a:r>
              <a:rPr lang="en-US" altLang="zh-CN" sz="1800" b="1" kern="0" dirty="0" smtClean="0"/>
              <a:t>Trainin	</a:t>
            </a:r>
            <a:r>
              <a:rPr lang="en-US" altLang="zh-CN" sz="1800" b="1" dirty="0" smtClean="0"/>
              <a:t>	</a:t>
            </a:r>
            <a:r>
              <a:rPr lang="en-US" altLang="zh-CN" sz="1800" b="1" kern="0" dirty="0" smtClean="0"/>
              <a:t>Second</a:t>
            </a:r>
            <a:r>
              <a:rPr lang="en-US" altLang="zh-CN" sz="1800" b="1" kern="0" dirty="0"/>
              <a:t>: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21/1543r1</a:t>
            </a:r>
          </a:p>
          <a:p>
            <a:pPr marL="628650" lvl="2">
              <a:buFont typeface="微软雅黑" panose="020B0503020204020204" pitchFamily="34" charset="-122"/>
              <a:buChar char="–"/>
              <a:defRPr/>
            </a:pPr>
            <a:r>
              <a:rPr lang="en-US" altLang="zh-CN" sz="1050" kern="0" dirty="0"/>
              <a:t>SP Result: </a:t>
            </a:r>
            <a:r>
              <a:rPr lang="en-US" altLang="zh-CN" sz="1050" kern="0" dirty="0" smtClean="0"/>
              <a:t>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61</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October 12</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a:t>
            </a:r>
            <a:r>
              <a:rPr lang="en-US" altLang="zh-CN" sz="1800" b="1" kern="0" dirty="0" smtClean="0"/>
              <a:t>bf</a:t>
            </a:r>
            <a:r>
              <a:rPr lang="en-US" altLang="zh-CN" sz="1800" b="1" kern="0" dirty="0"/>
              <a:t>.</a:t>
            </a:r>
          </a:p>
          <a:p>
            <a:pPr marL="361950" lvl="1" indent="0" algn="just">
              <a:buNone/>
              <a:defRPr/>
            </a:pPr>
            <a:r>
              <a:rPr lang="en-US" altLang="zh-CN" sz="1800" b="1" kern="0" dirty="0" smtClean="0"/>
              <a:t>Simulation </a:t>
            </a:r>
            <a:r>
              <a:rPr lang="en-US" altLang="zh-CN" sz="1800" b="1" kern="0" dirty="0"/>
              <a:t>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21/0876r3</a:t>
            </a:r>
          </a:p>
          <a:p>
            <a:pPr marL="628650" lvl="2">
              <a:buFont typeface="微软雅黑" panose="020B0503020204020204" pitchFamily="34" charset="-122"/>
              <a:buChar char="–"/>
              <a:defRPr/>
            </a:pPr>
            <a:r>
              <a:rPr lang="en-US" altLang="zh-CN" sz="1050" kern="0" dirty="0"/>
              <a:t>SP Result: </a:t>
            </a:r>
            <a:r>
              <a:rPr lang="en-US" altLang="zh-CN" sz="1050" kern="0" dirty="0" smtClean="0"/>
              <a:t> 20Y/ 0N/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63</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to adopt Truncated Channel Impulse Response(TCIR) described as follows as one optional type of the sensing measurement </a:t>
            </a:r>
            <a:r>
              <a:rPr lang="en-US" altLang="zh-CN" sz="1800" b="1" kern="0" dirty="0" smtClean="0"/>
              <a:t>results for sub-7GHz sensing</a:t>
            </a:r>
          </a:p>
          <a:p>
            <a:pPr lvl="1">
              <a:buFont typeface="Arial" panose="020B0604020202020204" pitchFamily="34" charset="0"/>
              <a:buChar char="–"/>
              <a:defRPr/>
            </a:pPr>
            <a:r>
              <a:rPr lang="en-US" altLang="zh-CN" sz="1600" dirty="0" smtClean="0"/>
              <a:t>Calculating </a:t>
            </a:r>
            <a:r>
              <a:rPr lang="en-US" altLang="zh-CN" sz="1600" dirty="0"/>
              <a:t>the CIR (time domain) from CSI/CFR (frequency domain) through IFT(usually, IFFT) .</a:t>
            </a:r>
          </a:p>
          <a:p>
            <a:pPr lvl="1">
              <a:buFont typeface="Arial" panose="020B0604020202020204" pitchFamily="34" charset="0"/>
              <a:buChar char="–"/>
              <a:defRPr/>
            </a:pPr>
            <a:r>
              <a:rPr lang="en-US" altLang="zh-CN" sz="1600" dirty="0" smtClean="0"/>
              <a:t>Reporting </a:t>
            </a:r>
            <a:r>
              <a:rPr lang="en-US" altLang="zh-CN" sz="1600" dirty="0"/>
              <a:t>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Junghoon Suh</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(22Y/  16N/  9A)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FF0000"/>
                </a:highlight>
              </a:rPr>
              <a:t>Motion Fails </a:t>
            </a:r>
            <a:r>
              <a:rPr lang="en-US" altLang="zh-CN" sz="1800" dirty="0" smtClean="0">
                <a:highlight>
                  <a:srgbClr val="FF0000"/>
                </a:highlight>
              </a:rPr>
              <a:t>(21Y</a:t>
            </a:r>
            <a:r>
              <a:rPr lang="en-US" altLang="zh-CN" sz="1800" dirty="0">
                <a:highlight>
                  <a:srgbClr val="FF0000"/>
                </a:highlight>
              </a:rPr>
              <a:t>, </a:t>
            </a:r>
            <a:r>
              <a:rPr lang="en-US" altLang="zh-CN" sz="1800" dirty="0" smtClean="0">
                <a:highlight>
                  <a:srgbClr val="FF0000"/>
                </a:highlight>
              </a:rPr>
              <a:t>16N</a:t>
            </a:r>
            <a:r>
              <a:rPr lang="en-US" altLang="zh-CN" sz="1800" dirty="0">
                <a:highlight>
                  <a:srgbClr val="FF0000"/>
                </a:highlight>
              </a:rPr>
              <a:t>, </a:t>
            </a:r>
            <a:r>
              <a:rPr lang="en-US" altLang="zh-CN" sz="1800" dirty="0" smtClean="0">
                <a:highlight>
                  <a:srgbClr val="FF0000"/>
                </a:highlight>
              </a:rPr>
              <a:t>9A</a:t>
            </a:r>
            <a:r>
              <a:rPr lang="en-US" altLang="zh-CN" sz="1800" dirty="0">
                <a:highlight>
                  <a:srgbClr val="FF0000"/>
                </a:highlight>
              </a:rPr>
              <a:t>)</a:t>
            </a: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21/1288r2</a:t>
            </a:r>
          </a:p>
          <a:p>
            <a:pPr marL="628650" lvl="2">
              <a:buFont typeface="微软雅黑" panose="020B0503020204020204" pitchFamily="34" charset="-122"/>
              <a:buChar char="–"/>
              <a:defRPr/>
            </a:pPr>
            <a:r>
              <a:rPr lang="en-US" altLang="zh-CN" sz="1050" kern="0" dirty="0"/>
              <a:t>SP Result: </a:t>
            </a:r>
            <a:r>
              <a:rPr lang="en-US" altLang="zh-CN" sz="1050" kern="0" dirty="0" smtClean="0"/>
              <a:t> 24Y/ 6N/ 16A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64</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smtClean="0"/>
              <a:t>The </a:t>
            </a:r>
            <a:r>
              <a:rPr lang="en-US" altLang="zh-CN" sz="1400" dirty="0"/>
              <a:t>degree of the </a:t>
            </a:r>
            <a:r>
              <a:rPr lang="en-US" altLang="zh-CN" sz="1400" dirty="0" smtClean="0"/>
              <a:t>estimated </a:t>
            </a:r>
            <a:r>
              <a:rPr lang="en-US" altLang="zh-CN" sz="1400" dirty="0"/>
              <a:t>CSI variation shall be represented by a value in the closed interval [0, 1].</a:t>
            </a:r>
          </a:p>
          <a:p>
            <a:pPr lvl="1">
              <a:buFont typeface="Arial" panose="020B0604020202020204" pitchFamily="34" charset="0"/>
              <a:buChar char="–"/>
              <a:defRPr/>
            </a:pPr>
            <a:r>
              <a:rPr lang="en-US" altLang="zh-CN" sz="1400" dirty="0" smtClean="0"/>
              <a:t>A </a:t>
            </a:r>
            <a:r>
              <a:rPr lang="en-US" altLang="zh-CN" sz="1400" dirty="0"/>
              <a:t>larger degree shall reflect a larger estimated CSI variation.</a:t>
            </a:r>
          </a:p>
          <a:p>
            <a:pPr lvl="1">
              <a:buFont typeface="Arial" panose="020B0604020202020204" pitchFamily="34" charset="0"/>
              <a:buChar char="–"/>
              <a:defRPr/>
            </a:pPr>
            <a:r>
              <a:rPr lang="en-US" altLang="zh-CN" sz="1400" dirty="0" smtClean="0"/>
              <a:t>The </a:t>
            </a:r>
            <a:r>
              <a:rPr lang="en-US" altLang="zh-CN" sz="1400" dirty="0"/>
              <a:t>degree of 0 indicates the smallest degree of the estimated CSI </a:t>
            </a:r>
            <a:r>
              <a:rPr lang="en-US" altLang="zh-CN" sz="1400" dirty="0" smtClean="0"/>
              <a:t>variation. </a:t>
            </a:r>
            <a:endParaRPr lang="en-US" altLang="zh-CN" sz="1400" dirty="0"/>
          </a:p>
          <a:p>
            <a:pPr lvl="1">
              <a:buFont typeface="Arial" panose="020B0604020202020204" pitchFamily="34" charset="0"/>
              <a:buChar char="–"/>
              <a:defRPr/>
            </a:pPr>
            <a:r>
              <a:rPr lang="en-US" altLang="zh-CN" sz="1400" dirty="0" smtClean="0"/>
              <a:t>The </a:t>
            </a:r>
            <a:r>
              <a:rPr lang="en-US" altLang="zh-CN" sz="1400" dirty="0"/>
              <a:t>degree of 1 indicates the largest degree of the estimated CSI variation. </a:t>
            </a:r>
          </a:p>
          <a:p>
            <a:pPr lvl="1">
              <a:buFont typeface="Arial" panose="020B0604020202020204" pitchFamily="34" charset="0"/>
              <a:buChar char="–"/>
              <a:defRPr/>
            </a:pPr>
            <a:r>
              <a:rPr lang="en-US" altLang="zh-CN" sz="1400" dirty="0" smtClean="0"/>
              <a:t>Note</a:t>
            </a:r>
            <a:r>
              <a:rPr lang="en-US" altLang="zh-CN" sz="1400" dirty="0"/>
              <a:t>: Which CSI variation corresponds to the degree of </a:t>
            </a:r>
            <a:r>
              <a:rPr lang="en-US" altLang="zh-CN" sz="1400" dirty="0" smtClean="0"/>
              <a:t>0 or 1 </a:t>
            </a:r>
            <a:r>
              <a:rPr lang="en-US" altLang="zh-CN" sz="1400" dirty="0"/>
              <a:t>is implementation specific</a:t>
            </a:r>
            <a:r>
              <a:rPr lang="en-US" altLang="zh-CN" sz="1400" dirty="0" smtClean="0"/>
              <a:t>.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Mengshi</a:t>
            </a:r>
            <a:r>
              <a:rPr lang="en-US" altLang="zh-CN" sz="1800" b="1" kern="0" dirty="0" smtClean="0"/>
              <a:t> Hu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( 18Y/  7N/  13A)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FF0000"/>
                </a:highlight>
                <a:latin typeface="Times New Roman" panose="02020603050405020304" pitchFamily="18" charset="0"/>
                <a:cs typeface="+mn-cs"/>
              </a:rPr>
              <a:t>Motion Fails </a:t>
            </a:r>
            <a:r>
              <a:rPr lang="en-US" altLang="zh-CN" sz="1800" dirty="0" smtClean="0">
                <a:solidFill>
                  <a:srgbClr val="000000"/>
                </a:solidFill>
                <a:highlight>
                  <a:srgbClr val="FF0000"/>
                </a:highlight>
                <a:latin typeface="Times New Roman" panose="02020603050405020304" pitchFamily="18" charset="0"/>
                <a:cs typeface="+mn-cs"/>
              </a:rPr>
              <a:t>(17Y</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7N</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13A</a:t>
            </a:r>
            <a:r>
              <a:rPr lang="en-US" altLang="zh-CN" sz="1800" dirty="0">
                <a:solidFill>
                  <a:srgbClr val="000000"/>
                </a:solidFill>
                <a:highlight>
                  <a:srgbClr val="FF0000"/>
                </a:highlight>
                <a:latin typeface="Times New Roman" panose="02020603050405020304" pitchFamily="18" charset="0"/>
                <a:cs typeface="+mn-cs"/>
              </a:rPr>
              <a:t>)</a:t>
            </a: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21/1364r3</a:t>
            </a:r>
          </a:p>
          <a:p>
            <a:pPr marL="628650" lvl="2">
              <a:buFont typeface="微软雅黑" panose="020B0503020204020204" pitchFamily="34" charset="-122"/>
              <a:buChar char="–"/>
              <a:defRPr/>
            </a:pPr>
            <a:r>
              <a:rPr lang="en-US" altLang="zh-CN" sz="1050" kern="0" dirty="0"/>
              <a:t>SP Result: </a:t>
            </a:r>
            <a:r>
              <a:rPr lang="en-US" altLang="zh-CN" sz="1050" kern="0" dirty="0" smtClean="0"/>
              <a:t> 14Y/ 5N/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65</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a:t>
            </a:r>
            <a:r>
              <a:rPr lang="en-US" altLang="zh-CN" sz="1800" b="1" kern="0" dirty="0" smtClean="0"/>
              <a:t>threshold for each responder </a:t>
            </a:r>
            <a:r>
              <a:rPr lang="en-US" altLang="zh-CN" sz="1800" b="1" kern="0" dirty="0"/>
              <a:t>to be compared with the CSI variation value is determined by the initiator. </a:t>
            </a:r>
            <a:endParaRPr lang="en-US" altLang="zh-CN" sz="1800" b="1" kern="0" dirty="0" smtClean="0"/>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 </a:t>
            </a:r>
            <a:r>
              <a:rPr lang="en-US" altLang="zh-CN" sz="1800" b="1" kern="0" dirty="0" smtClean="0"/>
              <a:t>	</a:t>
            </a:r>
            <a:r>
              <a:rPr lang="en-US" altLang="zh-CN" sz="1800" b="1" dirty="0" smtClean="0"/>
              <a:t>	</a:t>
            </a:r>
            <a:r>
              <a:rPr lang="en-US" altLang="zh-CN" sz="1800" b="1" kern="0" dirty="0"/>
              <a:t>Second: </a:t>
            </a:r>
            <a:r>
              <a:rPr lang="en-US" altLang="zh-CN" sz="1800" b="1" kern="0" dirty="0" err="1"/>
              <a:t>Chenchen</a:t>
            </a:r>
            <a:r>
              <a:rPr lang="en-US" altLang="zh-CN" sz="1800" b="1" kern="0" dirty="0"/>
              <a:t> Liu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21/1364r3</a:t>
            </a:r>
            <a:endParaRPr lang="en-US" altLang="zh-CN" kern="0" dirty="0" smtClean="0"/>
          </a:p>
          <a:p>
            <a:pPr marL="628650" lvl="2">
              <a:buFont typeface="微软雅黑" panose="020B0503020204020204" pitchFamily="34" charset="-122"/>
              <a:buChar char="–"/>
              <a:defRPr/>
            </a:pPr>
            <a:r>
              <a:rPr lang="en-US" altLang="zh-CN" sz="1050" kern="0" dirty="0"/>
              <a:t>SP Result: </a:t>
            </a:r>
            <a:r>
              <a:rPr lang="en-US" altLang="zh-CN" sz="1050" kern="0" dirty="0" smtClean="0"/>
              <a:t> 16Y/ 1N/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November Plenary</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67</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In </a:t>
            </a:r>
            <a:r>
              <a:rPr lang="en-US" altLang="zh-CN" sz="1800" kern="0" dirty="0"/>
              <a:t>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 Lei Huang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21/1438r1</a:t>
            </a:r>
          </a:p>
          <a:p>
            <a:pPr marL="628650" lvl="2">
              <a:buFont typeface="微软雅黑" panose="020B0503020204020204" pitchFamily="34" charset="-122"/>
              <a:buChar char="–"/>
              <a:defRPr/>
            </a:pPr>
            <a:r>
              <a:rPr lang="en-US" altLang="zh-CN" kern="0" dirty="0"/>
              <a:t>SP Result:  </a:t>
            </a:r>
            <a:r>
              <a:rPr lang="en-US" altLang="zh-CN" kern="0" dirty="0" smtClean="0"/>
              <a:t>16Y</a:t>
            </a:r>
            <a:r>
              <a:rPr lang="en-US" altLang="zh-CN" kern="0" dirty="0"/>
              <a:t>/ </a:t>
            </a:r>
            <a:r>
              <a:rPr lang="en-US" altLang="zh-CN" kern="0" dirty="0" smtClean="0"/>
              <a:t>5N</a:t>
            </a:r>
            <a:r>
              <a:rPr lang="en-US" altLang="zh-CN" kern="0" dirty="0"/>
              <a:t>/ </a:t>
            </a:r>
            <a:r>
              <a:rPr lang="en-US" altLang="zh-CN" kern="0" dirty="0" smtClean="0"/>
              <a:t>13A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68</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a:t>
            </a:r>
            <a:r>
              <a:rPr lang="en-US" altLang="zh-CN" sz="1800" b="1" kern="0" dirty="0" smtClean="0"/>
              <a:t>SFD. </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21/1701r1</a:t>
            </a:r>
          </a:p>
          <a:p>
            <a:pPr marL="628650" lvl="2">
              <a:buFont typeface="微软雅黑" panose="020B0503020204020204" pitchFamily="34" charset="-122"/>
              <a:buChar char="–"/>
              <a:defRPr/>
            </a:pPr>
            <a:r>
              <a:rPr lang="en-US" altLang="zh-CN" kern="0" dirty="0"/>
              <a:t>SP Result:  </a:t>
            </a:r>
            <a:r>
              <a:rPr lang="en-US" altLang="zh-CN" kern="0" dirty="0" smtClean="0"/>
              <a:t>32Y</a:t>
            </a:r>
            <a:r>
              <a:rPr lang="en-US" altLang="zh-CN" kern="0" dirty="0"/>
              <a:t>/ </a:t>
            </a:r>
            <a:r>
              <a:rPr lang="en-US" altLang="zh-CN" kern="0" dirty="0" smtClean="0"/>
              <a:t>4N</a:t>
            </a:r>
            <a:r>
              <a:rPr lang="en-US" altLang="zh-CN" kern="0" dirty="0"/>
              <a:t>/ </a:t>
            </a:r>
            <a:r>
              <a:rPr lang="en-US" altLang="zh-CN" kern="0" dirty="0" smtClean="0"/>
              <a:t>59A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During </a:t>
            </a:r>
            <a:r>
              <a:rPr lang="en-US" altLang="zh-CN" sz="1800" kern="0" dirty="0"/>
              <a:t>a sensing measurement setup, role(s) of a sensing responder shall be determined as one of </a:t>
            </a:r>
            <a:r>
              <a:rPr lang="en-US" altLang="zh-CN" sz="1800" kern="0" dirty="0" smtClean="0"/>
              <a:t>followings:</a:t>
            </a:r>
            <a:endParaRPr lang="en-US" altLang="zh-CN" sz="1800" kern="0" dirty="0"/>
          </a:p>
          <a:p>
            <a:pPr marL="342900" lvl="2" indent="0" algn="just">
              <a:buNone/>
              <a:defRPr/>
            </a:pPr>
            <a:r>
              <a:rPr lang="en-US" altLang="zh-CN" sz="1400" kern="0" dirty="0" smtClean="0"/>
              <a:t>– Sensing </a:t>
            </a:r>
            <a:r>
              <a:rPr lang="en-US" altLang="zh-CN" sz="1400" kern="0" dirty="0"/>
              <a:t>Receiver</a:t>
            </a:r>
          </a:p>
          <a:p>
            <a:pPr marL="342900" lvl="2" indent="0" algn="just">
              <a:buNone/>
              <a:defRPr/>
            </a:pPr>
            <a:r>
              <a:rPr lang="en-US" altLang="zh-CN" sz="1400" kern="0" dirty="0" smtClean="0"/>
              <a:t>– Sensing </a:t>
            </a:r>
            <a:r>
              <a:rPr lang="en-US" altLang="zh-CN" sz="1400" kern="0" dirty="0"/>
              <a:t>Transmitter</a:t>
            </a:r>
          </a:p>
          <a:p>
            <a:pPr marL="342900" lvl="2" indent="0" algn="just">
              <a:buNone/>
              <a:defRPr/>
            </a:pPr>
            <a:r>
              <a:rPr lang="en-US" altLang="zh-CN" sz="1400" kern="0" dirty="0" smtClean="0"/>
              <a:t>– Sensing </a:t>
            </a:r>
            <a:r>
              <a:rPr lang="en-US" altLang="zh-CN" sz="1400" kern="0" dirty="0"/>
              <a:t>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Insun</a:t>
            </a:r>
            <a:r>
              <a:rPr lang="en-US" altLang="zh-CN" sz="1800" b="1" kern="0" dirty="0"/>
              <a:t> Jang </a:t>
            </a:r>
            <a:r>
              <a:rPr lang="en-US" altLang="zh-CN" sz="1800" b="1" kern="0" dirty="0" smtClean="0"/>
              <a:t>	</a:t>
            </a:r>
            <a:r>
              <a:rPr lang="en-US" altLang="zh-CN" sz="1800" b="1" dirty="0" smtClean="0"/>
              <a:t>	</a:t>
            </a:r>
            <a:r>
              <a:rPr lang="en-US" altLang="zh-CN" sz="1800" b="1" kern="0" dirty="0"/>
              <a:t>Second</a:t>
            </a:r>
            <a:r>
              <a:rPr lang="en-US" altLang="zh-CN" sz="1800" b="1" kern="0" dirty="0" smtClean="0"/>
              <a:t>: Sang </a:t>
            </a:r>
            <a:r>
              <a:rPr lang="en-US" altLang="zh-CN" sz="1800" b="1" kern="0" dirty="0"/>
              <a:t>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21/1736r2</a:t>
            </a:r>
          </a:p>
          <a:p>
            <a:pPr marL="628650" lvl="2">
              <a:buFont typeface="微软雅黑" panose="020B0503020204020204" pitchFamily="34" charset="-122"/>
              <a:buChar char="–"/>
              <a:defRPr/>
            </a:pPr>
            <a:r>
              <a:rPr lang="en-US" altLang="zh-CN" kern="0" dirty="0"/>
              <a:t>SP Result:  </a:t>
            </a:r>
            <a:r>
              <a:rPr lang="en-US" altLang="zh-CN" kern="0" dirty="0" smtClean="0"/>
              <a:t>34Y/ 6N</a:t>
            </a:r>
            <a:r>
              <a:rPr lang="en-US" altLang="zh-CN" kern="0" dirty="0"/>
              <a:t>/ </a:t>
            </a:r>
            <a:r>
              <a:rPr lang="en-US" altLang="zh-CN" kern="0" dirty="0" smtClean="0"/>
              <a:t>23A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02D55DD-44A2-4C1C-B83A-B52324D38604}" type="slidenum">
              <a:rPr lang="en-US" altLang="en-US" sz="1200" b="0" smtClean="0"/>
              <a:pPr>
                <a:spcBef>
                  <a:spcPct val="0"/>
                </a:spcBef>
                <a:buFontTx/>
                <a:buNone/>
              </a:pPr>
              <a:t>7</a:t>
            </a:fld>
            <a:endParaRPr lang="en-US" altLang="en-US" sz="1200" b="0" smtClean="0"/>
          </a:p>
        </p:txBody>
      </p:sp>
      <p:sp>
        <p:nvSpPr>
          <p:cNvPr id="3481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3482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Assaf </a:t>
            </a:r>
            <a:r>
              <a:rPr lang="en-US" altLang="zh-CN" kern="0" dirty="0" smtClean="0"/>
              <a:t>Kasher as </a:t>
            </a:r>
            <a:r>
              <a:rPr lang="en-US" altLang="zh-CN" kern="0" dirty="0" err="1" smtClean="0"/>
              <a:t>TGbf</a:t>
            </a:r>
            <a:r>
              <a:rPr lang="en-US" altLang="zh-CN" kern="0" dirty="0" smtClean="0"/>
              <a:t> Vice-Chair.</a:t>
            </a:r>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kern="0" dirty="0" smtClean="0"/>
              <a:t>Move</a:t>
            </a:r>
            <a:r>
              <a:rPr lang="en-US" altLang="zh-CN" kern="0" dirty="0"/>
              <a:t>: Oscar Au  </a:t>
            </a:r>
            <a:r>
              <a:rPr lang="en-US" altLang="zh-CN" kern="0" dirty="0" smtClean="0"/>
              <a:t>		Second: </a:t>
            </a:r>
            <a:r>
              <a:rPr lang="en-US" altLang="zh-CN" kern="0" dirty="0" err="1"/>
              <a:t>Jinsoo</a:t>
            </a:r>
            <a:r>
              <a:rPr lang="en-US" altLang="zh-CN" kern="0" dirty="0"/>
              <a:t> Choi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70</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The </a:t>
            </a:r>
            <a:r>
              <a:rPr lang="en-US" altLang="zh-CN" sz="1800" kern="0" dirty="0"/>
              <a:t>transmitter and </a:t>
            </a:r>
            <a:r>
              <a:rPr lang="en-US" altLang="zh-CN" sz="1800" kern="0" dirty="0" smtClean="0"/>
              <a:t>receiver role(s</a:t>
            </a:r>
            <a:r>
              <a:rPr lang="en-US" altLang="zh-CN" sz="1800" kern="0" dirty="0"/>
              <a:t>) of a STA corresponding to a sensing measurement setup ID until the measurement setup is terminated shall be fixed as determined during the measurement </a:t>
            </a:r>
            <a:r>
              <a:rPr lang="en-US" altLang="zh-CN" sz="1800" kern="0" dirty="0" smtClean="0"/>
              <a:t>setup</a:t>
            </a:r>
            <a:r>
              <a:rPr lang="en-US" altLang="zh-CN" sz="1800" kern="0" dirty="0"/>
              <a:t>.</a:t>
            </a:r>
          </a:p>
          <a:p>
            <a:pPr marL="342900" lvl="2" indent="0" algn="just">
              <a:buNone/>
              <a:defRPr/>
            </a:pPr>
            <a:endParaRPr lang="en-US" altLang="zh-CN" sz="1400" kern="0" dirty="0"/>
          </a:p>
          <a:p>
            <a:pPr marL="342900" lvl="2" indent="0" algn="just">
              <a:buNone/>
              <a:defRPr/>
            </a:pPr>
            <a:endParaRPr lang="en-US" altLang="zh-CN" sz="1400" b="1" kern="0" dirty="0" smtClean="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Insun</a:t>
            </a:r>
            <a:r>
              <a:rPr lang="en-US" altLang="zh-CN" sz="1800" b="1" kern="0" dirty="0"/>
              <a:t> Jang </a:t>
            </a:r>
            <a:r>
              <a:rPr lang="en-US" altLang="zh-CN" sz="1800" b="1" kern="0" dirty="0" smtClean="0"/>
              <a:t>	</a:t>
            </a:r>
            <a:r>
              <a:rPr lang="en-US" altLang="zh-CN" sz="1800" b="1" dirty="0" smtClean="0"/>
              <a:t>	</a:t>
            </a:r>
            <a:r>
              <a:rPr lang="en-US" altLang="zh-CN" sz="1800" b="1" kern="0" dirty="0"/>
              <a:t>Second: </a:t>
            </a:r>
            <a:r>
              <a:rPr lang="en-US" altLang="zh-CN" sz="1800" b="1" kern="0" dirty="0" err="1"/>
              <a:t>Dongguk</a:t>
            </a:r>
            <a:r>
              <a:rPr lang="en-US" altLang="zh-CN" sz="1800" b="1" kern="0" dirty="0"/>
              <a:t> Lim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21/1736r2</a:t>
            </a:r>
          </a:p>
          <a:p>
            <a:pPr marL="628650" lvl="2">
              <a:buFont typeface="微软雅黑" panose="020B0503020204020204" pitchFamily="34" charset="-122"/>
              <a:buChar char="–"/>
              <a:defRPr/>
            </a:pPr>
            <a:r>
              <a:rPr lang="en-US" altLang="zh-CN" kern="0" dirty="0"/>
              <a:t>SP Result:  </a:t>
            </a:r>
            <a:r>
              <a:rPr lang="en-US" altLang="zh-CN" kern="0" dirty="0" smtClean="0"/>
              <a:t>35Y/ 7N</a:t>
            </a:r>
            <a:r>
              <a:rPr lang="en-US" altLang="zh-CN" kern="0" dirty="0"/>
              <a:t>/ </a:t>
            </a:r>
            <a:r>
              <a:rPr lang="en-US" altLang="zh-CN" kern="0" dirty="0" smtClean="0"/>
              <a:t>22A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71</a:t>
            </a:fld>
            <a:endParaRPr lang="en-US" altLang="en-US" sz="1200" b="0" smtClean="0"/>
          </a:p>
        </p:txBody>
      </p:sp>
      <p:sp>
        <p:nvSpPr>
          <p:cNvPr id="7171" name="Rectangle 3"/>
          <p:cNvSpPr txBox="1">
            <a:spLocks noChangeArrowheads="1"/>
          </p:cNvSpPr>
          <p:nvPr/>
        </p:nvSpPr>
        <p:spPr bwMode="auto">
          <a:xfrm>
            <a:off x="495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December </a:t>
            </a:r>
            <a:r>
              <a:rPr lang="en-US" altLang="zh-CN" sz="4000" dirty="0" smtClean="0">
                <a:solidFill>
                  <a:srgbClr val="0000FF"/>
                </a:solidFill>
              </a:rPr>
              <a:t>21 </a:t>
            </a:r>
            <a:r>
              <a:rPr lang="en-US" altLang="zh-CN" sz="4000" dirty="0">
                <a:solidFill>
                  <a:srgbClr val="0000FF"/>
                </a:solidFill>
              </a:rPr>
              <a:t>(Tuesday)</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72</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38</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76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smtClean="0"/>
              <a:t>Move </a:t>
            </a:r>
            <a:r>
              <a:rPr lang="en-US" altLang="zh-CN" sz="1800" b="1" kern="0" dirty="0"/>
              <a:t>to add the following to the </a:t>
            </a:r>
            <a:r>
              <a:rPr lang="en-US" altLang="zh-CN" sz="1800" b="1" kern="0" dirty="0" err="1"/>
              <a:t>TGbf</a:t>
            </a:r>
            <a:r>
              <a:rPr lang="en-US" altLang="zh-CN" sz="1800" b="1" kern="0" dirty="0"/>
              <a:t> SFD:</a:t>
            </a:r>
          </a:p>
          <a:p>
            <a:pPr marL="0" indent="0">
              <a:buNone/>
            </a:pPr>
            <a:endParaRPr lang="en-US" altLang="zh-CN" sz="300" dirty="0" smtClean="0"/>
          </a:p>
          <a:p>
            <a:pPr marL="0" indent="0">
              <a:buNone/>
            </a:pPr>
            <a:r>
              <a:rPr lang="en-US" altLang="zh-CN" sz="1400" dirty="0" smtClean="0"/>
              <a:t>An optional sensing by proxy (SBP) procedure is defined in which:</a:t>
            </a:r>
            <a:endParaRPr lang="zh-CN" altLang="zh-CN" sz="1400" dirty="0" smtClean="0"/>
          </a:p>
          <a:p>
            <a:pPr lvl="0"/>
            <a:r>
              <a:rPr lang="en-US" altLang="zh-CN" sz="1400" dirty="0" smtClean="0"/>
              <a:t>An “SBP request” consists of a non-AP STA sending an SBP Request frame to an SBP-capable AP STA.</a:t>
            </a:r>
            <a:endParaRPr lang="zh-CN" altLang="zh-CN" sz="1400" dirty="0" smtClean="0"/>
          </a:p>
          <a:p>
            <a:pPr lvl="1"/>
            <a:r>
              <a:rPr lang="en-US" altLang="zh-CN" sz="1200" dirty="0" smtClean="0"/>
              <a:t>A STA that sends an SBP Request frame to invoke SBP (and, as a result, WLAN sensing) is denoted by “SBP requesting STA”.</a:t>
            </a:r>
          </a:p>
          <a:p>
            <a:pPr lvl="1"/>
            <a:r>
              <a:rPr lang="en-US" altLang="zh-CN" sz="1200" dirty="0" smtClean="0"/>
              <a:t>The </a:t>
            </a:r>
            <a:r>
              <a:rPr lang="en-US" altLang="zh-CN" sz="1200" dirty="0"/>
              <a:t>format and contents of the SBP Request frame are </a:t>
            </a:r>
            <a:r>
              <a:rPr lang="en-US" altLang="zh-CN" sz="1200" dirty="0" smtClean="0"/>
              <a:t>TBD.</a:t>
            </a:r>
            <a:endParaRPr lang="zh-CN" altLang="zh-CN" sz="1200" dirty="0"/>
          </a:p>
          <a:p>
            <a:pPr lvl="0"/>
            <a:r>
              <a:rPr lang="en-US" altLang="zh-CN" sz="1400" dirty="0" smtClean="0"/>
              <a:t>An </a:t>
            </a:r>
            <a:r>
              <a:rPr lang="en-US" altLang="zh-CN" sz="1400" dirty="0"/>
              <a:t>AP STA that receives an SBP request shall send to the SBP requesting STA an SBP Response frame to accept or reject the request. </a:t>
            </a:r>
            <a:endParaRPr lang="zh-CN" altLang="zh-CN" sz="1400" dirty="0"/>
          </a:p>
          <a:p>
            <a:pPr lvl="1"/>
            <a:r>
              <a:rPr lang="en-US" altLang="zh-CN" sz="1200" dirty="0" smtClean="0"/>
              <a:t>The </a:t>
            </a:r>
            <a:r>
              <a:rPr lang="en-US" altLang="zh-CN" sz="1200" dirty="0"/>
              <a:t>format and contents of the SBP Response frame are TBD.</a:t>
            </a:r>
            <a:endParaRPr lang="zh-CN" altLang="zh-CN" sz="1200" dirty="0"/>
          </a:p>
          <a:p>
            <a:pPr lvl="0"/>
            <a:r>
              <a:rPr lang="en-US" altLang="zh-CN" sz="1400" dirty="0" smtClean="0"/>
              <a:t>An </a:t>
            </a:r>
            <a:r>
              <a:rPr lang="en-US" altLang="zh-CN" sz="1400" dirty="0"/>
              <a:t>AP STA that accepts an SBP request shall initiate a WLAN sensing procedure with one or more non-AP STAs using operational parameters derived from those indicated within the SBP Request frame</a:t>
            </a:r>
            <a:r>
              <a:rPr lang="en-US" altLang="zh-CN" sz="1400" dirty="0" smtClean="0"/>
              <a:t>.</a:t>
            </a:r>
          </a:p>
          <a:p>
            <a:pPr lvl="0"/>
            <a:r>
              <a:rPr lang="en-US" altLang="zh-CN" sz="1400" dirty="0"/>
              <a:t>Whether the SBP requesting STA participates or not in the WLAN sensing procedure </a:t>
            </a:r>
            <a:r>
              <a:rPr lang="en-US" altLang="zh-CN" sz="1400" dirty="0" smtClean="0"/>
              <a:t>as a sensing responder is TBD.</a:t>
            </a:r>
            <a:endParaRPr lang="en-US" altLang="zh-CN" sz="1400" dirty="0"/>
          </a:p>
          <a:p>
            <a:pPr lvl="0"/>
            <a:r>
              <a:rPr lang="en-US" altLang="zh-CN" sz="1400" dirty="0" smtClean="0"/>
              <a:t>Measurement </a:t>
            </a:r>
            <a:r>
              <a:rPr lang="en-US" altLang="zh-CN" sz="1400" dirty="0"/>
              <a:t>results obtained in a WLAN sensing procedure resultant from an SBP request shall be reported to the SBP requesting </a:t>
            </a:r>
            <a:r>
              <a:rPr lang="en-US" altLang="zh-CN" sz="1400" dirty="0" smtClean="0"/>
              <a:t>STA.</a:t>
            </a:r>
          </a:p>
          <a:p>
            <a:pPr lvl="0"/>
            <a:endParaRPr lang="en-US" altLang="zh-CN" sz="8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 </a:t>
            </a:r>
            <a:r>
              <a:rPr lang="en-US" altLang="zh-CN" sz="1600" b="1" kern="0" dirty="0" smtClean="0"/>
              <a:t>	</a:t>
            </a:r>
            <a:r>
              <a:rPr lang="en-US" altLang="zh-CN" sz="1600" b="1" dirty="0" smtClean="0"/>
              <a:t>	</a:t>
            </a:r>
            <a:r>
              <a:rPr lang="en-US" altLang="zh-CN" sz="1600" b="1" kern="0" dirty="0"/>
              <a:t>Second: Chaoming Luo</a:t>
            </a:r>
            <a:endParaRPr lang="en-US" altLang="zh-CN" sz="1600" b="1" kern="0" dirty="0" smtClean="0"/>
          </a:p>
          <a:p>
            <a:pPr marL="342900" lvl="1" indent="-342900" algn="just">
              <a:buFont typeface="Arial" panose="020B0604020202020204" pitchFamily="34" charset="0"/>
              <a:buChar char="•"/>
              <a:defRPr/>
            </a:pPr>
            <a:r>
              <a:rPr lang="en-US" altLang="zh-CN" sz="1600" b="1" kern="0" dirty="0" smtClean="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smtClean="0"/>
          </a:p>
          <a:p>
            <a:pPr marL="0" lvl="1" indent="0">
              <a:buNone/>
              <a:defRPr/>
            </a:pPr>
            <a:endParaRPr lang="en-US" altLang="zh-CN" sz="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spcBef>
                <a:spcPts val="0"/>
              </a:spcBef>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21/1692r4</a:t>
            </a:r>
            <a:endParaRPr lang="en-US" altLang="zh-CN" kern="0" dirty="0" smtClean="0"/>
          </a:p>
          <a:p>
            <a:pPr marL="628650" lvl="2">
              <a:spcBef>
                <a:spcPts val="0"/>
              </a:spcBef>
              <a:buFont typeface="微软雅黑" panose="020B0503020204020204" pitchFamily="34" charset="-122"/>
              <a:buChar char="–"/>
              <a:defRPr/>
            </a:pPr>
            <a:r>
              <a:rPr lang="en-US" altLang="zh-CN" kern="0" dirty="0" smtClean="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73</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r>
              <a:rPr lang="en-US" altLang="zh-CN" dirty="0" smtClean="0"/>
              <a:t>.</a:t>
            </a:r>
          </a:p>
          <a:p>
            <a:pPr lvl="2"/>
            <a:r>
              <a:rPr lang="en-US" altLang="zh-CN" dirty="0"/>
              <a:t>Once the non-AP STA obtains a TXOP, it </a:t>
            </a:r>
            <a:r>
              <a:rPr lang="en-US" altLang="zh-CN" dirty="0" smtClean="0"/>
              <a:t>initiates </a:t>
            </a:r>
            <a:r>
              <a:rPr lang="en-US" altLang="zh-CN" dirty="0"/>
              <a:t>a non-TB sensing measurement instance by transmitting an NDPA frame to the AP followed by an Initiator-to-Responder (I2R) NDP after SIFS. SIFS after the I2R NDP, the AP shall transmit a Responder-to-Initiator (R2I) NDP to the non-AP STA</a:t>
            </a:r>
            <a:r>
              <a:rPr lang="en-US" altLang="zh-CN" dirty="0" smtClean="0"/>
              <a:t>.</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r>
              <a:rPr lang="en-US" altLang="zh-CN" dirty="0" smtClean="0"/>
              <a:t>.</a:t>
            </a:r>
          </a:p>
          <a:p>
            <a:pPr lvl="2"/>
            <a:r>
              <a:rPr lang="en-US" altLang="zh-CN" dirty="0" smtClean="0"/>
              <a:t>I2R/R2I </a:t>
            </a:r>
            <a:r>
              <a:rPr lang="en-US" altLang="zh-CN" dirty="0"/>
              <a:t>NDP formats are TBD.</a:t>
            </a:r>
            <a:endParaRPr lang="zh-CN" altLang="zh-CN" dirty="0" smtClean="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smtClean="0"/>
              <a:t>Move: Cheng Chen 	</a:t>
            </a:r>
            <a:r>
              <a:rPr lang="en-US" altLang="zh-CN" sz="1800" b="1" dirty="0" smtClean="0"/>
              <a:t>	</a:t>
            </a:r>
            <a:r>
              <a:rPr lang="en-US" altLang="zh-CN" sz="1800" b="1" kern="0" dirty="0"/>
              <a:t>Second: </a:t>
            </a:r>
            <a:r>
              <a:rPr lang="en-US" altLang="zh-CN" sz="1800" b="1" kern="0" dirty="0" err="1"/>
              <a:t>Jinsoo</a:t>
            </a:r>
            <a:r>
              <a:rPr lang="en-US" altLang="zh-CN" sz="1800" b="1" kern="0" dirty="0"/>
              <a:t> Choi</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5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21/1433r2</a:t>
            </a:r>
          </a:p>
          <a:p>
            <a:pPr marL="628650" lvl="2">
              <a:buFont typeface="微软雅黑" panose="020B0503020204020204" pitchFamily="34" charset="-122"/>
              <a:buChar char="–"/>
              <a:defRPr/>
            </a:pPr>
            <a:r>
              <a:rPr lang="en-US" altLang="zh-CN" kern="0" dirty="0"/>
              <a:t>SP Result:  </a:t>
            </a:r>
            <a:r>
              <a:rPr lang="en-US" altLang="zh-CN" kern="0" dirty="0" smtClean="0"/>
              <a:t>19Y</a:t>
            </a:r>
            <a:r>
              <a:rPr lang="en-US" altLang="zh-CN" kern="0" dirty="0"/>
              <a:t>/ </a:t>
            </a:r>
            <a:r>
              <a:rPr lang="en-US" altLang="zh-CN" kern="0" dirty="0" smtClean="0"/>
              <a:t>4N</a:t>
            </a:r>
            <a:r>
              <a:rPr lang="en-US" altLang="zh-CN" kern="0" dirty="0"/>
              <a:t>/ </a:t>
            </a:r>
            <a:r>
              <a:rPr lang="en-US" altLang="zh-CN" kern="0" dirty="0" smtClean="0"/>
              <a:t>13A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74</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smtClean="0"/>
              <a:t>DMG/EDMG-based </a:t>
            </a:r>
            <a:r>
              <a:rPr lang="en-US" altLang="zh-CN" sz="1400" dirty="0"/>
              <a:t>WLAN sensing supports both monostatic sensing and monostatic sensing with coordination configurations.</a:t>
            </a:r>
          </a:p>
          <a:p>
            <a:pPr lvl="1"/>
            <a:r>
              <a:rPr lang="en-US" altLang="zh-CN" sz="1400" dirty="0" smtClean="0"/>
              <a:t>In </a:t>
            </a:r>
            <a:r>
              <a:rPr lang="en-US" altLang="zh-CN" sz="1400" dirty="0"/>
              <a:t>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21/1914r0</a:t>
            </a:r>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0N</a:t>
            </a:r>
            <a:r>
              <a:rPr lang="en-US" altLang="zh-CN" kern="0" dirty="0"/>
              <a:t>/ </a:t>
            </a:r>
            <a:r>
              <a:rPr lang="en-US" altLang="zh-CN" kern="0" dirty="0" smtClean="0"/>
              <a:t>14A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75</a:t>
            </a:fld>
            <a:endParaRPr lang="en-US" altLang="en-US" sz="1200" b="0" smtClean="0"/>
          </a:p>
        </p:txBody>
      </p:sp>
      <p:sp>
        <p:nvSpPr>
          <p:cNvPr id="7171" name="Rectangle 3"/>
          <p:cNvSpPr txBox="1">
            <a:spLocks noChangeArrowheads="1"/>
          </p:cNvSpPr>
          <p:nvPr/>
        </p:nvSpPr>
        <p:spPr bwMode="auto">
          <a:xfrm>
            <a:off x="495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January </a:t>
            </a:r>
            <a:r>
              <a:rPr lang="en-US" altLang="zh-CN" sz="4000" smtClean="0">
                <a:solidFill>
                  <a:srgbClr val="0000FF"/>
                </a:solidFill>
              </a:rPr>
              <a:t>11 (</a:t>
            </a:r>
            <a:r>
              <a:rPr lang="en-US" altLang="zh-CN" sz="4000">
                <a:solidFill>
                  <a:srgbClr val="0000FF"/>
                </a:solidFill>
              </a:rPr>
              <a:t>Tuesday</a:t>
            </a:r>
            <a:r>
              <a:rPr lang="en-US" altLang="zh-CN" sz="4000" smtClean="0">
                <a:solidFill>
                  <a:srgbClr val="0000FF"/>
                </a:solidFill>
              </a:rPr>
              <a:t>)</a:t>
            </a:r>
            <a:r>
              <a:rPr lang="en-US" altLang="en-US" sz="4000" smtClean="0"/>
              <a:t>.</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76</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 (</a:t>
            </a:r>
            <a:r>
              <a:rPr lang="en-US" altLang="zh-CN" sz="4000" dirty="0"/>
              <a:t>January 11</a:t>
            </a:r>
            <a:r>
              <a:rPr lang="en-US" altLang="zh-CN" sz="4000" dirty="0" smtClean="0"/>
              <a:t>)</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Do </a:t>
            </a:r>
            <a:r>
              <a:rPr lang="en-US" altLang="zh-CN" sz="1600" b="1" kern="0" dirty="0"/>
              <a:t>you support to add to the 11bf SFD that sensing measurement setup request and response frames, which allow to perform a sensing measurement setup, are defined, and the following mechanism is enabled</a:t>
            </a:r>
            <a:r>
              <a:rPr lang="en-US" altLang="zh-CN" sz="1600" b="1" kern="0" dirty="0" smtClean="0"/>
              <a:t>?</a:t>
            </a:r>
            <a:endParaRPr lang="en-US" altLang="zh-CN" sz="1600" b="1" kern="0" dirty="0"/>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err="1"/>
              <a:t>Insun</a:t>
            </a:r>
            <a:r>
              <a:rPr lang="en-US" altLang="zh-CN" sz="1600" b="1" kern="0" dirty="0"/>
              <a:t> Jang</a:t>
            </a:r>
            <a:r>
              <a:rPr lang="en-US" altLang="zh-CN" sz="1600" b="1" kern="0" dirty="0" smtClean="0"/>
              <a:t>	</a:t>
            </a:r>
            <a:r>
              <a:rPr lang="en-US" altLang="zh-CN" sz="1600" b="1" dirty="0" smtClean="0"/>
              <a:t>	</a:t>
            </a:r>
            <a:r>
              <a:rPr lang="en-US" altLang="zh-CN" sz="1600" b="1" kern="0" dirty="0"/>
              <a:t>Second: Sang Kim</a:t>
            </a:r>
            <a:endParaRPr lang="en-US" altLang="zh-CN" sz="1600" b="1" kern="0" dirty="0" smtClean="0"/>
          </a:p>
          <a:p>
            <a:pPr marL="342900" lvl="1" indent="-342900" algn="just">
              <a:buFont typeface="Arial" panose="020B0604020202020204" pitchFamily="34" charset="0"/>
              <a:buChar char="•"/>
              <a:defRPr/>
            </a:pPr>
            <a:r>
              <a:rPr lang="en-US" altLang="zh-CN" sz="1600" b="1" kern="0" dirty="0" smtClean="0"/>
              <a:t>Result:</a:t>
            </a:r>
            <a:r>
              <a:rPr lang="en-US" altLang="zh-CN" sz="2800" b="1" kern="0" dirty="0" smtClean="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smtClean="0"/>
          </a:p>
          <a:p>
            <a:pPr marL="0" lvl="1" indent="0">
              <a:buNone/>
              <a:defRPr/>
            </a:pPr>
            <a:endParaRPr lang="en-US" altLang="zh-CN" sz="1400" kern="0" dirty="0" smtClean="0"/>
          </a:p>
          <a:p>
            <a:pPr marL="0" lvl="1" indent="0">
              <a:buNone/>
              <a:defRPr/>
            </a:pPr>
            <a:r>
              <a:rPr lang="en-US" altLang="zh-CN" sz="1400" kern="0" dirty="0" smtClean="0"/>
              <a:t>Note</a:t>
            </a:r>
            <a:r>
              <a:rPr lang="zh-CN" altLang="en-US" sz="1400" kern="0" dirty="0" smtClean="0"/>
              <a:t>：  </a:t>
            </a:r>
            <a:endParaRPr lang="en-US" altLang="zh-CN" sz="1400" kern="0" dirty="0" smtClean="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21/1735r3</a:t>
            </a:r>
          </a:p>
          <a:p>
            <a:pPr marL="628650" lvl="2">
              <a:buFont typeface="微软雅黑" panose="020B0503020204020204" pitchFamily="34" charset="-122"/>
              <a:buChar char="–"/>
              <a:defRPr/>
            </a:pPr>
            <a:r>
              <a:rPr lang="en-US" altLang="zh-CN" sz="1100" kern="0" dirty="0" smtClean="0"/>
              <a:t>SP </a:t>
            </a:r>
            <a:r>
              <a:rPr lang="en-US" altLang="zh-CN" sz="1100" kern="0" dirty="0"/>
              <a:t>Result:  </a:t>
            </a:r>
            <a:r>
              <a:rPr lang="en-US" altLang="zh-CN" sz="1100" kern="0" dirty="0" smtClean="0"/>
              <a:t>25Y</a:t>
            </a:r>
            <a:r>
              <a:rPr lang="en-US" altLang="zh-CN" sz="1100" kern="0" dirty="0"/>
              <a:t>/ </a:t>
            </a:r>
            <a:r>
              <a:rPr lang="en-US" altLang="zh-CN" sz="1100" kern="0" dirty="0" smtClean="0"/>
              <a:t>0N</a:t>
            </a:r>
            <a:r>
              <a:rPr lang="en-US" altLang="zh-CN" sz="1100" kern="0" dirty="0"/>
              <a:t>/ </a:t>
            </a:r>
            <a:r>
              <a:rPr lang="en-US" altLang="zh-CN" sz="1100" kern="0" dirty="0" smtClean="0"/>
              <a:t>9A</a:t>
            </a:r>
            <a:endParaRPr lang="en-US" altLang="zh-CN" sz="1100" kern="0" dirty="0"/>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77</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152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smtClean="0"/>
              <a:t>The </a:t>
            </a:r>
            <a:r>
              <a:rPr lang="en-US" altLang="zh-CN" sz="1400" dirty="0"/>
              <a:t>11bf amendment shall define at least one measurement report type for 2D, 3D and 4D filtered maps, for DMG/EDMG.</a:t>
            </a:r>
          </a:p>
          <a:p>
            <a:pPr lvl="1"/>
            <a:r>
              <a:rPr lang="en-US" altLang="zh-CN" sz="1400" dirty="0" smtClean="0"/>
              <a:t>This </a:t>
            </a:r>
            <a:r>
              <a:rPr lang="en-US" altLang="zh-CN" sz="1400" dirty="0"/>
              <a:t>measurement report type is an optional feature.</a:t>
            </a:r>
          </a:p>
          <a:p>
            <a:pPr lvl="1"/>
            <a:r>
              <a:rPr lang="en-US" altLang="zh-CN" sz="1400" dirty="0" smtClean="0"/>
              <a:t>Supporting </a:t>
            </a:r>
            <a:r>
              <a:rPr lang="en-US" altLang="zh-CN" sz="1400" dirty="0"/>
              <a:t>2D, 3D and 4D are each optional feature </a:t>
            </a:r>
          </a:p>
          <a:p>
            <a:pPr lvl="1"/>
            <a:r>
              <a:rPr lang="en-US" altLang="zh-CN" sz="1400" dirty="0" smtClean="0"/>
              <a:t>The </a:t>
            </a:r>
            <a:r>
              <a:rPr lang="en-US" altLang="zh-CN" sz="1400" dirty="0"/>
              <a:t>details of the measurement report format is TBD</a:t>
            </a:r>
          </a:p>
          <a:p>
            <a:pPr lvl="1"/>
            <a:r>
              <a:rPr lang="en-US" altLang="zh-CN" sz="1400" dirty="0" smtClean="0"/>
              <a:t>2D </a:t>
            </a:r>
            <a:r>
              <a:rPr lang="en-US" altLang="zh-CN" sz="1400" dirty="0"/>
              <a:t>is a two-dimensional map, where the two dimensions are any from: Range, Azimuth, Elevation &amp; Doppler.</a:t>
            </a:r>
          </a:p>
          <a:p>
            <a:pPr lvl="1"/>
            <a:r>
              <a:rPr lang="en-US" altLang="zh-CN" sz="1400" dirty="0" smtClean="0"/>
              <a:t>3D </a:t>
            </a:r>
            <a:r>
              <a:rPr lang="en-US" altLang="zh-CN" sz="1400" dirty="0"/>
              <a:t>is a three-dimensional map, where the three dimensions are any from: Range, Azimuth, Elevation &amp; Doppler.</a:t>
            </a:r>
          </a:p>
          <a:p>
            <a:pPr lvl="1"/>
            <a:r>
              <a:rPr lang="en-US" altLang="zh-CN" sz="1400" dirty="0" smtClean="0"/>
              <a:t>4D </a:t>
            </a:r>
            <a:r>
              <a:rPr lang="en-US" altLang="zh-CN" sz="1400" dirty="0"/>
              <a:t>is a four-dimensional map, where the four dimensions are: Range, Azimuth, Elevation &amp; Doppler</a:t>
            </a:r>
            <a:r>
              <a:rPr lang="en-US" altLang="zh-CN" sz="1400" dirty="0" smtClean="0"/>
              <a:t>.</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	</a:t>
            </a:r>
            <a:r>
              <a:rPr lang="en-US" altLang="zh-CN" sz="1800" b="1" dirty="0" smtClean="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smtClean="0"/>
              <a:t>(   12Y</a:t>
            </a:r>
            <a:r>
              <a:rPr lang="en-US" altLang="zh-CN" sz="1800" b="1" kern="0" dirty="0"/>
              <a:t>/  4N/  21A)</a:t>
            </a: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2</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21/1801r2</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4N</a:t>
            </a:r>
            <a:r>
              <a:rPr lang="en-US" altLang="zh-CN" kern="0" dirty="0"/>
              <a:t>/ </a:t>
            </a:r>
            <a:r>
              <a:rPr lang="en-US" altLang="zh-CN" kern="0" dirty="0" smtClean="0"/>
              <a:t>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78</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smtClean="0"/>
              <a:t>The </a:t>
            </a:r>
            <a:r>
              <a:rPr lang="en-US" altLang="zh-CN" sz="1600" dirty="0"/>
              <a:t>11bf amendment shall define at least one measurement report type for targets, for DMG/EDMG.</a:t>
            </a:r>
          </a:p>
          <a:p>
            <a:pPr lvl="1"/>
            <a:r>
              <a:rPr lang="en-US" altLang="zh-CN" sz="1600" dirty="0"/>
              <a:t>(“Target” is a detected object)</a:t>
            </a:r>
          </a:p>
          <a:p>
            <a:pPr lvl="1"/>
            <a:r>
              <a:rPr lang="en-US" altLang="zh-CN" sz="1600" dirty="0" smtClean="0"/>
              <a:t>This </a:t>
            </a:r>
            <a:r>
              <a:rPr lang="en-US" altLang="zh-CN" sz="1600" dirty="0"/>
              <a:t>measurement report type is an optional feature.</a:t>
            </a:r>
          </a:p>
          <a:p>
            <a:pPr lvl="1"/>
            <a:r>
              <a:rPr lang="en-US" altLang="zh-CN" sz="1600" dirty="0" smtClean="0"/>
              <a:t>The </a:t>
            </a:r>
            <a:r>
              <a:rPr lang="en-US" altLang="zh-CN" sz="1600" dirty="0"/>
              <a:t>details of the measurement report format is TBD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kern="0" dirty="0" smtClean="0"/>
              <a:t>	</a:t>
            </a:r>
            <a:r>
              <a:rPr lang="en-US" altLang="zh-CN" sz="1800" b="1" dirty="0" smtClean="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21/1801r2</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10N</a:t>
            </a:r>
            <a:r>
              <a:rPr lang="en-US" altLang="zh-CN" kern="0" dirty="0"/>
              <a:t>/ </a:t>
            </a:r>
            <a:r>
              <a:rPr lang="en-US" altLang="zh-CN" kern="0" dirty="0" smtClean="0"/>
              <a:t>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A </a:t>
            </a:r>
            <a:r>
              <a:rPr lang="en-US" altLang="zh-CN" sz="1600" dirty="0"/>
              <a:t>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Chris Beg</a:t>
            </a:r>
            <a:r>
              <a:rPr lang="en-US" altLang="zh-CN" sz="1800" b="1" kern="0" dirty="0" smtClean="0"/>
              <a:t>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smtClean="0"/>
              <a:t>(14Y</a:t>
            </a:r>
            <a:r>
              <a:rPr lang="en-US" altLang="zh-CN" sz="1800" b="1" kern="0" dirty="0"/>
              <a:t>/  12N/  7A)</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21/1924r0</a:t>
            </a:r>
          </a:p>
          <a:p>
            <a:pPr marL="628650" lvl="2">
              <a:buFont typeface="微软雅黑" panose="020B0503020204020204" pitchFamily="34" charset="-122"/>
              <a:buChar char="–"/>
              <a:defRPr/>
            </a:pPr>
            <a:r>
              <a:rPr lang="en-US" altLang="zh-CN" kern="0" dirty="0"/>
              <a:t>SP Result:  </a:t>
            </a:r>
            <a:r>
              <a:rPr lang="en-US" altLang="zh-CN" kern="0" dirty="0" smtClean="0"/>
              <a:t>18Y</a:t>
            </a:r>
            <a:r>
              <a:rPr lang="en-US" altLang="zh-CN" kern="0" dirty="0"/>
              <a:t>/ </a:t>
            </a:r>
            <a:r>
              <a:rPr lang="en-US" altLang="zh-CN" kern="0" dirty="0" smtClean="0"/>
              <a:t>7N</a:t>
            </a:r>
            <a:r>
              <a:rPr lang="en-US" altLang="zh-CN" kern="0" dirty="0"/>
              <a:t>/ </a:t>
            </a:r>
            <a:r>
              <a:rPr lang="en-US" altLang="zh-CN" kern="0" dirty="0" smtClean="0"/>
              <a:t>17A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C77B8034-7C15-4985-9921-75698BDCB379}" type="slidenum">
              <a:rPr lang="en-US" altLang="en-US" sz="1200" b="0" smtClean="0"/>
              <a:pPr>
                <a:spcBef>
                  <a:spcPct val="0"/>
                </a:spcBef>
                <a:buFontTx/>
                <a:buNone/>
              </a:pPr>
              <a:t>8</a:t>
            </a:fld>
            <a:endParaRPr lang="en-US" altLang="en-US" sz="1200" b="0" smtClean="0"/>
          </a:p>
        </p:txBody>
      </p:sp>
      <p:sp>
        <p:nvSpPr>
          <p:cNvPr id="3584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3584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Claudio Da </a:t>
            </a:r>
            <a:r>
              <a:rPr lang="en-US" altLang="zh-CN" kern="0" dirty="0" smtClean="0"/>
              <a:t>Silva as </a:t>
            </a:r>
            <a:r>
              <a:rPr lang="en-US" altLang="zh-CN" kern="0" dirty="0" err="1" smtClean="0"/>
              <a:t>TGbf</a:t>
            </a:r>
            <a:r>
              <a:rPr lang="en-US" altLang="zh-CN" kern="0" dirty="0" smtClean="0"/>
              <a:t> </a:t>
            </a:r>
            <a:r>
              <a:rPr lang="en-US" altLang="zh-CN" kern="0" dirty="0"/>
              <a:t>Technical </a:t>
            </a:r>
            <a:r>
              <a:rPr lang="en-US" altLang="zh-CN" dirty="0" smtClean="0"/>
              <a:t>Editor</a:t>
            </a:r>
            <a:r>
              <a:rPr lang="en-US" altLang="zh-CN" kern="0" dirty="0" smtClean="0"/>
              <a:t>.</a:t>
            </a:r>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kern="0" dirty="0" smtClean="0"/>
              <a:t>Move: </a:t>
            </a:r>
            <a:r>
              <a:rPr lang="en-US" altLang="zh-CN" kern="0" dirty="0"/>
              <a:t>Edward Au </a:t>
            </a:r>
            <a:r>
              <a:rPr lang="en-US" altLang="zh-CN" kern="0" dirty="0" smtClean="0"/>
              <a:t>			Second: </a:t>
            </a:r>
            <a:r>
              <a:rPr lang="en-US" altLang="zh-CN" kern="0" dirty="0"/>
              <a:t>Oscar Au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80</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 </a:t>
            </a:r>
            <a:r>
              <a:rPr lang="en-US" altLang="zh-CN" sz="1600" dirty="0"/>
              <a:t>transmitter initiator bi-static sensing is based on a BRP request in a BRP-RX/TX, BRP-TX, BRP-RX </a:t>
            </a:r>
            <a:r>
              <a:rPr lang="en-US" altLang="zh-CN" sz="1600" dirty="0" smtClean="0"/>
              <a:t>PPDU as defined in </a:t>
            </a:r>
            <a:r>
              <a:rPr lang="en-US" altLang="zh-CN" sz="1600" dirty="0"/>
              <a:t>Clause 28 of 802.11 specifications and the BRP response</a:t>
            </a:r>
          </a:p>
          <a:p>
            <a:pPr lvl="1">
              <a:buFont typeface="Arial" panose="020B0604020202020204" pitchFamily="34" charset="0"/>
              <a:buChar char="–"/>
              <a:defRPr/>
            </a:pPr>
            <a:r>
              <a:rPr lang="en-US" altLang="zh-CN" sz="1600" dirty="0" smtClean="0"/>
              <a:t>Feedback </a:t>
            </a:r>
            <a:r>
              <a:rPr lang="en-US" altLang="zh-CN" sz="1600" dirty="0"/>
              <a:t>for the measurement is carried in the BRP response</a:t>
            </a:r>
          </a:p>
          <a:p>
            <a:pPr lvl="2">
              <a:buFont typeface="Arial" panose="020B0604020202020204" pitchFamily="34" charset="0"/>
              <a:buChar char="•"/>
              <a:defRPr/>
            </a:pPr>
            <a:r>
              <a:rPr lang="en-US" altLang="zh-CN" sz="1400" dirty="0" smtClean="0"/>
              <a:t>Feedback </a:t>
            </a:r>
            <a:r>
              <a:rPr lang="en-US" altLang="zh-CN" sz="1400" dirty="0"/>
              <a:t>may be delayed</a:t>
            </a:r>
          </a:p>
          <a:p>
            <a:pPr lvl="2">
              <a:buFont typeface="Arial" panose="020B0604020202020204" pitchFamily="34" charset="0"/>
              <a:buChar char="•"/>
              <a:defRPr/>
            </a:pPr>
            <a:r>
              <a:rPr lang="en-US" altLang="zh-CN" sz="1400" dirty="0" smtClean="0"/>
              <a:t>Feedback </a:t>
            </a:r>
            <a:r>
              <a:rPr lang="en-US" altLang="zh-CN" sz="1400" dirty="0"/>
              <a:t>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Solomon </a:t>
            </a:r>
            <a:r>
              <a:rPr lang="en-US" altLang="zh-CN" sz="1800" b="1" kern="0" dirty="0" err="1"/>
              <a:t>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( 16Y/  1N/  13A), request to </a:t>
            </a:r>
            <a:r>
              <a:rPr lang="en-US" altLang="zh-CN" sz="1800" b="1" kern="0" dirty="0" smtClean="0">
                <a:solidFill>
                  <a:srgbClr val="FF0000"/>
                </a:solidFill>
              </a:rPr>
              <a:t>record</a:t>
            </a:r>
            <a:r>
              <a:rPr lang="en-US" altLang="zh-CN" sz="1800" b="1" kern="0" dirty="0" smtClean="0"/>
              <a:t> in minutes</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r>
              <a:rPr lang="en-US" altLang="zh-CN" sz="1800" b="1" dirty="0">
                <a:highlight>
                  <a:srgbClr val="00FF00"/>
                </a:highlight>
              </a:rPr>
              <a:t>Motion Passes </a:t>
            </a:r>
            <a:r>
              <a:rPr lang="en-US" altLang="zh-CN" sz="1800" b="1" kern="0" dirty="0" smtClean="0"/>
              <a:t>( </a:t>
            </a:r>
            <a:r>
              <a:rPr lang="en-US" altLang="zh-CN" sz="1800" b="1" kern="0" dirty="0"/>
              <a:t>16Y/  1N/  13A)</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1N</a:t>
            </a:r>
            <a:r>
              <a:rPr lang="en-US" altLang="zh-CN" kern="0" dirty="0"/>
              <a:t>/ </a:t>
            </a:r>
            <a:r>
              <a:rPr lang="en-US" altLang="zh-CN" kern="0" dirty="0" smtClean="0"/>
              <a:t>22A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81</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EDMG/DMG </a:t>
            </a:r>
            <a:r>
              <a:rPr lang="en-US" altLang="zh-CN" sz="1600" dirty="0"/>
              <a:t>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11Y</a:t>
            </a:r>
            <a:r>
              <a:rPr lang="en-US" altLang="zh-CN" kern="0" dirty="0"/>
              <a:t>/ </a:t>
            </a:r>
            <a:r>
              <a:rPr lang="en-US" altLang="zh-CN" kern="0" dirty="0" smtClean="0"/>
              <a:t>0N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EDMG/DMG </a:t>
            </a:r>
            <a:r>
              <a:rPr lang="en-US" altLang="zh-CN" sz="1600" dirty="0"/>
              <a:t>Bi/multi-static sensing capability set may include (at least</a:t>
            </a:r>
            <a:r>
              <a:rPr lang="en-US" altLang="zh-CN" sz="1600" dirty="0" smtClean="0"/>
              <a:t>):</a:t>
            </a:r>
          </a:p>
          <a:p>
            <a:pPr lvl="2">
              <a:defRPr/>
            </a:pPr>
            <a:r>
              <a:rPr lang="en-US" altLang="zh-CN" sz="1400" dirty="0" smtClean="0"/>
              <a:t>TRN </a:t>
            </a:r>
            <a:r>
              <a:rPr lang="en-US" altLang="zh-CN" sz="1400" dirty="0"/>
              <a:t>field </a:t>
            </a:r>
            <a:r>
              <a:rPr lang="en-US" altLang="zh-CN" sz="1400" dirty="0" err="1"/>
              <a:t>Golay</a:t>
            </a:r>
            <a:r>
              <a:rPr lang="en-US" altLang="zh-CN" sz="1400" dirty="0"/>
              <a:t> sequence lengths supported</a:t>
            </a:r>
          </a:p>
          <a:p>
            <a:pPr lvl="2">
              <a:defRPr/>
            </a:pPr>
            <a:r>
              <a:rPr lang="en-US" altLang="zh-CN" sz="1400" dirty="0" smtClean="0"/>
              <a:t>Maximum number </a:t>
            </a:r>
            <a:r>
              <a:rPr lang="en-US" altLang="zh-CN" sz="1400" dirty="0"/>
              <a:t>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smtClean="0"/>
              <a:t>Beam </a:t>
            </a:r>
            <a:r>
              <a:rPr lang="en-US" altLang="zh-CN" sz="1400" dirty="0"/>
              <a:t>sets in which every beam has direction, gain, and beam width</a:t>
            </a:r>
            <a:r>
              <a:rPr lang="en-US" altLang="zh-CN" sz="1400" dirty="0" smtClean="0"/>
              <a:t>.</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0N</a:t>
            </a:r>
            <a:r>
              <a:rPr lang="en-US" altLang="zh-CN" kern="0" dirty="0"/>
              <a:t>/ </a:t>
            </a:r>
            <a:r>
              <a:rPr lang="en-US" altLang="zh-CN" kern="0" dirty="0" smtClean="0"/>
              <a:t>18A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83</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48</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an EDMG/DMG Bi/Multi-static measurement setup exchange (at </a:t>
            </a:r>
            <a:r>
              <a:rPr lang="en-US" altLang="zh-CN" sz="1600" dirty="0" smtClean="0"/>
              <a:t>least</a:t>
            </a:r>
            <a:r>
              <a:rPr lang="en-US" altLang="zh-CN" sz="1600" dirty="0"/>
              <a:t>) the following parameters </a:t>
            </a:r>
            <a:r>
              <a:rPr lang="en-US" altLang="zh-CN" sz="1600" dirty="0" smtClean="0"/>
              <a:t>may be exchanged:</a:t>
            </a:r>
            <a:endParaRPr lang="en-US" altLang="zh-CN" sz="1600" dirty="0"/>
          </a:p>
          <a:p>
            <a:pPr lvl="2">
              <a:defRPr/>
            </a:pPr>
            <a:r>
              <a:rPr lang="en-US" altLang="zh-CN" sz="1400" dirty="0" smtClean="0"/>
              <a:t>set </a:t>
            </a:r>
            <a:r>
              <a:rPr lang="en-US" altLang="zh-CN" sz="1400" dirty="0"/>
              <a:t>of beam directions in TX (sets of TX AWV settings to be used in the measurements</a:t>
            </a:r>
            <a:r>
              <a:rPr lang="en-US" altLang="zh-CN" sz="1400" dirty="0" smtClean="0"/>
              <a:t>)</a:t>
            </a:r>
          </a:p>
          <a:p>
            <a:pPr lvl="2">
              <a:defRPr/>
            </a:pPr>
            <a:r>
              <a:rPr lang="en-US" altLang="zh-CN" sz="1400" dirty="0" smtClean="0"/>
              <a:t>set </a:t>
            </a:r>
            <a:r>
              <a:rPr lang="en-US" altLang="zh-CN" sz="1400" dirty="0"/>
              <a:t>of beam directions in RX (sets of RX AWV settings to be used in the measurements)</a:t>
            </a:r>
          </a:p>
          <a:p>
            <a:pPr lvl="2">
              <a:defRPr/>
            </a:pPr>
            <a:r>
              <a:rPr lang="en-US" altLang="zh-CN" sz="1400" dirty="0" smtClean="0"/>
              <a:t>beamforming </a:t>
            </a:r>
            <a:r>
              <a:rPr lang="en-US" altLang="zh-CN" sz="1400" dirty="0"/>
              <a:t>TRN field information such as TRN-P, TRN-M, TRN-N</a:t>
            </a:r>
          </a:p>
          <a:p>
            <a:pPr lvl="2">
              <a:defRPr/>
            </a:pPr>
            <a:r>
              <a:rPr lang="en-US" altLang="zh-CN" sz="1400" dirty="0" smtClean="0"/>
              <a:t>location </a:t>
            </a:r>
            <a:r>
              <a:rPr lang="en-US" altLang="zh-CN" sz="1400" dirty="0"/>
              <a:t>and orientation of each of the STAs</a:t>
            </a:r>
          </a:p>
          <a:p>
            <a:pPr lvl="3">
              <a:defRPr/>
            </a:pPr>
            <a:r>
              <a:rPr lang="en-US" altLang="zh-CN" sz="1200" dirty="0" smtClean="0"/>
              <a:t>coordinates </a:t>
            </a:r>
            <a:r>
              <a:rPr lang="en-US" altLang="zh-CN" sz="1200" dirty="0"/>
              <a:t>can be local or earth coordinates</a:t>
            </a:r>
          </a:p>
          <a:p>
            <a:pPr lvl="3">
              <a:defRPr/>
            </a:pPr>
            <a:r>
              <a:rPr lang="en-US" altLang="zh-CN" sz="1200" dirty="0" smtClean="0"/>
              <a:t>relative </a:t>
            </a:r>
            <a:r>
              <a:rPr lang="en-US" altLang="zh-CN" sz="1200" dirty="0"/>
              <a:t>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smtClean="0"/>
              <a:t>Scheduling</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10Y</a:t>
            </a:r>
            <a:r>
              <a:rPr lang="en-US" altLang="zh-CN" kern="0" dirty="0"/>
              <a:t>/ </a:t>
            </a:r>
            <a:r>
              <a:rPr lang="en-US" altLang="zh-CN" kern="0" dirty="0" smtClean="0"/>
              <a:t>1N</a:t>
            </a:r>
            <a:r>
              <a:rPr lang="en-US" altLang="zh-CN" kern="0" dirty="0"/>
              <a:t>/ </a:t>
            </a:r>
            <a:r>
              <a:rPr lang="en-US" altLang="zh-CN" kern="0" dirty="0" smtClean="0"/>
              <a:t>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84</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Truncated </a:t>
            </a:r>
            <a:r>
              <a:rPr lang="en-US" altLang="zh-CN" sz="1600" dirty="0"/>
              <a:t>Channel Impulse Response(TCIR) described as follows should be considered as one optional type of the sensing measurement results for sub-7GHz sensing</a:t>
            </a:r>
            <a:r>
              <a:rPr lang="en-US" altLang="zh-CN" sz="1600" dirty="0" smtClean="0"/>
              <a:t>.</a:t>
            </a:r>
            <a:endParaRPr lang="en-US" altLang="zh-CN" sz="1600" dirty="0"/>
          </a:p>
          <a:p>
            <a:pPr lvl="2">
              <a:defRPr/>
            </a:pPr>
            <a:r>
              <a:rPr lang="en-US" altLang="zh-CN" sz="1400" dirty="0" smtClean="0"/>
              <a:t>Calculating </a:t>
            </a:r>
            <a:r>
              <a:rPr lang="en-US" altLang="zh-CN" sz="1400" dirty="0"/>
              <a:t>the CIR (time domain) from frequency domain CSI through IDFT(usually, IFFT) .</a:t>
            </a:r>
          </a:p>
          <a:p>
            <a:pPr lvl="2">
              <a:defRPr/>
            </a:pPr>
            <a:r>
              <a:rPr lang="en-US" altLang="zh-CN" sz="1400" dirty="0" smtClean="0"/>
              <a:t>Reporting </a:t>
            </a:r>
            <a:r>
              <a:rPr lang="en-US" altLang="zh-CN" sz="1400" dirty="0"/>
              <a:t>the subset of complex samples corresponding to the range of interest of the entire CIR .</a:t>
            </a:r>
          </a:p>
          <a:p>
            <a:pPr lvl="2">
              <a:defRPr/>
            </a:pPr>
            <a:r>
              <a:rPr lang="en-US" altLang="zh-CN" sz="1400" dirty="0" smtClean="0"/>
              <a:t>Note</a:t>
            </a:r>
            <a:r>
              <a:rPr lang="en-US" altLang="zh-CN" sz="1400" dirty="0"/>
              <a:t>: the size of the subset is </a:t>
            </a:r>
            <a:r>
              <a:rPr lang="en-US" altLang="zh-CN" sz="1400" dirty="0" smtClean="0"/>
              <a:t>TBD</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Oscar Au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smtClean="0"/>
              <a:t>( 17Y</a:t>
            </a:r>
            <a:r>
              <a:rPr lang="en-US" altLang="zh-CN" sz="1800" b="1" kern="0" dirty="0"/>
              <a:t>/  8N/  14A)</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21/1288r4</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3N</a:t>
            </a:r>
            <a:r>
              <a:rPr lang="en-US" altLang="zh-CN" kern="0" dirty="0"/>
              <a:t>/ </a:t>
            </a:r>
            <a:r>
              <a:rPr lang="en-US" altLang="zh-CN" kern="0" dirty="0" smtClean="0"/>
              <a:t>20A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85</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11bf amendment shall define a new </a:t>
            </a:r>
            <a:r>
              <a:rPr lang="en-US" altLang="zh-CN" sz="1600" dirty="0" err="1"/>
              <a:t>subclause</a:t>
            </a:r>
            <a:r>
              <a:rPr lang="en-US" altLang="zh-CN" sz="1600" dirty="0"/>
              <a:t> under 6.3 (MLME SAP interface) that specifies request, confirm, indication, and response primitives for WLAN sensing</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21/1949r0</a:t>
            </a:r>
          </a:p>
          <a:p>
            <a:pPr marL="628650" lvl="2">
              <a:buFont typeface="微软雅黑" panose="020B0503020204020204" pitchFamily="34" charset="-122"/>
              <a:buChar char="–"/>
              <a:defRPr/>
            </a:pPr>
            <a:r>
              <a:rPr lang="en-US" altLang="zh-CN" kern="0" dirty="0"/>
              <a:t>SP Result:  </a:t>
            </a:r>
            <a:r>
              <a:rPr lang="en-US" altLang="zh-CN" kern="0" dirty="0" smtClean="0"/>
              <a:t>28Y</a:t>
            </a:r>
            <a:r>
              <a:rPr lang="en-US" altLang="zh-CN" kern="0" dirty="0"/>
              <a:t>/ 0</a:t>
            </a:r>
            <a:r>
              <a:rPr lang="en-US" altLang="zh-CN" kern="0" dirty="0" smtClean="0"/>
              <a:t>N</a:t>
            </a:r>
            <a:r>
              <a:rPr lang="en-US" altLang="zh-CN" kern="0" dirty="0"/>
              <a:t>/ 6</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January Interim</a:t>
            </a:r>
            <a:r>
              <a:rPr lang="en-US" altLang="en-US" sz="4000" dirty="0" smtClean="0"/>
              <a:t>.</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87</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sensing measurement setup procedure consists of</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response frame by the intended sensing responder followed by the transmission of an </a:t>
            </a:r>
            <a:r>
              <a:rPr lang="en-US" altLang="zh-CN" sz="1400" dirty="0" err="1"/>
              <a:t>Ack</a:t>
            </a:r>
            <a:r>
              <a:rPr lang="en-US" altLang="zh-CN" sz="1400" dirty="0"/>
              <a:t> frame by the sensing initiator</a:t>
            </a:r>
            <a:r>
              <a:rPr lang="en-US" altLang="zh-CN" sz="1400" dirty="0" smtClean="0"/>
              <a:t>.</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20Y</a:t>
            </a:r>
            <a:r>
              <a:rPr lang="en-US" altLang="zh-CN" kern="0" dirty="0"/>
              <a:t>/ </a:t>
            </a:r>
            <a:r>
              <a:rPr lang="en-US" altLang="zh-CN" kern="0" dirty="0" smtClean="0"/>
              <a:t> 1N</a:t>
            </a:r>
            <a:r>
              <a:rPr lang="en-US" altLang="zh-CN" kern="0" dirty="0"/>
              <a:t>/ </a:t>
            </a:r>
            <a:r>
              <a:rPr lang="en-US" altLang="zh-CN" kern="0" dirty="0" smtClean="0"/>
              <a:t> 15A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61718389"/>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88</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smtClean="0"/>
              <a:t>For </a:t>
            </a:r>
            <a:r>
              <a:rPr lang="en-US" altLang="zh-CN" sz="1600" dirty="0"/>
              <a:t>the accept case, whether the responder may provide its preferred operational parameters or not is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14Y</a:t>
            </a:r>
            <a:r>
              <a:rPr lang="en-US" altLang="zh-CN" kern="0" dirty="0"/>
              <a:t>/ </a:t>
            </a:r>
            <a:r>
              <a:rPr lang="en-US" altLang="zh-CN" kern="0" dirty="0" smtClean="0"/>
              <a:t> 6N</a:t>
            </a:r>
            <a:r>
              <a:rPr lang="en-US" altLang="zh-CN" kern="0" dirty="0"/>
              <a:t>/ </a:t>
            </a:r>
            <a:r>
              <a:rPr lang="en-US" altLang="zh-CN" kern="0" dirty="0" smtClean="0"/>
              <a:t> 14A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538621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89</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smtClean="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smtClean="0"/>
              <a:t>Note</a:t>
            </a:r>
            <a:r>
              <a:rPr lang="en-US" altLang="zh-CN" sz="1600" dirty="0"/>
              <a:t>: Other public and protected action frames for sensing are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23Y</a:t>
            </a:r>
            <a:r>
              <a:rPr lang="en-US" altLang="zh-CN" kern="0" dirty="0"/>
              <a:t>/ </a:t>
            </a:r>
            <a:r>
              <a:rPr lang="en-US" altLang="zh-CN" kern="0" dirty="0" smtClean="0"/>
              <a:t> 0N</a:t>
            </a:r>
            <a:r>
              <a:rPr lang="en-US" altLang="zh-CN" kern="0" dirty="0"/>
              <a:t>/ </a:t>
            </a:r>
            <a:r>
              <a:rPr lang="en-US" altLang="zh-CN" kern="0" dirty="0" smtClean="0"/>
              <a:t> 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987421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32C7EAE-FC0D-4F4D-BC2A-6BC936827B90}" type="slidenum">
              <a:rPr lang="en-US" altLang="en-US" sz="1200" b="0" smtClean="0"/>
              <a:pPr>
                <a:spcBef>
                  <a:spcPct val="0"/>
                </a:spcBef>
                <a:buFontTx/>
                <a:buNone/>
              </a:pPr>
              <a:t>9</a:t>
            </a:fld>
            <a:endParaRPr lang="en-US" altLang="en-US" sz="1200" b="0" smtClean="0"/>
          </a:p>
        </p:txBody>
      </p:sp>
      <p:sp>
        <p:nvSpPr>
          <p:cNvPr id="3686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3686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Leif Wilhelmsson as </a:t>
            </a:r>
            <a:r>
              <a:rPr lang="en-US" altLang="zh-CN" kern="0" dirty="0" err="1" smtClean="0"/>
              <a:t>TGbf</a:t>
            </a:r>
            <a:r>
              <a:rPr lang="en-US" altLang="zh-CN" kern="0" dirty="0" smtClean="0"/>
              <a:t> </a:t>
            </a:r>
            <a:r>
              <a:rPr lang="en-US" altLang="zh-CN" dirty="0" smtClean="0"/>
              <a:t>Secretary</a:t>
            </a:r>
            <a:r>
              <a:rPr lang="en-US" altLang="zh-CN" kern="0" dirty="0" smtClean="0"/>
              <a:t>.</a:t>
            </a:r>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kern="0" dirty="0" smtClean="0"/>
              <a:t>Move: </a:t>
            </a:r>
            <a:r>
              <a:rPr lang="en-US" altLang="zh-CN" kern="0" dirty="0"/>
              <a:t>Oscar Au </a:t>
            </a:r>
            <a:r>
              <a:rPr lang="en-US" altLang="zh-CN" kern="0" dirty="0" smtClean="0"/>
              <a:t>			Second: </a:t>
            </a:r>
            <a:r>
              <a:rPr lang="en-US" altLang="zh-CN" kern="0" dirty="0"/>
              <a:t>Sang Kim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90</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a:t>
            </a:r>
            <a:r>
              <a:rPr lang="en-US" altLang="zh-CN" kern="0" dirty="0" err="1" smtClean="0"/>
              <a:t>XXXXrX</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104795</TotalTime>
  <Words>5487</Words>
  <Application>Microsoft Office PowerPoint</Application>
  <PresentationFormat>全屏显示(4:3)</PresentationFormat>
  <Paragraphs>1138</Paragraphs>
  <Slides>90</Slides>
  <Notes>90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90</vt:i4>
      </vt:variant>
    </vt:vector>
  </HeadingPairs>
  <TitlesOfParts>
    <vt:vector size="95" baseType="lpstr">
      <vt:lpstr>MS PGothic</vt:lpstr>
      <vt:lpstr>微软雅黑</vt:lpstr>
      <vt:lpstr>Arial</vt:lpstr>
      <vt:lpstr>Times New Roman</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4649</cp:revision>
  <cp:lastPrinted>2014-11-04T15:04:57Z</cp:lastPrinted>
  <dcterms:created xsi:type="dcterms:W3CDTF">2007-04-17T18:10:23Z</dcterms:created>
  <dcterms:modified xsi:type="dcterms:W3CDTF">2022-01-12T03:52:28Z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(3)jhtOSKxoH7N78RJtfl/+mzxcNukcL8uFn6eonNIJd83NIqiwybPRBrBMhW25N5Sg5M/pv7w0
D+hUq10cDaZcErrYYv/SrIJLkGnRhE6Yhb4awACMmqVlDs5aE1sHTv0D/oWPqq7WXJtPE180
2T2/ZiQ1FTpJG+QsnQbfvDj3spneU8+DhITRuf68MUZTJ12qcRFJauHxv+pWSlbiKpsQWGEd
LDNmLZ/JMnTxcQ2eM0</vt:lpwstr>
  </property>
  <property fmtid="{D5CDD505-2E9C-101B-9397-08002B2CF9AE}" pid="27" name="_2015_ms_pID_7253431">
    <vt:lpwstr>CNprjEPXalauKmbZypMLZBjqa0O9mD0vSm6V9xYmqnZwx+8gDnhMkX
bcRXBi2CmGDpK2gNRew1F0rtnSLhmHgbsFWUHN5TIHOwIdgwQstGQcLDZ54j5THzmFpvgA3M
PBE3lypi+e0UiqcdlqoILiUAZ8Vn6YHBFTEMMhAbQCSMwCc4eP1l2V1gz3SgIJcHD0jQvhZr
PtZpExmmBd9g2ImI1SbYyuw402rCfBgTZnxy</vt:lpwstr>
  </property>
  <property fmtid="{D5CDD505-2E9C-101B-9397-08002B2CF9AE}" pid="28" name="_2015_ms_pID_7253432">
    <vt:lpwstr>ulK0UGwMcdZSqzfa2/67t3Y=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