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5"/>
  </p:notesMasterIdLst>
  <p:handoutMasterIdLst>
    <p:handoutMasterId r:id="rId76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45" r:id="rId59"/>
    <p:sldId id="538" r:id="rId60"/>
    <p:sldId id="539" r:id="rId61"/>
    <p:sldId id="540" r:id="rId62"/>
    <p:sldId id="546" r:id="rId63"/>
    <p:sldId id="547" r:id="rId64"/>
    <p:sldId id="548" r:id="rId65"/>
    <p:sldId id="549" r:id="rId66"/>
    <p:sldId id="550" r:id="rId67"/>
    <p:sldId id="551" r:id="rId68"/>
    <p:sldId id="552" r:id="rId69"/>
    <p:sldId id="553" r:id="rId70"/>
    <p:sldId id="554" r:id="rId71"/>
    <p:sldId id="555" r:id="rId72"/>
    <p:sldId id="556" r:id="rId73"/>
    <p:sldId id="488" r:id="rId7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90" d="100"/>
          <a:sy n="90" d="100"/>
        </p:scale>
        <p:origin x="795" y="45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1126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24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5717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01597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822046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78680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220227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779986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575893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785975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995234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3444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219704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245718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6039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74503" y="304026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r36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(</a:t>
            </a:r>
            <a:r>
              <a:rPr lang="en-US" altLang="zh-CN" sz="2000" dirty="0">
                <a:cs typeface="Times New Roman" panose="02020603050405020304" pitchFamily="18" charset="0"/>
              </a:rPr>
              <a:t>Meta Platforms</a:t>
            </a:r>
            <a:r>
              <a:rPr lang="en-US" altLang="en-US" sz="2000" dirty="0" smtClean="0">
                <a:cs typeface="Times New Roman" panose="02020603050405020304" pitchFamily="18" charset="0"/>
              </a:rPr>
              <a:t>)</a:t>
            </a:r>
            <a:endParaRPr lang="en-US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err="1" smtClean="0"/>
              <a:t>Rojan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Chitrakar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59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modify the initial official channel model document IEEE 802.11 (21-0782r2) as IEEE 802.11 (21-1409r1) by adding the chapter 5 – Channel Model - Data-driven Hybrid Channel Model’ and chapter 7 - Appendix?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Yan Xin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925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21/1543r1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87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October 12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576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30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adopt the document (21/0876r3) as the official Evaluation Methodology and Simulation Scenarios document for IEEE 802.11 </a:t>
            </a:r>
            <a:r>
              <a:rPr lang="en-US" altLang="zh-CN" sz="1800" b="1" kern="0" dirty="0" smtClean="0"/>
              <a:t>bf</a:t>
            </a:r>
            <a:r>
              <a:rPr lang="en-US" altLang="zh-CN" sz="1800" b="1" kern="0" dirty="0"/>
              <a:t>.</a:t>
            </a:r>
            <a:endParaRPr lang="en-US" altLang="zh-CN" sz="1800" b="1" kern="0" dirty="0"/>
          </a:p>
          <a:p>
            <a:pPr marL="361950" lvl="1" indent="0" algn="just">
              <a:buNone/>
              <a:defRPr/>
            </a:pPr>
            <a:r>
              <a:rPr lang="en-US" altLang="zh-CN" sz="1800" b="1" kern="0" dirty="0" smtClean="0"/>
              <a:t>Simulation </a:t>
            </a:r>
            <a:r>
              <a:rPr lang="en-US" altLang="zh-CN" sz="1800" b="1" kern="0" dirty="0"/>
              <a:t>is not mandatory for any contributions.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21/0876r3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20Y/ 0N/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680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31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adopt Truncated Channel Impulse Response(TCIR) described as follows as one optional type of the sensing measurement </a:t>
            </a:r>
            <a:r>
              <a:rPr lang="en-US" altLang="zh-CN" sz="1800" b="1" kern="0" dirty="0" smtClean="0"/>
              <a:t>results for sub-7GHz sensing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Calculating </a:t>
            </a:r>
            <a:r>
              <a:rPr lang="en-US" altLang="zh-CN" sz="1600" dirty="0"/>
              <a:t>the CIR (time domain) from CSI/CFR (frequency domain) through IFT(usually, IFFT)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Reporting </a:t>
            </a:r>
            <a:r>
              <a:rPr lang="en-US" altLang="zh-CN" sz="1600" dirty="0"/>
              <a:t>the subset of complex samples corresponding to the range of interest of the entire CIR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Note: the size of the subset is TBD.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(22Y/  16N/  9A)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highlight>
                  <a:srgbClr val="FF0000"/>
                </a:highlight>
              </a:rPr>
              <a:t>Motion Fails </a:t>
            </a:r>
            <a:r>
              <a:rPr lang="en-US" altLang="zh-CN" sz="1800" dirty="0" smtClean="0">
                <a:highlight>
                  <a:srgbClr val="FF0000"/>
                </a:highlight>
              </a:rPr>
              <a:t>(21Y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16N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9A</a:t>
            </a:r>
            <a:r>
              <a:rPr lang="en-US" altLang="zh-CN" sz="1800" dirty="0">
                <a:highlight>
                  <a:srgbClr val="FF0000"/>
                </a:highlight>
              </a:rPr>
              <a:t>)</a:t>
            </a: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21/1288r2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24Y/ 6N/ 16A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076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32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estimation of CSI variation is implementation specific, but it shall follow the following rules: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the </a:t>
            </a:r>
            <a:r>
              <a:rPr lang="en-US" altLang="zh-CN" sz="1400" dirty="0" smtClean="0"/>
              <a:t>estimated </a:t>
            </a:r>
            <a:r>
              <a:rPr lang="en-US" altLang="zh-CN" sz="1400" dirty="0"/>
              <a:t>CSI variation shall be represented by a value in the closed interval [0, 1].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 </a:t>
            </a:r>
            <a:r>
              <a:rPr lang="en-US" altLang="zh-CN" sz="1400" dirty="0"/>
              <a:t>larger degree shall reflect a larger estimated CSI variation.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0 indicates the smallest degree of the estimated CSI </a:t>
            </a:r>
            <a:r>
              <a:rPr lang="en-US" altLang="zh-CN" sz="1400" dirty="0" smtClean="0"/>
              <a:t>variation. 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1 indicates the largest degree of the estimated CSI variation.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Note</a:t>
            </a:r>
            <a:r>
              <a:rPr lang="en-US" altLang="zh-CN" sz="1400" dirty="0"/>
              <a:t>: Which CSI variation corresponds to the degree of </a:t>
            </a:r>
            <a:r>
              <a:rPr lang="en-US" altLang="zh-CN" sz="1400" dirty="0" smtClean="0"/>
              <a:t>0 or 1 </a:t>
            </a:r>
            <a:r>
              <a:rPr lang="en-US" altLang="zh-CN" sz="1400" dirty="0"/>
              <a:t>is implementation specific</a:t>
            </a:r>
            <a:r>
              <a:rPr lang="en-US" altLang="zh-CN" sz="1400" dirty="0" smtClean="0"/>
              <a:t>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( 18Y/  7N/  13A)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Motion Fails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(17Y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7N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13A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21/1364r3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14Y/ 5N/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0405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33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</a:t>
            </a:r>
            <a:r>
              <a:rPr lang="en-US" altLang="zh-CN" sz="1800" b="1" kern="0" dirty="0" smtClean="0"/>
              <a:t>threshold for each responder </a:t>
            </a:r>
            <a:r>
              <a:rPr lang="en-US" altLang="zh-CN" sz="1800" b="1" kern="0" dirty="0"/>
              <a:t>to be compared with the CSI variation value is determined by the initiator. </a:t>
            </a:r>
            <a:endParaRPr lang="en-US" altLang="zh-CN" sz="1800" b="1" kern="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Chenchen</a:t>
            </a:r>
            <a:r>
              <a:rPr lang="en-US" altLang="zh-CN" sz="1800" b="1" kern="0" dirty="0"/>
              <a:t> Liu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21/1364r3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16Y/ 1N/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284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November Plenary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15129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34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In </a:t>
            </a:r>
            <a:r>
              <a:rPr lang="en-US" altLang="zh-CN" sz="1800" kern="0" dirty="0"/>
              <a:t>reporting phase, the measurement results from multiple measurement setups of a sensing responder may be included in a single measurement report frame for delayed reporting.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obtaining more than one measurement results in a single measurement report frame sent by the responder is optional for the initiator.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buffering more than one measurement result and sending it in a single measurement report frame to the initiator is optional for the responder.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Chaoming Luo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Lei Huang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21/1438r1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16Y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13A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21823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68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35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Motion to incorporate the text on slides 5, 6 of 11-21-1701-01-00bf Measurement setup termination into the </a:t>
            </a:r>
            <a:r>
              <a:rPr lang="en-US" altLang="zh-CN" sz="1800" b="1" kern="0" dirty="0" smtClean="0"/>
              <a:t>SFD.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21/1701r1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32Y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4N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59A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8825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36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During </a:t>
            </a:r>
            <a:r>
              <a:rPr lang="en-US" altLang="zh-CN" sz="1800" kern="0" dirty="0"/>
              <a:t>a sensing measurement setup, role(s) of a sensing responder shall be determined as one of </a:t>
            </a:r>
            <a:r>
              <a:rPr lang="en-US" altLang="zh-CN" sz="1800" kern="0" dirty="0" smtClean="0"/>
              <a:t>followings:</a:t>
            </a:r>
            <a:endParaRPr lang="en-US" altLang="zh-CN" sz="1800" kern="0" dirty="0"/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Receiver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 and Receiver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Sang </a:t>
            </a:r>
            <a:r>
              <a:rPr lang="en-US" altLang="zh-CN" sz="1800" b="1" kern="0" dirty="0"/>
              <a:t>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21/1736r2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34Y/ 6N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6625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37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transmitter and </a:t>
            </a:r>
            <a:r>
              <a:rPr lang="en-US" altLang="zh-CN" sz="1800" kern="0" dirty="0" smtClean="0"/>
              <a:t>receiver role(s</a:t>
            </a:r>
            <a:r>
              <a:rPr lang="en-US" altLang="zh-CN" sz="1800" kern="0" dirty="0"/>
              <a:t>) of a STA corresponding to a sensing measurement setup ID until the measurement setup is terminated shall be fixed as determined during the measurement </a:t>
            </a:r>
            <a:r>
              <a:rPr lang="en-US" altLang="zh-CN" sz="1800" kern="0" dirty="0" smtClean="0"/>
              <a:t>setup</a:t>
            </a:r>
            <a:r>
              <a:rPr lang="en-US" altLang="zh-CN" sz="1800" kern="0" dirty="0"/>
              <a:t>.</a:t>
            </a:r>
          </a:p>
          <a:p>
            <a:pPr marL="342900" lvl="2" indent="0" algn="just">
              <a:buNone/>
              <a:defRPr/>
            </a:pPr>
            <a:endParaRPr lang="en-US" altLang="zh-CN" sz="1400" kern="0" dirty="0"/>
          </a:p>
          <a:p>
            <a:pPr marL="342900" lvl="2" indent="0" algn="just">
              <a:buNone/>
              <a:defRPr/>
            </a:pPr>
            <a:endParaRPr lang="en-US" altLang="zh-CN" sz="1400" b="1" kern="0" dirty="0" smtClean="0"/>
          </a:p>
          <a:p>
            <a:pPr marL="342900" lvl="2" indent="0" algn="just">
              <a:buNone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Dongguk</a:t>
            </a:r>
            <a:r>
              <a:rPr lang="en-US" altLang="zh-CN" sz="1800" b="1" kern="0" dirty="0"/>
              <a:t> Lim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21/1736r2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35Y/ 7N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22A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01866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95300" y="2514600"/>
            <a:ext cx="8153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December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21 </a:t>
            </a:r>
            <a:r>
              <a:rPr lang="en-US" altLang="zh-CN" sz="4000" dirty="0">
                <a:solidFill>
                  <a:srgbClr val="0000FF"/>
                </a:solidFill>
              </a:rPr>
              <a:t>(Tuesday)</a:t>
            </a:r>
            <a:r>
              <a:rPr lang="en-US" altLang="en-US" sz="4000" dirty="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678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5334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38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" y="1066800"/>
            <a:ext cx="9067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add the following to the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SFD:</a:t>
            </a:r>
            <a:endParaRPr lang="en-US" altLang="zh-CN" sz="1800" b="1" kern="0" dirty="0"/>
          </a:p>
          <a:p>
            <a:pPr marL="0" indent="0">
              <a:buNone/>
            </a:pPr>
            <a:endParaRPr lang="en-US" altLang="zh-CN" sz="1400" dirty="0" smtClean="0"/>
          </a:p>
          <a:p>
            <a:pPr marL="0" indent="0">
              <a:buNone/>
            </a:pPr>
            <a:r>
              <a:rPr lang="en-US" altLang="zh-CN" sz="1400" dirty="0" smtClean="0"/>
              <a:t>An </a:t>
            </a:r>
            <a:r>
              <a:rPr lang="en-US" altLang="zh-CN" sz="1400" dirty="0"/>
              <a:t>optional sensing by proxy (SBP) procedure is defined in which:</a:t>
            </a:r>
            <a:endParaRPr lang="zh-CN" altLang="zh-CN" sz="1400" dirty="0"/>
          </a:p>
          <a:p>
            <a:pPr lvl="0"/>
            <a:r>
              <a:rPr lang="en-US" altLang="zh-CN" sz="1400" dirty="0"/>
              <a:t>An “SBP request” consists of a non-AP STA sending an SBP Request frame to an SBP-capable AP STA.</a:t>
            </a:r>
            <a:endParaRPr lang="zh-CN" altLang="zh-CN" sz="1400" dirty="0"/>
          </a:p>
          <a:p>
            <a:pPr lvl="1"/>
            <a:r>
              <a:rPr lang="en-US" altLang="zh-CN" sz="1200" dirty="0"/>
              <a:t>An STA that sends an SBP Request frame to invoke SBP (and, as a result, WLAN sensing) is denoted by “SBP requesting STA”.</a:t>
            </a:r>
            <a:endParaRPr lang="zh-CN" altLang="zh-CN" sz="1200" dirty="0"/>
          </a:p>
          <a:p>
            <a:pPr lvl="1"/>
            <a:r>
              <a:rPr lang="en-US" altLang="zh-CN" sz="1200" dirty="0"/>
              <a:t>The format and contents of the SBP Request frame are TBD.</a:t>
            </a:r>
            <a:endParaRPr lang="zh-CN" altLang="zh-CN" sz="1200" dirty="0"/>
          </a:p>
          <a:p>
            <a:pPr lvl="0"/>
            <a:r>
              <a:rPr lang="en-US" altLang="zh-CN" sz="1400" dirty="0"/>
              <a:t>An AP STA that receives an SBP request shall send to the SBP requesting STA an SBP Response frame to accept or reject the request. </a:t>
            </a:r>
            <a:endParaRPr lang="zh-CN" altLang="zh-CN" sz="1400" dirty="0"/>
          </a:p>
          <a:p>
            <a:pPr lvl="1"/>
            <a:r>
              <a:rPr lang="en-US" altLang="zh-CN" sz="1200" dirty="0"/>
              <a:t>The format and contents of the SBP Response frame are TBD.</a:t>
            </a:r>
            <a:endParaRPr lang="zh-CN" altLang="zh-CN" sz="1200" dirty="0"/>
          </a:p>
          <a:p>
            <a:pPr lvl="0"/>
            <a:r>
              <a:rPr lang="en-US" altLang="zh-CN" sz="1400" dirty="0"/>
              <a:t>An AP STA that accepts an SBP request shall initiate WLAN sensing procedure(s) with one or more non-AP STA(s) using operational parameters derived from those indicated within the SBP Request frame.</a:t>
            </a:r>
            <a:endParaRPr lang="zh-CN" altLang="zh-CN" sz="1400" dirty="0"/>
          </a:p>
          <a:p>
            <a:pPr lvl="0"/>
            <a:r>
              <a:rPr lang="en-US" altLang="zh-CN" sz="1400" dirty="0"/>
              <a:t>Measurement results obtained in WLAN sensing procedure(s) resultant from an SBP request shall be reported to the SBP requesting STA</a:t>
            </a:r>
            <a:r>
              <a:rPr lang="en-US" altLang="zh-CN" sz="1400" dirty="0" smtClean="0"/>
              <a:t>.</a:t>
            </a:r>
          </a:p>
          <a:p>
            <a:pPr lvl="0"/>
            <a:endParaRPr lang="en-US" altLang="zh-CN" sz="16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/>
              <a:t>Second</a:t>
            </a:r>
            <a:r>
              <a:rPr lang="en-US" altLang="zh-CN" sz="16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Preliminary Result: </a:t>
            </a:r>
            <a:r>
              <a:rPr lang="en-US" altLang="zh-CN" sz="1600" b="1" kern="0" dirty="0" smtClean="0"/>
              <a:t>( Y</a:t>
            </a:r>
            <a:r>
              <a:rPr lang="en-US" altLang="zh-CN" sz="1600" b="1" kern="0" dirty="0" smtClean="0"/>
              <a:t>/ </a:t>
            </a:r>
            <a:r>
              <a:rPr lang="en-US" altLang="zh-CN" sz="1600" b="1" kern="0" dirty="0" smtClean="0"/>
              <a:t>N</a:t>
            </a:r>
            <a:r>
              <a:rPr lang="en-US" altLang="zh-CN" sz="1600" b="1" kern="0" dirty="0" smtClean="0"/>
              <a:t>/ </a:t>
            </a:r>
            <a:r>
              <a:rPr lang="en-US" altLang="zh-CN" sz="1600" b="1" kern="0" dirty="0" smtClean="0"/>
              <a:t>A</a:t>
            </a:r>
            <a:r>
              <a:rPr lang="en-US" altLang="zh-CN" sz="1600" b="1" kern="0" dirty="0" smtClean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</a:t>
            </a:r>
            <a:r>
              <a:rPr lang="en-US" altLang="zh-CN" sz="1600" b="1" kern="0" dirty="0"/>
              <a:t>*: </a:t>
            </a:r>
            <a:endParaRPr lang="en-US" altLang="zh-CN" sz="1000" kern="0" dirty="0" smtClean="0"/>
          </a:p>
          <a:p>
            <a:pPr marL="0" lvl="1" indent="0">
              <a:buNone/>
              <a:defRPr/>
            </a:pPr>
            <a:endParaRPr lang="en-US" altLang="zh-CN" sz="4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dirty="0" smtClean="0"/>
              <a:t>21/1692r4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SP Result:  30Y/ 2N/ 8A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04940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the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SFD: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102665</TotalTime>
  <Words>4061</Words>
  <Application>Microsoft Office PowerPoint</Application>
  <PresentationFormat>全屏显示(4:3)</PresentationFormat>
  <Paragraphs>874</Paragraphs>
  <Slides>73</Slides>
  <Notes>73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73</vt:i4>
      </vt:variant>
    </vt:vector>
  </HeadingPairs>
  <TitlesOfParts>
    <vt:vector size="78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4612</cp:revision>
  <cp:lastPrinted>2014-11-04T15:04:57Z</cp:lastPrinted>
  <dcterms:created xsi:type="dcterms:W3CDTF">2007-04-17T18:10:23Z</dcterms:created>
  <dcterms:modified xsi:type="dcterms:W3CDTF">2021-12-02T03:01:29Z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(3)rISnpQ58zMFgAZudSMt0yrYJfwl37eX5jYyJU9Ft5DxFXWl1akdLvSaUFRGn/wAiIYnCvxZg
pusiGiSIika/zdB3OfnHSw+YQD//9ytjhjKM3nzK8mdZRQogLBv0hfvFj/I66iXJYByjEzrq
57dgVZznCnF8WdekLhWYNd6sisgJZFf0ywt9HVEtL7gopfsDtynCZdi70Bw5petBOhJkYgus
AQo72ZCXVPKoQ6mDmy</vt:lpwstr>
  </property>
  <property fmtid="{D5CDD505-2E9C-101B-9397-08002B2CF9AE}" pid="27" name="_2015_ms_pID_7253431">
    <vt:lpwstr>uOw0wxSCR97eL4Ry0ouYDCviQM7yOFXWARy7aM+TyxRUnLugywndeb
xscPSq25ka4B8Dxxxm9Kbcuf2eIyvcd+HBRbBWZhP3RUGpbuK+nrefeWWadwFXZeLppNHv7Y
GkQt+MuXMymjC8I3Q/Kiy1k5IMfogPUoGrptmVhygvxKXjY13bPibGdpjkNBeoJrE88o7Q7o
5viink208wybiqV5C8kb7bxTQQH2Hx60qgYF</vt:lpwstr>
  </property>
  <property fmtid="{D5CDD505-2E9C-101B-9397-08002B2CF9AE}" pid="28" name="_2015_ms_pID_7253432">
    <vt:lpwstr>yg==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1638412409</vt:lpwstr>
  </property>
</Properties>
</file>