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54.xml" ContentType="application/vnd.openxmlformats-officedocument.presentationml.notesSlide+xml"/>
  <Override PartName="/ppt/notesSlides/notesSlide55.xml" ContentType="application/vnd.openxmlformats-officedocument.presentationml.notesSlide+xml"/>
  <Override PartName="/ppt/notesSlides/notesSlide56.xml" ContentType="application/vnd.openxmlformats-officedocument.presentationml.notesSlide+xml"/>
  <Override PartName="/ppt/notesSlides/notesSlide57.xml" ContentType="application/vnd.openxmlformats-officedocument.presentationml.notesSlide+xml"/>
  <Override PartName="/ppt/notesSlides/notesSlide58.xml" ContentType="application/vnd.openxmlformats-officedocument.presentationml.notesSlide+xml"/>
  <Override PartName="/ppt/notesSlides/notesSlide59.xml" ContentType="application/vnd.openxmlformats-officedocument.presentationml.notesSlide+xml"/>
  <Override PartName="/ppt/notesSlides/notesSlide60.xml" ContentType="application/vnd.openxmlformats-officedocument.presentationml.notesSlide+xml"/>
  <Override PartName="/ppt/notesSlides/notesSlide61.xml" ContentType="application/vnd.openxmlformats-officedocument.presentationml.notesSlide+xml"/>
  <Override PartName="/ppt/notesSlides/notesSlide62.xml" ContentType="application/vnd.openxmlformats-officedocument.presentationml.notesSlide+xml"/>
  <Override PartName="/ppt/notesSlides/notesSlide63.xml" ContentType="application/vnd.openxmlformats-officedocument.presentationml.notesSlide+xml"/>
  <Override PartName="/ppt/notesSlides/notesSlide64.xml" ContentType="application/vnd.openxmlformats-officedocument.presentationml.notesSlide+xml"/>
  <Override PartName="/ppt/notesSlides/notesSlide65.xml" ContentType="application/vnd.openxmlformats-officedocument.presentationml.notesSlide+xml"/>
  <Override PartName="/ppt/notesSlides/notesSlide66.xml" ContentType="application/vnd.openxmlformats-officedocument.presentationml.notesSlide+xml"/>
  <Override PartName="/ppt/notesSlides/notesSlide67.xml" ContentType="application/vnd.openxmlformats-officedocument.presentationml.notesSlide+xml"/>
  <Override PartName="/ppt/notesSlides/notesSlide68.xml" ContentType="application/vnd.openxmlformats-officedocument.presentationml.notesSlide+xml"/>
  <Override PartName="/ppt/notesSlides/notesSlide69.xml" ContentType="application/vnd.openxmlformats-officedocument.presentationml.notesSlide+xml"/>
  <Override PartName="/ppt/notesSlides/notesSlide70.xml" ContentType="application/vnd.openxmlformats-officedocument.presentationml.notesSlide+xml"/>
  <Override PartName="/ppt/notesSlides/notesSlide7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73"/>
  </p:notesMasterIdLst>
  <p:handoutMasterIdLst>
    <p:handoutMasterId r:id="rId74"/>
  </p:handoutMasterIdLst>
  <p:sldIdLst>
    <p:sldId id="269" r:id="rId2"/>
    <p:sldId id="450" r:id="rId3"/>
    <p:sldId id="424" r:id="rId4"/>
    <p:sldId id="456" r:id="rId5"/>
    <p:sldId id="457" r:id="rId6"/>
    <p:sldId id="458" r:id="rId7"/>
    <p:sldId id="459" r:id="rId8"/>
    <p:sldId id="460" r:id="rId9"/>
    <p:sldId id="461" r:id="rId10"/>
    <p:sldId id="462" r:id="rId11"/>
    <p:sldId id="465" r:id="rId12"/>
    <p:sldId id="466" r:id="rId13"/>
    <p:sldId id="467" r:id="rId14"/>
    <p:sldId id="470" r:id="rId15"/>
    <p:sldId id="468" r:id="rId16"/>
    <p:sldId id="471" r:id="rId17"/>
    <p:sldId id="472" r:id="rId18"/>
    <p:sldId id="473" r:id="rId19"/>
    <p:sldId id="474" r:id="rId20"/>
    <p:sldId id="482" r:id="rId21"/>
    <p:sldId id="483" r:id="rId22"/>
    <p:sldId id="484" r:id="rId23"/>
    <p:sldId id="485" r:id="rId24"/>
    <p:sldId id="486" r:id="rId25"/>
    <p:sldId id="487" r:id="rId26"/>
    <p:sldId id="479" r:id="rId27"/>
    <p:sldId id="481" r:id="rId28"/>
    <p:sldId id="492" r:id="rId29"/>
    <p:sldId id="489" r:id="rId30"/>
    <p:sldId id="494" r:id="rId31"/>
    <p:sldId id="495" r:id="rId32"/>
    <p:sldId id="496" r:id="rId33"/>
    <p:sldId id="497" r:id="rId34"/>
    <p:sldId id="498" r:id="rId35"/>
    <p:sldId id="501" r:id="rId36"/>
    <p:sldId id="514" r:id="rId37"/>
    <p:sldId id="504" r:id="rId38"/>
    <p:sldId id="505" r:id="rId39"/>
    <p:sldId id="506" r:id="rId40"/>
    <p:sldId id="515" r:id="rId41"/>
    <p:sldId id="516" r:id="rId42"/>
    <p:sldId id="517" r:id="rId43"/>
    <p:sldId id="518" r:id="rId44"/>
    <p:sldId id="519" r:id="rId45"/>
    <p:sldId id="520" r:id="rId46"/>
    <p:sldId id="521" r:id="rId47"/>
    <p:sldId id="522" r:id="rId48"/>
    <p:sldId id="526" r:id="rId49"/>
    <p:sldId id="527" r:id="rId50"/>
    <p:sldId id="528" r:id="rId51"/>
    <p:sldId id="523" r:id="rId52"/>
    <p:sldId id="530" r:id="rId53"/>
    <p:sldId id="531" r:id="rId54"/>
    <p:sldId id="532" r:id="rId55"/>
    <p:sldId id="529" r:id="rId56"/>
    <p:sldId id="533" r:id="rId57"/>
    <p:sldId id="534" r:id="rId58"/>
    <p:sldId id="545" r:id="rId59"/>
    <p:sldId id="538" r:id="rId60"/>
    <p:sldId id="539" r:id="rId61"/>
    <p:sldId id="540" r:id="rId62"/>
    <p:sldId id="546" r:id="rId63"/>
    <p:sldId id="547" r:id="rId64"/>
    <p:sldId id="548" r:id="rId65"/>
    <p:sldId id="549" r:id="rId66"/>
    <p:sldId id="550" r:id="rId67"/>
    <p:sldId id="551" r:id="rId68"/>
    <p:sldId id="552" r:id="rId69"/>
    <p:sldId id="553" r:id="rId70"/>
    <p:sldId id="554" r:id="rId71"/>
    <p:sldId id="488" r:id="rId72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anxiao (Tony, WT Lab)" initials="H(WL" lastIdx="2" clrIdx="0">
    <p:extLst>
      <p:ext uri="{19B8F6BF-5375-455C-9EA6-DF929625EA0E}">
        <p15:presenceInfo xmlns:p15="http://schemas.microsoft.com/office/powerpoint/2012/main" userId="S-1-5-21-147214757-305610072-1517763936-297657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2309" autoAdjust="0"/>
    <p:restoredTop sz="90427" autoAdjust="0"/>
  </p:normalViewPr>
  <p:slideViewPr>
    <p:cSldViewPr>
      <p:cViewPr varScale="1">
        <p:scale>
          <a:sx n="100" d="100"/>
          <a:sy n="100" d="100"/>
        </p:scale>
        <p:origin x="1476" y="36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>
        <p:scale>
          <a:sx n="66" d="100"/>
          <a:sy n="66" d="100"/>
        </p:scale>
        <p:origin x="4194" y="744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16" Type="http://schemas.openxmlformats.org/officeDocument/2006/relationships/slide" Target="slides/slide1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handoutMaster" Target="handoutMasters/handoutMaster1.xml"/><Relationship Id="rId79" Type="http://schemas.openxmlformats.org/officeDocument/2006/relationships/tableStyles" Target="tableStyle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notesMaster" Target="notesMasters/notesMaster1.xml"/><Relationship Id="rId78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presProps" Target="presProp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29" Type="http://schemas.openxmlformats.org/officeDocument/2006/relationships/slide" Target="slides/slide2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4625"/>
            <a:ext cx="10414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892550" y="8982075"/>
            <a:ext cx="242570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Tony Xiao Han (Huawei Technologies)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/>
            </a:lvl1pPr>
          </a:lstStyle>
          <a:p>
            <a:pPr>
              <a:defRPr/>
            </a:pPr>
            <a:r>
              <a:rPr lang="en-US" altLang="en-US"/>
              <a:t>Page </a:t>
            </a:r>
            <a:fld id="{0196AAE5-BEFF-405B-A41A-9D9E8900FA2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2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4342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mtClean="0"/>
              <a:t>Submission</a:t>
            </a:r>
          </a:p>
        </p:txBody>
      </p:sp>
      <p:sp>
        <p:nvSpPr>
          <p:cNvPr id="3079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4360078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6225" y="952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802.11-15/1472r0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250"/>
            <a:ext cx="10414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395663" y="8985250"/>
            <a:ext cx="288607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Tony Xiao Han (Huawei Technologies)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pPr>
              <a:defRPr/>
            </a:pPr>
            <a:r>
              <a:rPr lang="en-US" altLang="en-US"/>
              <a:t>Page </a:t>
            </a:r>
            <a:fld id="{C4698698-3DB2-4608-B750-93575F2D56C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3320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mtClean="0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75238956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5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5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5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5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6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6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2.xml"/><Relationship Id="rId1" Type="http://schemas.openxmlformats.org/officeDocument/2006/relationships/notesMaster" Target="../notesMasters/notesMaster1.xml"/></Relationships>
</file>

<file path=ppt/notesSlides/_rels/notesSlide6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3.xml"/><Relationship Id="rId1" Type="http://schemas.openxmlformats.org/officeDocument/2006/relationships/notesMaster" Target="../notesMasters/notesMaster1.xml"/></Relationships>
</file>

<file path=ppt/notesSlides/_rels/notesSlide6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4.xml"/><Relationship Id="rId1" Type="http://schemas.openxmlformats.org/officeDocument/2006/relationships/notesMaster" Target="../notesMasters/notesMaster1.xml"/></Relationships>
</file>

<file path=ppt/notesSlides/_rels/notesSlide6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5.xml"/><Relationship Id="rId1" Type="http://schemas.openxmlformats.org/officeDocument/2006/relationships/notesMaster" Target="../notesMasters/notesMaster1.xml"/></Relationships>
</file>

<file path=ppt/notesSlides/_rels/notesSlide6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6.xml"/><Relationship Id="rId1" Type="http://schemas.openxmlformats.org/officeDocument/2006/relationships/notesMaster" Target="../notesMasters/notesMaster1.xml"/></Relationships>
</file>

<file path=ppt/notesSlides/_rels/notesSlide6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7.xml"/><Relationship Id="rId1" Type="http://schemas.openxmlformats.org/officeDocument/2006/relationships/notesMaster" Target="../notesMasters/notesMaster1.xml"/></Relationships>
</file>

<file path=ppt/notesSlides/_rels/notesSlide6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8.xml"/><Relationship Id="rId1" Type="http://schemas.openxmlformats.org/officeDocument/2006/relationships/notesMaster" Target="../notesMasters/notesMaster1.xml"/></Relationships>
</file>

<file path=ppt/notesSlides/_rels/notesSlide6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0.xml"/><Relationship Id="rId1" Type="http://schemas.openxmlformats.org/officeDocument/2006/relationships/notesMaster" Target="../notesMasters/notesMaster1.xml"/></Relationships>
</file>

<file path=ppt/notesSlides/_rels/notesSlide7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4411597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11186467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37229916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05072173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72608575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51798982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91717274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80297614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78574258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39198714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6049706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Notes Placeholder 1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28630715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29261261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651232900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616126662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292631952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599536020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650004831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762122713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en-US" altLang="zh-CN" dirty="0" smtClean="0">
                <a:highlight>
                  <a:srgbClr val="00FF00"/>
                </a:highlight>
              </a:rPr>
              <a:t>Approved by unanimous consent</a:t>
            </a:r>
            <a:endParaRPr lang="zh-CN" altLang="en-US" dirty="0" smtClean="0"/>
          </a:p>
          <a:p>
            <a:pPr>
              <a:defRPr/>
            </a:pP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695837424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98977926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71614942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43241800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626326384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6963944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311258821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797710078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835195258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en-US" altLang="zh-CN" dirty="0" smtClean="0">
                <a:highlight>
                  <a:srgbClr val="00FF00"/>
                </a:highlight>
              </a:rPr>
              <a:t>Approved by unanimous consent</a:t>
            </a:r>
            <a:endParaRPr lang="zh-CN" altLang="en-US" dirty="0" smtClean="0"/>
          </a:p>
          <a:p>
            <a:pPr>
              <a:defRPr/>
            </a:pP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161518352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200410626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470998691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66346312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31954191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en-US" altLang="zh-CN" dirty="0" smtClean="0">
                <a:highlight>
                  <a:srgbClr val="00FF00"/>
                </a:highlight>
              </a:rPr>
              <a:t>Approved by unanimous consent</a:t>
            </a:r>
            <a:endParaRPr lang="zh-CN" altLang="en-US" dirty="0" smtClean="0"/>
          </a:p>
          <a:p>
            <a:pPr>
              <a:defRPr/>
            </a:pP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427526850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en-US" altLang="zh-CN" dirty="0" smtClean="0">
                <a:highlight>
                  <a:srgbClr val="00FF00"/>
                </a:highlight>
              </a:rPr>
              <a:t>Approved by unanimous consent</a:t>
            </a:r>
            <a:endParaRPr lang="zh-CN" altLang="en-US" dirty="0" smtClean="0"/>
          </a:p>
          <a:p>
            <a:pPr>
              <a:defRPr/>
            </a:pP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95537566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968065636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088144627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124994867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877202753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976707742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252147593"/>
      </p:ext>
    </p:extLst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40819071"/>
      </p:ext>
    </p:extLst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306930947"/>
      </p:ext>
    </p:extLst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47753540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884906014"/>
      </p:ext>
    </p:extLst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634980444"/>
      </p:ext>
    </p:extLst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933693178"/>
      </p:ext>
    </p:extLst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791228242"/>
      </p:ext>
    </p:extLst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752472185"/>
      </p:ext>
    </p:extLst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052046677"/>
      </p:ext>
    </p:extLst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914684751"/>
      </p:ext>
    </p:extLst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570775840"/>
      </p:ext>
    </p:extLst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817812542"/>
      </p:ext>
    </p:extLst>
  </p:cSld>
  <p:clrMapOvr>
    <a:masterClrMapping/>
  </p:clrMapOvr>
</p:notes>
</file>

<file path=ppt/notesSlides/notesSlide5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en-US" altLang="zh-CN" dirty="0" smtClean="0">
                <a:highlight>
                  <a:srgbClr val="00FF00"/>
                </a:highlight>
              </a:rPr>
              <a:t>Approved by unanimous consent</a:t>
            </a:r>
            <a:endParaRPr lang="zh-CN" altLang="en-US" dirty="0" smtClean="0"/>
          </a:p>
          <a:p>
            <a:pPr>
              <a:defRPr/>
            </a:pP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431112636"/>
      </p:ext>
    </p:extLst>
  </p:cSld>
  <p:clrMapOvr>
    <a:masterClrMapping/>
  </p:clrMapOvr>
</p:notes>
</file>

<file path=ppt/notesSlides/notesSlide5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43924554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39845918"/>
      </p:ext>
    </p:extLst>
  </p:cSld>
  <p:clrMapOvr>
    <a:masterClrMapping/>
  </p:clrMapOvr>
</p:notes>
</file>

<file path=ppt/notesSlides/notesSlide6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746571777"/>
      </p:ext>
    </p:extLst>
  </p:cSld>
  <p:clrMapOvr>
    <a:masterClrMapping/>
  </p:clrMapOvr>
</p:notes>
</file>

<file path=ppt/notesSlides/notesSlide6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203015979"/>
      </p:ext>
    </p:extLst>
  </p:cSld>
  <p:clrMapOvr>
    <a:masterClrMapping/>
  </p:clrMapOvr>
</p:notes>
</file>

<file path=ppt/notesSlides/notesSlide6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558220465"/>
      </p:ext>
    </p:extLst>
  </p:cSld>
  <p:clrMapOvr>
    <a:masterClrMapping/>
  </p:clrMapOvr>
</p:notes>
</file>

<file path=ppt/notesSlides/notesSlide6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944786801"/>
      </p:ext>
    </p:extLst>
  </p:cSld>
  <p:clrMapOvr>
    <a:masterClrMapping/>
  </p:clrMapOvr>
</p:notes>
</file>

<file path=ppt/notesSlides/notesSlide6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332202278"/>
      </p:ext>
    </p:extLst>
  </p:cSld>
  <p:clrMapOvr>
    <a:masterClrMapping/>
  </p:clrMapOvr>
</p:notes>
</file>

<file path=ppt/notesSlides/notesSlide6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607799864"/>
      </p:ext>
    </p:extLst>
  </p:cSld>
  <p:clrMapOvr>
    <a:masterClrMapping/>
  </p:clrMapOvr>
</p:notes>
</file>

<file path=ppt/notesSlides/notesSlide6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125758934"/>
      </p:ext>
    </p:extLst>
  </p:cSld>
  <p:clrMapOvr>
    <a:masterClrMapping/>
  </p:clrMapOvr>
</p:notes>
</file>

<file path=ppt/notesSlides/notesSlide6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107859758"/>
      </p:ext>
    </p:extLst>
  </p:cSld>
  <p:clrMapOvr>
    <a:masterClrMapping/>
  </p:clrMapOvr>
</p:notes>
</file>

<file path=ppt/notesSlides/notesSlide6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809952346"/>
      </p:ext>
    </p:extLst>
  </p:cSld>
  <p:clrMapOvr>
    <a:masterClrMapping/>
  </p:clrMapOvr>
</p:notes>
</file>

<file path=ppt/notesSlides/notesSlide6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65344450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40589558"/>
      </p:ext>
    </p:extLst>
  </p:cSld>
  <p:clrMapOvr>
    <a:masterClrMapping/>
  </p:clrMapOvr>
</p:notes>
</file>

<file path=ppt/notesSlides/notesSlide7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652197045"/>
      </p:ext>
    </p:extLst>
  </p:cSld>
  <p:clrMapOvr>
    <a:masterClrMapping/>
  </p:clrMapOvr>
</p:notes>
</file>

<file path=ppt/notesSlides/notesSlide7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3345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dirty="0" smtClean="0">
                <a:highlight>
                  <a:srgbClr val="00FF00"/>
                </a:highlight>
              </a:rPr>
              <a:t>Approved by unanimous consent</a:t>
            </a:r>
            <a:endParaRPr lang="en-US" altLang="zh-CN" kern="0" dirty="0" smtClean="0"/>
          </a:p>
          <a:p>
            <a:pPr marL="0" marR="0" lvl="0" indent="0" algn="l" defTabSz="93345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1200" b="1" dirty="0" smtClean="0">
                <a:highlight>
                  <a:srgbClr val="00FF00"/>
                </a:highlight>
              </a:rPr>
              <a:t>Motion Passes (Y, N, A)</a:t>
            </a:r>
            <a:endParaRPr lang="en-US" altLang="zh-CN" sz="1200" dirty="0" smtClean="0">
              <a:highlight>
                <a:srgbClr val="00FF00"/>
              </a:highlight>
            </a:endParaRPr>
          </a:p>
          <a:p>
            <a:pPr marL="0" marR="0" lvl="0" indent="0" algn="l" defTabSz="93345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1200" dirty="0" smtClean="0">
                <a:highlight>
                  <a:srgbClr val="FF0000"/>
                </a:highlight>
              </a:rPr>
              <a:t>Motion Fails (Y, N, A)</a:t>
            </a:r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35309035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892937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023986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Tony Xiao Han (</a:t>
            </a:r>
            <a:r>
              <a:rPr lang="en-US" smtClean="0"/>
              <a:t>Huawei)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E93C4498-848E-4199-A92A-DEF65046281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684802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Tony Xiao Han (</a:t>
            </a:r>
            <a:r>
              <a:rPr lang="en-US" smtClean="0"/>
              <a:t>Huawei)</a:t>
            </a: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BD527920-A45F-4680-B837-671AD6ADDE2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724224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0" y="6475413"/>
            <a:ext cx="27527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Tony Xiao Han (</a:t>
            </a:r>
            <a:r>
              <a:rPr lang="en-US" smtClean="0"/>
              <a:t>Huawei)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98CF3751-53B3-4C74-9A1D-32DBC2A8DF9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4989919" y="304026"/>
            <a:ext cx="3398431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>
              <a:defRPr/>
            </a:pPr>
            <a:r>
              <a:rPr lang="en-US" altLang="en-US" sz="1800" b="1" dirty="0" smtClean="0"/>
              <a:t>doc.: IEEE </a:t>
            </a:r>
            <a:r>
              <a:rPr lang="en-US" altLang="en-US" sz="1800" b="1" kern="1200" dirty="0" smtClean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rPr>
              <a:t>802.11-20/</a:t>
            </a:r>
            <a:r>
              <a:rPr lang="en-US" altLang="zh-CN" sz="1800" b="1" kern="1200" dirty="0" smtClean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rPr>
              <a:t>1874</a:t>
            </a:r>
            <a:r>
              <a:rPr lang="en-US" altLang="en-US" sz="1800" b="1" kern="1200" dirty="0" smtClean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rPr>
              <a:t>r35</a:t>
            </a:r>
            <a:endParaRPr lang="en-US" altLang="en-US" sz="1800" b="1" kern="1200" dirty="0" smtClean="0">
              <a:solidFill>
                <a:schemeClr val="tx1"/>
              </a:solidFill>
              <a:latin typeface="Times New Roman" panose="02020603050405020304" pitchFamily="18" charset="0"/>
              <a:ea typeface="MS PGothic" panose="020B0600070205080204" pitchFamily="34" charset="-128"/>
              <a:cs typeface="+mn-cs"/>
            </a:endParaRPr>
          </a:p>
        </p:txBody>
      </p:sp>
      <p:sp>
        <p:nvSpPr>
          <p:cNvPr id="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dirty="0" smtClean="0"/>
              <a:t>Submission</a:t>
            </a:r>
          </a:p>
        </p:txBody>
      </p:sp>
      <p:sp>
        <p:nvSpPr>
          <p:cNvPr id="3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685800" y="318314"/>
            <a:ext cx="157960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marL="0" lvl="4">
              <a:defRPr/>
            </a:pPr>
            <a:r>
              <a:rPr lang="en-US" altLang="zh-CN" sz="1800" b="1" dirty="0" smtClean="0"/>
              <a:t>September </a:t>
            </a:r>
            <a:r>
              <a:rPr lang="en-US" altLang="en-US" sz="1800" b="1" dirty="0" smtClean="0"/>
              <a:t>2021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MS PGothic" pitchFamily="34" charset="-128"/>
          <a:cs typeface="MS PGothic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0/11-20-1834-00-00bf-ieee-802-11bf-november-2020-plenary-meeting-minutes.docx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mentor.ieee.org/802.11/dcn/21/11-21-0038-00-00bf-802-11bf-teleconference-minutes-january-2021.docx" TargetMode="External"/><Relationship Id="rId5" Type="http://schemas.openxmlformats.org/officeDocument/2006/relationships/hyperlink" Target="https://mentor.ieee.org/802.11/dcn/20/11-20-1955-01-00bf-802-11bf-teleconference-minutes-december-2020.docx" TargetMode="External"/><Relationship Id="rId4" Type="http://schemas.openxmlformats.org/officeDocument/2006/relationships/hyperlink" Target="https://mentor.ieee.org/802.11/dcn/20/11-20-1909-00-00bf-802-11bf-teleconference-minutes-november-2020.docx" TargetMode="Externa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120-01-00bf-meeting-minutes-january-2021.docx" TargetMode="External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mentor.ieee.org/802.11/dcn/21/11-21-0227-01-00bf-802-11bf-teleconference-minutes-february-2021.docx" TargetMode="Externa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476-00-00bf-meeting-minutes-march-2021.docx" TargetMode="External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mentor.ieee.org/802.11/dcn/21/11-21-0645-03-00bf-802-11bf-teleconference-minutes-april-2021.docx" TargetMode="External"/><Relationship Id="rId4" Type="http://schemas.openxmlformats.org/officeDocument/2006/relationships/hyperlink" Target="https://mentor.ieee.org/802.11/dcn/21/11-21-0547-00-00bf-802-11bf-teleconference-minutes-march-2021.docx" TargetMode="Externa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0/11-20-1465-00-SENS-wlan-sensing-sg-september-2020-interim-meeting-minutes.docx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mentor.ieee.org/802.11/dcn/20/11-20-1729-00-00bf-ieee-802-11bf-teleconference-meeting-minutes-september-and-october-2020.docx" TargetMode="Externa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870-02-00bf-meeting-minutes-may-2021.docx" TargetMode="External"/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mentor.ieee.org/802.11/dcn/21/11-21-0914-03-00bf-ieee-802-11bf-teleconference-minutes-may-july-2021.docx" TargetMode="Externa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1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1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1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1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1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1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1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5.xml"/><Relationship Id="rId1" Type="http://schemas.openxmlformats.org/officeDocument/2006/relationships/slideLayout" Target="../slideLayouts/slideLayout1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6.xml"/><Relationship Id="rId1" Type="http://schemas.openxmlformats.org/officeDocument/2006/relationships/slideLayout" Target="../slideLayouts/slideLayout1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7.xml"/><Relationship Id="rId1" Type="http://schemas.openxmlformats.org/officeDocument/2006/relationships/slideLayout" Target="../slideLayouts/slideLayout1.xml"/></Relationships>
</file>

<file path=ppt/slides/_rels/slide5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306-00-00bf-ieee-802-11bf-july-2021-plenary-meeting-minutes.docx" TargetMode="External"/><Relationship Id="rId2" Type="http://schemas.openxmlformats.org/officeDocument/2006/relationships/notesSlide" Target="../notesSlides/notesSlide58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mentor.ieee.org/802.11/dcn/21/11-21-1314-04-00bf-ieee-802-11bf-teleconference-minutes-july-september-2021.docx" TargetMode="Externa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9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0.xml"/><Relationship Id="rId1" Type="http://schemas.openxmlformats.org/officeDocument/2006/relationships/slideLayout" Target="../slideLayouts/slideLayout1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1.xml"/><Relationship Id="rId1" Type="http://schemas.openxmlformats.org/officeDocument/2006/relationships/slideLayout" Target="../slideLayouts/slideLayout1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2.xml"/><Relationship Id="rId1" Type="http://schemas.openxmlformats.org/officeDocument/2006/relationships/slideLayout" Target="../slideLayouts/slideLayout1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3.xml"/><Relationship Id="rId1" Type="http://schemas.openxmlformats.org/officeDocument/2006/relationships/slideLayout" Target="../slideLayouts/slideLayout1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4.xml"/><Relationship Id="rId1" Type="http://schemas.openxmlformats.org/officeDocument/2006/relationships/slideLayout" Target="../slideLayouts/slideLayout1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5.xml"/><Relationship Id="rId1" Type="http://schemas.openxmlformats.org/officeDocument/2006/relationships/slideLayout" Target="../slideLayouts/slideLayout1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6.xml"/><Relationship Id="rId1" Type="http://schemas.openxmlformats.org/officeDocument/2006/relationships/slideLayout" Target="../slideLayouts/slideLayout1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7.xml"/><Relationship Id="rId1" Type="http://schemas.openxmlformats.org/officeDocument/2006/relationships/slideLayout" Target="../slideLayouts/slideLayout1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8.xml"/><Relationship Id="rId1" Type="http://schemas.openxmlformats.org/officeDocument/2006/relationships/slideLayout" Target="../slideLayouts/slideLayout1.xml"/></Relationships>
</file>

<file path=ppt/slides/_rels/slide6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9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7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0.xml"/><Relationship Id="rId1" Type="http://schemas.openxmlformats.org/officeDocument/2006/relationships/slideLayout" Target="../slideLayouts/slideLayout1.xml"/></Relationships>
</file>

<file path=ppt/slides/_rels/slide7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1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19800" y="6475413"/>
            <a:ext cx="25241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4099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3C60C8EF-9059-491D-8C36-897D12374B72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en-US" sz="1200" b="0" smtClean="0"/>
          </a:p>
        </p:txBody>
      </p:sp>
      <p:sp>
        <p:nvSpPr>
          <p:cNvPr id="4100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914400"/>
            <a:ext cx="8305800" cy="1066800"/>
          </a:xfrm>
        </p:spPr>
        <p:txBody>
          <a:bodyPr/>
          <a:lstStyle/>
          <a:p>
            <a:r>
              <a:rPr lang="en-US" altLang="en-US" dirty="0" err="1" smtClean="0"/>
              <a:t>TG</a:t>
            </a:r>
            <a:r>
              <a:rPr lang="en-US" altLang="zh-CN" dirty="0" err="1" smtClean="0"/>
              <a:t>bf</a:t>
            </a:r>
            <a:r>
              <a:rPr lang="en-US" altLang="zh-CN" dirty="0" smtClean="0"/>
              <a:t> </a:t>
            </a:r>
            <a:r>
              <a:rPr lang="en-US" altLang="en-US" dirty="0" smtClean="0"/>
              <a:t>Motions List</a:t>
            </a:r>
          </a:p>
        </p:txBody>
      </p:sp>
      <p:sp>
        <p:nvSpPr>
          <p:cNvPr id="410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5908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en-US" sz="2000" dirty="0" smtClean="0"/>
              <a:t>Date:</a:t>
            </a:r>
            <a:r>
              <a:rPr lang="en-US" altLang="en-US" sz="2000" b="0" dirty="0" smtClean="0"/>
              <a:t> 2021-02-05</a:t>
            </a:r>
          </a:p>
        </p:txBody>
      </p:sp>
      <p:sp>
        <p:nvSpPr>
          <p:cNvPr id="4102" name="Rectangle 12"/>
          <p:cNvSpPr>
            <a:spLocks noChangeArrowheads="1"/>
          </p:cNvSpPr>
          <p:nvPr/>
        </p:nvSpPr>
        <p:spPr bwMode="auto">
          <a:xfrm>
            <a:off x="685800" y="31242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buFontTx/>
              <a:buNone/>
            </a:pPr>
            <a:r>
              <a:rPr lang="en-US" altLang="en-US" sz="2000"/>
              <a:t> Author:</a:t>
            </a:r>
            <a:endParaRPr lang="en-US" altLang="en-US" sz="2000" b="0"/>
          </a:p>
        </p:txBody>
      </p:sp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838200" y="3671888"/>
          <a:ext cx="7620000" cy="823913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24000"/>
                <a:gridCol w="1203158"/>
                <a:gridCol w="2165684"/>
                <a:gridCol w="802105"/>
                <a:gridCol w="1925053"/>
              </a:tblGrid>
              <a:tr h="275273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T="45691" marB="4569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T="45691" marB="4569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T="45691" marB="4569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T="45691" marB="4569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T="45691" marB="4569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863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Tony Xiao Han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Huawei Technologies Co., Ltd.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F3, Huawei Base, Shenzhen, China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Tony.hanxiao@huawei.com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B45F7C9C-C4C8-4504-BDFE-930339A5D84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10</a:t>
            </a:fld>
            <a:endParaRPr lang="en-US" altLang="en-US" sz="1200" b="0" smtClean="0"/>
          </a:p>
        </p:txBody>
      </p:sp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685800" y="2514600"/>
            <a:ext cx="7772400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zh-CN" sz="4000" dirty="0" smtClean="0"/>
              <a:t>Motions on </a:t>
            </a:r>
            <a:r>
              <a:rPr lang="en-US" altLang="zh-CN" sz="4000" dirty="0" smtClean="0">
                <a:solidFill>
                  <a:srgbClr val="0000FF"/>
                </a:solidFill>
              </a:rPr>
              <a:t>December 8</a:t>
            </a:r>
            <a:r>
              <a:rPr lang="en-US" altLang="en-US" sz="4000" dirty="0" smtClean="0"/>
              <a:t>.</a:t>
            </a:r>
          </a:p>
          <a:p>
            <a:pPr lvl="1"/>
            <a:endParaRPr lang="en-US" altLang="en-US" sz="3600" dirty="0" smtClean="0"/>
          </a:p>
          <a:p>
            <a:pPr lvl="1"/>
            <a:endParaRPr lang="en-US" altLang="en-US" sz="3600" dirty="0"/>
          </a:p>
        </p:txBody>
      </p:sp>
      <p:sp>
        <p:nvSpPr>
          <p:cNvPr id="717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2950629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11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5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zh-CN" kern="0" dirty="0"/>
              <a:t>Move to adopt </a:t>
            </a:r>
            <a:r>
              <a:rPr lang="en-US" altLang="zh-CN" kern="0" dirty="0" smtClean="0"/>
              <a:t>11-20/1812r0 </a:t>
            </a:r>
            <a:r>
              <a:rPr lang="en-US" altLang="zh-CN" kern="0" dirty="0"/>
              <a:t>as the selection procedure document for </a:t>
            </a:r>
            <a:r>
              <a:rPr lang="en-US" altLang="zh-CN" kern="0" dirty="0" err="1"/>
              <a:t>TGbf</a:t>
            </a:r>
            <a:r>
              <a:rPr lang="en-US" altLang="zh-CN" kern="0" dirty="0"/>
              <a:t>.</a:t>
            </a:r>
            <a:endParaRPr lang="en-US" altLang="zh-CN" kern="0" dirty="0" smtClean="0"/>
          </a:p>
          <a:p>
            <a:pPr>
              <a:defRPr/>
            </a:pPr>
            <a:endParaRPr lang="en-US" altLang="zh-CN" kern="0" dirty="0" smtClean="0"/>
          </a:p>
          <a:p>
            <a:pPr marL="285750" lvl="1">
              <a:buFont typeface="Arial" panose="020B0604020202020204" pitchFamily="34" charset="0"/>
              <a:buChar char="•"/>
              <a:defRPr/>
            </a:pPr>
            <a:r>
              <a:rPr lang="en-US" altLang="zh-CN" kern="0" dirty="0" smtClean="0"/>
              <a:t>Move: </a:t>
            </a:r>
            <a:r>
              <a:rPr lang="en-US" altLang="zh-CN" dirty="0"/>
              <a:t>Claudio Da Silva </a:t>
            </a:r>
            <a:r>
              <a:rPr lang="en-US" altLang="zh-CN" dirty="0" smtClean="0"/>
              <a:t>	</a:t>
            </a:r>
            <a:r>
              <a:rPr lang="en-US" altLang="zh-CN" kern="0" dirty="0" smtClean="0"/>
              <a:t>	Second: </a:t>
            </a:r>
            <a:r>
              <a:rPr lang="en-US" altLang="zh-CN" kern="0" dirty="0"/>
              <a:t>Assaf Kasher </a:t>
            </a:r>
            <a:r>
              <a:rPr lang="en-US" altLang="zh-CN" kern="0" dirty="0" smtClean="0"/>
              <a:t>	</a:t>
            </a:r>
          </a:p>
          <a:p>
            <a:pPr marL="285750" lvl="1">
              <a:buFont typeface="Arial" panose="020B0604020202020204" pitchFamily="34" charset="0"/>
              <a:buChar char="•"/>
              <a:defRPr/>
            </a:pPr>
            <a:r>
              <a:rPr lang="en-US" altLang="zh-CN" kern="0" dirty="0" smtClean="0"/>
              <a:t>Result: </a:t>
            </a:r>
            <a:r>
              <a:rPr lang="en-US" altLang="zh-CN" dirty="0">
                <a:highlight>
                  <a:srgbClr val="00FF00"/>
                </a:highlight>
              </a:rPr>
              <a:t>Approved by unanimous consent</a:t>
            </a:r>
            <a:endParaRPr lang="en-US" altLang="zh-CN" kern="0" dirty="0"/>
          </a:p>
          <a:p>
            <a:pPr marL="285750" lvl="1">
              <a:buFont typeface="Arial" panose="020B0604020202020204" pitchFamily="34" charset="0"/>
              <a:buChar char="•"/>
              <a:defRPr/>
            </a:pPr>
            <a:endParaRPr lang="en-US" altLang="zh-CN" dirty="0" smtClean="0"/>
          </a:p>
          <a:p>
            <a:pPr lvl="1">
              <a:defRPr/>
            </a:pPr>
            <a:endParaRPr lang="en-US" altLang="zh-CN" kern="0" dirty="0"/>
          </a:p>
        </p:txBody>
      </p:sp>
    </p:spTree>
    <p:extLst>
      <p:ext uri="{BB962C8B-B14F-4D97-AF65-F5344CB8AC3E}">
        <p14:creationId xmlns:p14="http://schemas.microsoft.com/office/powerpoint/2010/main" val="2968988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12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6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zh-CN" kern="0" dirty="0"/>
              <a:t>Move to adopt 11-20/1813r0 as the functional requirement document for </a:t>
            </a:r>
            <a:r>
              <a:rPr lang="en-US" altLang="zh-CN" kern="0" dirty="0" err="1" smtClean="0"/>
              <a:t>TGbf</a:t>
            </a:r>
            <a:r>
              <a:rPr lang="en-US" altLang="zh-CN" kern="0" dirty="0" smtClean="0"/>
              <a:t>. The </a:t>
            </a:r>
            <a:r>
              <a:rPr lang="en-US" altLang="zh-CN" kern="0" dirty="0"/>
              <a:t>Functional Requirements document may be modified at any time by a 75% approval vote.</a:t>
            </a:r>
          </a:p>
          <a:p>
            <a:pPr>
              <a:defRPr/>
            </a:pPr>
            <a:endParaRPr lang="en-US" altLang="zh-CN" kern="0" dirty="0" smtClean="0"/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kern="0" dirty="0" smtClean="0"/>
              <a:t>Move: </a:t>
            </a:r>
            <a:r>
              <a:rPr lang="en-US" altLang="zh-CN" dirty="0"/>
              <a:t>Claudio Da </a:t>
            </a:r>
            <a:r>
              <a:rPr lang="en-US" altLang="zh-CN" dirty="0" smtClean="0"/>
              <a:t>Silva</a:t>
            </a:r>
            <a:r>
              <a:rPr lang="en-US" altLang="zh-CN" kern="0" dirty="0" smtClean="0"/>
              <a:t>		Second: </a:t>
            </a:r>
            <a:r>
              <a:rPr lang="en-US" altLang="zh-CN" kern="0" dirty="0"/>
              <a:t>Sang Kim </a:t>
            </a:r>
            <a:r>
              <a:rPr lang="en-US" altLang="zh-CN" kern="0" dirty="0" smtClean="0"/>
              <a:t>	</a:t>
            </a:r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kern="0" dirty="0" smtClean="0"/>
              <a:t>Result: </a:t>
            </a:r>
            <a:r>
              <a:rPr lang="en-US" altLang="zh-CN" dirty="0">
                <a:highlight>
                  <a:srgbClr val="00FF00"/>
                </a:highlight>
              </a:rPr>
              <a:t>Approved by unanimous consent</a:t>
            </a:r>
            <a:endParaRPr lang="en-US" altLang="zh-CN" kern="0" dirty="0"/>
          </a:p>
          <a:p>
            <a:pPr lvl="1">
              <a:defRPr/>
            </a:pPr>
            <a:endParaRPr lang="en-US" altLang="zh-CN" kern="0" dirty="0"/>
          </a:p>
        </p:txBody>
      </p:sp>
    </p:spTree>
    <p:extLst>
      <p:ext uri="{BB962C8B-B14F-4D97-AF65-F5344CB8AC3E}">
        <p14:creationId xmlns:p14="http://schemas.microsoft.com/office/powerpoint/2010/main" val="1127158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B45F7C9C-C4C8-4504-BDFE-930339A5D84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13</a:t>
            </a:fld>
            <a:endParaRPr lang="en-US" altLang="en-US" sz="1200" b="0" smtClean="0"/>
          </a:p>
        </p:txBody>
      </p:sp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685800" y="2514600"/>
            <a:ext cx="7772400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zh-CN" sz="4000" dirty="0" smtClean="0"/>
              <a:t>Motions on </a:t>
            </a:r>
            <a:r>
              <a:rPr lang="en-US" altLang="zh-CN" sz="4000" dirty="0" smtClean="0">
                <a:solidFill>
                  <a:srgbClr val="0000FF"/>
                </a:solidFill>
              </a:rPr>
              <a:t>January 12, 13, 14</a:t>
            </a:r>
            <a:r>
              <a:rPr lang="en-US" altLang="en-US" sz="4000" dirty="0" smtClean="0"/>
              <a:t>.</a:t>
            </a:r>
          </a:p>
          <a:p>
            <a:pPr lvl="1"/>
            <a:endParaRPr lang="en-US" altLang="en-US" sz="3600" dirty="0" smtClean="0"/>
          </a:p>
          <a:p>
            <a:pPr lvl="1"/>
            <a:endParaRPr lang="en-US" altLang="en-US" sz="3600" dirty="0"/>
          </a:p>
        </p:txBody>
      </p:sp>
      <p:sp>
        <p:nvSpPr>
          <p:cNvPr id="717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3397352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795E1BE7-2806-4869-AE7C-550826B03251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14</a:t>
            </a:fld>
            <a:endParaRPr lang="en-US" altLang="en-US" sz="1200" b="0" smtClean="0"/>
          </a:p>
        </p:txBody>
      </p:sp>
      <p:sp>
        <p:nvSpPr>
          <p:cNvPr id="19459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800" dirty="0">
                <a:solidFill>
                  <a:schemeClr val="tx2"/>
                </a:solidFill>
              </a:rPr>
              <a:t>Approve </a:t>
            </a:r>
            <a:r>
              <a:rPr lang="en-US" altLang="en-US" sz="2800" dirty="0" err="1" smtClean="0">
                <a:solidFill>
                  <a:schemeClr val="tx2"/>
                </a:solidFill>
              </a:rPr>
              <a:t>TGbf</a:t>
            </a:r>
            <a:r>
              <a:rPr lang="en-US" altLang="en-US" sz="2800" dirty="0" smtClean="0">
                <a:solidFill>
                  <a:schemeClr val="tx2"/>
                </a:solidFill>
              </a:rPr>
              <a:t> </a:t>
            </a:r>
            <a:r>
              <a:rPr lang="en-US" altLang="en-US" sz="2800" dirty="0">
                <a:solidFill>
                  <a:schemeClr val="tx2"/>
                </a:solidFill>
              </a:rPr>
              <a:t>meeting minutes</a:t>
            </a:r>
          </a:p>
        </p:txBody>
      </p:sp>
      <p:sp>
        <p:nvSpPr>
          <p:cNvPr id="19460" name="Rectangle 3"/>
          <p:cNvSpPr txBox="1">
            <a:spLocks noChangeArrowheads="1"/>
          </p:cNvSpPr>
          <p:nvPr/>
        </p:nvSpPr>
        <p:spPr bwMode="auto">
          <a:xfrm>
            <a:off x="685800" y="1524000"/>
            <a:ext cx="7858125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 sz="2000" dirty="0"/>
              <a:t>Move to approve </a:t>
            </a:r>
            <a:r>
              <a:rPr lang="en-US" altLang="zh-CN" sz="2000" dirty="0" err="1" smtClean="0"/>
              <a:t>TGbf</a:t>
            </a:r>
            <a:r>
              <a:rPr lang="en-US" altLang="zh-CN" sz="2000" dirty="0" smtClean="0"/>
              <a:t> minutes </a:t>
            </a:r>
            <a:r>
              <a:rPr lang="en-US" altLang="zh-CN" sz="2000" dirty="0"/>
              <a:t>of meetings and teleconferences from </a:t>
            </a:r>
            <a:r>
              <a:rPr lang="en-US" altLang="zh-CN" sz="2000" dirty="0" smtClean="0"/>
              <a:t>November 2020 </a:t>
            </a:r>
            <a:r>
              <a:rPr lang="en-US" altLang="zh-CN" sz="2000" dirty="0"/>
              <a:t>meeting to today: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600" dirty="0"/>
              <a:t>November </a:t>
            </a:r>
            <a:r>
              <a:rPr lang="en-US" altLang="zh-CN" sz="1600" dirty="0" smtClean="0"/>
              <a:t>plenary: </a:t>
            </a:r>
            <a:r>
              <a:rPr lang="en-US" altLang="zh-CN" sz="1600" dirty="0">
                <a:hlinkClick r:id="rId3"/>
              </a:rPr>
              <a:t>https://</a:t>
            </a:r>
            <a:r>
              <a:rPr lang="en-US" altLang="zh-CN" sz="1600" dirty="0" smtClean="0">
                <a:hlinkClick r:id="rId3"/>
              </a:rPr>
              <a:t>mentor.ieee.org/802.11/dcn/20/11-20-1834-00-00bf-ieee-802-11bf-november-2020-plenary-meeting-minutes.docx</a:t>
            </a:r>
            <a:endParaRPr lang="en-US" altLang="zh-CN" sz="1600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US" altLang="zh-CN" sz="16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600" dirty="0" smtClean="0"/>
              <a:t>Teleconferences </a:t>
            </a:r>
            <a:r>
              <a:rPr lang="en-US" altLang="zh-CN" sz="1600" dirty="0"/>
              <a:t>November </a:t>
            </a:r>
            <a:r>
              <a:rPr lang="en-US" altLang="zh-CN" sz="1600" dirty="0" smtClean="0"/>
              <a:t>- January: </a:t>
            </a:r>
          </a:p>
          <a:p>
            <a:pPr marL="714375" lvl="1" indent="0">
              <a:buNone/>
            </a:pPr>
            <a:r>
              <a:rPr lang="en-US" altLang="zh-CN" sz="1600" dirty="0" smtClean="0">
                <a:hlinkClick r:id="rId4"/>
              </a:rPr>
              <a:t>https</a:t>
            </a:r>
            <a:r>
              <a:rPr lang="en-US" altLang="zh-CN" sz="1600" dirty="0">
                <a:hlinkClick r:id="rId4"/>
              </a:rPr>
              <a:t>://</a:t>
            </a:r>
            <a:r>
              <a:rPr lang="en-US" altLang="zh-CN" sz="1600" dirty="0" smtClean="0">
                <a:hlinkClick r:id="rId4"/>
              </a:rPr>
              <a:t>mentor.ieee.org/802.11/dcn/20/11-20-1909-00-00bf-802-11bf-teleconference-minutes-november-2020.docx</a:t>
            </a:r>
            <a:endParaRPr lang="en-US" altLang="zh-CN" sz="1600" dirty="0" smtClean="0"/>
          </a:p>
          <a:p>
            <a:pPr marL="714375" lvl="1" indent="0">
              <a:buNone/>
            </a:pPr>
            <a:r>
              <a:rPr lang="en-US" altLang="zh-CN" sz="1600" dirty="0">
                <a:hlinkClick r:id="rId5"/>
              </a:rPr>
              <a:t>https://</a:t>
            </a:r>
            <a:r>
              <a:rPr lang="en-US" altLang="zh-CN" sz="1600" dirty="0" smtClean="0">
                <a:hlinkClick r:id="rId5"/>
              </a:rPr>
              <a:t>mentor.ieee.org/802.11/dcn/20/11-20-1955-01-00bf-802-11bf-teleconference-minutes-december-2020.docx</a:t>
            </a:r>
            <a:endParaRPr lang="en-US" altLang="zh-CN" sz="1600" dirty="0" smtClean="0"/>
          </a:p>
          <a:p>
            <a:pPr marL="714375" lvl="1" indent="0">
              <a:buNone/>
            </a:pPr>
            <a:r>
              <a:rPr lang="en-US" altLang="zh-CN" sz="1600" dirty="0">
                <a:hlinkClick r:id="rId6"/>
              </a:rPr>
              <a:t>https://mentor.ieee.org/802.11/dcn/21/11-21-0038-00-00bf-802-11bf-teleconference-minutes-january-2021.docx</a:t>
            </a:r>
            <a:endParaRPr lang="en-US" altLang="zh-CN" sz="1600" dirty="0"/>
          </a:p>
          <a:p>
            <a:endParaRPr lang="en-US" altLang="zh-CN" sz="2000" dirty="0" smtClean="0"/>
          </a:p>
          <a:p>
            <a:r>
              <a:rPr lang="en-US" altLang="zh-CN" sz="2000" dirty="0" smtClean="0"/>
              <a:t>Move</a:t>
            </a:r>
            <a:r>
              <a:rPr lang="en-US" altLang="zh-CN" sz="2000" dirty="0"/>
              <a:t>: Leif Wilhelmsson 		Second: Claudio Da Silva </a:t>
            </a:r>
          </a:p>
          <a:p>
            <a:endParaRPr lang="en-US" altLang="zh-CN" sz="2000" dirty="0"/>
          </a:p>
          <a:p>
            <a:r>
              <a:rPr lang="en-US" altLang="zh-CN" sz="2000" dirty="0"/>
              <a:t>Result</a:t>
            </a:r>
            <a:r>
              <a:rPr lang="en-US" altLang="zh-CN" sz="2000" dirty="0" smtClean="0"/>
              <a:t>:</a:t>
            </a:r>
            <a:r>
              <a:rPr lang="en-US" altLang="zh-CN" sz="2000" dirty="0">
                <a:highlight>
                  <a:srgbClr val="00FF00"/>
                </a:highlight>
              </a:rPr>
              <a:t> Approved by unanimous consent</a:t>
            </a:r>
            <a:endParaRPr lang="zh-CN" altLang="en-US" sz="2000" dirty="0"/>
          </a:p>
          <a:p>
            <a:pPr marL="0" indent="0">
              <a:buNone/>
            </a:pPr>
            <a:endParaRPr lang="zh-CN" altLang="en-US" sz="2000" dirty="0" smtClean="0"/>
          </a:p>
          <a:p>
            <a:endParaRPr lang="zh-CN" altLang="en-US" sz="2000" dirty="0"/>
          </a:p>
        </p:txBody>
      </p:sp>
      <p:sp>
        <p:nvSpPr>
          <p:cNvPr id="19461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1469441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15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7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zh-CN" kern="0" dirty="0"/>
              <a:t>Move to adopt </a:t>
            </a:r>
            <a:r>
              <a:rPr lang="en-US" altLang="zh-CN" kern="0" dirty="0" smtClean="0"/>
              <a:t>11-20</a:t>
            </a:r>
            <a:r>
              <a:rPr lang="en-US" altLang="zh-CN" kern="0" dirty="0"/>
              <a:t>/-</a:t>
            </a:r>
            <a:r>
              <a:rPr lang="en-US" altLang="zh-CN" kern="0" dirty="0" smtClean="0"/>
              <a:t>1712r</a:t>
            </a:r>
            <a:r>
              <a:rPr lang="en-US" altLang="zh-CN" kern="0" dirty="0" smtClean="0">
                <a:solidFill>
                  <a:srgbClr val="FF0000"/>
                </a:solidFill>
              </a:rPr>
              <a:t>2</a:t>
            </a:r>
            <a:r>
              <a:rPr lang="en-US" altLang="zh-CN" kern="0" dirty="0" smtClean="0"/>
              <a:t> </a:t>
            </a:r>
            <a:r>
              <a:rPr lang="en-US" altLang="zh-CN" kern="0" dirty="0"/>
              <a:t>as the </a:t>
            </a:r>
            <a:r>
              <a:rPr lang="en-US" altLang="zh-CN" dirty="0"/>
              <a:t>use cases </a:t>
            </a:r>
            <a:r>
              <a:rPr lang="en-US" altLang="zh-CN" kern="0" dirty="0" smtClean="0"/>
              <a:t>document </a:t>
            </a:r>
            <a:r>
              <a:rPr lang="en-US" altLang="zh-CN" kern="0" dirty="0"/>
              <a:t>for </a:t>
            </a:r>
            <a:r>
              <a:rPr lang="en-US" altLang="zh-CN" kern="0" dirty="0" err="1"/>
              <a:t>TGbf</a:t>
            </a:r>
            <a:r>
              <a:rPr lang="en-US" altLang="zh-CN" kern="0" dirty="0"/>
              <a:t>.</a:t>
            </a:r>
            <a:endParaRPr lang="en-US" altLang="zh-CN" kern="0" dirty="0" smtClean="0"/>
          </a:p>
          <a:p>
            <a:pPr>
              <a:defRPr/>
            </a:pPr>
            <a:endParaRPr lang="en-US" altLang="zh-CN" kern="0" dirty="0" smtClean="0"/>
          </a:p>
          <a:p>
            <a:pPr marL="285750" lvl="1">
              <a:buFont typeface="Arial" panose="020B0604020202020204" pitchFamily="34" charset="0"/>
              <a:buChar char="•"/>
              <a:defRPr/>
            </a:pPr>
            <a:r>
              <a:rPr lang="en-US" altLang="zh-CN" kern="0" dirty="0" smtClean="0"/>
              <a:t>Move: </a:t>
            </a:r>
            <a:r>
              <a:rPr lang="en-US" altLang="zh-CN" kern="0" dirty="0"/>
              <a:t>Assaf Kasher</a:t>
            </a:r>
            <a:r>
              <a:rPr lang="en-US" altLang="zh-CN" dirty="0" smtClean="0"/>
              <a:t> 	</a:t>
            </a:r>
            <a:r>
              <a:rPr lang="en-US" altLang="zh-CN" kern="0" dirty="0" smtClean="0"/>
              <a:t>	Second: Rui Du	</a:t>
            </a:r>
          </a:p>
          <a:p>
            <a:pPr marL="285750" lvl="1">
              <a:buFont typeface="Arial" panose="020B0604020202020204" pitchFamily="34" charset="0"/>
              <a:buChar char="•"/>
              <a:defRPr/>
            </a:pPr>
            <a:r>
              <a:rPr lang="en-US" altLang="zh-CN" kern="0" dirty="0" smtClean="0"/>
              <a:t>Result: </a:t>
            </a:r>
            <a:r>
              <a:rPr lang="en-US" altLang="zh-CN" dirty="0">
                <a:highlight>
                  <a:srgbClr val="00FF00"/>
                </a:highlight>
              </a:rPr>
              <a:t>Approved by unanimous consent</a:t>
            </a:r>
            <a:endParaRPr lang="zh-CN" altLang="en-US" dirty="0"/>
          </a:p>
          <a:p>
            <a:pPr lvl="1">
              <a:defRPr/>
            </a:pPr>
            <a:endParaRPr lang="en-US" altLang="zh-CN" kern="0" dirty="0"/>
          </a:p>
        </p:txBody>
      </p:sp>
    </p:spTree>
    <p:extLst>
      <p:ext uri="{BB962C8B-B14F-4D97-AF65-F5344CB8AC3E}">
        <p14:creationId xmlns:p14="http://schemas.microsoft.com/office/powerpoint/2010/main" val="1352245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B45F7C9C-C4C8-4504-BDFE-930339A5D84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16</a:t>
            </a:fld>
            <a:endParaRPr lang="en-US" altLang="en-US" sz="1200" b="0" smtClean="0"/>
          </a:p>
        </p:txBody>
      </p:sp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685800" y="2514600"/>
            <a:ext cx="7772400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zh-CN" sz="4000" dirty="0" smtClean="0"/>
              <a:t>Motions on </a:t>
            </a:r>
            <a:r>
              <a:rPr lang="en-US" altLang="zh-CN" sz="4000" dirty="0" smtClean="0">
                <a:solidFill>
                  <a:srgbClr val="0000FF"/>
                </a:solidFill>
              </a:rPr>
              <a:t>February 2</a:t>
            </a:r>
            <a:r>
              <a:rPr lang="en-US" altLang="en-US" sz="4000" dirty="0" smtClean="0"/>
              <a:t>.</a:t>
            </a:r>
          </a:p>
          <a:p>
            <a:pPr lvl="1"/>
            <a:endParaRPr lang="en-US" altLang="en-US" sz="3600" dirty="0" smtClean="0"/>
          </a:p>
          <a:p>
            <a:pPr lvl="1"/>
            <a:endParaRPr lang="en-US" altLang="en-US" sz="3600" dirty="0"/>
          </a:p>
        </p:txBody>
      </p:sp>
      <p:sp>
        <p:nvSpPr>
          <p:cNvPr id="717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674143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17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8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zh-CN" kern="0" dirty="0"/>
              <a:t>Move to add the following to 11bf SFD</a:t>
            </a:r>
            <a:r>
              <a:rPr lang="en-US" altLang="zh-CN" kern="0" dirty="0" smtClean="0"/>
              <a:t>:</a:t>
            </a:r>
          </a:p>
          <a:p>
            <a:pPr lvl="1">
              <a:defRPr/>
            </a:pPr>
            <a:r>
              <a:rPr lang="en-US" altLang="zh-CN" kern="0" dirty="0"/>
              <a:t>A sensing procedure allows a STA to perform WLAN sensing and obtain measurement results. A sensing session is an instance of a sensing procedure with associated operational parameters of that instance.</a:t>
            </a:r>
            <a:endParaRPr lang="en-US" altLang="zh-CN" kern="0" dirty="0" smtClean="0"/>
          </a:p>
          <a:p>
            <a:pPr>
              <a:defRPr/>
            </a:pPr>
            <a:endParaRPr lang="en-US" altLang="zh-CN" kern="0" dirty="0" smtClean="0"/>
          </a:p>
          <a:p>
            <a:pPr>
              <a:defRPr/>
            </a:pPr>
            <a:endParaRPr lang="en-US" altLang="zh-CN" kern="0" dirty="0" smtClean="0"/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b="1" kern="0" dirty="0" smtClean="0"/>
              <a:t>Move: Cheng Chen</a:t>
            </a:r>
            <a:r>
              <a:rPr lang="en-US" altLang="zh-CN" b="1" dirty="0" smtClean="0"/>
              <a:t>	</a:t>
            </a:r>
            <a:r>
              <a:rPr lang="en-US" altLang="zh-CN" b="1" kern="0" dirty="0" smtClean="0"/>
              <a:t>	Second: </a:t>
            </a:r>
            <a:r>
              <a:rPr lang="en-US" altLang="zh-CN" b="1" kern="0" dirty="0"/>
              <a:t>Solomon Trainin </a:t>
            </a:r>
            <a:r>
              <a:rPr lang="en-US" altLang="zh-CN" b="1" kern="0" dirty="0" smtClean="0"/>
              <a:t>	</a:t>
            </a:r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b="1" kern="0" dirty="0" smtClean="0"/>
              <a:t>Result:</a:t>
            </a:r>
            <a:r>
              <a:rPr lang="en-US" altLang="zh-CN" dirty="0">
                <a:highlight>
                  <a:srgbClr val="00FF00"/>
                </a:highlight>
              </a:rPr>
              <a:t> Approved by unanimous consent</a:t>
            </a:r>
            <a:endParaRPr lang="en-US" altLang="zh-CN" kern="0" dirty="0"/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endParaRPr lang="en-US" altLang="zh-CN" b="1" kern="0" dirty="0" smtClean="0"/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kern="0" dirty="0" smtClean="0"/>
              <a:t>Note</a:t>
            </a:r>
            <a:r>
              <a:rPr lang="zh-CN" altLang="en-US" kern="0" dirty="0"/>
              <a:t>：  </a:t>
            </a:r>
            <a:r>
              <a:rPr lang="en-US" altLang="zh-CN" kern="0" dirty="0"/>
              <a:t>Related document </a:t>
            </a:r>
            <a:r>
              <a:rPr lang="en-US" altLang="zh-CN" kern="0" dirty="0" smtClean="0"/>
              <a:t>20/1849r4</a:t>
            </a:r>
            <a:endParaRPr lang="en-US" altLang="zh-CN" kern="0" dirty="0"/>
          </a:p>
          <a:p>
            <a:pPr marL="0" lvl="1" indent="0">
              <a:buNone/>
              <a:defRPr/>
            </a:pPr>
            <a:endParaRPr lang="en-US" altLang="zh-CN" b="1" kern="0" dirty="0"/>
          </a:p>
        </p:txBody>
      </p:sp>
    </p:spTree>
    <p:extLst>
      <p:ext uri="{BB962C8B-B14F-4D97-AF65-F5344CB8AC3E}">
        <p14:creationId xmlns:p14="http://schemas.microsoft.com/office/powerpoint/2010/main" val="1443288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18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9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6002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zh-CN" kern="0" dirty="0"/>
              <a:t>Move to add the following to 11bf SFD</a:t>
            </a:r>
            <a:r>
              <a:rPr lang="en-US" altLang="zh-CN" kern="0" dirty="0" smtClean="0"/>
              <a:t>:</a:t>
            </a:r>
          </a:p>
          <a:p>
            <a:pPr lvl="1">
              <a:defRPr/>
            </a:pPr>
            <a:r>
              <a:rPr lang="en-US" altLang="zh-CN" kern="0" dirty="0" smtClean="0"/>
              <a:t>Sensing </a:t>
            </a:r>
            <a:r>
              <a:rPr lang="en-US" altLang="zh-CN" kern="0" dirty="0"/>
              <a:t>initiator and sensing responder</a:t>
            </a:r>
          </a:p>
          <a:p>
            <a:pPr lvl="2">
              <a:defRPr/>
            </a:pPr>
            <a:r>
              <a:rPr lang="en-US" altLang="zh-CN" sz="1400" kern="0" dirty="0" smtClean="0"/>
              <a:t>Sensing </a:t>
            </a:r>
            <a:r>
              <a:rPr lang="en-US" altLang="zh-CN" sz="1400" kern="0" dirty="0"/>
              <a:t>initiator: a STA that initiates a WLAN sensing session</a:t>
            </a:r>
          </a:p>
          <a:p>
            <a:pPr lvl="2">
              <a:defRPr/>
            </a:pPr>
            <a:r>
              <a:rPr lang="en-US" altLang="zh-CN" sz="1400" kern="0" dirty="0" smtClean="0"/>
              <a:t>Sensing </a:t>
            </a:r>
            <a:r>
              <a:rPr lang="en-US" altLang="zh-CN" sz="1400" kern="0" dirty="0"/>
              <a:t>responder: a STA that participates in a WLAN sensing session initiated by a sensing initiator</a:t>
            </a:r>
          </a:p>
          <a:p>
            <a:pPr lvl="1">
              <a:defRPr/>
            </a:pPr>
            <a:r>
              <a:rPr lang="en-US" altLang="zh-CN" kern="0" dirty="0" smtClean="0"/>
              <a:t>Sensing </a:t>
            </a:r>
            <a:r>
              <a:rPr lang="en-US" altLang="zh-CN" kern="0" dirty="0"/>
              <a:t>transmitter and sensing receiver</a:t>
            </a:r>
          </a:p>
          <a:p>
            <a:pPr lvl="2">
              <a:defRPr/>
            </a:pPr>
            <a:r>
              <a:rPr lang="en-US" altLang="zh-CN" sz="1400" kern="0" dirty="0" smtClean="0"/>
              <a:t>Sensing </a:t>
            </a:r>
            <a:r>
              <a:rPr lang="en-US" altLang="zh-CN" sz="1400" kern="0" dirty="0"/>
              <a:t>transmitter: a STA that transmits PPDUs used for sensing measurements in a sensing session</a:t>
            </a:r>
          </a:p>
          <a:p>
            <a:pPr lvl="2">
              <a:defRPr/>
            </a:pPr>
            <a:r>
              <a:rPr lang="en-US" altLang="zh-CN" sz="1400" kern="0" dirty="0" smtClean="0"/>
              <a:t>Sensing </a:t>
            </a:r>
            <a:r>
              <a:rPr lang="en-US" altLang="zh-CN" sz="1400" kern="0" dirty="0"/>
              <a:t>receiver: a STA that receives PPDUs sent by a sensing transmitter and performs sensing measurements in a sensing session</a:t>
            </a:r>
          </a:p>
          <a:p>
            <a:pPr lvl="1">
              <a:defRPr/>
            </a:pPr>
            <a:r>
              <a:rPr lang="en-US" altLang="zh-CN" kern="0" dirty="0" smtClean="0"/>
              <a:t>A </a:t>
            </a:r>
            <a:r>
              <a:rPr lang="en-US" altLang="zh-CN" kern="0" dirty="0"/>
              <a:t>STA can assume multiple roles in one sensing session.</a:t>
            </a:r>
          </a:p>
          <a:p>
            <a:pPr>
              <a:defRPr/>
            </a:pPr>
            <a:endParaRPr lang="en-US" altLang="zh-CN" sz="1400" kern="0" dirty="0" smtClean="0"/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b="1" kern="0" dirty="0"/>
              <a:t>Move: Cheng Chen		Second: Edward Au 	</a:t>
            </a:r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b="1" kern="0" dirty="0" smtClean="0"/>
              <a:t>Result:</a:t>
            </a:r>
            <a:r>
              <a:rPr lang="en-US" altLang="zh-CN" dirty="0">
                <a:highlight>
                  <a:srgbClr val="00FF00"/>
                </a:highlight>
              </a:rPr>
              <a:t> Approved by unanimous consent</a:t>
            </a:r>
            <a:endParaRPr lang="en-US" altLang="zh-CN" kern="0" dirty="0"/>
          </a:p>
          <a:p>
            <a:pPr marL="0" lvl="1" indent="0">
              <a:buNone/>
              <a:defRPr/>
            </a:pPr>
            <a:endParaRPr lang="en-US" altLang="zh-CN" kern="0" dirty="0" smtClean="0"/>
          </a:p>
          <a:p>
            <a:pPr marL="0" lvl="1" indent="0">
              <a:buNone/>
              <a:defRPr/>
            </a:pPr>
            <a:r>
              <a:rPr lang="en-US" altLang="zh-CN" kern="0" dirty="0" smtClean="0"/>
              <a:t>Note</a:t>
            </a:r>
            <a:r>
              <a:rPr lang="zh-CN" altLang="en-US" kern="0" dirty="0"/>
              <a:t>：  </a:t>
            </a:r>
            <a:r>
              <a:rPr lang="en-US" altLang="zh-CN" kern="0" dirty="0"/>
              <a:t>Related document </a:t>
            </a:r>
            <a:r>
              <a:rPr lang="en-US" altLang="zh-CN" kern="0" dirty="0" smtClean="0"/>
              <a:t>20/1849r4</a:t>
            </a:r>
            <a:endParaRPr lang="en-US" altLang="zh-CN" kern="0" dirty="0"/>
          </a:p>
        </p:txBody>
      </p:sp>
    </p:spTree>
    <p:extLst>
      <p:ext uri="{BB962C8B-B14F-4D97-AF65-F5344CB8AC3E}">
        <p14:creationId xmlns:p14="http://schemas.microsoft.com/office/powerpoint/2010/main" val="3463740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B45F7C9C-C4C8-4504-BDFE-930339A5D84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19</a:t>
            </a:fld>
            <a:endParaRPr lang="en-US" altLang="en-US" sz="1200" b="0" smtClean="0"/>
          </a:p>
        </p:txBody>
      </p:sp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685800" y="2514600"/>
            <a:ext cx="7772400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zh-CN" sz="4000" dirty="0" smtClean="0"/>
              <a:t>Motions on </a:t>
            </a:r>
            <a:r>
              <a:rPr lang="en-US" altLang="zh-CN" sz="4000" dirty="0" smtClean="0">
                <a:solidFill>
                  <a:srgbClr val="0000FF"/>
                </a:solidFill>
              </a:rPr>
              <a:t>February 23</a:t>
            </a:r>
            <a:r>
              <a:rPr lang="en-US" altLang="en-US" sz="4000" dirty="0" smtClean="0"/>
              <a:t>.</a:t>
            </a:r>
          </a:p>
          <a:p>
            <a:pPr lvl="1"/>
            <a:endParaRPr lang="en-US" altLang="en-US" sz="3600" dirty="0" smtClean="0"/>
          </a:p>
          <a:p>
            <a:pPr lvl="1"/>
            <a:endParaRPr lang="en-US" altLang="en-US" sz="3600" dirty="0"/>
          </a:p>
        </p:txBody>
      </p:sp>
      <p:sp>
        <p:nvSpPr>
          <p:cNvPr id="717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2104052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>
          <a:xfrm>
            <a:off x="228600" y="1066800"/>
            <a:ext cx="8686800" cy="1295400"/>
          </a:xfrm>
        </p:spPr>
        <p:txBody>
          <a:bodyPr/>
          <a:lstStyle/>
          <a:p>
            <a:r>
              <a:rPr lang="en-US" altLang="en-US" sz="3600" dirty="0" smtClean="0">
                <a:solidFill>
                  <a:srgbClr val="0000FF"/>
                </a:solidFill>
                <a:cs typeface="Times New Roman" panose="02020603050405020304" pitchFamily="18" charset="0"/>
              </a:rPr>
              <a:t>IEEE 802.11 Task Group bf</a:t>
            </a:r>
            <a:br>
              <a:rPr lang="en-US" altLang="en-US" sz="3600" dirty="0" smtClean="0">
                <a:solidFill>
                  <a:srgbClr val="0000FF"/>
                </a:solidFill>
                <a:cs typeface="Times New Roman" panose="02020603050405020304" pitchFamily="18" charset="0"/>
              </a:rPr>
            </a:br>
            <a:r>
              <a:rPr lang="en-US" altLang="en-US" sz="3600" dirty="0" smtClean="0">
                <a:solidFill>
                  <a:srgbClr val="0000FF"/>
                </a:solidFill>
                <a:cs typeface="Times New Roman" panose="02020603050405020304" pitchFamily="18" charset="0"/>
              </a:rPr>
              <a:t>WLAN Sensing</a:t>
            </a:r>
            <a:br>
              <a:rPr lang="en-US" altLang="en-US" sz="3600" dirty="0" smtClean="0">
                <a:solidFill>
                  <a:srgbClr val="0000FF"/>
                </a:solidFill>
                <a:cs typeface="Times New Roman" panose="02020603050405020304" pitchFamily="18" charset="0"/>
              </a:rPr>
            </a:br>
            <a:endParaRPr lang="en-CA" altLang="en-US" sz="2000" dirty="0" smtClean="0">
              <a:cs typeface="Times New Roman" panose="02020603050405020304" pitchFamily="18" charset="0"/>
            </a:endParaRP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533400" y="2895600"/>
            <a:ext cx="8305800" cy="2895600"/>
          </a:xfrm>
        </p:spPr>
        <p:txBody>
          <a:bodyPr/>
          <a:lstStyle/>
          <a:p>
            <a:pPr algn="ctr">
              <a:lnSpc>
                <a:spcPct val="90000"/>
              </a:lnSpc>
              <a:buNone/>
            </a:pPr>
            <a:r>
              <a:rPr lang="en-US" altLang="zh-CN" sz="3200" dirty="0" smtClean="0">
                <a:latin typeface="Arial" panose="020B0604020202020204" pitchFamily="34" charset="0"/>
              </a:rPr>
              <a:t>Motion list</a:t>
            </a:r>
          </a:p>
          <a:p>
            <a:pPr algn="ctr">
              <a:lnSpc>
                <a:spcPct val="90000"/>
              </a:lnSpc>
              <a:buFontTx/>
              <a:buNone/>
            </a:pPr>
            <a:endParaRPr lang="en-US" altLang="en-US" sz="3000" dirty="0" smtClean="0">
              <a:cs typeface="Times New Roman" panose="02020603050405020304" pitchFamily="18" charset="0"/>
            </a:endParaRPr>
          </a:p>
          <a:p>
            <a:pPr algn="ctr">
              <a:lnSpc>
                <a:spcPct val="90000"/>
              </a:lnSpc>
              <a:buFontTx/>
              <a:buNone/>
            </a:pPr>
            <a:endParaRPr lang="en-US" altLang="en-US" sz="3000" dirty="0" smtClean="0">
              <a:cs typeface="Times New Roman" panose="02020603050405020304" pitchFamily="18" charset="0"/>
            </a:endParaRPr>
          </a:p>
          <a:p>
            <a:pPr algn="just">
              <a:lnSpc>
                <a:spcPct val="90000"/>
              </a:lnSpc>
              <a:buFontTx/>
              <a:buNone/>
            </a:pPr>
            <a:r>
              <a:rPr lang="en-US" altLang="en-US" sz="2000" dirty="0">
                <a:latin typeface="Arial" panose="020B0604020202020204" pitchFamily="34" charset="0"/>
                <a:cs typeface="MS PGothic" panose="020B0600070205080204" pitchFamily="34" charset="-128"/>
              </a:rPr>
              <a:t>		   	        </a:t>
            </a:r>
            <a:r>
              <a:rPr lang="en-US" altLang="en-US" sz="2000" dirty="0" smtClean="0">
                <a:latin typeface="Arial" panose="020B0604020202020204" pitchFamily="34" charset="0"/>
                <a:cs typeface="MS PGothic" panose="020B0600070205080204" pitchFamily="34" charset="-128"/>
              </a:rPr>
              <a:t>Chair</a:t>
            </a:r>
            <a:r>
              <a:rPr lang="en-US" altLang="en-US" sz="2000" dirty="0">
                <a:latin typeface="Arial" panose="020B0604020202020204" pitchFamily="34" charset="0"/>
                <a:cs typeface="MS PGothic" panose="020B0600070205080204" pitchFamily="34" charset="-128"/>
              </a:rPr>
              <a:t>:	</a:t>
            </a:r>
            <a:r>
              <a:rPr lang="en-US" altLang="en-US" sz="2000" dirty="0">
                <a:cs typeface="Times New Roman" panose="02020603050405020304" pitchFamily="18" charset="0"/>
              </a:rPr>
              <a:t>Tony Xiao Han (Huawei)</a:t>
            </a:r>
          </a:p>
          <a:p>
            <a:pPr algn="just">
              <a:lnSpc>
                <a:spcPct val="90000"/>
              </a:lnSpc>
              <a:buNone/>
            </a:pPr>
            <a:r>
              <a:rPr lang="en-US" altLang="en-US" sz="2000" dirty="0">
                <a:latin typeface="Arial" panose="020B0604020202020204" pitchFamily="34" charset="0"/>
                <a:cs typeface="MS PGothic" panose="020B0600070205080204" pitchFamily="34" charset="-128"/>
              </a:rPr>
              <a:t>			Vice Chair: 	</a:t>
            </a:r>
            <a:r>
              <a:rPr lang="en-US" altLang="en-US" sz="2000" dirty="0">
                <a:cs typeface="Times New Roman" panose="02020603050405020304" pitchFamily="18" charset="0"/>
              </a:rPr>
              <a:t>Sang Kim (LG Electronics)</a:t>
            </a:r>
          </a:p>
          <a:p>
            <a:pPr algn="just">
              <a:lnSpc>
                <a:spcPct val="90000"/>
              </a:lnSpc>
              <a:buNone/>
            </a:pPr>
            <a:r>
              <a:rPr lang="en-US" altLang="en-US" sz="2000" dirty="0">
                <a:latin typeface="Arial" panose="020B0604020202020204" pitchFamily="34" charset="0"/>
                <a:cs typeface="MS PGothic" panose="020B0600070205080204" pitchFamily="34" charset="-128"/>
              </a:rPr>
              <a:t> 					</a:t>
            </a:r>
            <a:r>
              <a:rPr lang="en-US" altLang="zh-CN" sz="2000" dirty="0"/>
              <a:t>Assaf Kasher (Qualcomm)</a:t>
            </a:r>
            <a:endParaRPr lang="en-US" altLang="en-US" sz="2000" dirty="0">
              <a:cs typeface="Times New Roman" panose="02020603050405020304" pitchFamily="18" charset="0"/>
            </a:endParaRPr>
          </a:p>
          <a:p>
            <a:pPr algn="just">
              <a:lnSpc>
                <a:spcPct val="90000"/>
              </a:lnSpc>
              <a:buNone/>
            </a:pPr>
            <a:r>
              <a:rPr lang="en-US" altLang="en-US" sz="2000" dirty="0">
                <a:latin typeface="Arial" panose="020B0604020202020204" pitchFamily="34" charset="0"/>
                <a:cs typeface="MS PGothic" panose="020B0600070205080204" pitchFamily="34" charset="-128"/>
              </a:rPr>
              <a:t>			 Secretary: 	</a:t>
            </a:r>
            <a:r>
              <a:rPr lang="en-US" altLang="zh-CN" sz="2000" dirty="0"/>
              <a:t>Leif Wilhelmsson </a:t>
            </a:r>
            <a:r>
              <a:rPr lang="en-US" altLang="en-US" sz="2000" dirty="0"/>
              <a:t>(</a:t>
            </a:r>
            <a:r>
              <a:rPr lang="en-US" altLang="zh-CN" sz="2000" dirty="0"/>
              <a:t>Ericsson</a:t>
            </a:r>
            <a:r>
              <a:rPr lang="en-US" altLang="en-US" sz="2000" dirty="0"/>
              <a:t>)</a:t>
            </a:r>
          </a:p>
          <a:p>
            <a:pPr algn="just">
              <a:lnSpc>
                <a:spcPct val="90000"/>
              </a:lnSpc>
              <a:buNone/>
            </a:pPr>
            <a:r>
              <a:rPr lang="en-US" altLang="en-US" sz="2000" dirty="0">
                <a:latin typeface="Arial" panose="020B0604020202020204" pitchFamily="34" charset="0"/>
                <a:cs typeface="MS PGothic" panose="020B0600070205080204" pitchFamily="34" charset="-128"/>
              </a:rPr>
              <a:t>		</a:t>
            </a:r>
            <a:r>
              <a:rPr lang="en-US" altLang="en-US" sz="2000">
                <a:latin typeface="Arial" panose="020B0604020202020204" pitchFamily="34" charset="0"/>
                <a:cs typeface="MS PGothic" panose="020B0600070205080204" pitchFamily="34" charset="-128"/>
              </a:rPr>
              <a:t> </a:t>
            </a:r>
            <a:r>
              <a:rPr lang="en-US" altLang="en-US" sz="2000" smtClean="0">
                <a:latin typeface="Arial" panose="020B0604020202020204" pitchFamily="34" charset="0"/>
                <a:cs typeface="MS PGothic" panose="020B0600070205080204" pitchFamily="34" charset="-128"/>
              </a:rPr>
              <a:t> Tech</a:t>
            </a:r>
            <a:r>
              <a:rPr lang="en-US" altLang="zh-CN" sz="2000" smtClean="0">
                <a:latin typeface="Arial" panose="020B0604020202020204" pitchFamily="34" charset="0"/>
                <a:cs typeface="MS PGothic" panose="020B0600070205080204" pitchFamily="34" charset="-128"/>
              </a:rPr>
              <a:t>nical </a:t>
            </a:r>
            <a:r>
              <a:rPr lang="en-US" altLang="en-US" sz="2000" smtClean="0">
                <a:latin typeface="Arial" panose="020B0604020202020204" pitchFamily="34" charset="0"/>
                <a:cs typeface="MS PGothic" panose="020B0600070205080204" pitchFamily="34" charset="-128"/>
              </a:rPr>
              <a:t>Editor:</a:t>
            </a:r>
            <a:r>
              <a:rPr lang="en-US" altLang="en-US" sz="2000" dirty="0">
                <a:latin typeface="Arial" panose="020B0604020202020204" pitchFamily="34" charset="0"/>
                <a:cs typeface="MS PGothic" panose="020B0600070205080204" pitchFamily="34" charset="-128"/>
              </a:rPr>
              <a:t>	</a:t>
            </a:r>
            <a:r>
              <a:rPr lang="en-US" altLang="zh-CN" sz="2000" dirty="0"/>
              <a:t>Claudio Da Silva </a:t>
            </a:r>
            <a:r>
              <a:rPr lang="en-US" altLang="en-US" sz="2000" dirty="0">
                <a:cs typeface="Times New Roman" panose="02020603050405020304" pitchFamily="18" charset="0"/>
              </a:rPr>
              <a:t>(Intel)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85F6953-FD36-4A21-A1CB-A7DFA671E8B3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US" altLang="en-US" sz="1200" b="0" smtClean="0"/>
          </a:p>
        </p:txBody>
      </p:sp>
      <p:sp>
        <p:nvSpPr>
          <p:cNvPr id="512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20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10</a:t>
            </a:r>
            <a:r>
              <a:rPr lang="en-US" altLang="zh-CN" sz="2800" dirty="0" smtClean="0">
                <a:solidFill>
                  <a:srgbClr val="FF0000"/>
                </a:solidFill>
              </a:rPr>
              <a:t>a</a:t>
            </a:r>
            <a:endParaRPr lang="en-US" altLang="en-US" sz="2800" dirty="0">
              <a:solidFill>
                <a:srgbClr val="FF0000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zh-CN" kern="0" dirty="0"/>
              <a:t>Move to add the following to 11bf SFD</a:t>
            </a:r>
            <a:r>
              <a:rPr lang="en-US" altLang="zh-CN" kern="0" dirty="0" smtClean="0"/>
              <a:t>:</a:t>
            </a:r>
          </a:p>
          <a:p>
            <a:pPr lvl="1">
              <a:defRPr/>
            </a:pPr>
            <a:r>
              <a:rPr lang="en-US" altLang="zh-CN" kern="0" dirty="0"/>
              <a:t>A sensing initiator might be neither a sensing transmitter nor a sensing receiver</a:t>
            </a:r>
            <a:r>
              <a:rPr lang="en-US" altLang="zh-CN" kern="0" dirty="0" smtClean="0"/>
              <a:t>.</a:t>
            </a:r>
          </a:p>
          <a:p>
            <a:pPr lvl="1">
              <a:defRPr/>
            </a:pPr>
            <a:endParaRPr lang="en-US" altLang="zh-CN" kern="0" dirty="0"/>
          </a:p>
          <a:p>
            <a:pPr lvl="1">
              <a:defRPr/>
            </a:pPr>
            <a:endParaRPr lang="en-US" altLang="zh-CN" kern="0" dirty="0" smtClean="0"/>
          </a:p>
          <a:p>
            <a:pPr marL="0" lvl="1" indent="0">
              <a:buNone/>
              <a:defRPr/>
            </a:pPr>
            <a:r>
              <a:rPr lang="en-US" altLang="zh-CN" b="1" kern="0" dirty="0" smtClean="0"/>
              <a:t>Move: Rui Du	</a:t>
            </a:r>
            <a:r>
              <a:rPr lang="en-US" altLang="zh-CN" b="1" dirty="0" smtClean="0"/>
              <a:t>	</a:t>
            </a:r>
            <a:r>
              <a:rPr lang="en-US" altLang="zh-CN" b="1" kern="0" dirty="0" smtClean="0"/>
              <a:t>	Second: </a:t>
            </a:r>
            <a:r>
              <a:rPr lang="en-US" altLang="zh-CN" b="1" kern="0" dirty="0"/>
              <a:t>Claudio da Silva</a:t>
            </a:r>
            <a:r>
              <a:rPr lang="en-US" altLang="zh-CN" b="1" kern="0" dirty="0" smtClean="0"/>
              <a:t>	</a:t>
            </a:r>
          </a:p>
          <a:p>
            <a:pPr marL="0" indent="0">
              <a:defRPr/>
            </a:pPr>
            <a:endParaRPr lang="en-US" altLang="zh-CN" sz="2800" kern="0" dirty="0" smtClean="0"/>
          </a:p>
          <a:p>
            <a:pPr marL="0" indent="0">
              <a:defRPr/>
            </a:pPr>
            <a:endParaRPr lang="en-US" altLang="zh-CN" sz="2800" kern="0" dirty="0" smtClean="0"/>
          </a:p>
          <a:p>
            <a:pPr marL="0" lvl="1" indent="0">
              <a:buNone/>
              <a:defRPr/>
            </a:pPr>
            <a:r>
              <a:rPr lang="en-US" altLang="zh-CN" b="1" kern="0" dirty="0" smtClean="0"/>
              <a:t>Result:</a:t>
            </a:r>
            <a:endParaRPr lang="en-US" altLang="zh-CN" b="1" kern="0" dirty="0"/>
          </a:p>
        </p:txBody>
      </p:sp>
    </p:spTree>
    <p:extLst>
      <p:ext uri="{BB962C8B-B14F-4D97-AF65-F5344CB8AC3E}">
        <p14:creationId xmlns:p14="http://schemas.microsoft.com/office/powerpoint/2010/main" val="4133175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21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10</a:t>
            </a:r>
            <a:r>
              <a:rPr lang="en-US" altLang="zh-CN" sz="2800" dirty="0" smtClean="0">
                <a:solidFill>
                  <a:srgbClr val="FF0000"/>
                </a:solidFill>
              </a:rPr>
              <a:t>b</a:t>
            </a:r>
            <a:r>
              <a:rPr lang="en-US" altLang="zh-CN" sz="2800" dirty="0" smtClean="0"/>
              <a:t> Motion to amend</a:t>
            </a:r>
            <a:endParaRPr lang="en-US" altLang="en-US" sz="2800" dirty="0">
              <a:solidFill>
                <a:srgbClr val="FF0000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zh-CN" sz="2000" kern="0" dirty="0" smtClean="0"/>
              <a:t>Change the previous motion to:</a:t>
            </a:r>
          </a:p>
          <a:p>
            <a:pPr>
              <a:defRPr/>
            </a:pPr>
            <a:r>
              <a:rPr lang="en-US" altLang="zh-CN" sz="2000" kern="0" dirty="0" smtClean="0"/>
              <a:t>Move </a:t>
            </a:r>
            <a:r>
              <a:rPr lang="en-US" altLang="zh-CN" sz="2000" kern="0" dirty="0"/>
              <a:t>to add the following to 11bf SFD</a:t>
            </a:r>
            <a:r>
              <a:rPr lang="en-US" altLang="zh-CN" sz="2000" kern="0" dirty="0" smtClean="0"/>
              <a:t>:</a:t>
            </a:r>
          </a:p>
          <a:p>
            <a:pPr lvl="1">
              <a:defRPr/>
            </a:pPr>
            <a:r>
              <a:rPr lang="en-US" altLang="zh-CN" sz="1800" kern="0" dirty="0"/>
              <a:t>In a sensing session, a sensing initiator might be a sensing transmitter, a sensing receiver, </a:t>
            </a:r>
            <a:r>
              <a:rPr lang="en-US" altLang="zh-CN" sz="1800" kern="0" dirty="0" smtClean="0"/>
              <a:t>both or </a:t>
            </a:r>
            <a:r>
              <a:rPr lang="en-US" altLang="zh-CN" sz="1800" kern="0" dirty="0"/>
              <a:t>neither</a:t>
            </a:r>
            <a:r>
              <a:rPr lang="en-US" altLang="zh-CN" sz="1800" kern="0" dirty="0" smtClean="0"/>
              <a:t>.</a:t>
            </a:r>
          </a:p>
          <a:p>
            <a:pPr lvl="1">
              <a:defRPr/>
            </a:pPr>
            <a:endParaRPr lang="en-US" altLang="zh-CN" sz="1800" kern="0" dirty="0" smtClean="0"/>
          </a:p>
          <a:p>
            <a:pPr marL="285750" lvl="1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Move: Edward Au	</a:t>
            </a:r>
            <a:r>
              <a:rPr lang="en-US" altLang="zh-CN" sz="1800" b="1" dirty="0" smtClean="0"/>
              <a:t>	</a:t>
            </a:r>
            <a:r>
              <a:rPr lang="en-US" altLang="zh-CN" sz="1800" b="1" kern="0" dirty="0" smtClean="0"/>
              <a:t>	Second: </a:t>
            </a:r>
            <a:r>
              <a:rPr lang="en-US" altLang="zh-CN" sz="1800" b="1" kern="0" dirty="0" err="1"/>
              <a:t>Assaf</a:t>
            </a:r>
            <a:r>
              <a:rPr lang="en-US" altLang="zh-CN" sz="1800" b="1" kern="0" dirty="0"/>
              <a:t> Kasher</a:t>
            </a:r>
            <a:r>
              <a:rPr lang="en-US" altLang="zh-CN" sz="1800" b="1" kern="0" dirty="0" smtClean="0"/>
              <a:t>	</a:t>
            </a:r>
          </a:p>
          <a:p>
            <a:pPr marL="285750" lvl="1">
              <a:buFont typeface="Arial" panose="020B0604020202020204" pitchFamily="34" charset="0"/>
              <a:buChar char="•"/>
              <a:defRPr/>
            </a:pPr>
            <a:endParaRPr lang="en-US" altLang="zh-CN" sz="1800" b="1" kern="0" dirty="0" smtClean="0"/>
          </a:p>
          <a:p>
            <a:pPr marL="285750" lvl="1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Preliminary </a:t>
            </a:r>
            <a:r>
              <a:rPr lang="en-US" altLang="zh-CN" sz="1800" b="1" kern="0" dirty="0"/>
              <a:t>Result</a:t>
            </a:r>
            <a:r>
              <a:rPr lang="en-US" altLang="zh-CN" sz="1800" b="1" kern="0" dirty="0" smtClean="0"/>
              <a:t>: </a:t>
            </a:r>
            <a:r>
              <a:rPr lang="en-US" altLang="zh-CN" sz="1800" b="1" kern="0" dirty="0"/>
              <a:t>Motion Passes (</a:t>
            </a:r>
            <a:r>
              <a:rPr lang="en-US" altLang="zh-CN" sz="1800" b="1" kern="0" dirty="0" smtClean="0"/>
              <a:t>24Y, 4N, 1A)</a:t>
            </a:r>
            <a:endParaRPr lang="en-US" altLang="zh-CN" sz="1800" b="1" kern="0" dirty="0"/>
          </a:p>
          <a:p>
            <a:pPr marL="285750" lvl="1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Result*: </a:t>
            </a:r>
            <a:r>
              <a:rPr lang="en-US" altLang="zh-CN" sz="1800" b="1" dirty="0">
                <a:highlight>
                  <a:srgbClr val="00FF00"/>
                </a:highlight>
              </a:rPr>
              <a:t>Motion Passes (21Y, 4N, 1A</a:t>
            </a:r>
            <a:r>
              <a:rPr lang="en-US" altLang="zh-CN" sz="1800" b="1" dirty="0" smtClean="0">
                <a:highlight>
                  <a:srgbClr val="00FF00"/>
                </a:highlight>
              </a:rPr>
              <a:t>)</a:t>
            </a:r>
            <a:endParaRPr lang="en-US" altLang="zh-CN" sz="1800" dirty="0">
              <a:highlight>
                <a:srgbClr val="00FF00"/>
              </a:highlight>
            </a:endParaRPr>
          </a:p>
          <a:p>
            <a:pPr marL="0" lvl="1" indent="0">
              <a:buNone/>
              <a:defRPr/>
            </a:pPr>
            <a:endParaRPr lang="en-US" altLang="zh-CN" sz="1800" b="1" kern="0" dirty="0" smtClean="0"/>
          </a:p>
          <a:p>
            <a:pPr marL="0" lvl="1" indent="0">
              <a:buNone/>
              <a:defRPr/>
            </a:pPr>
            <a:r>
              <a:rPr lang="en-US" altLang="zh-CN" sz="1800" kern="0" dirty="0"/>
              <a:t>Note</a:t>
            </a:r>
            <a:r>
              <a:rPr lang="zh-CN" altLang="en-US" sz="1800" kern="0" dirty="0"/>
              <a:t>：  </a:t>
            </a:r>
            <a:endParaRPr lang="en-US" altLang="zh-CN" sz="1800" kern="0" dirty="0" smtClean="0"/>
          </a:p>
          <a:p>
            <a:pPr marL="285750" lvl="1">
              <a:buFont typeface="微软雅黑" panose="020B0503020204020204" pitchFamily="34" charset="-122"/>
              <a:buChar char="–"/>
              <a:defRPr/>
            </a:pPr>
            <a:r>
              <a:rPr lang="en-US" altLang="zh-CN" sz="1800" kern="0" dirty="0" smtClean="0"/>
              <a:t>* </a:t>
            </a:r>
            <a:r>
              <a:rPr lang="en-US" altLang="zh-CN" sz="1800" kern="0" dirty="0"/>
              <a:t>Amended result accounts for removal of </a:t>
            </a:r>
            <a:r>
              <a:rPr lang="en-US" altLang="zh-CN" sz="1800" kern="0" dirty="0" smtClean="0">
                <a:solidFill>
                  <a:srgbClr val="FF0000"/>
                </a:solidFill>
              </a:rPr>
              <a:t>3</a:t>
            </a:r>
            <a:r>
              <a:rPr lang="en-US" altLang="zh-CN" sz="1800" kern="0" dirty="0" smtClean="0"/>
              <a:t> </a:t>
            </a:r>
            <a:r>
              <a:rPr lang="en-US" altLang="zh-CN" sz="1800" kern="0" dirty="0"/>
              <a:t>votes of non-voting members</a:t>
            </a:r>
            <a:r>
              <a:rPr lang="en-US" altLang="zh-CN" sz="1800" kern="0" dirty="0" smtClean="0"/>
              <a:t>.</a:t>
            </a:r>
          </a:p>
          <a:p>
            <a:pPr marL="285750" lvl="1">
              <a:buFont typeface="微软雅黑" panose="020B0503020204020204" pitchFamily="34" charset="-122"/>
              <a:buChar char="–"/>
              <a:defRPr/>
            </a:pPr>
            <a:r>
              <a:rPr lang="en-US" altLang="zh-CN" sz="1800" kern="0" dirty="0"/>
              <a:t>Related document </a:t>
            </a:r>
            <a:r>
              <a:rPr lang="en-US" altLang="zh-CN" sz="1800" kern="0" dirty="0" smtClean="0"/>
              <a:t>21/0147r3</a:t>
            </a:r>
            <a:endParaRPr lang="en-US" altLang="zh-CN" sz="1800" kern="0" dirty="0"/>
          </a:p>
          <a:p>
            <a:pPr marL="0" lvl="1" indent="0">
              <a:buNone/>
              <a:defRPr/>
            </a:pPr>
            <a:endParaRPr lang="en-US" altLang="zh-CN" sz="1800" b="1" kern="0" dirty="0"/>
          </a:p>
        </p:txBody>
      </p:sp>
    </p:spTree>
    <p:extLst>
      <p:ext uri="{BB962C8B-B14F-4D97-AF65-F5344CB8AC3E}">
        <p14:creationId xmlns:p14="http://schemas.microsoft.com/office/powerpoint/2010/main" val="1637500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22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10</a:t>
            </a:r>
            <a:r>
              <a:rPr lang="en-US" altLang="zh-CN" sz="2800" dirty="0" smtClean="0">
                <a:solidFill>
                  <a:srgbClr val="FF0000"/>
                </a:solidFill>
              </a:rPr>
              <a:t>c</a:t>
            </a:r>
            <a:endParaRPr lang="en-US" altLang="en-US" sz="2800" dirty="0">
              <a:solidFill>
                <a:srgbClr val="FF0000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zh-CN" sz="2000" kern="0" dirty="0" smtClean="0"/>
              <a:t>Move </a:t>
            </a:r>
            <a:r>
              <a:rPr lang="en-US" altLang="zh-CN" sz="2000" kern="0" dirty="0"/>
              <a:t>to add the following to 11bf SFD</a:t>
            </a:r>
            <a:r>
              <a:rPr lang="en-US" altLang="zh-CN" sz="2000" kern="0" dirty="0" smtClean="0"/>
              <a:t>:</a:t>
            </a:r>
          </a:p>
          <a:p>
            <a:pPr lvl="1">
              <a:defRPr/>
            </a:pPr>
            <a:r>
              <a:rPr lang="en-US" altLang="zh-CN" sz="1800" kern="0" dirty="0"/>
              <a:t>In a sensing session, a sensing initiator might be a sensing transmitter, a sensing receiver, </a:t>
            </a:r>
            <a:r>
              <a:rPr lang="en-US" altLang="zh-CN" sz="1800" kern="0" dirty="0" smtClean="0"/>
              <a:t>both or </a:t>
            </a:r>
            <a:r>
              <a:rPr lang="en-US" altLang="zh-CN" sz="1800" kern="0" dirty="0"/>
              <a:t>neither</a:t>
            </a:r>
            <a:r>
              <a:rPr lang="en-US" altLang="zh-CN" sz="1800" kern="0" dirty="0" smtClean="0"/>
              <a:t>.</a:t>
            </a:r>
          </a:p>
          <a:p>
            <a:pPr lvl="1">
              <a:defRPr/>
            </a:pPr>
            <a:endParaRPr lang="en-US" altLang="zh-CN" sz="1800" kern="0" dirty="0" smtClean="0"/>
          </a:p>
          <a:p>
            <a:pPr marL="285750" lvl="1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Move: Edward Au	</a:t>
            </a:r>
            <a:r>
              <a:rPr lang="en-US" altLang="zh-CN" sz="1800" b="1" dirty="0" smtClean="0"/>
              <a:t>	</a:t>
            </a:r>
            <a:r>
              <a:rPr lang="en-US" altLang="zh-CN" sz="1800" b="1" kern="0" dirty="0" smtClean="0"/>
              <a:t>	Second: </a:t>
            </a:r>
            <a:r>
              <a:rPr lang="en-US" altLang="zh-CN" sz="1800" b="1" kern="0" dirty="0" err="1"/>
              <a:t>Assaf</a:t>
            </a:r>
            <a:r>
              <a:rPr lang="en-US" altLang="zh-CN" sz="1800" b="1" kern="0" dirty="0"/>
              <a:t> Kasher</a:t>
            </a:r>
            <a:r>
              <a:rPr lang="en-US" altLang="zh-CN" sz="1800" b="1" kern="0" dirty="0" smtClean="0"/>
              <a:t>	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endParaRPr lang="en-US" altLang="zh-CN" kern="0" dirty="0" smtClean="0"/>
          </a:p>
          <a:p>
            <a:pPr marL="285750" lvl="1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/>
              <a:t>Preliminary Result: Motion Passes (</a:t>
            </a:r>
            <a:r>
              <a:rPr lang="en-US" altLang="zh-CN" sz="1800" b="1" kern="0" dirty="0" smtClean="0"/>
              <a:t>22Y</a:t>
            </a:r>
            <a:r>
              <a:rPr lang="en-US" altLang="zh-CN" sz="1800" b="1" kern="0" dirty="0"/>
              <a:t>, </a:t>
            </a:r>
            <a:r>
              <a:rPr lang="en-US" altLang="zh-CN" sz="1800" b="1" kern="0" dirty="0" smtClean="0"/>
              <a:t>0N</a:t>
            </a:r>
            <a:r>
              <a:rPr lang="en-US" altLang="zh-CN" sz="1800" b="1" kern="0" dirty="0"/>
              <a:t>, </a:t>
            </a:r>
            <a:r>
              <a:rPr lang="en-US" altLang="zh-CN" sz="1800" b="1" kern="0" dirty="0" smtClean="0"/>
              <a:t>4A</a:t>
            </a:r>
            <a:r>
              <a:rPr lang="en-US" altLang="zh-CN" sz="1800" b="1" kern="0" dirty="0"/>
              <a:t>)</a:t>
            </a:r>
          </a:p>
          <a:p>
            <a:pPr marL="285750" lvl="1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/>
              <a:t>Result*: </a:t>
            </a:r>
            <a:r>
              <a:rPr lang="en-US" altLang="zh-CN" sz="1800" b="1" dirty="0">
                <a:highlight>
                  <a:srgbClr val="00FF00"/>
                </a:highlight>
              </a:rPr>
              <a:t>Motion </a:t>
            </a:r>
            <a:r>
              <a:rPr lang="en-US" altLang="zh-CN" sz="1800" b="1">
                <a:highlight>
                  <a:srgbClr val="00FF00"/>
                </a:highlight>
              </a:rPr>
              <a:t>Passes </a:t>
            </a:r>
            <a:r>
              <a:rPr lang="en-US" altLang="zh-CN" sz="1800" b="1" smtClean="0">
                <a:highlight>
                  <a:srgbClr val="00FF00"/>
                </a:highlight>
              </a:rPr>
              <a:t>(21Y</a:t>
            </a:r>
            <a:r>
              <a:rPr lang="en-US" altLang="zh-CN" sz="1800" b="1" dirty="0">
                <a:highlight>
                  <a:srgbClr val="00FF00"/>
                </a:highlight>
              </a:rPr>
              <a:t>, </a:t>
            </a:r>
            <a:r>
              <a:rPr lang="en-US" altLang="zh-CN" sz="1800" b="1" dirty="0" smtClean="0">
                <a:highlight>
                  <a:srgbClr val="00FF00"/>
                </a:highlight>
              </a:rPr>
              <a:t>0N</a:t>
            </a:r>
            <a:r>
              <a:rPr lang="en-US" altLang="zh-CN" sz="1800" b="1" dirty="0">
                <a:highlight>
                  <a:srgbClr val="00FF00"/>
                </a:highlight>
              </a:rPr>
              <a:t>, </a:t>
            </a:r>
            <a:r>
              <a:rPr lang="en-US" altLang="zh-CN" sz="1800" b="1" dirty="0" smtClean="0">
                <a:highlight>
                  <a:srgbClr val="00FF00"/>
                </a:highlight>
              </a:rPr>
              <a:t>4A</a:t>
            </a:r>
            <a:r>
              <a:rPr lang="en-US" altLang="zh-CN" sz="1800" b="1" dirty="0">
                <a:highlight>
                  <a:srgbClr val="00FF00"/>
                </a:highlight>
              </a:rPr>
              <a:t>)</a:t>
            </a:r>
            <a:endParaRPr lang="en-US" altLang="zh-CN" sz="1800" dirty="0">
              <a:highlight>
                <a:srgbClr val="00FF00"/>
              </a:highlight>
            </a:endParaRPr>
          </a:p>
          <a:p>
            <a:pPr marL="0" lvl="1" indent="0">
              <a:buNone/>
              <a:defRPr/>
            </a:pPr>
            <a:endParaRPr lang="en-US" altLang="zh-CN" sz="1800" b="1" kern="0" dirty="0"/>
          </a:p>
          <a:p>
            <a:pPr marL="0" lvl="1" indent="0">
              <a:buNone/>
              <a:defRPr/>
            </a:pPr>
            <a:endParaRPr lang="en-US" altLang="zh-CN" sz="1800" b="1" kern="0" dirty="0"/>
          </a:p>
          <a:p>
            <a:pPr marL="0" lvl="1" indent="0">
              <a:buNone/>
              <a:defRPr/>
            </a:pPr>
            <a:r>
              <a:rPr lang="en-US" altLang="zh-CN" sz="1800" kern="0" dirty="0"/>
              <a:t>Note</a:t>
            </a:r>
            <a:r>
              <a:rPr lang="zh-CN" altLang="en-US" sz="1800" kern="0" dirty="0"/>
              <a:t>：  </a:t>
            </a:r>
            <a:endParaRPr lang="en-US" altLang="zh-CN" sz="1800" kern="0" dirty="0"/>
          </a:p>
          <a:p>
            <a:pPr marL="285750" lvl="1">
              <a:buFont typeface="微软雅黑" panose="020B0503020204020204" pitchFamily="34" charset="-122"/>
              <a:buChar char="–"/>
              <a:defRPr/>
            </a:pPr>
            <a:r>
              <a:rPr lang="en-US" altLang="zh-CN" sz="1800" kern="0" dirty="0"/>
              <a:t>* Amended result accounts for removal of </a:t>
            </a:r>
            <a:r>
              <a:rPr lang="en-US" altLang="zh-CN" sz="1800" kern="0" dirty="0" smtClean="0">
                <a:solidFill>
                  <a:srgbClr val="FF0000"/>
                </a:solidFill>
              </a:rPr>
              <a:t>1</a:t>
            </a:r>
            <a:r>
              <a:rPr lang="en-US" altLang="zh-CN" sz="1800" kern="0" dirty="0" smtClean="0"/>
              <a:t> </a:t>
            </a:r>
            <a:r>
              <a:rPr lang="en-US" altLang="zh-CN" sz="1800" kern="0" dirty="0"/>
              <a:t>votes of non-voting members.</a:t>
            </a:r>
          </a:p>
          <a:p>
            <a:pPr marL="285750" lvl="1">
              <a:buFont typeface="微软雅黑" panose="020B0503020204020204" pitchFamily="34" charset="-122"/>
              <a:buChar char="–"/>
              <a:defRPr/>
            </a:pPr>
            <a:r>
              <a:rPr lang="en-US" altLang="zh-CN" sz="1800" kern="0" dirty="0"/>
              <a:t>Related document 21/0147r3</a:t>
            </a:r>
          </a:p>
        </p:txBody>
      </p:sp>
    </p:spTree>
    <p:extLst>
      <p:ext uri="{BB962C8B-B14F-4D97-AF65-F5344CB8AC3E}">
        <p14:creationId xmlns:p14="http://schemas.microsoft.com/office/powerpoint/2010/main" val="1209868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23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11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zh-CN" sz="2000" kern="0" dirty="0"/>
              <a:t>Move to add the following to 11bf SFD</a:t>
            </a:r>
            <a:r>
              <a:rPr lang="en-US" altLang="zh-CN" sz="2000" kern="0" dirty="0" smtClean="0"/>
              <a:t>:</a:t>
            </a:r>
          </a:p>
          <a:p>
            <a:pPr lvl="1">
              <a:defRPr/>
            </a:pPr>
            <a:r>
              <a:rPr lang="en-US" altLang="zh-CN" sz="1800" kern="0" dirty="0"/>
              <a:t>Results of measurement performed in a sensing session should be obtained by or reported to its initiator</a:t>
            </a:r>
            <a:r>
              <a:rPr lang="en-US" altLang="zh-CN" sz="1800" kern="0" dirty="0" smtClean="0"/>
              <a:t>.</a:t>
            </a:r>
          </a:p>
          <a:p>
            <a:pPr lvl="1">
              <a:defRPr/>
            </a:pPr>
            <a:r>
              <a:rPr lang="en-US" altLang="zh-CN" sz="1800" kern="0" dirty="0" smtClean="0"/>
              <a:t> </a:t>
            </a:r>
            <a:endParaRPr lang="en-US" altLang="zh-CN" sz="1800" kern="0" dirty="0"/>
          </a:p>
          <a:p>
            <a:pPr>
              <a:defRPr/>
            </a:pPr>
            <a:endParaRPr lang="en-US" altLang="zh-CN" sz="2000" kern="0" dirty="0" smtClean="0"/>
          </a:p>
          <a:p>
            <a:pPr marL="285750" lvl="1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Move: Rui Du	</a:t>
            </a:r>
            <a:r>
              <a:rPr lang="en-US" altLang="zh-CN" sz="1800" b="1" dirty="0" smtClean="0"/>
              <a:t>	</a:t>
            </a:r>
            <a:r>
              <a:rPr lang="en-US" altLang="zh-CN" sz="1800" b="1" kern="0" dirty="0" smtClean="0"/>
              <a:t>	Second: </a:t>
            </a:r>
            <a:r>
              <a:rPr lang="en-US" altLang="zh-CN" sz="1800" b="1" kern="0" dirty="0"/>
              <a:t>Cheng Chen</a:t>
            </a:r>
            <a:r>
              <a:rPr lang="en-US" altLang="zh-CN" sz="1800" b="1" kern="0" dirty="0" smtClean="0"/>
              <a:t>	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endParaRPr lang="en-US" altLang="zh-CN" kern="0" dirty="0" smtClean="0"/>
          </a:p>
          <a:p>
            <a:pPr marL="285750" lvl="1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/>
              <a:t>Preliminary Result: Motion Passes (</a:t>
            </a:r>
            <a:r>
              <a:rPr lang="en-US" altLang="zh-CN" sz="1800" b="1" kern="0" dirty="0" smtClean="0"/>
              <a:t>21Y</a:t>
            </a:r>
            <a:r>
              <a:rPr lang="en-US" altLang="zh-CN" sz="1800" b="1" kern="0" dirty="0"/>
              <a:t>, 0N, </a:t>
            </a:r>
            <a:r>
              <a:rPr lang="en-US" altLang="zh-CN" sz="1800" b="1" kern="0" dirty="0" smtClean="0"/>
              <a:t>3A</a:t>
            </a:r>
            <a:r>
              <a:rPr lang="en-US" altLang="zh-CN" sz="1800" b="1" kern="0" dirty="0"/>
              <a:t>)</a:t>
            </a:r>
          </a:p>
          <a:p>
            <a:pPr marL="285750" lvl="1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/>
              <a:t>Result*: </a:t>
            </a:r>
            <a:r>
              <a:rPr lang="en-US" altLang="zh-CN" sz="1800" b="1" dirty="0">
                <a:highlight>
                  <a:srgbClr val="00FF00"/>
                </a:highlight>
              </a:rPr>
              <a:t>Motion Passes </a:t>
            </a:r>
            <a:r>
              <a:rPr lang="en-US" altLang="zh-CN" sz="1800" b="1" dirty="0" smtClean="0">
                <a:highlight>
                  <a:srgbClr val="00FF00"/>
                </a:highlight>
              </a:rPr>
              <a:t>(20Y</a:t>
            </a:r>
            <a:r>
              <a:rPr lang="en-US" altLang="zh-CN" sz="1800" b="1" dirty="0">
                <a:highlight>
                  <a:srgbClr val="00FF00"/>
                </a:highlight>
              </a:rPr>
              <a:t>, 0N, </a:t>
            </a:r>
            <a:r>
              <a:rPr lang="en-US" altLang="zh-CN" sz="1800" b="1" dirty="0" smtClean="0">
                <a:highlight>
                  <a:srgbClr val="00FF00"/>
                </a:highlight>
              </a:rPr>
              <a:t>2A</a:t>
            </a:r>
            <a:r>
              <a:rPr lang="en-US" altLang="zh-CN" sz="1800" b="1" dirty="0">
                <a:highlight>
                  <a:srgbClr val="00FF00"/>
                </a:highlight>
              </a:rPr>
              <a:t>)</a:t>
            </a:r>
            <a:endParaRPr lang="en-US" altLang="zh-CN" sz="1800" dirty="0">
              <a:highlight>
                <a:srgbClr val="00FF00"/>
              </a:highlight>
            </a:endParaRPr>
          </a:p>
          <a:p>
            <a:pPr marL="0" lvl="1" indent="0">
              <a:buNone/>
              <a:defRPr/>
            </a:pPr>
            <a:endParaRPr lang="en-US" altLang="zh-CN" sz="1800" b="1" kern="0" dirty="0"/>
          </a:p>
          <a:p>
            <a:pPr marL="0" lvl="1" indent="0">
              <a:buNone/>
              <a:defRPr/>
            </a:pPr>
            <a:r>
              <a:rPr lang="en-US" altLang="zh-CN" sz="1800" kern="0" dirty="0" smtClean="0"/>
              <a:t>Note</a:t>
            </a:r>
            <a:r>
              <a:rPr lang="zh-CN" altLang="en-US" sz="1800" kern="0" dirty="0"/>
              <a:t>：  </a:t>
            </a:r>
            <a:endParaRPr lang="en-US" altLang="zh-CN" sz="1800" kern="0" dirty="0"/>
          </a:p>
          <a:p>
            <a:pPr marL="285750" lvl="1">
              <a:buFont typeface="微软雅黑" panose="020B0503020204020204" pitchFamily="34" charset="-122"/>
              <a:buChar char="–"/>
              <a:defRPr/>
            </a:pPr>
            <a:r>
              <a:rPr lang="en-US" altLang="zh-CN" sz="1800" kern="0" dirty="0"/>
              <a:t>* Amended result accounts for removal of </a:t>
            </a:r>
            <a:r>
              <a:rPr lang="en-US" altLang="zh-CN" sz="1800" kern="0" dirty="0" smtClean="0">
                <a:solidFill>
                  <a:srgbClr val="FF0000"/>
                </a:solidFill>
              </a:rPr>
              <a:t>2</a:t>
            </a:r>
            <a:r>
              <a:rPr lang="en-US" altLang="zh-CN" sz="1800" kern="0" dirty="0" smtClean="0"/>
              <a:t> </a:t>
            </a:r>
            <a:r>
              <a:rPr lang="en-US" altLang="zh-CN" sz="1800" kern="0" dirty="0"/>
              <a:t>votes of non-voting members.</a:t>
            </a:r>
          </a:p>
          <a:p>
            <a:pPr marL="285750" lvl="1">
              <a:buFont typeface="微软雅黑" panose="020B0503020204020204" pitchFamily="34" charset="-122"/>
              <a:buChar char="–"/>
              <a:defRPr/>
            </a:pPr>
            <a:r>
              <a:rPr lang="en-US" altLang="zh-CN" sz="1800" kern="0" dirty="0"/>
              <a:t>Related document 21/0147r3</a:t>
            </a:r>
          </a:p>
        </p:txBody>
      </p:sp>
    </p:spTree>
    <p:extLst>
      <p:ext uri="{BB962C8B-B14F-4D97-AF65-F5344CB8AC3E}">
        <p14:creationId xmlns:p14="http://schemas.microsoft.com/office/powerpoint/2010/main" val="4279625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24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12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zh-CN" sz="2000" kern="0" dirty="0"/>
              <a:t>Move to add the following to 11bf SFD</a:t>
            </a:r>
            <a:r>
              <a:rPr lang="en-US" altLang="zh-CN" sz="2000" kern="0" dirty="0" smtClean="0"/>
              <a:t>:</a:t>
            </a:r>
          </a:p>
          <a:p>
            <a:pPr lvl="1">
              <a:defRPr/>
            </a:pPr>
            <a:r>
              <a:rPr lang="en-US" altLang="zh-CN" sz="1800" kern="0" dirty="0"/>
              <a:t>The 11bf amendment may define more than one type of sensing measurement results</a:t>
            </a:r>
            <a:r>
              <a:rPr lang="en-US" altLang="zh-CN" sz="1800" kern="0" dirty="0" smtClean="0"/>
              <a:t>.</a:t>
            </a:r>
          </a:p>
          <a:p>
            <a:pPr lvl="1">
              <a:defRPr/>
            </a:pPr>
            <a:endParaRPr lang="en-US" altLang="zh-CN" sz="1800" kern="0" dirty="0"/>
          </a:p>
          <a:p>
            <a:pPr lvl="1">
              <a:defRPr/>
            </a:pPr>
            <a:endParaRPr lang="en-US" altLang="zh-CN" sz="1800" kern="0" dirty="0"/>
          </a:p>
          <a:p>
            <a:pPr marL="285750" lvl="1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Move: Rui Du	</a:t>
            </a:r>
            <a:r>
              <a:rPr lang="en-US" altLang="zh-CN" sz="1800" b="1" dirty="0" smtClean="0"/>
              <a:t>	</a:t>
            </a:r>
            <a:r>
              <a:rPr lang="en-US" altLang="zh-CN" sz="1800" b="1" kern="0" dirty="0" smtClean="0"/>
              <a:t>	Second: </a:t>
            </a:r>
            <a:r>
              <a:rPr lang="en-US" altLang="zh-CN" sz="1800" b="1" kern="0" dirty="0"/>
              <a:t>Oscar </a:t>
            </a:r>
            <a:r>
              <a:rPr lang="en-US" altLang="zh-CN" sz="1800" b="1" kern="0" dirty="0" smtClean="0"/>
              <a:t>Au	</a:t>
            </a:r>
          </a:p>
          <a:p>
            <a:pPr marL="285750" lvl="1">
              <a:buFont typeface="Arial" panose="020B0604020202020204" pitchFamily="34" charset="0"/>
              <a:buChar char="•"/>
              <a:defRPr/>
            </a:pPr>
            <a:endParaRPr lang="en-US" altLang="zh-CN" sz="1800" b="1" kern="0" dirty="0" smtClean="0"/>
          </a:p>
          <a:p>
            <a:pPr marL="285750" lvl="1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Result: </a:t>
            </a:r>
            <a:r>
              <a:rPr lang="en-US" altLang="zh-CN" sz="1800" dirty="0">
                <a:highlight>
                  <a:srgbClr val="00FF00"/>
                </a:highlight>
              </a:rPr>
              <a:t>Approved by unanimous </a:t>
            </a:r>
            <a:r>
              <a:rPr lang="en-US" altLang="zh-CN" sz="1800" dirty="0" smtClean="0">
                <a:highlight>
                  <a:srgbClr val="00FF00"/>
                </a:highlight>
              </a:rPr>
              <a:t>consent</a:t>
            </a:r>
          </a:p>
          <a:p>
            <a:pPr marL="0" lvl="1" indent="0">
              <a:buNone/>
              <a:defRPr/>
            </a:pPr>
            <a:endParaRPr lang="en-US" altLang="zh-CN" sz="1800" kern="0" dirty="0" smtClean="0"/>
          </a:p>
          <a:p>
            <a:pPr marL="0" lvl="1" indent="0">
              <a:buNone/>
              <a:defRPr/>
            </a:pPr>
            <a:endParaRPr lang="en-US" altLang="zh-CN" sz="1800" kern="0" dirty="0" smtClean="0"/>
          </a:p>
          <a:p>
            <a:pPr marL="0" lvl="1" indent="0">
              <a:buNone/>
              <a:defRPr/>
            </a:pPr>
            <a:r>
              <a:rPr lang="en-US" altLang="zh-CN" sz="1800" kern="0" dirty="0" smtClean="0"/>
              <a:t>Note</a:t>
            </a:r>
            <a:r>
              <a:rPr lang="zh-CN" altLang="en-US" sz="1800" kern="0" dirty="0"/>
              <a:t>：  </a:t>
            </a:r>
            <a:r>
              <a:rPr lang="en-US" altLang="zh-CN" sz="1800" kern="0" dirty="0" smtClean="0"/>
              <a:t>Related </a:t>
            </a:r>
            <a:r>
              <a:rPr lang="en-US" altLang="zh-CN" sz="1800" kern="0" dirty="0"/>
              <a:t>document 21/0147r3</a:t>
            </a:r>
          </a:p>
          <a:p>
            <a:pPr marL="0" lvl="1" indent="0">
              <a:buNone/>
              <a:defRPr/>
            </a:pPr>
            <a:endParaRPr lang="en-US" altLang="zh-CN" sz="1800" kern="0" dirty="0"/>
          </a:p>
        </p:txBody>
      </p:sp>
    </p:spTree>
    <p:extLst>
      <p:ext uri="{BB962C8B-B14F-4D97-AF65-F5344CB8AC3E}">
        <p14:creationId xmlns:p14="http://schemas.microsoft.com/office/powerpoint/2010/main" val="1382212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25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13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zh-CN" sz="2000" kern="0" dirty="0"/>
              <a:t>Move to add the following to 11bf SFD</a:t>
            </a:r>
            <a:r>
              <a:rPr lang="en-US" altLang="zh-CN" sz="2000" kern="0" dirty="0" smtClean="0"/>
              <a:t>:</a:t>
            </a:r>
          </a:p>
          <a:p>
            <a:pPr lvl="1">
              <a:defRPr/>
            </a:pPr>
            <a:r>
              <a:rPr lang="en-US" altLang="zh-CN" sz="1800" kern="0" dirty="0"/>
              <a:t>The type of measurement result </a:t>
            </a:r>
            <a:r>
              <a:rPr lang="en-US" altLang="zh-CN" sz="1800" kern="0" dirty="0" smtClean="0"/>
              <a:t>reported in </a:t>
            </a:r>
            <a:r>
              <a:rPr lang="en-US" altLang="zh-CN" sz="1800" kern="0" dirty="0"/>
              <a:t>a sensing session shall be decided by its initiator</a:t>
            </a:r>
            <a:r>
              <a:rPr lang="en-US" altLang="zh-CN" sz="1800" kern="0" dirty="0" smtClean="0"/>
              <a:t>.</a:t>
            </a:r>
          </a:p>
          <a:p>
            <a:pPr lvl="1">
              <a:defRPr/>
            </a:pPr>
            <a:endParaRPr lang="en-US" altLang="zh-CN" sz="1800" kern="0" dirty="0"/>
          </a:p>
          <a:p>
            <a:pPr lvl="1">
              <a:defRPr/>
            </a:pPr>
            <a:endParaRPr lang="en-US" altLang="zh-CN" sz="1800" kern="0" dirty="0" smtClean="0"/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Move: Rui Du	</a:t>
            </a:r>
            <a:r>
              <a:rPr lang="en-US" altLang="zh-CN" sz="1800" b="1" dirty="0" smtClean="0"/>
              <a:t>	</a:t>
            </a:r>
            <a:r>
              <a:rPr lang="en-US" altLang="zh-CN" sz="1800" b="1" kern="0" dirty="0" smtClean="0"/>
              <a:t>	Second: </a:t>
            </a:r>
            <a:r>
              <a:rPr lang="en-US" altLang="zh-CN" sz="1800" b="1" kern="0" dirty="0" err="1"/>
              <a:t>Assaf</a:t>
            </a:r>
            <a:r>
              <a:rPr lang="en-US" altLang="zh-CN" sz="1800" b="1" kern="0" dirty="0"/>
              <a:t> Kasher</a:t>
            </a:r>
            <a:r>
              <a:rPr lang="en-US" altLang="zh-CN" sz="1800" b="1" kern="0" dirty="0" smtClean="0"/>
              <a:t>	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endParaRPr lang="en-US" altLang="zh-CN" kern="0" dirty="0" smtClean="0"/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/>
              <a:t>Preliminary Result: Motion Passes (</a:t>
            </a:r>
            <a:r>
              <a:rPr lang="en-US" altLang="zh-CN" sz="1800" b="1" kern="0" dirty="0" smtClean="0"/>
              <a:t>20Y</a:t>
            </a:r>
            <a:r>
              <a:rPr lang="en-US" altLang="zh-CN" sz="1800" b="1" kern="0" dirty="0"/>
              <a:t>, </a:t>
            </a:r>
            <a:r>
              <a:rPr lang="en-US" altLang="zh-CN" sz="1800" b="1" kern="0" dirty="0" smtClean="0"/>
              <a:t>1N</a:t>
            </a:r>
            <a:r>
              <a:rPr lang="en-US" altLang="zh-CN" sz="1800" b="1" kern="0" dirty="0"/>
              <a:t>, 3A)</a:t>
            </a:r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/>
              <a:t>Result*: </a:t>
            </a:r>
            <a:r>
              <a:rPr lang="en-US" altLang="zh-CN" sz="1800" b="1" dirty="0">
                <a:highlight>
                  <a:srgbClr val="00FF00"/>
                </a:highlight>
              </a:rPr>
              <a:t>Motion Passes </a:t>
            </a:r>
            <a:r>
              <a:rPr lang="en-US" altLang="zh-CN" sz="1800" b="1" dirty="0" smtClean="0">
                <a:highlight>
                  <a:srgbClr val="00FF00"/>
                </a:highlight>
              </a:rPr>
              <a:t>(18Y</a:t>
            </a:r>
            <a:r>
              <a:rPr lang="en-US" altLang="zh-CN" sz="1800" b="1" dirty="0">
                <a:highlight>
                  <a:srgbClr val="00FF00"/>
                </a:highlight>
              </a:rPr>
              <a:t>, </a:t>
            </a:r>
            <a:r>
              <a:rPr lang="en-US" altLang="zh-CN" sz="1800" b="1" dirty="0" smtClean="0">
                <a:highlight>
                  <a:srgbClr val="00FF00"/>
                </a:highlight>
              </a:rPr>
              <a:t>1N</a:t>
            </a:r>
            <a:r>
              <a:rPr lang="en-US" altLang="zh-CN" sz="1800" b="1" dirty="0">
                <a:highlight>
                  <a:srgbClr val="00FF00"/>
                </a:highlight>
              </a:rPr>
              <a:t>, 2A)</a:t>
            </a:r>
            <a:endParaRPr lang="en-US" altLang="zh-CN" sz="1800" dirty="0">
              <a:highlight>
                <a:srgbClr val="00FF00"/>
              </a:highlight>
            </a:endParaRPr>
          </a:p>
          <a:p>
            <a:pPr marL="0" lvl="1" indent="0">
              <a:buNone/>
              <a:defRPr/>
            </a:pPr>
            <a:endParaRPr lang="en-US" altLang="zh-CN" sz="1800" b="1" kern="0" dirty="0"/>
          </a:p>
          <a:p>
            <a:pPr marL="0" lvl="1" indent="0">
              <a:buNone/>
              <a:defRPr/>
            </a:pPr>
            <a:r>
              <a:rPr lang="en-US" altLang="zh-CN" sz="1800" kern="0" dirty="0" smtClean="0"/>
              <a:t>Note</a:t>
            </a:r>
            <a:r>
              <a:rPr lang="zh-CN" altLang="en-US" sz="1800" kern="0" dirty="0"/>
              <a:t>：  </a:t>
            </a:r>
            <a:endParaRPr lang="en-US" altLang="zh-CN" sz="1800" kern="0" dirty="0"/>
          </a:p>
          <a:p>
            <a:pPr marL="285750" lvl="1">
              <a:buFont typeface="微软雅黑" panose="020B0503020204020204" pitchFamily="34" charset="-122"/>
              <a:buChar char="–"/>
              <a:defRPr/>
            </a:pPr>
            <a:r>
              <a:rPr lang="en-US" altLang="zh-CN" sz="1800" kern="0" dirty="0"/>
              <a:t>* Amended result accounts for removal of </a:t>
            </a:r>
            <a:r>
              <a:rPr lang="en-US" altLang="zh-CN" sz="1800" kern="0" dirty="0">
                <a:solidFill>
                  <a:srgbClr val="FF0000"/>
                </a:solidFill>
              </a:rPr>
              <a:t>3</a:t>
            </a:r>
            <a:r>
              <a:rPr lang="en-US" altLang="zh-CN" sz="1800" kern="0" dirty="0"/>
              <a:t> votes of non-voting members.</a:t>
            </a:r>
          </a:p>
          <a:p>
            <a:pPr marL="285750" lvl="1">
              <a:buFont typeface="微软雅黑" panose="020B0503020204020204" pitchFamily="34" charset="-122"/>
              <a:buChar char="–"/>
              <a:defRPr/>
            </a:pPr>
            <a:r>
              <a:rPr lang="en-US" altLang="zh-CN" sz="1800" kern="0" dirty="0"/>
              <a:t>Related document 21/0147r3</a:t>
            </a:r>
          </a:p>
        </p:txBody>
      </p:sp>
    </p:spTree>
    <p:extLst>
      <p:ext uri="{BB962C8B-B14F-4D97-AF65-F5344CB8AC3E}">
        <p14:creationId xmlns:p14="http://schemas.microsoft.com/office/powerpoint/2010/main" val="4043199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B45F7C9C-C4C8-4504-BDFE-930339A5D84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26</a:t>
            </a:fld>
            <a:endParaRPr lang="en-US" altLang="en-US" sz="1200" b="0" smtClean="0"/>
          </a:p>
        </p:txBody>
      </p:sp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685800" y="2514600"/>
            <a:ext cx="7772400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zh-CN" sz="4000" dirty="0" smtClean="0"/>
              <a:t>Motions on </a:t>
            </a:r>
            <a:r>
              <a:rPr lang="en-US" altLang="zh-CN" sz="4000" dirty="0">
                <a:solidFill>
                  <a:srgbClr val="0000FF"/>
                </a:solidFill>
              </a:rPr>
              <a:t>March </a:t>
            </a:r>
            <a:r>
              <a:rPr lang="en-US" altLang="zh-CN" sz="4000" dirty="0" smtClean="0">
                <a:solidFill>
                  <a:srgbClr val="0000FF"/>
                </a:solidFill>
              </a:rPr>
              <a:t>9, 12, 15 (Plenary)</a:t>
            </a:r>
            <a:endParaRPr lang="en-US" altLang="en-US" sz="4000" dirty="0" smtClean="0"/>
          </a:p>
          <a:p>
            <a:pPr lvl="1"/>
            <a:endParaRPr lang="en-US" altLang="en-US" sz="3600" dirty="0" smtClean="0"/>
          </a:p>
          <a:p>
            <a:pPr lvl="1"/>
            <a:endParaRPr lang="en-US" altLang="en-US" sz="3600" dirty="0"/>
          </a:p>
        </p:txBody>
      </p:sp>
      <p:sp>
        <p:nvSpPr>
          <p:cNvPr id="717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1214766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795E1BE7-2806-4869-AE7C-550826B03251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27</a:t>
            </a:fld>
            <a:endParaRPr lang="en-US" altLang="en-US" sz="1200" b="0" smtClean="0"/>
          </a:p>
        </p:txBody>
      </p:sp>
      <p:sp>
        <p:nvSpPr>
          <p:cNvPr id="19459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800" dirty="0">
                <a:solidFill>
                  <a:schemeClr val="tx2"/>
                </a:solidFill>
              </a:rPr>
              <a:t>Approve </a:t>
            </a:r>
            <a:r>
              <a:rPr lang="en-US" altLang="en-US" sz="2800" dirty="0" err="1" smtClean="0">
                <a:solidFill>
                  <a:schemeClr val="tx2"/>
                </a:solidFill>
              </a:rPr>
              <a:t>TGbf</a:t>
            </a:r>
            <a:r>
              <a:rPr lang="en-US" altLang="en-US" sz="2800" dirty="0" smtClean="0">
                <a:solidFill>
                  <a:schemeClr val="tx2"/>
                </a:solidFill>
              </a:rPr>
              <a:t> </a:t>
            </a:r>
            <a:r>
              <a:rPr lang="en-US" altLang="en-US" sz="2800" dirty="0">
                <a:solidFill>
                  <a:schemeClr val="tx2"/>
                </a:solidFill>
              </a:rPr>
              <a:t>meeting minutes</a:t>
            </a:r>
          </a:p>
        </p:txBody>
      </p:sp>
      <p:sp>
        <p:nvSpPr>
          <p:cNvPr id="19460" name="Rectangle 3"/>
          <p:cNvSpPr txBox="1">
            <a:spLocks noChangeArrowheads="1"/>
          </p:cNvSpPr>
          <p:nvPr/>
        </p:nvSpPr>
        <p:spPr bwMode="auto">
          <a:xfrm>
            <a:off x="685800" y="1447800"/>
            <a:ext cx="7858125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 sz="2000" dirty="0"/>
              <a:t>Move to approve </a:t>
            </a:r>
            <a:r>
              <a:rPr lang="en-US" altLang="zh-CN" sz="2000" dirty="0" err="1" smtClean="0"/>
              <a:t>TGbf</a:t>
            </a:r>
            <a:r>
              <a:rPr lang="en-US" altLang="zh-CN" sz="2000" dirty="0" smtClean="0"/>
              <a:t> minutes </a:t>
            </a:r>
            <a:r>
              <a:rPr lang="en-US" altLang="zh-CN" sz="2000" dirty="0"/>
              <a:t>of meetings and teleconferences from </a:t>
            </a:r>
            <a:r>
              <a:rPr lang="en-US" altLang="zh-CN" sz="2000" dirty="0" smtClean="0"/>
              <a:t>January 2021 </a:t>
            </a:r>
            <a:r>
              <a:rPr lang="en-US" altLang="zh-CN" sz="2000" dirty="0"/>
              <a:t>meeting to today: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600" dirty="0"/>
              <a:t>January plenary</a:t>
            </a:r>
            <a:r>
              <a:rPr lang="en-US" altLang="zh-CN" sz="1600" dirty="0" smtClean="0"/>
              <a:t>: </a:t>
            </a:r>
            <a:r>
              <a:rPr lang="en-US" altLang="zh-CN" sz="1600" dirty="0">
                <a:hlinkClick r:id="rId3"/>
              </a:rPr>
              <a:t>https://mentor.ieee.org/802.11/dcn/21/11-21-0120-01-00bf-meeting-minutes-january-2021.docx</a:t>
            </a:r>
            <a:endParaRPr lang="en-US" altLang="zh-CN" sz="1600" dirty="0"/>
          </a:p>
          <a:p>
            <a:pPr lvl="1">
              <a:buFont typeface="Arial" panose="020B0604020202020204" pitchFamily="34" charset="0"/>
              <a:buChar char="•"/>
            </a:pPr>
            <a:endParaRPr lang="en-US" altLang="zh-CN" sz="16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600" dirty="0" smtClean="0"/>
              <a:t>Teleconferences </a:t>
            </a:r>
            <a:r>
              <a:rPr lang="en-US" altLang="zh-CN" sz="1600" dirty="0"/>
              <a:t>January </a:t>
            </a:r>
            <a:r>
              <a:rPr lang="en-US" altLang="zh-CN" sz="1600" dirty="0" smtClean="0"/>
              <a:t>- March: </a:t>
            </a:r>
          </a:p>
          <a:p>
            <a:pPr marL="714375" lvl="1" indent="0">
              <a:buNone/>
            </a:pPr>
            <a:r>
              <a:rPr lang="en-US" altLang="zh-CN" sz="1600" dirty="0">
                <a:hlinkClick r:id="rId4"/>
              </a:rPr>
              <a:t>https://mentor.ieee.org/802.11/dcn/21/11-21-0227-01-00bf-802-11bf-teleconference-minutes-february-2021.docx</a:t>
            </a:r>
            <a:endParaRPr lang="en-US" altLang="zh-CN" sz="1600" dirty="0"/>
          </a:p>
          <a:p>
            <a:pPr marL="714375" lvl="1" indent="0">
              <a:buNone/>
            </a:pPr>
            <a:endParaRPr lang="en-US" altLang="zh-CN" sz="1600" dirty="0"/>
          </a:p>
          <a:p>
            <a:pPr marL="714375" lvl="1" indent="0">
              <a:buNone/>
            </a:pPr>
            <a:endParaRPr lang="en-US" altLang="zh-CN" sz="1600" dirty="0" smtClean="0"/>
          </a:p>
          <a:p>
            <a:r>
              <a:rPr lang="en-US" altLang="zh-CN" sz="2000" dirty="0"/>
              <a:t>Move: Leif Wilhelmsson 	Second: Rui Yang	</a:t>
            </a:r>
          </a:p>
          <a:p>
            <a:endParaRPr lang="en-US" altLang="zh-CN" sz="2000" dirty="0"/>
          </a:p>
          <a:p>
            <a:r>
              <a:rPr lang="en-US" altLang="zh-CN" sz="2000" dirty="0"/>
              <a:t>Result: </a:t>
            </a:r>
            <a:r>
              <a:rPr lang="en-US" altLang="zh-CN" sz="2000" dirty="0">
                <a:highlight>
                  <a:srgbClr val="00FF00"/>
                </a:highlight>
              </a:rPr>
              <a:t>Approved by unanimous consent</a:t>
            </a:r>
            <a:endParaRPr lang="zh-CN" altLang="en-US" sz="2000" dirty="0"/>
          </a:p>
          <a:p>
            <a:endParaRPr lang="zh-CN" altLang="en-US" sz="2000" dirty="0" smtClean="0"/>
          </a:p>
          <a:p>
            <a:endParaRPr lang="zh-CN" altLang="en-US" sz="2000" dirty="0"/>
          </a:p>
        </p:txBody>
      </p:sp>
      <p:sp>
        <p:nvSpPr>
          <p:cNvPr id="19461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183382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28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14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zh-CN" kern="0" dirty="0"/>
              <a:t>Move to add the following to 11bf SFD</a:t>
            </a:r>
            <a:r>
              <a:rPr lang="en-US" altLang="zh-CN" kern="0" dirty="0" smtClean="0"/>
              <a:t>:</a:t>
            </a:r>
          </a:p>
          <a:p>
            <a:pPr lvl="1">
              <a:defRPr/>
            </a:pPr>
            <a:r>
              <a:rPr lang="en-US" altLang="zh-CN" kern="0" dirty="0"/>
              <a:t>A sensing session may be comprised of multiple burst instances.</a:t>
            </a:r>
          </a:p>
          <a:p>
            <a:pPr lvl="1">
              <a:defRPr/>
            </a:pPr>
            <a:endParaRPr lang="en-US" altLang="zh-CN" kern="0" dirty="0" smtClean="0"/>
          </a:p>
          <a:p>
            <a:pPr lvl="1">
              <a:defRPr/>
            </a:pPr>
            <a:endParaRPr lang="en-US" altLang="zh-CN" kern="0" dirty="0" smtClean="0"/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b="1" kern="0" dirty="0" smtClean="0"/>
              <a:t>Move: Sang Kim	</a:t>
            </a:r>
            <a:r>
              <a:rPr lang="en-US" altLang="zh-CN" b="1" dirty="0" smtClean="0"/>
              <a:t>	</a:t>
            </a:r>
            <a:r>
              <a:rPr lang="en-US" altLang="zh-CN" b="1" kern="0" dirty="0" smtClean="0"/>
              <a:t>Second: </a:t>
            </a:r>
            <a:r>
              <a:rPr lang="en-US" altLang="zh-CN" b="1" kern="0" dirty="0"/>
              <a:t>Cheng Chen</a:t>
            </a:r>
            <a:r>
              <a:rPr lang="en-US" altLang="zh-CN" b="1" kern="0" dirty="0" smtClean="0"/>
              <a:t>	</a:t>
            </a:r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b="1" kern="0" dirty="0" smtClean="0"/>
              <a:t>Preliminary </a:t>
            </a:r>
            <a:r>
              <a:rPr lang="en-US" altLang="zh-CN" b="1" kern="0" dirty="0"/>
              <a:t>Result</a:t>
            </a:r>
            <a:r>
              <a:rPr lang="en-US" altLang="zh-CN" b="1" kern="0" dirty="0" smtClean="0"/>
              <a:t>: </a:t>
            </a:r>
            <a:r>
              <a:rPr lang="en-US" altLang="zh-CN" b="1" kern="0" dirty="0"/>
              <a:t>Motion Passes </a:t>
            </a:r>
            <a:r>
              <a:rPr lang="en-US" altLang="zh-CN" b="1" kern="0" dirty="0" smtClean="0"/>
              <a:t>(65Y/2N/14A)</a:t>
            </a:r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b="1" kern="0" dirty="0"/>
              <a:t>Result</a:t>
            </a:r>
            <a:r>
              <a:rPr lang="en-US" altLang="zh-CN" b="1" kern="0" dirty="0" smtClean="0"/>
              <a:t>*: </a:t>
            </a:r>
            <a:r>
              <a:rPr lang="en-US" altLang="zh-CN" dirty="0" smtClean="0">
                <a:highlight>
                  <a:srgbClr val="00FF00"/>
                </a:highlight>
              </a:rPr>
              <a:t>Motion </a:t>
            </a:r>
            <a:r>
              <a:rPr lang="en-US" altLang="zh-CN" dirty="0">
                <a:highlight>
                  <a:srgbClr val="00FF00"/>
                </a:highlight>
              </a:rPr>
              <a:t>Passes </a:t>
            </a:r>
            <a:r>
              <a:rPr lang="en-US" altLang="zh-CN" dirty="0" smtClean="0">
                <a:highlight>
                  <a:srgbClr val="00FF00"/>
                </a:highlight>
              </a:rPr>
              <a:t>(58Y/2N/11A</a:t>
            </a:r>
            <a:r>
              <a:rPr lang="en-US" altLang="zh-CN" dirty="0">
                <a:highlight>
                  <a:srgbClr val="00FF00"/>
                </a:highlight>
              </a:rPr>
              <a:t>)</a:t>
            </a:r>
            <a:endParaRPr lang="en-US" altLang="zh-CN" b="1" kern="0" dirty="0" smtClean="0"/>
          </a:p>
          <a:p>
            <a:pPr marL="0" lvl="1" indent="0">
              <a:buNone/>
              <a:defRPr/>
            </a:pPr>
            <a:endParaRPr lang="en-US" altLang="zh-CN" b="1" kern="0" dirty="0" smtClean="0"/>
          </a:p>
          <a:p>
            <a:pPr marL="0" lvl="1" indent="0">
              <a:buNone/>
              <a:defRPr/>
            </a:pPr>
            <a:r>
              <a:rPr lang="en-US" altLang="zh-CN" kern="0" dirty="0" smtClean="0"/>
              <a:t>Note</a:t>
            </a:r>
            <a:r>
              <a:rPr lang="zh-CN" altLang="en-US" kern="0" dirty="0"/>
              <a:t>：  </a:t>
            </a:r>
            <a:endParaRPr lang="en-US" altLang="zh-CN" kern="0" dirty="0" smtClean="0"/>
          </a:p>
          <a:p>
            <a:pPr marL="285750" lvl="1">
              <a:buFont typeface="微软雅黑" panose="020B0503020204020204" pitchFamily="34" charset="-122"/>
              <a:buChar char="–"/>
              <a:defRPr/>
            </a:pPr>
            <a:r>
              <a:rPr lang="en-US" altLang="zh-CN" sz="1800" kern="0" dirty="0"/>
              <a:t>* Amended result accounts for removal of </a:t>
            </a:r>
            <a:r>
              <a:rPr lang="en-US" altLang="zh-CN" sz="1800" kern="0" dirty="0" smtClean="0">
                <a:solidFill>
                  <a:srgbClr val="FF0000"/>
                </a:solidFill>
              </a:rPr>
              <a:t>10</a:t>
            </a:r>
            <a:r>
              <a:rPr lang="en-US" altLang="zh-CN" sz="1800" kern="0" dirty="0" smtClean="0"/>
              <a:t> </a:t>
            </a:r>
            <a:r>
              <a:rPr lang="en-US" altLang="zh-CN" sz="1800" kern="0" dirty="0"/>
              <a:t>votes of non-voting members.</a:t>
            </a:r>
          </a:p>
          <a:p>
            <a:pPr marL="285750" lvl="1">
              <a:buFont typeface="微软雅黑" panose="020B0503020204020204" pitchFamily="34" charset="-122"/>
              <a:buChar char="–"/>
              <a:defRPr/>
            </a:pPr>
            <a:r>
              <a:rPr lang="en-US" altLang="zh-CN" sz="1800" kern="0" dirty="0" smtClean="0"/>
              <a:t>Related </a:t>
            </a:r>
            <a:r>
              <a:rPr lang="en-US" altLang="zh-CN" sz="1800" kern="0" dirty="0"/>
              <a:t>document 21/0145r4</a:t>
            </a:r>
          </a:p>
          <a:p>
            <a:pPr marL="285750" lvl="1">
              <a:buFont typeface="微软雅黑" panose="020B0503020204020204" pitchFamily="34" charset="-122"/>
              <a:buChar char="–"/>
              <a:defRPr/>
            </a:pPr>
            <a:endParaRPr lang="en-US" altLang="zh-CN" sz="1800" kern="0" dirty="0"/>
          </a:p>
        </p:txBody>
      </p:sp>
    </p:spTree>
    <p:extLst>
      <p:ext uri="{BB962C8B-B14F-4D97-AF65-F5344CB8AC3E}">
        <p14:creationId xmlns:p14="http://schemas.microsoft.com/office/powerpoint/2010/main" val="3987604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B45F7C9C-C4C8-4504-BDFE-930339A5D84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29</a:t>
            </a:fld>
            <a:endParaRPr lang="en-US" altLang="en-US" sz="1200" b="0" smtClean="0"/>
          </a:p>
        </p:txBody>
      </p:sp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685800" y="2514600"/>
            <a:ext cx="7772400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zh-CN" sz="4000" dirty="0" smtClean="0"/>
              <a:t>Motions on </a:t>
            </a:r>
            <a:r>
              <a:rPr lang="en-US" altLang="zh-CN" sz="4000" dirty="0">
                <a:solidFill>
                  <a:srgbClr val="0000FF"/>
                </a:solidFill>
              </a:rPr>
              <a:t>March </a:t>
            </a:r>
            <a:r>
              <a:rPr lang="en-US" altLang="zh-CN" sz="4000" dirty="0" smtClean="0">
                <a:solidFill>
                  <a:srgbClr val="0000FF"/>
                </a:solidFill>
              </a:rPr>
              <a:t>23</a:t>
            </a:r>
            <a:r>
              <a:rPr lang="en-US" altLang="en-US" sz="4000" dirty="0" smtClean="0"/>
              <a:t>.</a:t>
            </a:r>
          </a:p>
          <a:p>
            <a:pPr lvl="1"/>
            <a:endParaRPr lang="en-US" altLang="en-US" sz="3600" dirty="0" smtClean="0"/>
          </a:p>
          <a:p>
            <a:pPr lvl="1"/>
            <a:endParaRPr lang="en-US" altLang="en-US" sz="3600" dirty="0"/>
          </a:p>
        </p:txBody>
      </p:sp>
      <p:sp>
        <p:nvSpPr>
          <p:cNvPr id="717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2395174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B45F7C9C-C4C8-4504-BDFE-930339A5D84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US" altLang="en-US" sz="1200" b="0" smtClean="0"/>
          </a:p>
        </p:txBody>
      </p:sp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685800" y="2514600"/>
            <a:ext cx="7772400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zh-CN" sz="4000" dirty="0" smtClean="0"/>
              <a:t>Motions on </a:t>
            </a:r>
            <a:r>
              <a:rPr lang="en-US" altLang="en-US" sz="4000" dirty="0" smtClean="0">
                <a:solidFill>
                  <a:srgbClr val="0000FF"/>
                </a:solidFill>
              </a:rPr>
              <a:t>November 3, 6, 9</a:t>
            </a:r>
            <a:r>
              <a:rPr lang="en-US" altLang="en-US" sz="4000" dirty="0" smtClean="0"/>
              <a:t>.</a:t>
            </a:r>
          </a:p>
          <a:p>
            <a:pPr lvl="1"/>
            <a:endParaRPr lang="en-US" altLang="en-US" sz="3600" dirty="0" smtClean="0"/>
          </a:p>
          <a:p>
            <a:pPr lvl="1"/>
            <a:endParaRPr lang="en-US" altLang="en-US" sz="3600" dirty="0"/>
          </a:p>
        </p:txBody>
      </p:sp>
      <p:sp>
        <p:nvSpPr>
          <p:cNvPr id="717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30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15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295400"/>
            <a:ext cx="7772400" cy="48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zh-CN" sz="2000" kern="0" dirty="0"/>
              <a:t>Move to add the following to 11bf SFD</a:t>
            </a:r>
            <a:r>
              <a:rPr lang="en-US" altLang="zh-CN" sz="2000" kern="0" dirty="0" smtClean="0"/>
              <a:t>:</a:t>
            </a:r>
          </a:p>
          <a:p>
            <a:pPr lvl="1">
              <a:defRPr/>
            </a:pPr>
            <a:r>
              <a:rPr lang="en-US" altLang="zh-CN" sz="1800" kern="0" dirty="0" smtClean="0"/>
              <a:t>A </a:t>
            </a:r>
            <a:r>
              <a:rPr lang="en-US" altLang="zh-CN" sz="1800" kern="0" dirty="0"/>
              <a:t>sensing session is composed of one or more of the following phases: setup phase, measurement phase, reporting phase, and termination phase.</a:t>
            </a:r>
          </a:p>
          <a:p>
            <a:pPr lvl="2">
              <a:defRPr/>
            </a:pPr>
            <a:r>
              <a:rPr lang="en-US" altLang="zh-CN" sz="1400" kern="0" dirty="0" smtClean="0"/>
              <a:t>In the setup phase, a sensing session is established, and operational parameters associated with the sensing session are determined and may be exchanged between STAs.</a:t>
            </a:r>
          </a:p>
          <a:p>
            <a:pPr lvl="2">
              <a:defRPr/>
            </a:pPr>
            <a:r>
              <a:rPr lang="en-US" altLang="zh-CN" sz="1400" kern="0" dirty="0" smtClean="0"/>
              <a:t>In the measurement phase, sensing measurements are performed.</a:t>
            </a:r>
          </a:p>
          <a:p>
            <a:pPr lvl="2">
              <a:defRPr/>
            </a:pPr>
            <a:r>
              <a:rPr lang="en-US" altLang="zh-CN" sz="1400" kern="0" dirty="0" smtClean="0"/>
              <a:t>In the reporting phase, sensing measurement results are reported.</a:t>
            </a:r>
          </a:p>
          <a:p>
            <a:pPr lvl="2">
              <a:defRPr/>
            </a:pPr>
            <a:r>
              <a:rPr lang="en-US" altLang="zh-CN" sz="1400" kern="0" dirty="0" smtClean="0"/>
              <a:t>In </a:t>
            </a:r>
            <a:r>
              <a:rPr lang="en-US" altLang="zh-CN" sz="1400" kern="0" dirty="0"/>
              <a:t>the termination phase, STAs stop performing measurements and terminate the sensing session</a:t>
            </a:r>
            <a:r>
              <a:rPr lang="en-US" altLang="zh-CN" sz="1400" kern="0" dirty="0" smtClean="0"/>
              <a:t>.</a:t>
            </a:r>
          </a:p>
          <a:p>
            <a:pPr lvl="2">
              <a:defRPr/>
            </a:pPr>
            <a:endParaRPr lang="en-US" altLang="zh-CN" sz="1100" kern="0" dirty="0" smtClean="0"/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Move: </a:t>
            </a:r>
            <a:r>
              <a:rPr lang="en-US" altLang="zh-CN" sz="1800" b="1" kern="0" dirty="0"/>
              <a:t>Cheng Chen </a:t>
            </a:r>
            <a:r>
              <a:rPr lang="en-US" altLang="zh-CN" sz="1800" b="1" kern="0" dirty="0" smtClean="0"/>
              <a:t>	</a:t>
            </a:r>
            <a:r>
              <a:rPr lang="en-US" altLang="zh-CN" sz="1800" b="1" dirty="0" smtClean="0"/>
              <a:t>	</a:t>
            </a:r>
            <a:r>
              <a:rPr lang="en-US" altLang="zh-CN" sz="1800" b="1" kern="0" dirty="0" smtClean="0"/>
              <a:t>Second: </a:t>
            </a:r>
            <a:r>
              <a:rPr lang="en-US" altLang="zh-CN" sz="1800" b="1" kern="0" dirty="0"/>
              <a:t>Rajat </a:t>
            </a:r>
            <a:r>
              <a:rPr lang="en-US" altLang="zh-CN" sz="1800" b="1" kern="0" dirty="0" err="1"/>
              <a:t>Pushkarna</a:t>
            </a:r>
            <a:r>
              <a:rPr lang="en-US" altLang="zh-CN" sz="1800" b="1" kern="0" dirty="0" smtClean="0"/>
              <a:t>	</a:t>
            </a:r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/>
              <a:t>Preliminary Result: Motion Passes </a:t>
            </a:r>
            <a:r>
              <a:rPr lang="en-US" altLang="zh-CN" sz="1800" b="1" kern="0" dirty="0" smtClean="0"/>
              <a:t>(24Y/1N/5A)</a:t>
            </a:r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/>
              <a:t>Result*: </a:t>
            </a:r>
            <a:r>
              <a:rPr lang="en-US" altLang="zh-CN" sz="1800" dirty="0">
                <a:highlight>
                  <a:srgbClr val="00FF00"/>
                </a:highlight>
              </a:rPr>
              <a:t>Motion Passes </a:t>
            </a:r>
            <a:r>
              <a:rPr lang="en-US" altLang="zh-CN" sz="1800" dirty="0" smtClean="0">
                <a:highlight>
                  <a:srgbClr val="00FF00"/>
                </a:highlight>
              </a:rPr>
              <a:t>(21Y/1N/5A)</a:t>
            </a:r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endParaRPr lang="en-US" altLang="zh-CN" sz="1800" b="1" kern="0" dirty="0"/>
          </a:p>
          <a:p>
            <a:pPr marL="0" lvl="1" indent="0">
              <a:spcBef>
                <a:spcPct val="0"/>
              </a:spcBef>
              <a:buNone/>
              <a:defRPr/>
            </a:pPr>
            <a:r>
              <a:rPr lang="en-US" altLang="zh-CN" sz="1800" kern="0" dirty="0" smtClean="0">
                <a:solidFill>
                  <a:srgbClr val="000000"/>
                </a:solidFill>
                <a:latin typeface="Times New Roman" panose="02020603050405020304" pitchFamily="18" charset="0"/>
                <a:cs typeface="+mn-cs"/>
              </a:rPr>
              <a:t>Note</a:t>
            </a:r>
            <a:r>
              <a:rPr lang="zh-CN" altLang="en-US" sz="1800" kern="0" dirty="0" smtClean="0">
                <a:solidFill>
                  <a:srgbClr val="000000"/>
                </a:solidFill>
                <a:latin typeface="Times New Roman" panose="02020603050405020304" pitchFamily="18" charset="0"/>
                <a:cs typeface="+mn-cs"/>
              </a:rPr>
              <a:t>：  </a:t>
            </a:r>
            <a:endParaRPr lang="en-US" altLang="zh-CN" sz="1800" kern="0" dirty="0" smtClean="0">
              <a:solidFill>
                <a:srgbClr val="000000"/>
              </a:solidFill>
              <a:latin typeface="Times New Roman" panose="02020603050405020304" pitchFamily="18" charset="0"/>
              <a:cs typeface="+mn-cs"/>
            </a:endParaRPr>
          </a:p>
          <a:p>
            <a:pPr marL="285750" lvl="1" indent="0">
              <a:spcBef>
                <a:spcPct val="0"/>
              </a:spcBef>
              <a:buFont typeface="微软雅黑" panose="020B0503020204020204" pitchFamily="34" charset="-122"/>
              <a:buChar char="–"/>
              <a:defRPr/>
            </a:pPr>
            <a:r>
              <a:rPr lang="en-US" altLang="zh-CN" sz="1600" kern="0" dirty="0" smtClean="0">
                <a:solidFill>
                  <a:srgbClr val="000000"/>
                </a:solidFill>
                <a:latin typeface="Times New Roman" panose="02020603050405020304" pitchFamily="18" charset="0"/>
                <a:cs typeface="+mn-cs"/>
              </a:rPr>
              <a:t>* Amended result accounts for removal of </a:t>
            </a:r>
            <a:r>
              <a:rPr lang="en-US" altLang="zh-CN" sz="1600" kern="0" dirty="0" smtClean="0">
                <a:solidFill>
                  <a:srgbClr val="FF0000"/>
                </a:solidFill>
                <a:latin typeface="Times New Roman" panose="02020603050405020304" pitchFamily="18" charset="0"/>
                <a:cs typeface="+mn-cs"/>
              </a:rPr>
              <a:t>3</a:t>
            </a:r>
            <a:r>
              <a:rPr lang="en-US" altLang="zh-CN" sz="1600" kern="0" dirty="0" smtClean="0">
                <a:solidFill>
                  <a:srgbClr val="000000"/>
                </a:solidFill>
                <a:latin typeface="Times New Roman" panose="02020603050405020304" pitchFamily="18" charset="0"/>
                <a:cs typeface="+mn-cs"/>
              </a:rPr>
              <a:t> votes of non-voting members.</a:t>
            </a:r>
          </a:p>
          <a:p>
            <a:pPr marL="285750" lvl="1" indent="0">
              <a:spcBef>
                <a:spcPct val="0"/>
              </a:spcBef>
              <a:buFont typeface="微软雅黑" panose="020B0503020204020204" pitchFamily="34" charset="-122"/>
              <a:buChar char="–"/>
              <a:defRPr/>
            </a:pPr>
            <a:r>
              <a:rPr lang="en-US" altLang="zh-CN" sz="1600" kern="0" dirty="0" smtClean="0">
                <a:solidFill>
                  <a:srgbClr val="000000"/>
                </a:solidFill>
                <a:latin typeface="Times New Roman" panose="02020603050405020304" pitchFamily="18" charset="0"/>
                <a:cs typeface="+mn-cs"/>
              </a:rPr>
              <a:t>Related </a:t>
            </a:r>
            <a:r>
              <a:rPr lang="en-US" altLang="zh-CN" sz="1600" kern="0" dirty="0">
                <a:solidFill>
                  <a:srgbClr val="000000"/>
                </a:solidFill>
                <a:latin typeface="Times New Roman" panose="02020603050405020304" pitchFamily="18" charset="0"/>
                <a:cs typeface="+mn-cs"/>
              </a:rPr>
              <a:t>document </a:t>
            </a:r>
            <a:r>
              <a:rPr lang="en-US" altLang="zh-CN" sz="1600" kern="0" dirty="0">
                <a:solidFill>
                  <a:srgbClr val="000000"/>
                </a:solidFill>
                <a:latin typeface="Times New Roman" panose="02020603050405020304" pitchFamily="18" charset="0"/>
              </a:rPr>
              <a:t>21/01851r4</a:t>
            </a:r>
            <a:endParaRPr lang="en-US" altLang="zh-CN" sz="1600" kern="0" dirty="0">
              <a:solidFill>
                <a:srgbClr val="000000"/>
              </a:solidFill>
              <a:latin typeface="Times New Roman" panose="02020603050405020304" pitchFamily="18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06214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B45F7C9C-C4C8-4504-BDFE-930339A5D84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31</a:t>
            </a:fld>
            <a:endParaRPr lang="en-US" altLang="en-US" sz="1200" b="0" smtClean="0"/>
          </a:p>
        </p:txBody>
      </p:sp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685800" y="2514600"/>
            <a:ext cx="7772400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zh-CN" sz="4000" dirty="0" smtClean="0"/>
              <a:t>Motions </a:t>
            </a:r>
            <a:r>
              <a:rPr lang="en-US" altLang="zh-CN" sz="4000" smtClean="0"/>
              <a:t>on </a:t>
            </a:r>
            <a:r>
              <a:rPr lang="en-US" altLang="zh-CN" sz="4000" smtClean="0">
                <a:solidFill>
                  <a:srgbClr val="0000FF"/>
                </a:solidFill>
              </a:rPr>
              <a:t>April 6</a:t>
            </a:r>
            <a:r>
              <a:rPr lang="en-US" altLang="en-US" sz="4000" smtClean="0"/>
              <a:t>.</a:t>
            </a:r>
            <a:endParaRPr lang="en-US" altLang="en-US" sz="4000" dirty="0" smtClean="0"/>
          </a:p>
          <a:p>
            <a:pPr lvl="1"/>
            <a:endParaRPr lang="en-US" altLang="en-US" sz="3600" dirty="0" smtClean="0"/>
          </a:p>
          <a:p>
            <a:pPr lvl="1"/>
            <a:endParaRPr lang="en-US" altLang="en-US" sz="3600" dirty="0"/>
          </a:p>
        </p:txBody>
      </p:sp>
      <p:sp>
        <p:nvSpPr>
          <p:cNvPr id="717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3399897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32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16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just">
              <a:defRPr/>
            </a:pPr>
            <a:r>
              <a:rPr lang="en-US" altLang="zh-CN" kern="0" dirty="0"/>
              <a:t>Move to add the following to 11bf SFD</a:t>
            </a:r>
            <a:r>
              <a:rPr lang="en-US" altLang="zh-CN" kern="0" dirty="0" smtClean="0"/>
              <a:t>:</a:t>
            </a:r>
          </a:p>
          <a:p>
            <a:pPr lvl="1" algn="just">
              <a:defRPr/>
            </a:pPr>
            <a:r>
              <a:rPr lang="en-US" altLang="zh-CN" kern="0" dirty="0"/>
              <a:t>More than one sensing responder may participate in the measurement phase and reporting </a:t>
            </a:r>
            <a:r>
              <a:rPr lang="en-US" altLang="zh-CN" kern="0" dirty="0" smtClean="0"/>
              <a:t>phase.</a:t>
            </a:r>
            <a:endParaRPr lang="en-US" altLang="zh-CN" kern="0" dirty="0"/>
          </a:p>
          <a:p>
            <a:pPr lvl="1" algn="just">
              <a:defRPr/>
            </a:pPr>
            <a:endParaRPr lang="en-US" altLang="zh-CN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b="1" kern="0" dirty="0" smtClean="0"/>
              <a:t>Move: </a:t>
            </a:r>
            <a:r>
              <a:rPr lang="en-US" altLang="zh-CN" b="1" kern="0" dirty="0"/>
              <a:t>Sang Kim </a:t>
            </a:r>
            <a:r>
              <a:rPr lang="en-US" altLang="zh-CN" b="1" kern="0" dirty="0" smtClean="0"/>
              <a:t>	</a:t>
            </a:r>
            <a:r>
              <a:rPr lang="en-US" altLang="zh-CN" b="1" dirty="0" smtClean="0"/>
              <a:t>	</a:t>
            </a:r>
            <a:r>
              <a:rPr lang="en-US" altLang="zh-CN" b="1" kern="0" dirty="0" smtClean="0"/>
              <a:t>Second: </a:t>
            </a:r>
            <a:r>
              <a:rPr lang="en-US" altLang="zh-CN" b="1" kern="0" dirty="0" err="1"/>
              <a:t>Rajat</a:t>
            </a:r>
            <a:r>
              <a:rPr lang="en-US" altLang="zh-CN" b="1" kern="0" dirty="0"/>
              <a:t> </a:t>
            </a:r>
            <a:r>
              <a:rPr lang="en-US" altLang="zh-CN" b="1" kern="0" dirty="0" err="1"/>
              <a:t>Pushkarna</a:t>
            </a:r>
            <a:endParaRPr lang="en-US" altLang="zh-CN" b="1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endParaRPr lang="en-US" altLang="zh-CN" b="1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b="1" kern="0" dirty="0"/>
              <a:t>Preliminary Result: Motion Passes </a:t>
            </a:r>
            <a:r>
              <a:rPr lang="en-US" altLang="zh-CN" b="1" kern="0" dirty="0" smtClean="0"/>
              <a:t>(35Y/0N/5A)</a:t>
            </a:r>
          </a:p>
          <a:p>
            <a:pPr marL="0" lvl="1" indent="0" algn="just">
              <a:buNone/>
              <a:defRPr/>
            </a:pPr>
            <a:r>
              <a:rPr lang="en-US" altLang="zh-CN" b="1" kern="0" dirty="0"/>
              <a:t>Result*: </a:t>
            </a:r>
            <a:r>
              <a:rPr lang="en-US" altLang="zh-CN" dirty="0">
                <a:highlight>
                  <a:srgbClr val="00FF00"/>
                </a:highlight>
              </a:rPr>
              <a:t>Motion Passes </a:t>
            </a:r>
            <a:r>
              <a:rPr lang="en-US" altLang="zh-CN" dirty="0" smtClean="0">
                <a:highlight>
                  <a:srgbClr val="00FF00"/>
                </a:highlight>
              </a:rPr>
              <a:t>(35Y/0N/4A</a:t>
            </a:r>
            <a:r>
              <a:rPr lang="en-US" altLang="zh-CN" dirty="0">
                <a:highlight>
                  <a:srgbClr val="00FF00"/>
                </a:highlight>
              </a:rPr>
              <a:t>)</a:t>
            </a:r>
            <a:endParaRPr lang="en-US" altLang="zh-CN" b="1" kern="0" dirty="0"/>
          </a:p>
          <a:p>
            <a:pPr marL="0" lvl="1" indent="0" algn="just">
              <a:buNone/>
              <a:defRPr/>
            </a:pPr>
            <a:endParaRPr lang="en-US" altLang="zh-CN" kern="0" dirty="0" smtClean="0"/>
          </a:p>
          <a:p>
            <a:pPr marL="0" lvl="1" indent="0">
              <a:buNone/>
              <a:defRPr/>
            </a:pPr>
            <a:r>
              <a:rPr lang="en-US" altLang="zh-CN" kern="0" dirty="0"/>
              <a:t>Note</a:t>
            </a:r>
            <a:r>
              <a:rPr lang="zh-CN" altLang="en-US" kern="0" dirty="0"/>
              <a:t>：  </a:t>
            </a:r>
            <a:endParaRPr lang="en-US" altLang="zh-CN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600" kern="0" dirty="0"/>
              <a:t>* Amended result accounts for removal of </a:t>
            </a:r>
            <a:r>
              <a:rPr lang="en-US" altLang="zh-CN" sz="1600" kern="0" dirty="0" smtClean="0">
                <a:solidFill>
                  <a:srgbClr val="FF0000"/>
                </a:solidFill>
              </a:rPr>
              <a:t>1</a:t>
            </a:r>
            <a:r>
              <a:rPr lang="en-US" altLang="zh-CN" sz="1600" kern="0" dirty="0" smtClean="0"/>
              <a:t> </a:t>
            </a:r>
            <a:r>
              <a:rPr lang="en-US" altLang="zh-CN" sz="1600" kern="0" dirty="0"/>
              <a:t>votes of non-voting members.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600" kern="0" dirty="0"/>
              <a:t>Related document 21/0145r5</a:t>
            </a:r>
            <a:endParaRPr lang="en-US" altLang="zh-CN" sz="1600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endParaRPr lang="en-US" altLang="zh-CN" b="1" kern="0" dirty="0"/>
          </a:p>
        </p:txBody>
      </p:sp>
    </p:spTree>
    <p:extLst>
      <p:ext uri="{BB962C8B-B14F-4D97-AF65-F5344CB8AC3E}">
        <p14:creationId xmlns:p14="http://schemas.microsoft.com/office/powerpoint/2010/main" val="1497636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33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17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447800"/>
            <a:ext cx="7772400" cy="40385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just">
              <a:defRPr/>
            </a:pPr>
            <a:r>
              <a:rPr lang="en-US" altLang="zh-CN" kern="0" dirty="0"/>
              <a:t>Move to add the following to 11bf SFD</a:t>
            </a:r>
            <a:r>
              <a:rPr lang="en-US" altLang="zh-CN" kern="0" dirty="0" smtClean="0"/>
              <a:t>:</a:t>
            </a:r>
          </a:p>
          <a:p>
            <a:pPr lvl="1" algn="just">
              <a:defRPr/>
            </a:pPr>
            <a:r>
              <a:rPr lang="en-US" altLang="zh-CN" kern="0" dirty="0" smtClean="0"/>
              <a:t>11bf </a:t>
            </a:r>
            <a:r>
              <a:rPr lang="en-US" altLang="zh-CN" kern="0" dirty="0"/>
              <a:t>shall define an optional negotiation process in the sensing setup phase for a sensing initiator and sensing responder(s) to exchange and agree on operational parameters associated with a sensing session. </a:t>
            </a:r>
            <a:endParaRPr lang="en-US" altLang="zh-CN" kern="0" dirty="0" smtClean="0"/>
          </a:p>
          <a:p>
            <a:pPr lvl="1" algn="just">
              <a:defRPr/>
            </a:pPr>
            <a:endParaRPr lang="en-US" altLang="zh-CN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b="1" kern="0" dirty="0" smtClean="0"/>
              <a:t>Move: </a:t>
            </a:r>
            <a:r>
              <a:rPr lang="en-US" altLang="zh-CN" b="1" kern="0" dirty="0"/>
              <a:t>Cheng Chen </a:t>
            </a:r>
            <a:r>
              <a:rPr lang="en-US" altLang="zh-CN" b="1" kern="0" dirty="0" smtClean="0"/>
              <a:t>	</a:t>
            </a:r>
            <a:r>
              <a:rPr lang="en-US" altLang="zh-CN" b="1" dirty="0" smtClean="0"/>
              <a:t>	</a:t>
            </a:r>
            <a:r>
              <a:rPr lang="en-US" altLang="zh-CN" b="1" kern="0" dirty="0" smtClean="0"/>
              <a:t>Second: </a:t>
            </a:r>
            <a:r>
              <a:rPr lang="en-US" altLang="zh-CN" b="1" kern="0" dirty="0" err="1"/>
              <a:t>Jinsoo</a:t>
            </a:r>
            <a:r>
              <a:rPr lang="en-US" altLang="zh-CN" b="1" kern="0" dirty="0"/>
              <a:t> Choi</a:t>
            </a:r>
            <a:r>
              <a:rPr lang="en-US" altLang="zh-CN" b="1" kern="0" dirty="0" smtClean="0"/>
              <a:t>	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b="1" kern="0" dirty="0" smtClean="0"/>
              <a:t>Result</a:t>
            </a:r>
            <a:r>
              <a:rPr lang="en-US" altLang="zh-CN" b="1" kern="0" smtClean="0"/>
              <a:t>: </a:t>
            </a:r>
            <a:r>
              <a:rPr lang="en-US" altLang="zh-CN">
                <a:highlight>
                  <a:srgbClr val="00FF00"/>
                </a:highlight>
              </a:rPr>
              <a:t>Approved by unanimous consent</a:t>
            </a:r>
            <a:endParaRPr lang="en-US" altLang="zh-CN" b="1" kern="0" dirty="0" smtClean="0"/>
          </a:p>
          <a:p>
            <a:pPr marL="0" lvl="1" indent="0" algn="just">
              <a:buNone/>
              <a:defRPr/>
            </a:pPr>
            <a:endParaRPr lang="en-US" altLang="zh-CN" b="1" kern="0" dirty="0"/>
          </a:p>
          <a:p>
            <a:pPr marL="0" lvl="1" indent="0" algn="just">
              <a:buNone/>
              <a:defRPr/>
            </a:pPr>
            <a:r>
              <a:rPr lang="en-US" altLang="zh-CN" kern="0" dirty="0"/>
              <a:t>Note</a:t>
            </a:r>
            <a:r>
              <a:rPr lang="zh-CN" altLang="en-US" kern="0" dirty="0"/>
              <a:t>：  </a:t>
            </a:r>
            <a:r>
              <a:rPr lang="en-US" altLang="zh-CN" kern="0" dirty="0"/>
              <a:t>Related document </a:t>
            </a:r>
            <a:r>
              <a:rPr lang="en-US" altLang="zh-CN" kern="0" dirty="0" smtClean="0"/>
              <a:t>21/0370r1</a:t>
            </a:r>
            <a:endParaRPr lang="en-US" altLang="zh-CN" b="1" kern="0" dirty="0"/>
          </a:p>
        </p:txBody>
      </p:sp>
    </p:spTree>
    <p:extLst>
      <p:ext uri="{BB962C8B-B14F-4D97-AF65-F5344CB8AC3E}">
        <p14:creationId xmlns:p14="http://schemas.microsoft.com/office/powerpoint/2010/main" val="2139551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B45F7C9C-C4C8-4504-BDFE-930339A5D84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34</a:t>
            </a:fld>
            <a:endParaRPr lang="en-US" altLang="en-US" sz="1200" b="0" smtClean="0"/>
          </a:p>
        </p:txBody>
      </p:sp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685800" y="2514600"/>
            <a:ext cx="7772400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zh-CN" sz="4000" dirty="0" smtClean="0"/>
              <a:t>Motions on </a:t>
            </a:r>
            <a:r>
              <a:rPr lang="en-US" altLang="zh-CN" sz="4000" dirty="0" smtClean="0">
                <a:solidFill>
                  <a:srgbClr val="0000FF"/>
                </a:solidFill>
              </a:rPr>
              <a:t>May 11, 14, 17 (Interim)</a:t>
            </a:r>
            <a:endParaRPr lang="en-US" altLang="en-US" sz="4000" dirty="0" smtClean="0"/>
          </a:p>
          <a:p>
            <a:pPr lvl="1"/>
            <a:endParaRPr lang="en-US" altLang="en-US" sz="3600" dirty="0" smtClean="0"/>
          </a:p>
          <a:p>
            <a:pPr lvl="1"/>
            <a:endParaRPr lang="en-US" altLang="en-US" sz="3600" dirty="0"/>
          </a:p>
        </p:txBody>
      </p:sp>
      <p:sp>
        <p:nvSpPr>
          <p:cNvPr id="717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621327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795E1BE7-2806-4869-AE7C-550826B03251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35</a:t>
            </a:fld>
            <a:endParaRPr lang="en-US" altLang="en-US" sz="1200" b="0" smtClean="0"/>
          </a:p>
        </p:txBody>
      </p:sp>
      <p:sp>
        <p:nvSpPr>
          <p:cNvPr id="19459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800" dirty="0">
                <a:solidFill>
                  <a:schemeClr val="tx2"/>
                </a:solidFill>
              </a:rPr>
              <a:t>Approve </a:t>
            </a:r>
            <a:r>
              <a:rPr lang="en-US" altLang="en-US" sz="2800" dirty="0" err="1" smtClean="0">
                <a:solidFill>
                  <a:schemeClr val="tx2"/>
                </a:solidFill>
              </a:rPr>
              <a:t>TGbf</a:t>
            </a:r>
            <a:r>
              <a:rPr lang="en-US" altLang="en-US" sz="2800" dirty="0" smtClean="0">
                <a:solidFill>
                  <a:schemeClr val="tx2"/>
                </a:solidFill>
              </a:rPr>
              <a:t> </a:t>
            </a:r>
            <a:r>
              <a:rPr lang="en-US" altLang="en-US" sz="2800" dirty="0">
                <a:solidFill>
                  <a:schemeClr val="tx2"/>
                </a:solidFill>
              </a:rPr>
              <a:t>meeting minutes</a:t>
            </a:r>
          </a:p>
        </p:txBody>
      </p:sp>
      <p:sp>
        <p:nvSpPr>
          <p:cNvPr id="19460" name="Rectangle 3"/>
          <p:cNvSpPr txBox="1">
            <a:spLocks noChangeArrowheads="1"/>
          </p:cNvSpPr>
          <p:nvPr/>
        </p:nvSpPr>
        <p:spPr bwMode="auto">
          <a:xfrm>
            <a:off x="685800" y="1447800"/>
            <a:ext cx="7858125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just"/>
            <a:r>
              <a:rPr lang="en-US" altLang="zh-CN" sz="2000" dirty="0"/>
              <a:t>Move to approve </a:t>
            </a:r>
            <a:r>
              <a:rPr lang="en-US" altLang="zh-CN" sz="2000" dirty="0" err="1" smtClean="0"/>
              <a:t>TGbf</a:t>
            </a:r>
            <a:r>
              <a:rPr lang="en-US" altLang="zh-CN" sz="2000" dirty="0" smtClean="0"/>
              <a:t> minutes </a:t>
            </a:r>
            <a:r>
              <a:rPr lang="en-US" altLang="zh-CN" sz="2000" dirty="0"/>
              <a:t>of meetings and teleconferences from </a:t>
            </a:r>
            <a:r>
              <a:rPr lang="en-US" altLang="zh-CN" sz="2000" dirty="0" smtClean="0"/>
              <a:t>March 2021 </a:t>
            </a:r>
            <a:r>
              <a:rPr lang="en-US" altLang="zh-CN" sz="2000" dirty="0"/>
              <a:t>meeting to today: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altLang="zh-CN" sz="1600" dirty="0" smtClean="0"/>
              <a:t>March plenary: </a:t>
            </a:r>
            <a:r>
              <a:rPr lang="en-US" altLang="zh-CN" sz="1600" dirty="0">
                <a:hlinkClick r:id="rId3"/>
              </a:rPr>
              <a:t>https://</a:t>
            </a:r>
            <a:r>
              <a:rPr lang="en-US" altLang="zh-CN" sz="1600" dirty="0" smtClean="0">
                <a:hlinkClick r:id="rId3"/>
              </a:rPr>
              <a:t>mentor.ieee.org/802.11/dcn/21/11-21-0476-00-00bf-meeting-minutes-march-2021.docx</a:t>
            </a:r>
            <a:endParaRPr lang="en-US" altLang="zh-CN" sz="1600" dirty="0" smtClean="0"/>
          </a:p>
          <a:p>
            <a:pPr lvl="1" algn="just">
              <a:buFont typeface="Arial" panose="020B0604020202020204" pitchFamily="34" charset="0"/>
              <a:buChar char="•"/>
            </a:pPr>
            <a:endParaRPr lang="en-US" altLang="zh-CN" sz="1600" dirty="0"/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altLang="zh-CN" sz="1600" dirty="0" smtClean="0"/>
              <a:t>Teleconferences March - April: </a:t>
            </a:r>
          </a:p>
          <a:p>
            <a:pPr marL="714375" lvl="1" indent="0" algn="just">
              <a:buNone/>
            </a:pPr>
            <a:r>
              <a:rPr lang="en-US" altLang="zh-CN" sz="1600" dirty="0">
                <a:hlinkClick r:id="rId4"/>
              </a:rPr>
              <a:t>https://</a:t>
            </a:r>
            <a:r>
              <a:rPr lang="en-US" altLang="zh-CN" sz="1600" dirty="0" smtClean="0">
                <a:hlinkClick r:id="rId4"/>
              </a:rPr>
              <a:t>mentor.ieee.org/802.11/dcn/21/11-21-0547-00-00bf-802-11bf-teleconference-minutes-march-2021.docx</a:t>
            </a:r>
            <a:endParaRPr lang="en-US" altLang="zh-CN" sz="1600" dirty="0" smtClean="0"/>
          </a:p>
          <a:p>
            <a:pPr marL="714375" lvl="1" indent="0" algn="just">
              <a:buNone/>
            </a:pPr>
            <a:r>
              <a:rPr lang="en-US" altLang="zh-CN" sz="1600" dirty="0">
                <a:hlinkClick r:id="rId5"/>
              </a:rPr>
              <a:t>https://</a:t>
            </a:r>
            <a:r>
              <a:rPr lang="en-US" altLang="zh-CN" sz="1600" dirty="0" smtClean="0">
                <a:hlinkClick r:id="rId5"/>
              </a:rPr>
              <a:t>mentor.ieee.org/802.11/dcn/21/11-21-0645-03-00bf-802-11bf-teleconference-minutes-april-2021.docx</a:t>
            </a:r>
            <a:endParaRPr lang="en-US" altLang="zh-CN" sz="1600" dirty="0" smtClean="0"/>
          </a:p>
          <a:p>
            <a:pPr marL="714375" lvl="1" indent="0" algn="just">
              <a:buNone/>
            </a:pPr>
            <a:endParaRPr lang="en-US" altLang="zh-CN" sz="1600" dirty="0"/>
          </a:p>
          <a:p>
            <a:pPr marL="714375" lvl="1" indent="0" algn="just">
              <a:buNone/>
            </a:pPr>
            <a:endParaRPr lang="en-US" altLang="zh-CN" sz="1600" dirty="0" smtClean="0"/>
          </a:p>
          <a:p>
            <a:pPr algn="just"/>
            <a:r>
              <a:rPr lang="en-US" altLang="zh-CN" sz="2000" dirty="0" smtClean="0"/>
              <a:t>Move</a:t>
            </a:r>
            <a:r>
              <a:rPr lang="en-US" altLang="zh-CN" sz="2000" dirty="0"/>
              <a:t>: Leif Wilhelmsson 	</a:t>
            </a:r>
            <a:r>
              <a:rPr lang="en-US" altLang="zh-CN" sz="2000" dirty="0" smtClean="0"/>
              <a:t>Second</a:t>
            </a:r>
            <a:r>
              <a:rPr lang="en-US" altLang="zh-CN" sz="2000" dirty="0"/>
              <a:t>: Claudio Da Silva </a:t>
            </a:r>
            <a:r>
              <a:rPr lang="en-US" altLang="zh-CN" sz="2000" dirty="0" smtClean="0"/>
              <a:t>	</a:t>
            </a:r>
            <a:endParaRPr lang="en-US" altLang="zh-CN" sz="2000" dirty="0"/>
          </a:p>
          <a:p>
            <a:pPr algn="just"/>
            <a:endParaRPr lang="en-US" altLang="zh-CN" sz="2000" dirty="0"/>
          </a:p>
          <a:p>
            <a:pPr algn="just"/>
            <a:r>
              <a:rPr lang="en-US" altLang="zh-CN" sz="2000" dirty="0"/>
              <a:t>Result</a:t>
            </a:r>
            <a:r>
              <a:rPr lang="en-US" altLang="zh-CN" sz="2000" dirty="0" smtClean="0"/>
              <a:t>: </a:t>
            </a:r>
            <a:r>
              <a:rPr lang="en-US" altLang="zh-CN" sz="2000" dirty="0">
                <a:highlight>
                  <a:srgbClr val="00FF00"/>
                </a:highlight>
              </a:rPr>
              <a:t>Approved by unanimous consent</a:t>
            </a:r>
            <a:endParaRPr lang="zh-CN" altLang="en-US" sz="2000" dirty="0"/>
          </a:p>
          <a:p>
            <a:pPr algn="just"/>
            <a:endParaRPr lang="zh-CN" altLang="en-US" sz="2000" dirty="0"/>
          </a:p>
          <a:p>
            <a:pPr algn="just"/>
            <a:endParaRPr lang="zh-CN" altLang="en-US" sz="2000" dirty="0" smtClean="0"/>
          </a:p>
          <a:p>
            <a:pPr algn="just"/>
            <a:endParaRPr lang="zh-CN" altLang="en-US" sz="2000" dirty="0"/>
          </a:p>
        </p:txBody>
      </p:sp>
      <p:sp>
        <p:nvSpPr>
          <p:cNvPr id="19461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1529711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36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18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2954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just">
              <a:defRPr/>
            </a:pPr>
            <a:r>
              <a:rPr lang="en-US" altLang="zh-CN" sz="1800" kern="0" dirty="0"/>
              <a:t>Move to add the following to 11bf SFD</a:t>
            </a:r>
            <a:r>
              <a:rPr lang="en-US" altLang="zh-CN" sz="1800" kern="0" dirty="0" smtClean="0"/>
              <a:t>:</a:t>
            </a:r>
          </a:p>
          <a:p>
            <a:pPr lvl="1" algn="just">
              <a:defRPr/>
            </a:pPr>
            <a:r>
              <a:rPr lang="en-US" altLang="zh-CN" sz="1800" kern="0" dirty="0" smtClean="0"/>
              <a:t>The </a:t>
            </a:r>
            <a:r>
              <a:rPr lang="en-US" altLang="zh-CN" sz="1800" kern="0" dirty="0"/>
              <a:t>11bf amendment defines an optional threshold based measurement and </a:t>
            </a:r>
            <a:r>
              <a:rPr lang="en-US" altLang="zh-CN" sz="1800" kern="0" dirty="0" smtClean="0"/>
              <a:t>reporting procedure </a:t>
            </a:r>
            <a:r>
              <a:rPr lang="en-US" altLang="zh-CN" sz="1800" kern="0" dirty="0"/>
              <a:t>in which</a:t>
            </a:r>
          </a:p>
          <a:p>
            <a:pPr marL="714375" lvl="1" indent="-171450" algn="just">
              <a:buNone/>
              <a:defRPr/>
            </a:pPr>
            <a:r>
              <a:rPr lang="en-US" altLang="zh-CN" sz="1400" kern="0" dirty="0"/>
              <a:t>• The difference between the current measured CSI and the previous measured CSI is quantified. The difference is referred to as CSI variation.</a:t>
            </a:r>
          </a:p>
          <a:p>
            <a:pPr marL="714375" lvl="1" indent="-171450" algn="just">
              <a:buNone/>
              <a:defRPr/>
            </a:pPr>
            <a:r>
              <a:rPr lang="en-US" altLang="zh-CN" sz="1400" kern="0" dirty="0"/>
              <a:t>• A threshold value to be used by the sensing receiver in the threshold based procedure is defined. </a:t>
            </a:r>
          </a:p>
          <a:p>
            <a:pPr marL="714375" lvl="1" indent="-171450" algn="just">
              <a:buNone/>
              <a:defRPr/>
            </a:pPr>
            <a:r>
              <a:rPr lang="en-US" altLang="zh-CN" sz="1400" kern="0" dirty="0"/>
              <a:t>• By comparing the CSI variation with the threshold, the sensing receiver can send a feedback resulting from the large CSI variation to the sensing transmitter.</a:t>
            </a:r>
          </a:p>
          <a:p>
            <a:pPr marL="714375" lvl="1" indent="-171450" algn="just">
              <a:buNone/>
              <a:defRPr/>
            </a:pPr>
            <a:r>
              <a:rPr lang="en-US" altLang="zh-CN" sz="1400" kern="0" dirty="0"/>
              <a:t>• Whether the threshold is predefined, or defined by the sensing receiver, transmitter, initiator or responder is TBD.</a:t>
            </a:r>
          </a:p>
          <a:p>
            <a:pPr marL="714375" lvl="1" indent="-171450" algn="just">
              <a:buNone/>
              <a:defRPr/>
            </a:pPr>
            <a:r>
              <a:rPr lang="en-US" altLang="zh-CN" sz="1400" kern="0" dirty="0"/>
              <a:t>• The threshold based procedure is not always required (Procedure A in 21/0351r5 is not always required).</a:t>
            </a:r>
          </a:p>
          <a:p>
            <a:pPr lvl="1" algn="just">
              <a:defRPr/>
            </a:pPr>
            <a:endParaRPr lang="en-US" altLang="zh-CN" sz="900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Move: </a:t>
            </a:r>
            <a:r>
              <a:rPr lang="en-US" altLang="zh-CN" sz="1800" b="1" kern="0" dirty="0" err="1" smtClean="0"/>
              <a:t>Mengshi</a:t>
            </a:r>
            <a:r>
              <a:rPr lang="en-US" altLang="zh-CN" sz="1800" b="1" kern="0" dirty="0" smtClean="0"/>
              <a:t> Hu 	</a:t>
            </a:r>
            <a:r>
              <a:rPr lang="en-US" altLang="zh-CN" sz="1800" b="1" dirty="0" smtClean="0"/>
              <a:t>	</a:t>
            </a:r>
            <a:r>
              <a:rPr lang="en-US" altLang="zh-CN" sz="1800" b="1" kern="0" dirty="0"/>
              <a:t>Second</a:t>
            </a:r>
            <a:r>
              <a:rPr lang="en-US" altLang="zh-CN" sz="1800" b="1" kern="0" dirty="0" smtClean="0"/>
              <a:t>: Junghoon </a:t>
            </a:r>
            <a:r>
              <a:rPr lang="en-US" altLang="zh-CN" sz="1800" b="1" kern="0" dirty="0"/>
              <a:t>Suh</a:t>
            </a:r>
            <a:endParaRPr lang="en-US" altLang="zh-CN" sz="1800" b="1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Preliminary </a:t>
            </a:r>
            <a:r>
              <a:rPr lang="en-US" altLang="zh-CN" sz="1800" b="1" kern="0" dirty="0"/>
              <a:t>Result: Motion Passes ( </a:t>
            </a:r>
            <a:r>
              <a:rPr lang="en-US" altLang="zh-CN" sz="1800" b="1" kern="0" dirty="0" smtClean="0"/>
              <a:t>21 Y/ 7N/ 11A)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Result</a:t>
            </a:r>
            <a:r>
              <a:rPr lang="en-US" altLang="zh-CN" sz="1800" b="1" kern="0" dirty="0"/>
              <a:t>*:  </a:t>
            </a:r>
            <a:r>
              <a:rPr lang="en-US" altLang="zh-CN" sz="1800" dirty="0">
                <a:highlight>
                  <a:srgbClr val="00FF00"/>
                </a:highlight>
              </a:rPr>
              <a:t>Motion Passes (</a:t>
            </a:r>
            <a:r>
              <a:rPr lang="en-US" altLang="zh-CN" sz="1800" dirty="0" smtClean="0">
                <a:highlight>
                  <a:srgbClr val="00FF00"/>
                </a:highlight>
              </a:rPr>
              <a:t>21Y/6N/10A)</a:t>
            </a:r>
            <a:endParaRPr lang="en-US" altLang="zh-CN" sz="1050" kern="0" dirty="0" smtClean="0"/>
          </a:p>
          <a:p>
            <a:pPr marL="0" lvl="1" indent="0">
              <a:buNone/>
              <a:defRPr/>
            </a:pPr>
            <a:r>
              <a:rPr lang="en-US" altLang="zh-CN" sz="1600" kern="0" dirty="0"/>
              <a:t>Note</a:t>
            </a:r>
            <a:r>
              <a:rPr lang="zh-CN" altLang="en-US" sz="1600" kern="0" dirty="0"/>
              <a:t>：  </a:t>
            </a:r>
            <a:endParaRPr lang="en-US" altLang="zh-CN" sz="16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kern="0" dirty="0"/>
              <a:t>* Amended result accounts for removal of </a:t>
            </a:r>
            <a:r>
              <a:rPr lang="en-US" altLang="zh-CN" kern="0" dirty="0" smtClean="0">
                <a:solidFill>
                  <a:srgbClr val="FF0000"/>
                </a:solidFill>
              </a:rPr>
              <a:t>2</a:t>
            </a:r>
            <a:r>
              <a:rPr lang="en-US" altLang="zh-CN" kern="0" dirty="0" smtClean="0"/>
              <a:t> </a:t>
            </a:r>
            <a:r>
              <a:rPr lang="en-US" altLang="zh-CN" kern="0" dirty="0"/>
              <a:t>votes of non-voting members.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kern="0" dirty="0"/>
              <a:t>Related document 21/0351r5</a:t>
            </a:r>
            <a:endParaRPr lang="en-US" altLang="zh-CN" sz="1050" b="1" kern="0" dirty="0"/>
          </a:p>
        </p:txBody>
      </p:sp>
    </p:spTree>
    <p:extLst>
      <p:ext uri="{BB962C8B-B14F-4D97-AF65-F5344CB8AC3E}">
        <p14:creationId xmlns:p14="http://schemas.microsoft.com/office/powerpoint/2010/main" val="677319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B45F7C9C-C4C8-4504-BDFE-930339A5D84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37</a:t>
            </a:fld>
            <a:endParaRPr lang="en-US" altLang="en-US" sz="1200" b="0" smtClean="0"/>
          </a:p>
        </p:txBody>
      </p:sp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685800" y="2514600"/>
            <a:ext cx="7772400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zh-CN" sz="4000" dirty="0" smtClean="0"/>
              <a:t>Motions on </a:t>
            </a:r>
            <a:r>
              <a:rPr lang="en-US" altLang="zh-CN" sz="4000" dirty="0">
                <a:solidFill>
                  <a:srgbClr val="0000FF"/>
                </a:solidFill>
              </a:rPr>
              <a:t>June </a:t>
            </a:r>
            <a:r>
              <a:rPr lang="en-US" altLang="zh-CN" sz="4000" dirty="0" smtClean="0">
                <a:solidFill>
                  <a:srgbClr val="0000FF"/>
                </a:solidFill>
              </a:rPr>
              <a:t>1, 8</a:t>
            </a:r>
            <a:r>
              <a:rPr lang="en-US" altLang="en-US" sz="4000" dirty="0" smtClean="0"/>
              <a:t>.</a:t>
            </a:r>
          </a:p>
          <a:p>
            <a:pPr lvl="1"/>
            <a:endParaRPr lang="en-US" altLang="en-US" sz="3600" dirty="0" smtClean="0"/>
          </a:p>
          <a:p>
            <a:pPr lvl="1"/>
            <a:endParaRPr lang="en-US" altLang="en-US" sz="3600" dirty="0"/>
          </a:p>
        </p:txBody>
      </p:sp>
      <p:sp>
        <p:nvSpPr>
          <p:cNvPr id="717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2361759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38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19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2954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just">
              <a:defRPr/>
            </a:pPr>
            <a:r>
              <a:rPr lang="en-US" altLang="zh-CN" sz="1800" kern="0" dirty="0"/>
              <a:t>Move to adopt the document (21-0782r2) as the initial official Channel Models document for IEEE </a:t>
            </a:r>
            <a:r>
              <a:rPr lang="en-US" altLang="zh-CN" sz="1800" kern="0" dirty="0" smtClean="0"/>
              <a:t>802.11bf</a:t>
            </a:r>
            <a:r>
              <a:rPr lang="en-US" altLang="zh-CN" sz="1800" kern="0" dirty="0"/>
              <a:t>.</a:t>
            </a:r>
          </a:p>
          <a:p>
            <a:pPr algn="just">
              <a:defRPr/>
            </a:pPr>
            <a:endParaRPr lang="en-US" altLang="zh-CN" sz="900" kern="0" dirty="0" smtClean="0"/>
          </a:p>
          <a:p>
            <a:pPr algn="just">
              <a:defRPr/>
            </a:pPr>
            <a:endParaRPr lang="en-US" altLang="zh-CN" sz="900" kern="0" dirty="0"/>
          </a:p>
          <a:p>
            <a:pPr algn="just">
              <a:defRPr/>
            </a:pPr>
            <a:endParaRPr lang="en-US" altLang="zh-CN" sz="900" kern="0" dirty="0" smtClean="0"/>
          </a:p>
          <a:p>
            <a:pPr algn="just">
              <a:defRPr/>
            </a:pPr>
            <a:endParaRPr lang="en-US" altLang="zh-CN" sz="900" kern="0" dirty="0"/>
          </a:p>
          <a:p>
            <a:pPr algn="just">
              <a:defRPr/>
            </a:pPr>
            <a:endParaRPr lang="en-US" altLang="zh-CN" sz="900" kern="0" dirty="0" smtClean="0"/>
          </a:p>
          <a:p>
            <a:pPr algn="just">
              <a:defRPr/>
            </a:pPr>
            <a:endParaRPr lang="en-US" altLang="zh-CN" sz="900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Move: </a:t>
            </a:r>
            <a:r>
              <a:rPr lang="en-US" altLang="zh-CN" sz="1800" b="1" kern="0" dirty="0" err="1" smtClean="0"/>
              <a:t>Meihong</a:t>
            </a:r>
            <a:r>
              <a:rPr lang="en-US" altLang="zh-CN" sz="1800" b="1" kern="0" dirty="0" smtClean="0"/>
              <a:t> Zhang 	</a:t>
            </a:r>
            <a:r>
              <a:rPr lang="en-US" altLang="zh-CN" sz="1800" b="1" dirty="0" smtClean="0"/>
              <a:t>	</a:t>
            </a:r>
            <a:r>
              <a:rPr lang="en-US" altLang="zh-CN" sz="1800" b="1" kern="0" dirty="0" smtClean="0"/>
              <a:t>Second</a:t>
            </a:r>
            <a:r>
              <a:rPr lang="en-US" altLang="zh-CN" sz="1800" b="1" kern="0" dirty="0"/>
              <a:t>: Rui Du</a:t>
            </a:r>
            <a:endParaRPr lang="en-US" altLang="zh-CN" sz="1800" b="1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Preliminary </a:t>
            </a:r>
            <a:r>
              <a:rPr lang="en-US" altLang="zh-CN" sz="1800" b="1" kern="0" dirty="0"/>
              <a:t>Result: Motion Passes ( </a:t>
            </a:r>
            <a:r>
              <a:rPr lang="en-US" altLang="zh-CN" sz="1800" b="1" kern="0" dirty="0" smtClean="0"/>
              <a:t>26Y/ 1N/ 17A)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Result*:  </a:t>
            </a:r>
            <a:r>
              <a:rPr lang="en-US" altLang="zh-CN" sz="1800" dirty="0">
                <a:highlight>
                  <a:srgbClr val="00FF00"/>
                </a:highlight>
              </a:rPr>
              <a:t>Motion Passes </a:t>
            </a:r>
            <a:r>
              <a:rPr lang="en-US" altLang="zh-CN" sz="1800" dirty="0" smtClean="0">
                <a:highlight>
                  <a:srgbClr val="00FF00"/>
                </a:highlight>
              </a:rPr>
              <a:t>(26Y/1N/16A</a:t>
            </a:r>
            <a:r>
              <a:rPr lang="en-US" altLang="zh-CN" sz="1800" dirty="0">
                <a:highlight>
                  <a:srgbClr val="00FF00"/>
                </a:highlight>
              </a:rPr>
              <a:t>)</a:t>
            </a:r>
            <a:endParaRPr lang="en-US" altLang="zh-CN" sz="1800" b="1" kern="0" dirty="0"/>
          </a:p>
          <a:p>
            <a:pPr marL="0" lvl="1" indent="0" algn="just">
              <a:buNone/>
              <a:defRPr/>
            </a:pPr>
            <a:endParaRPr lang="en-US" altLang="zh-CN" sz="1050" kern="0" dirty="0" smtClean="0"/>
          </a:p>
          <a:p>
            <a:pPr marL="0" lvl="1" indent="0">
              <a:buNone/>
              <a:defRPr/>
            </a:pPr>
            <a:r>
              <a:rPr lang="en-US" altLang="zh-CN" sz="1600" kern="0" dirty="0"/>
              <a:t>Note</a:t>
            </a:r>
            <a:r>
              <a:rPr lang="zh-CN" altLang="en-US" sz="1600" kern="0" dirty="0"/>
              <a:t>：  </a:t>
            </a:r>
            <a:endParaRPr lang="en-US" altLang="zh-CN" sz="16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kern="0" dirty="0"/>
              <a:t>* Amended result accounts for removal of </a:t>
            </a:r>
            <a:r>
              <a:rPr lang="en-US" altLang="zh-CN" kern="0" dirty="0" smtClean="0">
                <a:solidFill>
                  <a:srgbClr val="FF0000"/>
                </a:solidFill>
              </a:rPr>
              <a:t>1</a:t>
            </a:r>
            <a:r>
              <a:rPr lang="en-US" altLang="zh-CN" kern="0" dirty="0" smtClean="0"/>
              <a:t> </a:t>
            </a:r>
            <a:r>
              <a:rPr lang="en-US" altLang="zh-CN" kern="0" dirty="0"/>
              <a:t>votes of non-voting members.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kern="0" dirty="0"/>
              <a:t>Related document </a:t>
            </a:r>
            <a:r>
              <a:rPr lang="en-US" altLang="zh-CN" kern="0" dirty="0" smtClean="0"/>
              <a:t>21/0782r2</a:t>
            </a:r>
            <a:endParaRPr lang="en-US" altLang="zh-CN" sz="1050" b="1" kern="0" dirty="0"/>
          </a:p>
        </p:txBody>
      </p:sp>
    </p:spTree>
    <p:extLst>
      <p:ext uri="{BB962C8B-B14F-4D97-AF65-F5344CB8AC3E}">
        <p14:creationId xmlns:p14="http://schemas.microsoft.com/office/powerpoint/2010/main" val="2264941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B45F7C9C-C4C8-4504-BDFE-930339A5D84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39</a:t>
            </a:fld>
            <a:endParaRPr lang="en-US" altLang="en-US" sz="1200" b="0" smtClean="0"/>
          </a:p>
        </p:txBody>
      </p:sp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685800" y="2514600"/>
            <a:ext cx="7772400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zh-CN" sz="4000" dirty="0" smtClean="0"/>
              <a:t>Motions on </a:t>
            </a:r>
            <a:r>
              <a:rPr lang="en-US" altLang="zh-CN" sz="4000" dirty="0" smtClean="0">
                <a:solidFill>
                  <a:srgbClr val="0000FF"/>
                </a:solidFill>
              </a:rPr>
              <a:t>July Plenary</a:t>
            </a:r>
            <a:endParaRPr lang="en-US" altLang="en-US" sz="4000" dirty="0" smtClean="0"/>
          </a:p>
          <a:p>
            <a:pPr lvl="1"/>
            <a:endParaRPr lang="en-US" altLang="en-US" sz="3600" dirty="0" smtClean="0"/>
          </a:p>
          <a:p>
            <a:pPr lvl="1"/>
            <a:endParaRPr lang="en-US" altLang="en-US" sz="3600" dirty="0"/>
          </a:p>
        </p:txBody>
      </p:sp>
      <p:sp>
        <p:nvSpPr>
          <p:cNvPr id="717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3906375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795E1BE7-2806-4869-AE7C-550826B03251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US" altLang="en-US" sz="1200" b="0" smtClean="0"/>
          </a:p>
        </p:txBody>
      </p:sp>
      <p:sp>
        <p:nvSpPr>
          <p:cNvPr id="19459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800">
                <a:solidFill>
                  <a:schemeClr val="tx2"/>
                </a:solidFill>
              </a:rPr>
              <a:t>Approve SENS SG and TGbf meeting minutes</a:t>
            </a:r>
          </a:p>
        </p:txBody>
      </p:sp>
      <p:sp>
        <p:nvSpPr>
          <p:cNvPr id="19460" name="Rectangle 3"/>
          <p:cNvSpPr txBox="1">
            <a:spLocks noChangeArrowheads="1"/>
          </p:cNvSpPr>
          <p:nvPr/>
        </p:nvSpPr>
        <p:spPr bwMode="auto">
          <a:xfrm>
            <a:off x="685800" y="1752600"/>
            <a:ext cx="7858125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 sz="2000" dirty="0"/>
              <a:t>Move to approve SENS SG </a:t>
            </a:r>
            <a:r>
              <a:rPr lang="en-US" altLang="zh-CN" sz="2000" dirty="0" smtClean="0"/>
              <a:t>and </a:t>
            </a:r>
            <a:r>
              <a:rPr lang="en-US" altLang="zh-CN" sz="2000" dirty="0" err="1" smtClean="0"/>
              <a:t>TGbf</a:t>
            </a:r>
            <a:r>
              <a:rPr lang="en-US" altLang="zh-CN" sz="2000" dirty="0" smtClean="0"/>
              <a:t> minutes </a:t>
            </a:r>
            <a:r>
              <a:rPr lang="en-US" altLang="zh-CN" sz="2000" dirty="0"/>
              <a:t>of meetings and teleconferences from September 2020 meeting to today: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600" dirty="0"/>
              <a:t>September interim: </a:t>
            </a:r>
            <a:r>
              <a:rPr lang="en-US" altLang="zh-CN" sz="1600" dirty="0">
                <a:hlinkClick r:id="rId3"/>
              </a:rPr>
              <a:t>https://mentor.ieee.org/802.11/dcn/20/11-20-1465-00-SENS-wlan-sensing-sg-september-2020-interim-meeting-minutes.docx</a:t>
            </a:r>
            <a:endParaRPr lang="en-US" altLang="zh-CN" sz="1600" dirty="0"/>
          </a:p>
          <a:p>
            <a:pPr lvl="1">
              <a:buFont typeface="Arial" panose="020B0604020202020204" pitchFamily="34" charset="0"/>
              <a:buChar char="•"/>
            </a:pPr>
            <a:endParaRPr lang="en-US" altLang="zh-CN" sz="16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600" dirty="0"/>
              <a:t>Teleconferences September-October: </a:t>
            </a:r>
            <a:r>
              <a:rPr lang="en-US" altLang="zh-CN" sz="1600" dirty="0">
                <a:hlinkClick r:id="rId4"/>
              </a:rPr>
              <a:t>https://mentor.ieee.org/802.11/dcn/20/11-20-1729-00-00bf-ieee-802-11bf-teleconference-meeting-minutes-september-and-october-2020.docx</a:t>
            </a:r>
            <a:endParaRPr lang="en-US" altLang="zh-CN" sz="1600" dirty="0"/>
          </a:p>
          <a:p>
            <a:pPr lvl="1">
              <a:buFont typeface="Arial" panose="020B0604020202020204" pitchFamily="34" charset="0"/>
              <a:buChar char="•"/>
            </a:pPr>
            <a:endParaRPr lang="en-US" altLang="zh-CN" sz="1600" dirty="0"/>
          </a:p>
          <a:p>
            <a:endParaRPr lang="en-US" altLang="zh-CN" sz="2000" dirty="0"/>
          </a:p>
          <a:p>
            <a:r>
              <a:rPr lang="en-US" altLang="zh-CN" sz="2000" dirty="0"/>
              <a:t>Move: Claudio da Silva		Second: </a:t>
            </a:r>
            <a:r>
              <a:rPr lang="en-US" altLang="zh-CN" sz="2000" dirty="0" smtClean="0"/>
              <a:t>Sang Kim </a:t>
            </a:r>
            <a:endParaRPr lang="en-US" altLang="zh-CN" sz="2000" dirty="0"/>
          </a:p>
          <a:p>
            <a:endParaRPr lang="en-US" altLang="zh-CN" sz="2000" dirty="0"/>
          </a:p>
          <a:p>
            <a:r>
              <a:rPr lang="en-US" altLang="zh-CN" sz="2000" dirty="0"/>
              <a:t>Result</a:t>
            </a:r>
            <a:r>
              <a:rPr lang="en-US" altLang="zh-CN" sz="2000" dirty="0" smtClean="0"/>
              <a:t>: </a:t>
            </a:r>
            <a:r>
              <a:rPr lang="en-US" altLang="zh-CN" sz="2000" dirty="0" smtClean="0">
                <a:highlight>
                  <a:srgbClr val="00FF00"/>
                </a:highlight>
              </a:rPr>
              <a:t>Approved by unanimous consent</a:t>
            </a:r>
            <a:endParaRPr lang="zh-CN" altLang="en-US" sz="2000" dirty="0" smtClean="0"/>
          </a:p>
          <a:p>
            <a:endParaRPr lang="zh-CN" altLang="en-US" sz="2000" dirty="0"/>
          </a:p>
        </p:txBody>
      </p:sp>
      <p:sp>
        <p:nvSpPr>
          <p:cNvPr id="19461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579431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795E1BE7-2806-4869-AE7C-550826B03251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40</a:t>
            </a:fld>
            <a:endParaRPr lang="en-US" altLang="en-US" sz="1200" b="0" smtClean="0"/>
          </a:p>
        </p:txBody>
      </p:sp>
      <p:sp>
        <p:nvSpPr>
          <p:cNvPr id="19459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800" dirty="0">
                <a:solidFill>
                  <a:schemeClr val="tx2"/>
                </a:solidFill>
              </a:rPr>
              <a:t>Approve </a:t>
            </a:r>
            <a:r>
              <a:rPr lang="en-US" altLang="en-US" sz="2800" dirty="0" err="1" smtClean="0">
                <a:solidFill>
                  <a:schemeClr val="tx2"/>
                </a:solidFill>
              </a:rPr>
              <a:t>TGbf</a:t>
            </a:r>
            <a:r>
              <a:rPr lang="en-US" altLang="en-US" sz="2800" dirty="0" smtClean="0">
                <a:solidFill>
                  <a:schemeClr val="tx2"/>
                </a:solidFill>
              </a:rPr>
              <a:t> </a:t>
            </a:r>
            <a:r>
              <a:rPr lang="en-US" altLang="en-US" sz="2800" dirty="0">
                <a:solidFill>
                  <a:schemeClr val="tx2"/>
                </a:solidFill>
              </a:rPr>
              <a:t>meeting minutes</a:t>
            </a:r>
          </a:p>
        </p:txBody>
      </p:sp>
      <p:sp>
        <p:nvSpPr>
          <p:cNvPr id="19460" name="Rectangle 3"/>
          <p:cNvSpPr txBox="1">
            <a:spLocks noChangeArrowheads="1"/>
          </p:cNvSpPr>
          <p:nvPr/>
        </p:nvSpPr>
        <p:spPr bwMode="auto">
          <a:xfrm>
            <a:off x="685800" y="1447800"/>
            <a:ext cx="7858125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just"/>
            <a:r>
              <a:rPr lang="en-US" altLang="zh-CN" sz="2000" dirty="0"/>
              <a:t>Move to approve </a:t>
            </a:r>
            <a:r>
              <a:rPr lang="en-US" altLang="zh-CN" sz="2000" dirty="0" err="1" smtClean="0"/>
              <a:t>TGbf</a:t>
            </a:r>
            <a:r>
              <a:rPr lang="en-US" altLang="zh-CN" sz="2000" dirty="0" smtClean="0"/>
              <a:t> minutes </a:t>
            </a:r>
            <a:r>
              <a:rPr lang="en-US" altLang="zh-CN" sz="2000" dirty="0"/>
              <a:t>of meetings and teleconferences from </a:t>
            </a:r>
            <a:r>
              <a:rPr lang="en-US" altLang="zh-CN" sz="2000" dirty="0" smtClean="0"/>
              <a:t>May 2021 </a:t>
            </a:r>
            <a:r>
              <a:rPr lang="en-US" altLang="zh-CN" sz="2000" dirty="0"/>
              <a:t>meeting to today: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altLang="zh-CN" sz="1600" dirty="0" smtClean="0"/>
              <a:t>May Interim</a:t>
            </a:r>
            <a:r>
              <a:rPr lang="en-US" altLang="zh-CN" sz="1600" dirty="0"/>
              <a:t>: </a:t>
            </a:r>
            <a:r>
              <a:rPr lang="en-US" altLang="zh-CN" sz="1600" dirty="0">
                <a:hlinkClick r:id="rId3"/>
              </a:rPr>
              <a:t>https://</a:t>
            </a:r>
            <a:r>
              <a:rPr lang="en-US" altLang="zh-CN" sz="1600" dirty="0" smtClean="0">
                <a:hlinkClick r:id="rId3"/>
              </a:rPr>
              <a:t>mentor.ieee.org/802.11/dcn/21/11-21-0870-02-00bf-meeting-minutes-may-2021.docx</a:t>
            </a:r>
            <a:endParaRPr lang="en-US" altLang="zh-CN" sz="1600" dirty="0" smtClean="0"/>
          </a:p>
          <a:p>
            <a:pPr lvl="1" algn="just">
              <a:buFont typeface="Arial" panose="020B0604020202020204" pitchFamily="34" charset="0"/>
              <a:buChar char="•"/>
            </a:pPr>
            <a:endParaRPr lang="en-US" altLang="zh-CN" sz="1600" dirty="0"/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altLang="zh-CN" sz="1600" dirty="0" smtClean="0"/>
              <a:t>Teleconferences May - July: </a:t>
            </a:r>
          </a:p>
          <a:p>
            <a:pPr marL="714375" lvl="1" indent="0" algn="just">
              <a:buNone/>
            </a:pPr>
            <a:r>
              <a:rPr lang="en-US" altLang="zh-CN" sz="1600" dirty="0">
                <a:hlinkClick r:id="rId4"/>
              </a:rPr>
              <a:t>https://</a:t>
            </a:r>
            <a:r>
              <a:rPr lang="en-US" altLang="zh-CN" sz="1600" dirty="0" smtClean="0">
                <a:hlinkClick r:id="rId4"/>
              </a:rPr>
              <a:t>mentor.ieee.org/802.11/dcn/21/11-21-0914-03-00bf-ieee-802-11bf-teleconference-minutes-may-july-2021.docx</a:t>
            </a:r>
            <a:endParaRPr lang="en-US" altLang="zh-CN" sz="1600" dirty="0" smtClean="0"/>
          </a:p>
          <a:p>
            <a:pPr marL="714375" lvl="1" indent="0" algn="just">
              <a:buNone/>
            </a:pPr>
            <a:endParaRPr lang="en-US" altLang="zh-CN" sz="1600" dirty="0"/>
          </a:p>
          <a:p>
            <a:pPr marL="714375" lvl="1" indent="0" algn="just">
              <a:buNone/>
            </a:pPr>
            <a:endParaRPr lang="en-US" altLang="zh-CN" sz="1600" dirty="0" smtClean="0"/>
          </a:p>
          <a:p>
            <a:pPr algn="just"/>
            <a:r>
              <a:rPr lang="en-US" altLang="zh-CN" sz="2000" dirty="0" smtClean="0"/>
              <a:t>Move</a:t>
            </a:r>
            <a:r>
              <a:rPr lang="en-US" altLang="zh-CN" sz="2000" dirty="0"/>
              <a:t>: Leif Wilhelmsson 	</a:t>
            </a:r>
            <a:r>
              <a:rPr lang="en-US" altLang="zh-CN" sz="2000" dirty="0" smtClean="0"/>
              <a:t>Second</a:t>
            </a:r>
            <a:r>
              <a:rPr lang="en-US" altLang="zh-CN" sz="2000" dirty="0"/>
              <a:t>: </a:t>
            </a:r>
            <a:r>
              <a:rPr lang="en-US" altLang="zh-CN" sz="2000" dirty="0" smtClean="0"/>
              <a:t> </a:t>
            </a:r>
            <a:r>
              <a:rPr lang="en-US" altLang="zh-CN" sz="2000" dirty="0"/>
              <a:t>Assaf Kasher</a:t>
            </a:r>
            <a:r>
              <a:rPr lang="en-US" altLang="zh-CN" sz="2000" dirty="0" smtClean="0"/>
              <a:t>	</a:t>
            </a:r>
            <a:endParaRPr lang="en-US" altLang="zh-CN" sz="2000" dirty="0"/>
          </a:p>
          <a:p>
            <a:pPr algn="just"/>
            <a:endParaRPr lang="en-US" altLang="zh-CN" sz="2000" dirty="0"/>
          </a:p>
          <a:p>
            <a:pPr algn="just"/>
            <a:r>
              <a:rPr lang="en-US" altLang="zh-CN" sz="2000" dirty="0"/>
              <a:t>Result</a:t>
            </a:r>
            <a:r>
              <a:rPr lang="en-US" altLang="zh-CN" sz="2000" dirty="0" smtClean="0"/>
              <a:t>: </a:t>
            </a:r>
            <a:r>
              <a:rPr lang="en-US" altLang="zh-CN" sz="2000" dirty="0">
                <a:highlight>
                  <a:srgbClr val="00FF00"/>
                </a:highlight>
              </a:rPr>
              <a:t>Approved by unanimous consent</a:t>
            </a:r>
            <a:endParaRPr lang="zh-CN" altLang="en-US" sz="2000" dirty="0"/>
          </a:p>
          <a:p>
            <a:pPr algn="just"/>
            <a:endParaRPr lang="zh-CN" altLang="en-US" sz="2000" dirty="0"/>
          </a:p>
          <a:p>
            <a:pPr algn="just"/>
            <a:endParaRPr lang="zh-CN" altLang="en-US" sz="2000" dirty="0" smtClean="0"/>
          </a:p>
          <a:p>
            <a:pPr algn="just"/>
            <a:endParaRPr lang="zh-CN" altLang="en-US" sz="2000" dirty="0"/>
          </a:p>
        </p:txBody>
      </p:sp>
      <p:sp>
        <p:nvSpPr>
          <p:cNvPr id="19461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142771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41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20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2954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just">
              <a:defRPr/>
            </a:pPr>
            <a:r>
              <a:rPr lang="en-US" altLang="zh-CN" sz="1800" kern="0" dirty="0"/>
              <a:t>Move to add the following to 11bf SFD:</a:t>
            </a:r>
          </a:p>
          <a:p>
            <a:pPr lvl="1" algn="just">
              <a:defRPr/>
            </a:pPr>
            <a:r>
              <a:rPr lang="en-US" altLang="zh-CN" sz="1800" kern="0" dirty="0"/>
              <a:t>CSI (that is, the channel measured during the training symbols of a received PPDU) is a type of sensing measurement result for sub-7 GHz WLAN sensing.</a:t>
            </a:r>
            <a:endParaRPr lang="en-US" altLang="zh-CN" sz="900" kern="0" dirty="0" smtClean="0"/>
          </a:p>
          <a:p>
            <a:pPr algn="just">
              <a:defRPr/>
            </a:pPr>
            <a:endParaRPr lang="en-US" altLang="zh-CN" sz="900" kern="0" dirty="0"/>
          </a:p>
          <a:p>
            <a:pPr algn="just">
              <a:defRPr/>
            </a:pPr>
            <a:endParaRPr lang="en-US" altLang="zh-CN" sz="900" kern="0" dirty="0" smtClean="0"/>
          </a:p>
          <a:p>
            <a:pPr algn="just">
              <a:defRPr/>
            </a:pPr>
            <a:endParaRPr lang="en-US" altLang="zh-CN" sz="900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Move: </a:t>
            </a:r>
            <a:r>
              <a:rPr lang="en-US" altLang="zh-CN" sz="1800" b="1" kern="0" dirty="0"/>
              <a:t>Claudio Da Silva</a:t>
            </a:r>
            <a:r>
              <a:rPr lang="en-US" altLang="zh-CN" sz="1800" b="1" dirty="0" smtClean="0"/>
              <a:t>		</a:t>
            </a:r>
            <a:r>
              <a:rPr lang="en-US" altLang="zh-CN" sz="1800" b="1" kern="0" dirty="0" smtClean="0"/>
              <a:t>Second</a:t>
            </a:r>
            <a:r>
              <a:rPr lang="en-US" altLang="zh-CN" sz="1800" b="1" kern="0" dirty="0"/>
              <a:t>: Assaf Kasher</a:t>
            </a:r>
            <a:endParaRPr lang="en-US" altLang="zh-CN" sz="1800" b="1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endParaRPr lang="en-US" altLang="zh-CN" sz="1800" b="1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/>
              <a:t>Result: </a:t>
            </a:r>
            <a:r>
              <a:rPr lang="en-US" altLang="zh-CN" sz="1800" dirty="0">
                <a:highlight>
                  <a:srgbClr val="00FF00"/>
                </a:highlight>
              </a:rPr>
              <a:t>Approved by unanimous consent</a:t>
            </a:r>
            <a:endParaRPr lang="en-US" altLang="zh-CN" sz="1800" b="1" kern="0" dirty="0"/>
          </a:p>
          <a:p>
            <a:pPr marL="0" lvl="1" indent="0" algn="just">
              <a:buNone/>
              <a:defRPr/>
            </a:pPr>
            <a:endParaRPr lang="en-US" altLang="zh-CN" sz="1050" kern="0" dirty="0" smtClean="0"/>
          </a:p>
          <a:p>
            <a:pPr marL="0" lvl="1" indent="0">
              <a:buNone/>
              <a:defRPr/>
            </a:pPr>
            <a:r>
              <a:rPr lang="en-US" altLang="zh-CN" sz="1600" kern="0" dirty="0"/>
              <a:t>Note</a:t>
            </a:r>
            <a:r>
              <a:rPr lang="zh-CN" altLang="en-US" sz="1600" kern="0" dirty="0"/>
              <a:t>：  </a:t>
            </a:r>
            <a:endParaRPr lang="en-US" altLang="zh-CN" sz="16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kern="0" dirty="0" smtClean="0"/>
              <a:t>Related </a:t>
            </a:r>
            <a:r>
              <a:rPr lang="en-US" altLang="zh-CN" kern="0" dirty="0"/>
              <a:t>document </a:t>
            </a:r>
            <a:r>
              <a:rPr lang="en-US" altLang="zh-CN" kern="0" dirty="0" smtClean="0"/>
              <a:t>21/0908r2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kern="0" dirty="0"/>
              <a:t>SP Result: 36/0/5 ( Y/ N/ A)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endParaRPr lang="en-US" altLang="zh-CN" sz="1050" b="1" kern="0" dirty="0"/>
          </a:p>
        </p:txBody>
      </p:sp>
    </p:spTree>
    <p:extLst>
      <p:ext uri="{BB962C8B-B14F-4D97-AF65-F5344CB8AC3E}">
        <p14:creationId xmlns:p14="http://schemas.microsoft.com/office/powerpoint/2010/main" val="2679383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42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21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2954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just">
              <a:defRPr/>
            </a:pPr>
            <a:r>
              <a:rPr lang="en-US" altLang="zh-CN" sz="1600" kern="0" dirty="0"/>
              <a:t>Move to add the following to 11bf SFD:</a:t>
            </a:r>
          </a:p>
          <a:p>
            <a:pPr lvl="1" algn="just">
              <a:defRPr/>
            </a:pPr>
            <a:r>
              <a:rPr lang="en-US" altLang="zh-CN" sz="1400" kern="0" dirty="0" smtClean="0"/>
              <a:t>To </a:t>
            </a:r>
            <a:r>
              <a:rPr lang="en-US" altLang="zh-CN" sz="1400" kern="0" dirty="0"/>
              <a:t>enable sub-7 GHz WLAN sensing, an RXVECTOR parameter CSI_ESTIMATE is defined that contains the channel measured during the training symbols of the received PPDU.</a:t>
            </a:r>
          </a:p>
          <a:p>
            <a:pPr lvl="1" algn="just">
              <a:defRPr/>
            </a:pPr>
            <a:r>
              <a:rPr lang="en-US" altLang="zh-CN" sz="1400" kern="0" dirty="0" smtClean="0"/>
              <a:t>A </a:t>
            </a:r>
            <a:r>
              <a:rPr lang="en-US" altLang="zh-CN" sz="1400" kern="0" dirty="0"/>
              <a:t>Sensing Measurement Report frame, which allows a sensing receiver to report sensing measurements, is defined. This new frame contains at least the following two fields:</a:t>
            </a:r>
          </a:p>
          <a:p>
            <a:pPr lvl="2" algn="just">
              <a:defRPr/>
            </a:pPr>
            <a:r>
              <a:rPr lang="en-US" altLang="zh-CN" kern="0" dirty="0" smtClean="0"/>
              <a:t>Measurement </a:t>
            </a:r>
            <a:r>
              <a:rPr lang="en-US" altLang="zh-CN" kern="0" dirty="0"/>
              <a:t>report control field: Contains information necessary to interpret the measurement report field.</a:t>
            </a:r>
          </a:p>
          <a:p>
            <a:pPr lvl="2" algn="just">
              <a:defRPr/>
            </a:pPr>
            <a:r>
              <a:rPr lang="en-US" altLang="zh-CN" kern="0" dirty="0" smtClean="0"/>
              <a:t>Measurement </a:t>
            </a:r>
            <a:r>
              <a:rPr lang="en-US" altLang="zh-CN" kern="0" dirty="0"/>
              <a:t>report field: Carries CSI measurements obtained by a sensing receiver.</a:t>
            </a:r>
          </a:p>
          <a:p>
            <a:pPr lvl="1" algn="just">
              <a:defRPr/>
            </a:pPr>
            <a:r>
              <a:rPr lang="en-US" altLang="zh-CN" sz="1400" kern="0" dirty="0" smtClean="0"/>
              <a:t>The </a:t>
            </a:r>
            <a:r>
              <a:rPr lang="en-US" altLang="zh-CN" sz="1400" kern="0" dirty="0"/>
              <a:t>format of CSI_ESTIMATE is the same one used in the measurement report field within the Sensing Measurement Report frame.  The format of CSI_ESTIMATE is TBD.</a:t>
            </a:r>
          </a:p>
          <a:p>
            <a:pPr lvl="1" algn="just">
              <a:defRPr/>
            </a:pPr>
            <a:r>
              <a:rPr lang="en-US" altLang="zh-CN" sz="1400" kern="0" dirty="0" smtClean="0"/>
              <a:t>Transmission </a:t>
            </a:r>
            <a:r>
              <a:rPr lang="en-US" altLang="zh-CN" sz="1400" kern="0" dirty="0"/>
              <a:t>of the Sensing Measurement Report frame is initiated by an MLME primitive.  Both immediate and delayed reporting are acceptable.</a:t>
            </a:r>
          </a:p>
          <a:p>
            <a:pPr algn="just">
              <a:defRPr/>
            </a:pPr>
            <a:endParaRPr lang="en-US" altLang="zh-CN" sz="800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600" b="1" kern="0" dirty="0" smtClean="0"/>
              <a:t>Move: </a:t>
            </a:r>
            <a:r>
              <a:rPr lang="en-US" altLang="zh-CN" sz="1600" b="1" kern="0" dirty="0"/>
              <a:t>Claudio Da Silva</a:t>
            </a:r>
            <a:r>
              <a:rPr lang="en-US" altLang="zh-CN" sz="1600" b="1" dirty="0" smtClean="0"/>
              <a:t>		</a:t>
            </a:r>
            <a:r>
              <a:rPr lang="en-US" altLang="zh-CN" sz="1600" b="1" kern="0" dirty="0" smtClean="0"/>
              <a:t>Second</a:t>
            </a:r>
            <a:r>
              <a:rPr lang="en-US" altLang="zh-CN" sz="1600" b="1" kern="0" dirty="0"/>
              <a:t>: </a:t>
            </a:r>
            <a:r>
              <a:rPr lang="en-US" altLang="zh-CN" sz="1600" b="1" kern="0" dirty="0" err="1"/>
              <a:t>Rajat</a:t>
            </a:r>
            <a:r>
              <a:rPr lang="en-US" altLang="zh-CN" sz="1600" b="1" kern="0" dirty="0"/>
              <a:t> </a:t>
            </a:r>
            <a:r>
              <a:rPr lang="en-US" altLang="zh-CN" sz="1600" b="1" kern="0" dirty="0" err="1"/>
              <a:t>Pushkarna</a:t>
            </a:r>
            <a:endParaRPr lang="en-US" altLang="zh-CN" sz="1600" b="1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endParaRPr lang="en-US" altLang="zh-CN" sz="1100" b="1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600" b="1" kern="0" dirty="0" smtClean="0"/>
              <a:t>Result: </a:t>
            </a:r>
            <a:r>
              <a:rPr lang="en-US" altLang="zh-CN" sz="1600" dirty="0">
                <a:highlight>
                  <a:srgbClr val="00FF00"/>
                </a:highlight>
              </a:rPr>
              <a:t>Approved by unanimous </a:t>
            </a:r>
            <a:r>
              <a:rPr lang="en-US" altLang="zh-CN" sz="1600" dirty="0" smtClean="0">
                <a:highlight>
                  <a:srgbClr val="00FF00"/>
                </a:highlight>
              </a:rPr>
              <a:t>consent</a:t>
            </a:r>
            <a:endParaRPr lang="en-US" altLang="zh-CN" sz="1600" b="1" kern="0" dirty="0"/>
          </a:p>
          <a:p>
            <a:pPr marL="0" lvl="1" indent="0" algn="just">
              <a:buNone/>
              <a:defRPr/>
            </a:pPr>
            <a:endParaRPr lang="en-US" altLang="zh-CN" sz="1000" kern="0" dirty="0" smtClean="0"/>
          </a:p>
          <a:p>
            <a:pPr marL="0" lvl="1" indent="0">
              <a:buNone/>
              <a:defRPr/>
            </a:pPr>
            <a:r>
              <a:rPr lang="en-US" altLang="zh-CN" sz="1400" kern="0" dirty="0"/>
              <a:t>Note</a:t>
            </a:r>
            <a:r>
              <a:rPr lang="zh-CN" altLang="en-US" sz="1400" kern="0" dirty="0"/>
              <a:t>：  </a:t>
            </a:r>
            <a:endParaRPr lang="en-US" altLang="zh-CN" sz="14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100" kern="0" dirty="0" smtClean="0"/>
              <a:t>Related </a:t>
            </a:r>
            <a:r>
              <a:rPr lang="en-US" altLang="zh-CN" sz="1100" kern="0" dirty="0"/>
              <a:t>document </a:t>
            </a:r>
            <a:r>
              <a:rPr lang="en-US" altLang="zh-CN" sz="1100" kern="0" dirty="0" smtClean="0"/>
              <a:t>21/0908r2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100" kern="0" dirty="0"/>
              <a:t>SP Result: 22/6/8 ( Y/ N/ A)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endParaRPr lang="en-US" altLang="zh-CN" sz="1000" b="1" kern="0" dirty="0"/>
          </a:p>
        </p:txBody>
      </p:sp>
    </p:spTree>
    <p:extLst>
      <p:ext uri="{BB962C8B-B14F-4D97-AF65-F5344CB8AC3E}">
        <p14:creationId xmlns:p14="http://schemas.microsoft.com/office/powerpoint/2010/main" val="3238463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43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22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295400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just">
              <a:defRPr/>
            </a:pPr>
            <a:r>
              <a:rPr lang="en-US" altLang="zh-CN" sz="1800" kern="0" dirty="0"/>
              <a:t>Move to add the following to 11bf SFD:</a:t>
            </a:r>
          </a:p>
          <a:p>
            <a:pPr lvl="1" algn="just">
              <a:defRPr/>
            </a:pPr>
            <a:r>
              <a:rPr lang="en-US" altLang="zh-CN" sz="1800" kern="0" dirty="0" smtClean="0"/>
              <a:t>measurement </a:t>
            </a:r>
            <a:r>
              <a:rPr lang="en-US" altLang="zh-CN" sz="1800" kern="0" dirty="0"/>
              <a:t>phase of sensing session, the NDP can be used for the channel measurement (e.g. CSI) between sensing transmitter and sensing receiver(s) in sub 7Ghz band. </a:t>
            </a:r>
          </a:p>
          <a:p>
            <a:pPr lvl="1" indent="-28575" algn="just">
              <a:buFont typeface="Arial" panose="020B0604020202020204" pitchFamily="34" charset="0"/>
              <a:buChar char="•"/>
              <a:defRPr/>
            </a:pPr>
            <a:r>
              <a:rPr lang="en-US" altLang="zh-CN" sz="1800" kern="0" dirty="0" smtClean="0"/>
              <a:t>	</a:t>
            </a:r>
            <a:r>
              <a:rPr lang="en-US" altLang="zh-CN" sz="1600" kern="0" dirty="0" smtClean="0"/>
              <a:t>NDP </a:t>
            </a:r>
            <a:r>
              <a:rPr lang="en-US" altLang="zh-CN" sz="1600" kern="0" dirty="0"/>
              <a:t>format for sensing is TBD.</a:t>
            </a:r>
          </a:p>
          <a:p>
            <a:pPr algn="just">
              <a:defRPr/>
            </a:pPr>
            <a:endParaRPr lang="en-US" altLang="zh-CN" sz="900" kern="0" dirty="0"/>
          </a:p>
          <a:p>
            <a:pPr algn="just">
              <a:defRPr/>
            </a:pPr>
            <a:endParaRPr lang="en-US" altLang="zh-CN" sz="900" kern="0" dirty="0" smtClean="0"/>
          </a:p>
          <a:p>
            <a:pPr algn="just">
              <a:defRPr/>
            </a:pPr>
            <a:endParaRPr lang="en-US" altLang="zh-CN" sz="900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Move: </a:t>
            </a:r>
            <a:r>
              <a:rPr lang="en-US" altLang="zh-CN" sz="1800" b="1" kern="0" dirty="0"/>
              <a:t>Dongguk Lim</a:t>
            </a:r>
            <a:r>
              <a:rPr lang="en-US" altLang="zh-CN" sz="1800" b="1" dirty="0" smtClean="0"/>
              <a:t>		</a:t>
            </a:r>
            <a:r>
              <a:rPr lang="en-US" altLang="zh-CN" sz="1800" b="1" kern="0" dirty="0" smtClean="0"/>
              <a:t>Second</a:t>
            </a:r>
            <a:r>
              <a:rPr lang="en-US" altLang="zh-CN" sz="1800" b="1" kern="0" dirty="0"/>
              <a:t>: Sang Kim</a:t>
            </a:r>
            <a:endParaRPr lang="en-US" altLang="zh-CN" sz="1800" b="1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endParaRPr lang="en-US" altLang="zh-CN" sz="1800" b="1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/>
              <a:t>Result: </a:t>
            </a:r>
            <a:r>
              <a:rPr lang="en-US" altLang="zh-CN" sz="1800" dirty="0">
                <a:highlight>
                  <a:srgbClr val="00FF00"/>
                </a:highlight>
              </a:rPr>
              <a:t>Approved by unanimous consent</a:t>
            </a:r>
            <a:endParaRPr lang="en-US" altLang="zh-CN" sz="1800" b="1" kern="0" dirty="0"/>
          </a:p>
          <a:p>
            <a:pPr marL="0" lvl="1" indent="0" algn="just">
              <a:buNone/>
              <a:defRPr/>
            </a:pPr>
            <a:endParaRPr lang="en-US" altLang="zh-CN" sz="1050" kern="0" dirty="0" smtClean="0"/>
          </a:p>
          <a:p>
            <a:pPr marL="0" lvl="1" indent="0">
              <a:buNone/>
              <a:defRPr/>
            </a:pPr>
            <a:r>
              <a:rPr lang="en-US" altLang="zh-CN" sz="1600" kern="0" dirty="0"/>
              <a:t>Note</a:t>
            </a:r>
            <a:r>
              <a:rPr lang="zh-CN" altLang="en-US" sz="1600" kern="0" dirty="0"/>
              <a:t>：  </a:t>
            </a:r>
            <a:endParaRPr lang="en-US" altLang="zh-CN" sz="16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kern="0" dirty="0" smtClean="0"/>
              <a:t>Related </a:t>
            </a:r>
            <a:r>
              <a:rPr lang="en-US" altLang="zh-CN" kern="0" dirty="0"/>
              <a:t>document </a:t>
            </a:r>
            <a:r>
              <a:rPr lang="en-US" altLang="zh-CN" kern="0" dirty="0" smtClean="0"/>
              <a:t>21/1015r1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kern="0" dirty="0"/>
              <a:t>SP Result: </a:t>
            </a:r>
            <a:r>
              <a:rPr lang="en-US" altLang="zh-CN" kern="0" dirty="0" smtClean="0"/>
              <a:t>26/0/8 </a:t>
            </a:r>
            <a:r>
              <a:rPr lang="en-US" altLang="zh-CN" kern="0" dirty="0"/>
              <a:t>( Y/ N/ A)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endParaRPr lang="en-US" altLang="zh-CN" sz="1050" b="1" kern="0" dirty="0"/>
          </a:p>
        </p:txBody>
      </p:sp>
    </p:spTree>
    <p:extLst>
      <p:ext uri="{BB962C8B-B14F-4D97-AF65-F5344CB8AC3E}">
        <p14:creationId xmlns:p14="http://schemas.microsoft.com/office/powerpoint/2010/main" val="4267118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44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23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295400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just">
              <a:defRPr/>
            </a:pPr>
            <a:r>
              <a:rPr lang="en-US" altLang="zh-CN" sz="1800" kern="0" dirty="0"/>
              <a:t>Move to add the following to 11bf SFD:</a:t>
            </a:r>
          </a:p>
          <a:p>
            <a:pPr lvl="1" algn="just">
              <a:defRPr/>
            </a:pPr>
            <a:r>
              <a:rPr lang="en-US" altLang="zh-CN" sz="1800" kern="0" dirty="0"/>
              <a:t>The Sensing Session is pairwise and is identified by MAC addresses and/or associated </a:t>
            </a:r>
            <a:r>
              <a:rPr lang="en-US" altLang="zh-CN" sz="1800" kern="0" dirty="0" smtClean="0"/>
              <a:t>AID/UID.</a:t>
            </a:r>
            <a:endParaRPr lang="en-US" altLang="zh-CN" sz="1800" kern="0" dirty="0"/>
          </a:p>
          <a:p>
            <a:pPr lvl="1" algn="just">
              <a:defRPr/>
            </a:pPr>
            <a:r>
              <a:rPr lang="en-US" altLang="zh-CN" sz="1800" kern="0" dirty="0" smtClean="0"/>
              <a:t>11bf </a:t>
            </a:r>
            <a:r>
              <a:rPr lang="en-US" altLang="zh-CN" sz="1800" kern="0" dirty="0"/>
              <a:t>shall define an optional negotiation process in the sensing setup phase for a sensing initiator and a sensing responder to exchange and agree on operational parameters associated with a sensing session. The initiator may maintain multiple sensing sessions.</a:t>
            </a:r>
          </a:p>
          <a:p>
            <a:pPr algn="just">
              <a:defRPr/>
            </a:pPr>
            <a:endParaRPr lang="en-US" altLang="zh-CN" sz="900" kern="0" dirty="0"/>
          </a:p>
          <a:p>
            <a:pPr algn="just">
              <a:defRPr/>
            </a:pPr>
            <a:endParaRPr lang="en-US" altLang="zh-CN" sz="900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Move: </a:t>
            </a:r>
            <a:r>
              <a:rPr lang="en-US" altLang="zh-CN" sz="1800" b="1" kern="0" dirty="0"/>
              <a:t>Solomon Trainin</a:t>
            </a:r>
            <a:r>
              <a:rPr lang="en-US" altLang="zh-CN" sz="1800" b="1" dirty="0" smtClean="0"/>
              <a:t>		</a:t>
            </a:r>
            <a:r>
              <a:rPr lang="en-US" altLang="zh-CN" sz="1800" b="1" kern="0" dirty="0" smtClean="0"/>
              <a:t>Second</a:t>
            </a:r>
            <a:r>
              <a:rPr lang="en-US" altLang="zh-CN" sz="1800" b="1" kern="0" dirty="0"/>
              <a:t>: </a:t>
            </a:r>
            <a:r>
              <a:rPr lang="en-US" altLang="zh-CN" sz="1800" b="1" kern="0" dirty="0" err="1"/>
              <a:t>Rajat</a:t>
            </a:r>
            <a:r>
              <a:rPr lang="en-US" altLang="zh-CN" sz="1800" b="1" kern="0" dirty="0"/>
              <a:t> </a:t>
            </a:r>
            <a:r>
              <a:rPr lang="en-US" altLang="zh-CN" sz="1800" b="1" kern="0" dirty="0" err="1"/>
              <a:t>Pushkarna</a:t>
            </a:r>
            <a:endParaRPr lang="en-US" altLang="zh-CN" sz="1800" b="1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endParaRPr lang="en-US" altLang="zh-CN" sz="1800" b="1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/>
              <a:t>Result: </a:t>
            </a:r>
            <a:r>
              <a:rPr lang="en-US" altLang="zh-CN" sz="1800" dirty="0">
                <a:highlight>
                  <a:srgbClr val="00FF00"/>
                </a:highlight>
              </a:rPr>
              <a:t>Approved by unanimous consent</a:t>
            </a:r>
            <a:endParaRPr lang="en-US" altLang="zh-CN" sz="1800" b="1" kern="0" dirty="0"/>
          </a:p>
          <a:p>
            <a:pPr marL="0" lvl="1" indent="0" algn="just">
              <a:buNone/>
              <a:defRPr/>
            </a:pPr>
            <a:endParaRPr lang="en-US" altLang="zh-CN" sz="1050" kern="0" dirty="0" smtClean="0"/>
          </a:p>
          <a:p>
            <a:pPr marL="0" lvl="1" indent="0">
              <a:buNone/>
              <a:defRPr/>
            </a:pPr>
            <a:r>
              <a:rPr lang="en-US" altLang="zh-CN" sz="1600" kern="0" dirty="0"/>
              <a:t>Note</a:t>
            </a:r>
            <a:r>
              <a:rPr lang="zh-CN" altLang="en-US" sz="1600" kern="0" dirty="0"/>
              <a:t>：  </a:t>
            </a:r>
            <a:endParaRPr lang="en-US" altLang="zh-CN" sz="16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kern="0" dirty="0" smtClean="0"/>
              <a:t>Related </a:t>
            </a:r>
            <a:r>
              <a:rPr lang="en-US" altLang="zh-CN" kern="0" dirty="0"/>
              <a:t>document </a:t>
            </a:r>
            <a:r>
              <a:rPr lang="en-US" altLang="zh-CN" kern="0" dirty="0" smtClean="0"/>
              <a:t>21/0644r4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kern="0" dirty="0"/>
              <a:t>SP Result: </a:t>
            </a:r>
            <a:r>
              <a:rPr lang="en-US" altLang="zh-CN" kern="0" dirty="0" smtClean="0"/>
              <a:t>19/3/15 </a:t>
            </a:r>
            <a:r>
              <a:rPr lang="en-US" altLang="zh-CN" kern="0" dirty="0"/>
              <a:t>( Y/ N/ A)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endParaRPr lang="en-US" altLang="zh-CN" sz="1050" b="1" kern="0" dirty="0"/>
          </a:p>
        </p:txBody>
      </p:sp>
    </p:spTree>
    <p:extLst>
      <p:ext uri="{BB962C8B-B14F-4D97-AF65-F5344CB8AC3E}">
        <p14:creationId xmlns:p14="http://schemas.microsoft.com/office/powerpoint/2010/main" val="3605083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45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24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295400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just">
              <a:defRPr/>
            </a:pPr>
            <a:r>
              <a:rPr lang="en-US" altLang="zh-CN" sz="1800" kern="0" dirty="0"/>
              <a:t>Move to add the following to 11bf SFD:</a:t>
            </a:r>
          </a:p>
          <a:p>
            <a:pPr lvl="1" algn="just">
              <a:defRPr/>
            </a:pPr>
            <a:r>
              <a:rPr lang="en-US" altLang="zh-CN" sz="1800" kern="0" dirty="0" smtClean="0"/>
              <a:t>The </a:t>
            </a:r>
            <a:r>
              <a:rPr lang="en-US" altLang="zh-CN" sz="1800" kern="0" dirty="0"/>
              <a:t>Measurement Setup ID may be used to identify attributes of the sensing measurement instances</a:t>
            </a:r>
          </a:p>
          <a:p>
            <a:pPr lvl="1" algn="just">
              <a:defRPr/>
            </a:pPr>
            <a:r>
              <a:rPr lang="en-US" altLang="zh-CN" sz="1800" kern="0" dirty="0" smtClean="0"/>
              <a:t>The </a:t>
            </a:r>
            <a:r>
              <a:rPr lang="en-US" altLang="zh-CN" sz="1800" kern="0" dirty="0"/>
              <a:t>Measurement Instance ID may be used to identify the sensing measurement instance that utilizes attributes of the same Measurement Setup ID</a:t>
            </a:r>
          </a:p>
          <a:p>
            <a:pPr lvl="1" algn="just">
              <a:defRPr/>
            </a:pPr>
            <a:r>
              <a:rPr lang="en-US" altLang="zh-CN" sz="1800" kern="0" dirty="0" smtClean="0"/>
              <a:t>The </a:t>
            </a:r>
            <a:r>
              <a:rPr lang="en-US" altLang="zh-CN" sz="1800" kern="0" dirty="0"/>
              <a:t>Dialog Token field may be a possibility to contain both IDs</a:t>
            </a:r>
          </a:p>
          <a:p>
            <a:pPr algn="just">
              <a:defRPr/>
            </a:pPr>
            <a:endParaRPr lang="en-US" altLang="zh-CN" sz="900" kern="0" dirty="0"/>
          </a:p>
          <a:p>
            <a:pPr algn="just">
              <a:defRPr/>
            </a:pPr>
            <a:endParaRPr lang="en-US" altLang="zh-CN" sz="900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Move: </a:t>
            </a:r>
            <a:r>
              <a:rPr lang="en-US" altLang="zh-CN" sz="1800" b="1" kern="0" dirty="0"/>
              <a:t>Solomon Trainin</a:t>
            </a:r>
            <a:r>
              <a:rPr lang="en-US" altLang="zh-CN" sz="1800" b="1" dirty="0" smtClean="0"/>
              <a:t>		</a:t>
            </a:r>
            <a:r>
              <a:rPr lang="en-US" altLang="zh-CN" sz="1800" b="1" kern="0" dirty="0" smtClean="0"/>
              <a:t>Second</a:t>
            </a:r>
            <a:r>
              <a:rPr lang="en-US" altLang="zh-CN" sz="1800" b="1" kern="0" dirty="0"/>
              <a:t>: Cheng Chen</a:t>
            </a:r>
            <a:endParaRPr lang="en-US" altLang="zh-CN" sz="1800" b="1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endParaRPr lang="en-US" altLang="zh-CN" sz="1800" b="1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/>
              <a:t>Result: </a:t>
            </a:r>
            <a:r>
              <a:rPr lang="en-US" altLang="zh-CN" sz="1800" dirty="0">
                <a:highlight>
                  <a:srgbClr val="00FF00"/>
                </a:highlight>
              </a:rPr>
              <a:t>Approved by unanimous consent</a:t>
            </a:r>
            <a:endParaRPr lang="en-US" altLang="zh-CN" sz="1800" b="1" kern="0" dirty="0"/>
          </a:p>
          <a:p>
            <a:pPr marL="0" lvl="1" indent="0" algn="just">
              <a:buNone/>
              <a:defRPr/>
            </a:pPr>
            <a:endParaRPr lang="en-US" altLang="zh-CN" sz="1050" kern="0" dirty="0" smtClean="0"/>
          </a:p>
          <a:p>
            <a:pPr marL="0" lvl="1" indent="0">
              <a:buNone/>
              <a:defRPr/>
            </a:pPr>
            <a:r>
              <a:rPr lang="en-US" altLang="zh-CN" sz="1600" kern="0" dirty="0"/>
              <a:t>Note</a:t>
            </a:r>
            <a:r>
              <a:rPr lang="zh-CN" altLang="en-US" sz="1600" kern="0" dirty="0"/>
              <a:t>：  </a:t>
            </a:r>
            <a:endParaRPr lang="en-US" altLang="zh-CN" sz="16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kern="0" dirty="0" smtClean="0"/>
              <a:t>Related </a:t>
            </a:r>
            <a:r>
              <a:rPr lang="en-US" altLang="zh-CN" kern="0" dirty="0"/>
              <a:t>document </a:t>
            </a:r>
            <a:r>
              <a:rPr lang="en-US" altLang="zh-CN" kern="0" dirty="0" smtClean="0"/>
              <a:t>21/0644r4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kern="0" dirty="0"/>
              <a:t>SP Result: </a:t>
            </a:r>
            <a:r>
              <a:rPr lang="en-US" altLang="zh-CN" kern="0" dirty="0" smtClean="0"/>
              <a:t>20/1/11 </a:t>
            </a:r>
            <a:r>
              <a:rPr lang="en-US" altLang="zh-CN" kern="0" dirty="0"/>
              <a:t>( Y/ N/ A)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endParaRPr lang="en-US" altLang="zh-CN" sz="1050" b="1" kern="0" dirty="0"/>
          </a:p>
        </p:txBody>
      </p:sp>
    </p:spTree>
    <p:extLst>
      <p:ext uri="{BB962C8B-B14F-4D97-AF65-F5344CB8AC3E}">
        <p14:creationId xmlns:p14="http://schemas.microsoft.com/office/powerpoint/2010/main" val="2954485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B45F7C9C-C4C8-4504-BDFE-930339A5D84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46</a:t>
            </a:fld>
            <a:endParaRPr lang="en-US" altLang="en-US" sz="1200" b="0" smtClean="0"/>
          </a:p>
        </p:txBody>
      </p:sp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685800" y="2514600"/>
            <a:ext cx="7772400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zh-CN" sz="4000" dirty="0" smtClean="0"/>
              <a:t>Motions on </a:t>
            </a:r>
            <a:r>
              <a:rPr lang="en-US" altLang="zh-CN" sz="4000" dirty="0" smtClean="0">
                <a:solidFill>
                  <a:srgbClr val="0000FF"/>
                </a:solidFill>
              </a:rPr>
              <a:t>August 17</a:t>
            </a:r>
            <a:r>
              <a:rPr lang="en-US" altLang="en-US" sz="4000" dirty="0" smtClean="0"/>
              <a:t>.</a:t>
            </a:r>
          </a:p>
          <a:p>
            <a:pPr lvl="1"/>
            <a:endParaRPr lang="en-US" altLang="en-US" sz="3600" dirty="0" smtClean="0"/>
          </a:p>
          <a:p>
            <a:pPr lvl="1"/>
            <a:endParaRPr lang="en-US" altLang="en-US" sz="3600" dirty="0"/>
          </a:p>
        </p:txBody>
      </p:sp>
      <p:sp>
        <p:nvSpPr>
          <p:cNvPr id="717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3257173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47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25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371601"/>
            <a:ext cx="7772400" cy="40385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just">
              <a:defRPr/>
            </a:pPr>
            <a:r>
              <a:rPr lang="en-US" altLang="zh-CN" sz="1800" kern="0" dirty="0"/>
              <a:t>Move to add the following to 11bf SFD</a:t>
            </a:r>
            <a:r>
              <a:rPr lang="en-US" altLang="zh-CN" sz="1800" kern="0" dirty="0" smtClean="0"/>
              <a:t>:</a:t>
            </a:r>
          </a:p>
          <a:p>
            <a:pPr lvl="1"/>
            <a:r>
              <a:rPr lang="en-US" altLang="zh-CN" sz="1600" dirty="0"/>
              <a:t>11bf shall define a Trigger-based sensing measurement instance including the following:</a:t>
            </a:r>
            <a:endParaRPr lang="zh-CN" altLang="zh-CN" sz="1600" dirty="0"/>
          </a:p>
          <a:p>
            <a:pPr lvl="2"/>
            <a:r>
              <a:rPr lang="en-US" altLang="zh-CN" dirty="0"/>
              <a:t>A polling process where an AP sends a Trigger frame to check the availability of STAs. If a STA is available, it responds with a CTS-to-self..</a:t>
            </a:r>
            <a:endParaRPr lang="zh-CN" altLang="zh-CN" dirty="0"/>
          </a:p>
          <a:p>
            <a:pPr lvl="2"/>
            <a:r>
              <a:rPr lang="en-US" altLang="zh-CN" dirty="0"/>
              <a:t>UL sounding, in which an AP sends a Trigger frame to solicit NDP transmission(s) from STA(s), shall be present if at least one STA that is a sensing transmitter responds in the polling.</a:t>
            </a:r>
            <a:endParaRPr lang="zh-CN" altLang="zh-CN" dirty="0"/>
          </a:p>
          <a:p>
            <a:pPr lvl="2"/>
            <a:r>
              <a:rPr lang="en-US" altLang="zh-CN" dirty="0"/>
              <a:t>DL sounding, in which an AP sends NDPA frame followed by NDP to STA(s), shall be present if at least one STA that is a sensing receiver responds in the polling.</a:t>
            </a:r>
            <a:endParaRPr lang="zh-CN" altLang="zh-CN" dirty="0"/>
          </a:p>
          <a:p>
            <a:pPr lvl="2"/>
            <a:r>
              <a:rPr lang="en-US" altLang="zh-CN" dirty="0"/>
              <a:t>The order of the UL and DL sounding is TBD.</a:t>
            </a:r>
            <a:endParaRPr lang="zh-CN" altLang="zh-CN" dirty="0"/>
          </a:p>
          <a:p>
            <a:pPr lvl="2"/>
            <a:r>
              <a:rPr lang="en-US" altLang="zh-CN" dirty="0"/>
              <a:t>The details of the format of the Trigger frame and the NDPA frame are TBD.</a:t>
            </a:r>
            <a:endParaRPr lang="zh-CN" altLang="zh-CN" dirty="0"/>
          </a:p>
          <a:p>
            <a:pPr lvl="1"/>
            <a:r>
              <a:rPr lang="en-US" altLang="zh-CN" sz="1600" dirty="0"/>
              <a:t>Note: This is for HE/EHT STAs. Methods to support other STAs are TBD.</a:t>
            </a:r>
            <a:endParaRPr lang="zh-CN" altLang="zh-CN" sz="1600" dirty="0"/>
          </a:p>
          <a:p>
            <a:pPr lvl="1" algn="just">
              <a:defRPr/>
            </a:pPr>
            <a:endParaRPr lang="en-US" altLang="zh-CN" sz="1600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600" b="1" kern="0" dirty="0" smtClean="0"/>
              <a:t>Move: </a:t>
            </a:r>
            <a:r>
              <a:rPr lang="en-US" altLang="zh-CN" sz="1600" b="1" kern="0" dirty="0"/>
              <a:t>Cheng Chen </a:t>
            </a:r>
            <a:r>
              <a:rPr lang="en-US" altLang="zh-CN" sz="1600" b="1" kern="0" dirty="0" smtClean="0"/>
              <a:t>	</a:t>
            </a:r>
            <a:r>
              <a:rPr lang="en-US" altLang="zh-CN" sz="1600" b="1" dirty="0" smtClean="0"/>
              <a:t>	</a:t>
            </a:r>
            <a:r>
              <a:rPr lang="en-US" altLang="zh-CN" sz="1600" b="1" kern="0" dirty="0" smtClean="0"/>
              <a:t>Second: 	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600" b="1" kern="0" dirty="0"/>
              <a:t>Preliminary Result: </a:t>
            </a:r>
            <a:r>
              <a:rPr lang="en-US" altLang="zh-CN" sz="1600" b="1" kern="0" dirty="0" smtClean="0"/>
              <a:t>  (   </a:t>
            </a:r>
            <a:r>
              <a:rPr lang="en-US" altLang="zh-CN" sz="1600" b="1" kern="0" dirty="0"/>
              <a:t>Y/  N</a:t>
            </a:r>
            <a:r>
              <a:rPr lang="en-US" altLang="zh-CN" sz="1600" b="1" kern="0" dirty="0" smtClean="0"/>
              <a:t>/ A</a:t>
            </a:r>
            <a:r>
              <a:rPr lang="en-US" altLang="zh-CN" sz="1600" b="1" kern="0" dirty="0"/>
              <a:t>)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600" b="1" kern="0" dirty="0"/>
              <a:t>Result</a:t>
            </a:r>
            <a:r>
              <a:rPr lang="en-US" altLang="zh-CN" sz="1600" b="1" kern="0" dirty="0" smtClean="0"/>
              <a:t>*:</a:t>
            </a:r>
            <a:endParaRPr lang="en-US" altLang="zh-CN" sz="1000" kern="0" dirty="0"/>
          </a:p>
          <a:p>
            <a:pPr marL="0" lvl="1" indent="0" algn="just">
              <a:buNone/>
              <a:defRPr/>
            </a:pPr>
            <a:endParaRPr lang="en-US" altLang="zh-CN" sz="1600" b="1" kern="0" dirty="0"/>
          </a:p>
          <a:p>
            <a:pPr marL="0" lvl="1" indent="0">
              <a:buNone/>
              <a:defRPr/>
            </a:pPr>
            <a:r>
              <a:rPr lang="en-US" altLang="zh-CN" sz="1400" kern="0" dirty="0"/>
              <a:t>Note</a:t>
            </a:r>
            <a:r>
              <a:rPr lang="zh-CN" altLang="en-US" sz="1400" kern="0" dirty="0"/>
              <a:t>：  </a:t>
            </a:r>
            <a:endParaRPr lang="en-US" altLang="zh-CN" sz="14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100" kern="0" dirty="0"/>
              <a:t>* Amended result accounts for removal of </a:t>
            </a:r>
            <a:r>
              <a:rPr lang="en-US" altLang="zh-CN" sz="1100" kern="0" dirty="0">
                <a:solidFill>
                  <a:srgbClr val="FF0000"/>
                </a:solidFill>
              </a:rPr>
              <a:t>X</a:t>
            </a:r>
            <a:r>
              <a:rPr lang="en-US" altLang="zh-CN" sz="1100" kern="0" dirty="0"/>
              <a:t> votes of non-voting members.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100" kern="0" dirty="0" smtClean="0"/>
              <a:t>Related </a:t>
            </a:r>
            <a:r>
              <a:rPr lang="en-US" altLang="zh-CN" sz="1100" kern="0" dirty="0"/>
              <a:t>document </a:t>
            </a:r>
            <a:r>
              <a:rPr lang="en-US" altLang="zh-CN" sz="1100" kern="0" dirty="0" smtClean="0"/>
              <a:t>21/0990r2</a:t>
            </a:r>
            <a:endParaRPr lang="en-US" altLang="zh-CN" sz="11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100" kern="0" dirty="0"/>
              <a:t>SP Result: </a:t>
            </a:r>
            <a:r>
              <a:rPr lang="en-US" altLang="zh-CN" sz="1100" kern="0" dirty="0" smtClean="0"/>
              <a:t>26/0/13 </a:t>
            </a:r>
            <a:r>
              <a:rPr lang="en-US" altLang="zh-CN" sz="1100" kern="0" dirty="0"/>
              <a:t>( Y/ N/ A)</a:t>
            </a:r>
          </a:p>
        </p:txBody>
      </p:sp>
    </p:spTree>
    <p:extLst>
      <p:ext uri="{BB962C8B-B14F-4D97-AF65-F5344CB8AC3E}">
        <p14:creationId xmlns:p14="http://schemas.microsoft.com/office/powerpoint/2010/main" val="2015867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48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25</a:t>
            </a:r>
            <a:r>
              <a:rPr lang="en-US" altLang="zh-CN" sz="2800" dirty="0" smtClean="0">
                <a:solidFill>
                  <a:srgbClr val="FF0000"/>
                </a:solidFill>
              </a:rPr>
              <a:t>a</a:t>
            </a:r>
            <a:endParaRPr lang="en-US" altLang="en-US" sz="2800" dirty="0">
              <a:solidFill>
                <a:srgbClr val="FF0000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371601"/>
            <a:ext cx="7772400" cy="40385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just">
              <a:defRPr/>
            </a:pPr>
            <a:r>
              <a:rPr lang="en-US" altLang="zh-CN" sz="1800" kern="0" dirty="0"/>
              <a:t>Move to add the following to 11bf SFD</a:t>
            </a:r>
            <a:r>
              <a:rPr lang="en-US" altLang="zh-CN" sz="1800" kern="0" dirty="0" smtClean="0"/>
              <a:t>:</a:t>
            </a:r>
          </a:p>
          <a:p>
            <a:pPr lvl="1"/>
            <a:r>
              <a:rPr lang="en-US" altLang="zh-CN" sz="1600" dirty="0"/>
              <a:t>11bf shall define a Trigger-based sensing measurement instance including the following:</a:t>
            </a:r>
            <a:endParaRPr lang="zh-CN" altLang="zh-CN" sz="1600" dirty="0"/>
          </a:p>
          <a:p>
            <a:pPr lvl="2"/>
            <a:r>
              <a:rPr lang="en-US" altLang="zh-CN" dirty="0"/>
              <a:t>A polling process where an AP sends a Trigger frame to check the availability of STAs. If a STA is available, it responds with a CTS-to-self..</a:t>
            </a:r>
            <a:endParaRPr lang="zh-CN" altLang="zh-CN" dirty="0"/>
          </a:p>
          <a:p>
            <a:pPr lvl="2"/>
            <a:r>
              <a:rPr lang="en-US" altLang="zh-CN" dirty="0"/>
              <a:t>UL sounding, in which an AP sends a Trigger frame to solicit NDP transmission(s) from STA(s), shall be present if at least one STA that is a sensing transmitter responds in the polling.</a:t>
            </a:r>
            <a:endParaRPr lang="zh-CN" altLang="zh-CN" dirty="0"/>
          </a:p>
          <a:p>
            <a:pPr lvl="2"/>
            <a:r>
              <a:rPr lang="en-US" altLang="zh-CN" dirty="0"/>
              <a:t>DL sounding, in which an AP sends NDPA frame followed by NDP to STA(s), shall be present if at least one STA that is a sensing receiver responds in the polling.</a:t>
            </a:r>
            <a:endParaRPr lang="zh-CN" altLang="zh-CN" dirty="0"/>
          </a:p>
          <a:p>
            <a:pPr lvl="2"/>
            <a:r>
              <a:rPr lang="en-US" altLang="zh-CN" dirty="0"/>
              <a:t>The order of the UL and DL sounding is TBD.</a:t>
            </a:r>
            <a:endParaRPr lang="zh-CN" altLang="zh-CN" dirty="0"/>
          </a:p>
          <a:p>
            <a:pPr lvl="2"/>
            <a:r>
              <a:rPr lang="en-US" altLang="zh-CN" dirty="0"/>
              <a:t>The details of the format of the Trigger frame and the NDPA frame are TBD.</a:t>
            </a:r>
            <a:endParaRPr lang="zh-CN" altLang="zh-CN" dirty="0"/>
          </a:p>
          <a:p>
            <a:pPr lvl="1"/>
            <a:r>
              <a:rPr lang="en-US" altLang="zh-CN" sz="1600" dirty="0"/>
              <a:t>Note: This is for HE/EHT STAs. Methods to support other STAs are TBD.</a:t>
            </a:r>
            <a:endParaRPr lang="zh-CN" altLang="zh-CN" sz="1600" dirty="0"/>
          </a:p>
          <a:p>
            <a:pPr lvl="1" algn="just">
              <a:defRPr/>
            </a:pPr>
            <a:endParaRPr lang="en-US" altLang="zh-CN" sz="1600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600" b="1" kern="0" dirty="0" smtClean="0"/>
              <a:t>Move: </a:t>
            </a:r>
            <a:r>
              <a:rPr lang="en-US" altLang="zh-CN" sz="1600" b="1" kern="0" dirty="0"/>
              <a:t>Cheng Chen </a:t>
            </a:r>
            <a:r>
              <a:rPr lang="en-US" altLang="zh-CN" sz="1600" b="1" kern="0" dirty="0" smtClean="0"/>
              <a:t>	</a:t>
            </a:r>
            <a:r>
              <a:rPr lang="en-US" altLang="zh-CN" sz="1600" b="1" dirty="0" smtClean="0"/>
              <a:t>	</a:t>
            </a:r>
            <a:r>
              <a:rPr lang="en-US" altLang="zh-CN" sz="1600" b="1" kern="0" dirty="0" smtClean="0"/>
              <a:t>Second: </a:t>
            </a:r>
            <a:r>
              <a:rPr lang="en-US" altLang="zh-CN" sz="1600" b="1" kern="0" dirty="0"/>
              <a:t>Ali Raissinia</a:t>
            </a:r>
            <a:r>
              <a:rPr lang="en-US" altLang="zh-CN" sz="1600" b="1" kern="0" dirty="0" smtClean="0"/>
              <a:t>	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600" b="1" kern="0" dirty="0"/>
              <a:t>Preliminary Result: </a:t>
            </a:r>
            <a:r>
              <a:rPr lang="en-US" altLang="zh-CN" sz="1600" b="1" kern="0" dirty="0" smtClean="0"/>
              <a:t>  (   </a:t>
            </a:r>
            <a:r>
              <a:rPr lang="en-US" altLang="zh-CN" sz="1600" b="1" kern="0" dirty="0"/>
              <a:t>Y/  N</a:t>
            </a:r>
            <a:r>
              <a:rPr lang="en-US" altLang="zh-CN" sz="1600" b="1" kern="0" dirty="0" smtClean="0"/>
              <a:t>/ A</a:t>
            </a:r>
            <a:r>
              <a:rPr lang="en-US" altLang="zh-CN" sz="1600" b="1" kern="0" dirty="0"/>
              <a:t>)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600" b="1" kern="0" dirty="0"/>
              <a:t>Result</a:t>
            </a:r>
            <a:r>
              <a:rPr lang="en-US" altLang="zh-CN" sz="1600" b="1" kern="0" dirty="0" smtClean="0"/>
              <a:t>*:</a:t>
            </a:r>
            <a:endParaRPr lang="en-US" altLang="zh-CN" sz="1000" kern="0" dirty="0"/>
          </a:p>
          <a:p>
            <a:pPr marL="0" lvl="1" indent="0" algn="just">
              <a:buNone/>
              <a:defRPr/>
            </a:pPr>
            <a:endParaRPr lang="en-US" altLang="zh-CN" sz="1600" b="1" kern="0" dirty="0"/>
          </a:p>
          <a:p>
            <a:pPr marL="0" lvl="1" indent="0">
              <a:buNone/>
              <a:defRPr/>
            </a:pPr>
            <a:r>
              <a:rPr lang="en-US" altLang="zh-CN" sz="1400" kern="0" dirty="0"/>
              <a:t>Note</a:t>
            </a:r>
            <a:r>
              <a:rPr lang="zh-CN" altLang="en-US" sz="1400" kern="0" dirty="0"/>
              <a:t>：  </a:t>
            </a:r>
            <a:endParaRPr lang="en-US" altLang="zh-CN" sz="14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100" kern="0" dirty="0"/>
              <a:t>* Amended result accounts for removal of </a:t>
            </a:r>
            <a:r>
              <a:rPr lang="en-US" altLang="zh-CN" sz="1100" kern="0" dirty="0">
                <a:solidFill>
                  <a:srgbClr val="FF0000"/>
                </a:solidFill>
              </a:rPr>
              <a:t>X</a:t>
            </a:r>
            <a:r>
              <a:rPr lang="en-US" altLang="zh-CN" sz="1100" kern="0" dirty="0"/>
              <a:t> votes of non-voting members.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100" kern="0" dirty="0" smtClean="0"/>
              <a:t>Related </a:t>
            </a:r>
            <a:r>
              <a:rPr lang="en-US" altLang="zh-CN" sz="1100" kern="0" dirty="0"/>
              <a:t>document </a:t>
            </a:r>
            <a:r>
              <a:rPr lang="en-US" altLang="zh-CN" sz="1100" kern="0" dirty="0" smtClean="0"/>
              <a:t>21/0990r2</a:t>
            </a:r>
            <a:endParaRPr lang="en-US" altLang="zh-CN" sz="11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100" kern="0" dirty="0"/>
              <a:t>SP Result: </a:t>
            </a:r>
            <a:r>
              <a:rPr lang="en-US" altLang="zh-CN" sz="1100" kern="0" dirty="0" smtClean="0"/>
              <a:t>26/0/13 </a:t>
            </a:r>
            <a:r>
              <a:rPr lang="en-US" altLang="zh-CN" sz="1100" kern="0" dirty="0"/>
              <a:t>( Y/ N/ A)</a:t>
            </a:r>
          </a:p>
        </p:txBody>
      </p:sp>
    </p:spTree>
    <p:extLst>
      <p:ext uri="{BB962C8B-B14F-4D97-AF65-F5344CB8AC3E}">
        <p14:creationId xmlns:p14="http://schemas.microsoft.com/office/powerpoint/2010/main" val="2932477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49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25</a:t>
            </a:r>
            <a:r>
              <a:rPr lang="en-US" altLang="zh-CN" sz="2800" dirty="0">
                <a:solidFill>
                  <a:srgbClr val="FF0000"/>
                </a:solidFill>
              </a:rPr>
              <a:t>b </a:t>
            </a:r>
            <a:r>
              <a:rPr lang="en-US" altLang="zh-CN" sz="2800" dirty="0"/>
              <a:t>Motion to amend</a:t>
            </a:r>
            <a:endParaRPr lang="en-US" altLang="en-US" sz="2800" dirty="0"/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295400"/>
            <a:ext cx="7772400" cy="40385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just">
              <a:defRPr/>
            </a:pPr>
            <a:r>
              <a:rPr lang="en-US" altLang="zh-CN" sz="1800" kern="0" dirty="0"/>
              <a:t>Change the previous motion to:</a:t>
            </a:r>
          </a:p>
          <a:p>
            <a:pPr algn="just">
              <a:defRPr/>
            </a:pPr>
            <a:r>
              <a:rPr lang="en-US" altLang="zh-CN" sz="1800" kern="0" dirty="0" smtClean="0"/>
              <a:t>Move </a:t>
            </a:r>
            <a:r>
              <a:rPr lang="en-US" altLang="zh-CN" sz="1800" kern="0" dirty="0"/>
              <a:t>to add the following to 11bf SFD</a:t>
            </a:r>
            <a:r>
              <a:rPr lang="en-US" altLang="zh-CN" sz="1800" kern="0" dirty="0" smtClean="0"/>
              <a:t>:</a:t>
            </a:r>
          </a:p>
          <a:p>
            <a:pPr lvl="1"/>
            <a:r>
              <a:rPr lang="en-US" altLang="zh-CN" sz="1600" dirty="0"/>
              <a:t>11bf shall define a Trigger-based sensing measurement instance including the following:</a:t>
            </a:r>
            <a:endParaRPr lang="zh-CN" altLang="zh-CN" sz="1600" dirty="0"/>
          </a:p>
          <a:p>
            <a:pPr lvl="2"/>
            <a:r>
              <a:rPr lang="en-US" altLang="zh-CN" dirty="0"/>
              <a:t>A polling </a:t>
            </a:r>
            <a:r>
              <a:rPr lang="en-US" altLang="zh-CN" dirty="0" smtClean="0"/>
              <a:t>phase where </a:t>
            </a:r>
            <a:r>
              <a:rPr lang="en-US" altLang="zh-CN" dirty="0"/>
              <a:t>an AP sends a Trigger frame to check the availability of STAs. If a STA is available, it responds with a CTS-to-self..</a:t>
            </a:r>
          </a:p>
          <a:p>
            <a:pPr lvl="2"/>
            <a:r>
              <a:rPr lang="en-US" altLang="zh-CN" dirty="0" smtClean="0"/>
              <a:t>TF </a:t>
            </a:r>
            <a:r>
              <a:rPr lang="en-US" altLang="zh-CN" dirty="0"/>
              <a:t>sounding, in which an AP sends a Trigger frame to solicit NDP transmission(s) from STA(s), shall be present if at least one STA that is a sensing transmitter responds in the polling.</a:t>
            </a:r>
          </a:p>
          <a:p>
            <a:pPr lvl="2"/>
            <a:r>
              <a:rPr lang="en-US" altLang="zh-CN" dirty="0" smtClean="0"/>
              <a:t>NDPA </a:t>
            </a:r>
            <a:r>
              <a:rPr lang="en-US" altLang="zh-CN" dirty="0"/>
              <a:t>sounding, in which an AP sends NDPA frame followed by NDP to STA(s), shall be present if at least one STA that is a sensing receiver responds in the polling.</a:t>
            </a:r>
          </a:p>
          <a:p>
            <a:pPr lvl="2"/>
            <a:r>
              <a:rPr lang="en-US" altLang="zh-CN" dirty="0" smtClean="0"/>
              <a:t>The </a:t>
            </a:r>
            <a:r>
              <a:rPr lang="en-US" altLang="zh-CN" dirty="0"/>
              <a:t>order of the TF sounding and NDPA sounding is TBD.</a:t>
            </a:r>
          </a:p>
          <a:p>
            <a:pPr lvl="2"/>
            <a:r>
              <a:rPr lang="en-US" altLang="zh-CN" dirty="0" smtClean="0"/>
              <a:t>The </a:t>
            </a:r>
            <a:r>
              <a:rPr lang="en-US" altLang="zh-CN" dirty="0"/>
              <a:t>details of the format of the Trigger frame and the NDPA frame are TBD</a:t>
            </a:r>
            <a:r>
              <a:rPr lang="en-US" altLang="zh-CN" dirty="0" smtClean="0"/>
              <a:t>.</a:t>
            </a:r>
          </a:p>
          <a:p>
            <a:pPr lvl="1"/>
            <a:r>
              <a:rPr lang="en-US" altLang="zh-CN" sz="1600" dirty="0"/>
              <a:t>Note: This is for HE and/or EHT STAs. Methods to support other STAs are TBD</a:t>
            </a:r>
            <a:r>
              <a:rPr lang="en-US" altLang="zh-CN" sz="1600" dirty="0" smtClean="0"/>
              <a:t>.</a:t>
            </a:r>
            <a:endParaRPr lang="zh-CN" altLang="zh-CN" sz="1600" dirty="0" smtClean="0"/>
          </a:p>
          <a:p>
            <a:pPr lvl="1" algn="just">
              <a:defRPr/>
            </a:pPr>
            <a:endParaRPr lang="en-US" altLang="zh-CN" sz="1600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600" b="1" kern="0" dirty="0" smtClean="0"/>
              <a:t>Move: </a:t>
            </a:r>
            <a:r>
              <a:rPr lang="en-US" altLang="zh-CN" sz="1600" b="1" kern="0" dirty="0"/>
              <a:t>Cheng Chen </a:t>
            </a:r>
            <a:r>
              <a:rPr lang="en-US" altLang="zh-CN" sz="1600" b="1" kern="0" dirty="0" smtClean="0"/>
              <a:t>	</a:t>
            </a:r>
            <a:r>
              <a:rPr lang="en-US" altLang="zh-CN" sz="1600" b="1" dirty="0" smtClean="0"/>
              <a:t>	</a:t>
            </a:r>
            <a:r>
              <a:rPr lang="en-US" altLang="zh-CN" sz="1600" b="1" kern="0" dirty="0" smtClean="0"/>
              <a:t>Second: </a:t>
            </a:r>
            <a:r>
              <a:rPr lang="en-US" altLang="zh-CN" sz="1600" b="1" kern="0" dirty="0"/>
              <a:t>Junghoon Suh</a:t>
            </a:r>
            <a:r>
              <a:rPr lang="en-US" altLang="zh-CN" sz="1600" b="1" kern="0" dirty="0" smtClean="0"/>
              <a:t>	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600" dirty="0">
                <a:highlight>
                  <a:srgbClr val="00FF00"/>
                </a:highlight>
              </a:rPr>
              <a:t>Approved by unanimous consent</a:t>
            </a:r>
            <a:endParaRPr lang="en-US" altLang="zh-CN" sz="1600" kern="0" dirty="0"/>
          </a:p>
          <a:p>
            <a:pPr marL="0" lvl="1" indent="0">
              <a:buNone/>
              <a:defRPr/>
            </a:pPr>
            <a:r>
              <a:rPr lang="en-US" altLang="zh-CN" sz="1400" kern="0" dirty="0" smtClean="0"/>
              <a:t>Note</a:t>
            </a:r>
            <a:r>
              <a:rPr lang="zh-CN" altLang="en-US" sz="1400" kern="0" dirty="0"/>
              <a:t>：  </a:t>
            </a:r>
            <a:endParaRPr lang="en-US" altLang="zh-CN" sz="14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endParaRPr lang="en-US" altLang="zh-CN" sz="11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100" kern="0" dirty="0" smtClean="0"/>
              <a:t>Related </a:t>
            </a:r>
            <a:r>
              <a:rPr lang="en-US" altLang="zh-CN" sz="1100" kern="0" dirty="0"/>
              <a:t>document </a:t>
            </a:r>
            <a:r>
              <a:rPr lang="en-US" altLang="zh-CN" sz="1100" kern="0" dirty="0" smtClean="0"/>
              <a:t>21/0990r2</a:t>
            </a:r>
            <a:endParaRPr lang="en-US" altLang="zh-CN" sz="11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100" kern="0" dirty="0"/>
              <a:t>SP Result: </a:t>
            </a:r>
            <a:r>
              <a:rPr lang="en-US" altLang="zh-CN" sz="1100" kern="0" dirty="0" smtClean="0"/>
              <a:t>26/0/13 </a:t>
            </a:r>
            <a:r>
              <a:rPr lang="en-US" altLang="zh-CN" sz="1100" kern="0" dirty="0"/>
              <a:t>( Y/ N/ A)</a:t>
            </a:r>
          </a:p>
        </p:txBody>
      </p:sp>
    </p:spTree>
    <p:extLst>
      <p:ext uri="{BB962C8B-B14F-4D97-AF65-F5344CB8AC3E}">
        <p14:creationId xmlns:p14="http://schemas.microsoft.com/office/powerpoint/2010/main" val="296203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98702F4A-CED6-42F2-937E-7DBB9AD38D47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5</a:t>
            </a:fld>
            <a:endParaRPr lang="en-US" altLang="en-US" sz="1200" b="0" smtClean="0"/>
          </a:p>
        </p:txBody>
      </p:sp>
      <p:sp>
        <p:nvSpPr>
          <p:cNvPr id="30723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/>
              <a:t>Motion 1    Timeline Motion</a:t>
            </a:r>
            <a:endParaRPr lang="en-US" altLang="en-US" sz="2800">
              <a:solidFill>
                <a:schemeClr val="tx2"/>
              </a:solidFill>
            </a:endParaRPr>
          </a:p>
        </p:txBody>
      </p:sp>
      <p:sp>
        <p:nvSpPr>
          <p:cNvPr id="30724" name="Rectangle 3"/>
          <p:cNvSpPr txBox="1">
            <a:spLocks noChangeArrowheads="1"/>
          </p:cNvSpPr>
          <p:nvPr/>
        </p:nvSpPr>
        <p:spPr bwMode="auto">
          <a:xfrm>
            <a:off x="685800" y="1447800"/>
            <a:ext cx="7858125" cy="495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 sz="2000" dirty="0"/>
              <a:t>Move to adopt the following timeline for </a:t>
            </a:r>
            <a:r>
              <a:rPr lang="en-US" altLang="zh-CN" sz="2000" dirty="0" err="1"/>
              <a:t>TGbf</a:t>
            </a:r>
            <a:r>
              <a:rPr lang="en-US" altLang="zh-CN" sz="2000" dirty="0"/>
              <a:t>.</a:t>
            </a:r>
          </a:p>
          <a:p>
            <a:pPr lvl="1" algn="just"/>
            <a:r>
              <a:rPr lang="en-US" altLang="zh-CN" sz="1600" dirty="0"/>
              <a:t>PAR approved		Sep, 2020</a:t>
            </a:r>
          </a:p>
          <a:p>
            <a:pPr lvl="1" algn="just"/>
            <a:r>
              <a:rPr lang="en-US" altLang="zh-CN" sz="1600" dirty="0"/>
              <a:t>First TG meeting		Oct, 2020</a:t>
            </a:r>
          </a:p>
          <a:p>
            <a:pPr lvl="1" algn="just"/>
            <a:r>
              <a:rPr lang="en-US" altLang="zh-CN" sz="1600" dirty="0"/>
              <a:t>D0.1 			</a:t>
            </a:r>
            <a:r>
              <a:rPr lang="en-US" altLang="zh-CN" sz="1600" i="1" dirty="0" smtClean="0"/>
              <a:t>Jan, 2022</a:t>
            </a:r>
          </a:p>
          <a:p>
            <a:pPr lvl="1" algn="just"/>
            <a:r>
              <a:rPr lang="en-US" altLang="zh-CN" sz="1600" dirty="0" smtClean="0"/>
              <a:t>Initial Letter Ballot (D1.0)	</a:t>
            </a:r>
            <a:r>
              <a:rPr lang="en-US" altLang="zh-CN" sz="1600" i="1" dirty="0" smtClean="0"/>
              <a:t>Jul, 2022 </a:t>
            </a:r>
          </a:p>
          <a:p>
            <a:pPr lvl="1" algn="just"/>
            <a:r>
              <a:rPr lang="en-US" altLang="zh-CN" sz="1600" dirty="0" smtClean="0"/>
              <a:t>Recirculation </a:t>
            </a:r>
            <a:r>
              <a:rPr lang="en-US" altLang="zh-CN" sz="1600" dirty="0"/>
              <a:t>LB (D2.0)		</a:t>
            </a:r>
            <a:r>
              <a:rPr lang="en-US" altLang="zh-CN" sz="1600" i="1" dirty="0" smtClean="0"/>
              <a:t>Jan, 2023</a:t>
            </a:r>
          </a:p>
          <a:p>
            <a:pPr lvl="1" algn="just"/>
            <a:r>
              <a:rPr lang="en-US" altLang="zh-CN" sz="1600" dirty="0" smtClean="0"/>
              <a:t>Recirculation </a:t>
            </a:r>
            <a:r>
              <a:rPr lang="en-US" altLang="zh-CN" sz="1600" dirty="0"/>
              <a:t>LB (D3.0)		</a:t>
            </a:r>
            <a:r>
              <a:rPr lang="en-US" altLang="zh-CN" sz="1600" i="1" dirty="0" smtClean="0"/>
              <a:t>May, 2023</a:t>
            </a:r>
          </a:p>
          <a:p>
            <a:pPr lvl="1" algn="just"/>
            <a:r>
              <a:rPr lang="en-US" altLang="zh-CN" sz="1600" dirty="0" smtClean="0"/>
              <a:t>Initial </a:t>
            </a:r>
            <a:r>
              <a:rPr lang="en-US" altLang="zh-CN" sz="1600" dirty="0"/>
              <a:t>SA Ballot (D4.0)		Sep </a:t>
            </a:r>
            <a:r>
              <a:rPr lang="en-US" altLang="zh-CN" sz="1600" dirty="0" smtClean="0"/>
              <a:t>2023</a:t>
            </a:r>
            <a:endParaRPr lang="en-US" altLang="zh-CN" sz="1600" dirty="0"/>
          </a:p>
          <a:p>
            <a:pPr lvl="1" algn="just"/>
            <a:r>
              <a:rPr lang="en-US" altLang="zh-CN" sz="1600" dirty="0"/>
              <a:t>Final 802.11 WG approval	</a:t>
            </a:r>
            <a:r>
              <a:rPr lang="en-US" altLang="zh-CN" sz="1600" i="1" dirty="0" smtClean="0"/>
              <a:t>July 2024 </a:t>
            </a:r>
          </a:p>
          <a:p>
            <a:pPr lvl="1" algn="just"/>
            <a:r>
              <a:rPr lang="en-US" altLang="zh-CN" sz="1600" dirty="0" smtClean="0"/>
              <a:t>802 EC approval		</a:t>
            </a:r>
            <a:r>
              <a:rPr lang="en-US" altLang="zh-CN" sz="1600" i="1" dirty="0" smtClean="0"/>
              <a:t>July 2024 </a:t>
            </a:r>
          </a:p>
          <a:p>
            <a:pPr lvl="1" algn="just"/>
            <a:r>
              <a:rPr lang="en-US" altLang="zh-CN" sz="1600" dirty="0" err="1" smtClean="0"/>
              <a:t>RevCom</a:t>
            </a:r>
            <a:r>
              <a:rPr lang="en-US" altLang="zh-CN" sz="1600" dirty="0" smtClean="0"/>
              <a:t> </a:t>
            </a:r>
            <a:r>
              <a:rPr lang="en-US" altLang="zh-CN" sz="1600" dirty="0"/>
              <a:t>and SASB approval	Sep </a:t>
            </a:r>
            <a:r>
              <a:rPr lang="en-US" altLang="zh-CN" sz="1600" dirty="0" smtClean="0"/>
              <a:t>2024</a:t>
            </a:r>
            <a:endParaRPr lang="en-US" altLang="zh-CN" sz="1600" dirty="0"/>
          </a:p>
          <a:p>
            <a:endParaRPr lang="en-US" altLang="zh-CN" sz="1800" dirty="0"/>
          </a:p>
          <a:p>
            <a:pPr marL="361950" lvl="1">
              <a:buFont typeface="Arial" panose="020B0604020202020204" pitchFamily="34" charset="0"/>
              <a:buChar char="•"/>
            </a:pPr>
            <a:r>
              <a:rPr lang="en-US" altLang="zh-CN" sz="1800" dirty="0"/>
              <a:t>Move:  Oscar Au 		Second: Assaf Kasher 	</a:t>
            </a:r>
          </a:p>
          <a:p>
            <a:pPr marL="361950" lvl="1">
              <a:buFont typeface="Arial" panose="020B0604020202020204" pitchFamily="34" charset="0"/>
              <a:buChar char="•"/>
            </a:pPr>
            <a:r>
              <a:rPr lang="en-US" altLang="zh-CN" sz="1800" dirty="0" smtClean="0"/>
              <a:t>Result:</a:t>
            </a:r>
            <a:r>
              <a:rPr lang="en-US" altLang="zh-CN" sz="1800" dirty="0">
                <a:highlight>
                  <a:srgbClr val="00FF00"/>
                </a:highlight>
              </a:rPr>
              <a:t> Approved by unanimous </a:t>
            </a:r>
            <a:r>
              <a:rPr lang="en-US" altLang="zh-CN" sz="1800" dirty="0" smtClean="0">
                <a:highlight>
                  <a:srgbClr val="00FF00"/>
                </a:highlight>
              </a:rPr>
              <a:t>consent</a:t>
            </a:r>
            <a:r>
              <a:rPr lang="en-US" altLang="zh-CN" sz="1800" dirty="0"/>
              <a:t> </a:t>
            </a:r>
            <a:endParaRPr lang="en-US" altLang="zh-CN" sz="1800" dirty="0" smtClean="0"/>
          </a:p>
          <a:p>
            <a:pPr marL="361950" lvl="1">
              <a:buFont typeface="Arial" panose="020B0604020202020204" pitchFamily="34" charset="0"/>
              <a:buChar char="•"/>
            </a:pPr>
            <a:endParaRPr lang="en-US" altLang="zh-CN" sz="1800" dirty="0" smtClean="0"/>
          </a:p>
          <a:p>
            <a:pPr marL="361950" lvl="1">
              <a:buFont typeface="Arial" panose="020B0604020202020204" pitchFamily="34" charset="0"/>
              <a:buChar char="•"/>
            </a:pPr>
            <a:r>
              <a:rPr lang="en-US" altLang="zh-CN" sz="1800" dirty="0" smtClean="0"/>
              <a:t>Note</a:t>
            </a:r>
            <a:r>
              <a:rPr lang="zh-CN" altLang="en-US" sz="1800" dirty="0" smtClean="0"/>
              <a:t>： </a:t>
            </a:r>
            <a:r>
              <a:rPr lang="en-US" altLang="zh-CN" sz="1800" dirty="0"/>
              <a:t> Related document </a:t>
            </a:r>
            <a:r>
              <a:rPr lang="en-US" altLang="zh-CN" sz="1800" dirty="0" smtClean="0"/>
              <a:t>20/1746r1</a:t>
            </a:r>
            <a:endParaRPr lang="en-US" altLang="zh-CN" sz="1800" dirty="0"/>
          </a:p>
        </p:txBody>
      </p:sp>
      <p:sp>
        <p:nvSpPr>
          <p:cNvPr id="3072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535842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50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25</a:t>
            </a:r>
            <a:r>
              <a:rPr lang="en-US" altLang="zh-CN" sz="2800" dirty="0" smtClean="0">
                <a:solidFill>
                  <a:srgbClr val="FF0000"/>
                </a:solidFill>
              </a:rPr>
              <a:t>c</a:t>
            </a:r>
            <a:endParaRPr lang="en-US" altLang="en-US" sz="2800" dirty="0"/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295400"/>
            <a:ext cx="7772400" cy="40385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just">
              <a:defRPr/>
            </a:pPr>
            <a:r>
              <a:rPr lang="en-US" altLang="zh-CN" sz="1800" kern="0" dirty="0" smtClean="0"/>
              <a:t>Move </a:t>
            </a:r>
            <a:r>
              <a:rPr lang="en-US" altLang="zh-CN" sz="1800" kern="0" dirty="0"/>
              <a:t>to add the following to 11bf SFD</a:t>
            </a:r>
            <a:r>
              <a:rPr lang="en-US" altLang="zh-CN" sz="1800" kern="0" dirty="0" smtClean="0"/>
              <a:t>:</a:t>
            </a:r>
          </a:p>
          <a:p>
            <a:pPr lvl="1"/>
            <a:r>
              <a:rPr lang="en-US" altLang="zh-CN" sz="1600" dirty="0"/>
              <a:t>11bf shall define a Trigger-based sensing measurement instance including the following:</a:t>
            </a:r>
            <a:endParaRPr lang="zh-CN" altLang="zh-CN" sz="1600" dirty="0"/>
          </a:p>
          <a:p>
            <a:pPr lvl="2"/>
            <a:r>
              <a:rPr lang="en-US" altLang="zh-CN" dirty="0"/>
              <a:t>A polling </a:t>
            </a:r>
            <a:r>
              <a:rPr lang="en-US" altLang="zh-CN" dirty="0" smtClean="0"/>
              <a:t>phase where </a:t>
            </a:r>
            <a:r>
              <a:rPr lang="en-US" altLang="zh-CN" dirty="0"/>
              <a:t>an AP sends a Trigger frame to check the availability of STAs. If a STA is available, it responds with a CTS-to-self..</a:t>
            </a:r>
          </a:p>
          <a:p>
            <a:pPr lvl="2"/>
            <a:r>
              <a:rPr lang="en-US" altLang="zh-CN" dirty="0" smtClean="0"/>
              <a:t>TF </a:t>
            </a:r>
            <a:r>
              <a:rPr lang="en-US" altLang="zh-CN" dirty="0"/>
              <a:t>sounding, in which an AP sends a Trigger frame to solicit NDP transmission(s) from STA(s), shall be present if at least one STA that is a sensing transmitter responds in the polling.</a:t>
            </a:r>
          </a:p>
          <a:p>
            <a:pPr lvl="2"/>
            <a:r>
              <a:rPr lang="en-US" altLang="zh-CN" dirty="0" smtClean="0"/>
              <a:t>NDPA </a:t>
            </a:r>
            <a:r>
              <a:rPr lang="en-US" altLang="zh-CN" dirty="0"/>
              <a:t>sounding, in which an AP sends NDPA frame followed by NDP to STA(s), shall be present if at least one STA that is a sensing receiver responds in the polling.</a:t>
            </a:r>
          </a:p>
          <a:p>
            <a:pPr lvl="2"/>
            <a:r>
              <a:rPr lang="en-US" altLang="zh-CN" dirty="0" smtClean="0"/>
              <a:t>The </a:t>
            </a:r>
            <a:r>
              <a:rPr lang="en-US" altLang="zh-CN" dirty="0"/>
              <a:t>order of the TF sounding and NDPA sounding is TBD.</a:t>
            </a:r>
          </a:p>
          <a:p>
            <a:pPr lvl="2"/>
            <a:r>
              <a:rPr lang="en-US" altLang="zh-CN" dirty="0" smtClean="0"/>
              <a:t>The </a:t>
            </a:r>
            <a:r>
              <a:rPr lang="en-US" altLang="zh-CN" dirty="0"/>
              <a:t>details of the format of the Trigger frame and the NDPA frame are TBD</a:t>
            </a:r>
            <a:r>
              <a:rPr lang="en-US" altLang="zh-CN" dirty="0" smtClean="0"/>
              <a:t>.</a:t>
            </a:r>
          </a:p>
          <a:p>
            <a:pPr lvl="1"/>
            <a:r>
              <a:rPr lang="en-US" altLang="zh-CN" sz="1600" dirty="0"/>
              <a:t>Note: This is for HE and/or EHT STAs. Methods to support other STAs are TBD</a:t>
            </a:r>
            <a:r>
              <a:rPr lang="en-US" altLang="zh-CN" sz="1600" dirty="0" smtClean="0"/>
              <a:t>.</a:t>
            </a:r>
            <a:endParaRPr lang="zh-CN" altLang="zh-CN" sz="1600" dirty="0" smtClean="0"/>
          </a:p>
          <a:p>
            <a:pPr lvl="1" algn="just">
              <a:defRPr/>
            </a:pPr>
            <a:endParaRPr lang="en-US" altLang="zh-CN" sz="1600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600" b="1" kern="0" dirty="0" smtClean="0"/>
              <a:t>Move: </a:t>
            </a:r>
            <a:r>
              <a:rPr lang="en-US" altLang="zh-CN" sz="1600" b="1" kern="0" dirty="0"/>
              <a:t>Cheng Chen </a:t>
            </a:r>
            <a:r>
              <a:rPr lang="en-US" altLang="zh-CN" sz="1600" b="1" kern="0" dirty="0" smtClean="0"/>
              <a:t>	</a:t>
            </a:r>
            <a:r>
              <a:rPr lang="en-US" altLang="zh-CN" sz="1600" b="1" dirty="0" smtClean="0"/>
              <a:t>	</a:t>
            </a:r>
            <a:r>
              <a:rPr lang="en-US" altLang="zh-CN" sz="1600" b="1" kern="0" dirty="0" smtClean="0"/>
              <a:t>Second: </a:t>
            </a:r>
            <a:r>
              <a:rPr lang="en-US" altLang="zh-CN" sz="1600" b="1" kern="0" dirty="0"/>
              <a:t>Junghoon </a:t>
            </a:r>
            <a:r>
              <a:rPr lang="en-US" altLang="zh-CN" sz="1600" b="1" kern="0" dirty="0" smtClean="0"/>
              <a:t>Suh	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600" dirty="0">
                <a:highlight>
                  <a:srgbClr val="00FF00"/>
                </a:highlight>
              </a:rPr>
              <a:t>Approved by unanimous consent</a:t>
            </a:r>
            <a:endParaRPr lang="en-US" altLang="zh-CN" sz="1600" kern="0" dirty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endParaRPr lang="en-US" altLang="zh-CN" sz="1000" kern="0" dirty="0"/>
          </a:p>
          <a:p>
            <a:pPr marL="0" lvl="1" indent="0">
              <a:buNone/>
              <a:defRPr/>
            </a:pPr>
            <a:r>
              <a:rPr lang="en-US" altLang="zh-CN" sz="1400" kern="0" dirty="0" smtClean="0"/>
              <a:t>Note</a:t>
            </a:r>
            <a:r>
              <a:rPr lang="zh-CN" altLang="en-US" sz="1400" kern="0" dirty="0"/>
              <a:t>：  </a:t>
            </a:r>
            <a:endParaRPr lang="en-US" altLang="zh-CN" sz="14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100" kern="0" dirty="0" smtClean="0"/>
              <a:t>Related </a:t>
            </a:r>
            <a:r>
              <a:rPr lang="en-US" altLang="zh-CN" sz="1100" kern="0" dirty="0"/>
              <a:t>document </a:t>
            </a:r>
            <a:r>
              <a:rPr lang="en-US" altLang="zh-CN" sz="1100" kern="0" dirty="0" smtClean="0"/>
              <a:t>21/0990r2</a:t>
            </a:r>
            <a:endParaRPr lang="en-US" altLang="zh-CN" sz="11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100" kern="0" dirty="0"/>
              <a:t>SP Result: </a:t>
            </a:r>
            <a:r>
              <a:rPr lang="en-US" altLang="zh-CN" sz="1100" kern="0" dirty="0" smtClean="0"/>
              <a:t>26/0/13 </a:t>
            </a:r>
            <a:r>
              <a:rPr lang="en-US" altLang="zh-CN" sz="1100" kern="0" dirty="0"/>
              <a:t>( Y/ N/ A)</a:t>
            </a:r>
          </a:p>
        </p:txBody>
      </p:sp>
    </p:spTree>
    <p:extLst>
      <p:ext uri="{BB962C8B-B14F-4D97-AF65-F5344CB8AC3E}">
        <p14:creationId xmlns:p14="http://schemas.microsoft.com/office/powerpoint/2010/main" val="1384138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B45F7C9C-C4C8-4504-BDFE-930339A5D84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51</a:t>
            </a:fld>
            <a:endParaRPr lang="en-US" altLang="en-US" sz="1200" b="0" smtClean="0"/>
          </a:p>
        </p:txBody>
      </p:sp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685800" y="2514600"/>
            <a:ext cx="7772400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zh-CN" sz="4000" dirty="0" smtClean="0"/>
              <a:t>Motions on </a:t>
            </a:r>
            <a:r>
              <a:rPr lang="en-US" altLang="zh-CN" sz="4000" dirty="0" smtClean="0">
                <a:solidFill>
                  <a:srgbClr val="0000FF"/>
                </a:solidFill>
              </a:rPr>
              <a:t>August 31</a:t>
            </a:r>
            <a:r>
              <a:rPr lang="en-US" altLang="en-US" sz="4000" dirty="0" smtClean="0"/>
              <a:t>.</a:t>
            </a:r>
          </a:p>
          <a:p>
            <a:pPr lvl="1"/>
            <a:endParaRPr lang="en-US" altLang="en-US" sz="3600" dirty="0" smtClean="0"/>
          </a:p>
          <a:p>
            <a:pPr lvl="1"/>
            <a:endParaRPr lang="en-US" altLang="en-US" sz="3600" dirty="0"/>
          </a:p>
        </p:txBody>
      </p:sp>
      <p:sp>
        <p:nvSpPr>
          <p:cNvPr id="717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1835518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52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26</a:t>
            </a:r>
            <a:r>
              <a:rPr lang="en-US" altLang="zh-CN" sz="2800" dirty="0" smtClean="0">
                <a:solidFill>
                  <a:srgbClr val="FF0000"/>
                </a:solidFill>
              </a:rPr>
              <a:t>a</a:t>
            </a:r>
            <a:endParaRPr lang="en-US" altLang="en-US" sz="2800" dirty="0">
              <a:solidFill>
                <a:srgbClr val="FF0000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371601"/>
            <a:ext cx="7772400" cy="4571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just">
              <a:defRPr/>
            </a:pPr>
            <a:r>
              <a:rPr lang="en-US" altLang="zh-CN" sz="1800" kern="0" dirty="0"/>
              <a:t>Move to add the following to 11bf SFD</a:t>
            </a:r>
            <a:r>
              <a:rPr lang="en-US" altLang="zh-CN" sz="1800" kern="0" dirty="0" smtClean="0"/>
              <a:t>:</a:t>
            </a:r>
          </a:p>
          <a:p>
            <a:pPr lvl="1"/>
            <a:r>
              <a:rPr lang="en-US" altLang="zh-CN" sz="1600" dirty="0" smtClean="0"/>
              <a:t>The </a:t>
            </a:r>
            <a:r>
              <a:rPr lang="en-US" altLang="zh-CN" sz="1600" dirty="0"/>
              <a:t>NDPA sounding defined in 11bf consists of</a:t>
            </a:r>
            <a:r>
              <a:rPr lang="en-US" altLang="zh-CN" sz="1600" dirty="0" smtClean="0"/>
              <a:t>:</a:t>
            </a:r>
            <a:endParaRPr lang="zh-CN" altLang="zh-CN" sz="1600" dirty="0" smtClean="0"/>
          </a:p>
          <a:p>
            <a:pPr lvl="2"/>
            <a:r>
              <a:rPr lang="en-US" altLang="zh-CN" sz="1400" dirty="0" smtClean="0"/>
              <a:t>The </a:t>
            </a:r>
            <a:r>
              <a:rPr lang="en-US" altLang="zh-CN" sz="1400" dirty="0"/>
              <a:t>measurement is initiated by an NDP Announcement frame. </a:t>
            </a:r>
          </a:p>
          <a:p>
            <a:pPr lvl="2"/>
            <a:r>
              <a:rPr lang="en-US" altLang="zh-CN" sz="1400" dirty="0" smtClean="0"/>
              <a:t>The </a:t>
            </a:r>
            <a:r>
              <a:rPr lang="en-US" altLang="zh-CN" sz="1400" dirty="0"/>
              <a:t>transmitter shall transmit an NDP SIFS after transmitting the NDP Announcement frame.</a:t>
            </a:r>
          </a:p>
          <a:p>
            <a:pPr lvl="2"/>
            <a:r>
              <a:rPr lang="en-US" altLang="zh-CN" sz="1400" dirty="0" smtClean="0"/>
              <a:t>The </a:t>
            </a:r>
            <a:r>
              <a:rPr lang="en-US" altLang="zh-CN" sz="1400" dirty="0"/>
              <a:t>detailed definition of the NDP Announcement frame is TBD.</a:t>
            </a:r>
          </a:p>
          <a:p>
            <a:pPr lvl="2"/>
            <a:r>
              <a:rPr lang="en-US" altLang="zh-CN" sz="1400" dirty="0" smtClean="0"/>
              <a:t>The </a:t>
            </a:r>
            <a:r>
              <a:rPr lang="en-US" altLang="zh-CN" sz="1400" dirty="0"/>
              <a:t>process to validate the STA(s) participation is TBD</a:t>
            </a:r>
          </a:p>
          <a:p>
            <a:pPr lvl="1"/>
            <a:r>
              <a:rPr lang="en-US" altLang="zh-CN" sz="1600" dirty="0" smtClean="0"/>
              <a:t>Note </a:t>
            </a:r>
            <a:r>
              <a:rPr lang="en-US" altLang="zh-CN" sz="1600" dirty="0"/>
              <a:t>: This can be applied to pre-HE STAs (i.e. not limited to HE and/or EHT STAs</a:t>
            </a:r>
            <a:r>
              <a:rPr lang="en-US" altLang="zh-CN" sz="1600" dirty="0" smtClean="0"/>
              <a:t>)</a:t>
            </a:r>
          </a:p>
          <a:p>
            <a:pPr lvl="1"/>
            <a:endParaRPr lang="en-US" altLang="zh-CN" sz="1600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600" b="1" kern="0" dirty="0" smtClean="0"/>
              <a:t>Move: </a:t>
            </a:r>
            <a:r>
              <a:rPr lang="en-US" altLang="zh-CN" sz="1600" b="1" kern="0" dirty="0"/>
              <a:t>Dongguk </a:t>
            </a:r>
            <a:r>
              <a:rPr lang="en-US" altLang="zh-CN" sz="1600" b="1" kern="0" dirty="0" smtClean="0"/>
              <a:t>Lim 	</a:t>
            </a:r>
            <a:r>
              <a:rPr lang="en-US" altLang="zh-CN" sz="1600" b="1" dirty="0" smtClean="0"/>
              <a:t>	</a:t>
            </a:r>
            <a:r>
              <a:rPr lang="en-US" altLang="zh-CN" sz="1600" b="1" kern="0" dirty="0" smtClean="0"/>
              <a:t>Second: </a:t>
            </a:r>
            <a:r>
              <a:rPr lang="en-US" altLang="zh-CN" sz="1600" b="1" kern="0" dirty="0"/>
              <a:t>Claudio da Silva</a:t>
            </a:r>
            <a:r>
              <a:rPr lang="en-US" altLang="zh-CN" sz="1600" b="1" kern="0" dirty="0" smtClean="0"/>
              <a:t>	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600" b="1" kern="0" dirty="0"/>
              <a:t>Preliminary Result: </a:t>
            </a:r>
            <a:r>
              <a:rPr lang="en-US" altLang="zh-CN" sz="1600" b="1" kern="0" dirty="0" smtClean="0"/>
              <a:t>  (   </a:t>
            </a:r>
            <a:r>
              <a:rPr lang="en-US" altLang="zh-CN" sz="1600" b="1" kern="0" dirty="0"/>
              <a:t>Y/  N</a:t>
            </a:r>
            <a:r>
              <a:rPr lang="en-US" altLang="zh-CN" sz="1600" b="1" kern="0" dirty="0" smtClean="0"/>
              <a:t>/ A</a:t>
            </a:r>
            <a:r>
              <a:rPr lang="en-US" altLang="zh-CN" sz="1600" b="1" kern="0" dirty="0"/>
              <a:t>)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600" b="1" kern="0" dirty="0"/>
              <a:t>Result</a:t>
            </a:r>
            <a:r>
              <a:rPr lang="en-US" altLang="zh-CN" sz="1600" b="1" kern="0" dirty="0" smtClean="0"/>
              <a:t>*:</a:t>
            </a:r>
            <a:endParaRPr lang="en-US" altLang="zh-CN" sz="1000" kern="0" dirty="0"/>
          </a:p>
          <a:p>
            <a:pPr marL="0" lvl="1" indent="0" algn="just">
              <a:buNone/>
              <a:defRPr/>
            </a:pPr>
            <a:endParaRPr lang="en-US" altLang="zh-CN" sz="1600" b="1" kern="0" dirty="0"/>
          </a:p>
          <a:p>
            <a:pPr marL="0" lvl="1" indent="0">
              <a:buNone/>
              <a:defRPr/>
            </a:pPr>
            <a:r>
              <a:rPr lang="en-US" altLang="zh-CN" sz="1400" kern="0" dirty="0"/>
              <a:t>Note</a:t>
            </a:r>
            <a:r>
              <a:rPr lang="zh-CN" altLang="en-US" sz="1400" kern="0" dirty="0"/>
              <a:t>：  </a:t>
            </a:r>
            <a:endParaRPr lang="en-US" altLang="zh-CN" sz="14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100" kern="0" dirty="0"/>
              <a:t>* Amended result accounts for removal of </a:t>
            </a:r>
            <a:r>
              <a:rPr lang="en-US" altLang="zh-CN" sz="1100" kern="0" dirty="0">
                <a:solidFill>
                  <a:srgbClr val="FF0000"/>
                </a:solidFill>
              </a:rPr>
              <a:t>X</a:t>
            </a:r>
            <a:r>
              <a:rPr lang="en-US" altLang="zh-CN" sz="1100" kern="0" dirty="0"/>
              <a:t> votes of non-voting members.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100" kern="0" dirty="0" smtClean="0"/>
              <a:t>Related </a:t>
            </a:r>
            <a:r>
              <a:rPr lang="en-US" altLang="zh-CN" sz="1100" kern="0" dirty="0"/>
              <a:t>document </a:t>
            </a:r>
            <a:r>
              <a:rPr lang="en-US" altLang="zh-CN" sz="1100" kern="0" dirty="0" smtClean="0"/>
              <a:t>21/1015r2</a:t>
            </a:r>
            <a:endParaRPr lang="en-US" altLang="zh-CN" sz="11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100" kern="0" dirty="0"/>
              <a:t>SP Result: 28Y/1N/9A</a:t>
            </a:r>
          </a:p>
        </p:txBody>
      </p:sp>
    </p:spTree>
    <p:extLst>
      <p:ext uri="{BB962C8B-B14F-4D97-AF65-F5344CB8AC3E}">
        <p14:creationId xmlns:p14="http://schemas.microsoft.com/office/powerpoint/2010/main" val="1871432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53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26</a:t>
            </a:r>
            <a:r>
              <a:rPr lang="en-US" altLang="zh-CN" sz="2800" dirty="0" smtClean="0">
                <a:solidFill>
                  <a:srgbClr val="FF0000"/>
                </a:solidFill>
              </a:rPr>
              <a:t>b </a:t>
            </a:r>
            <a:r>
              <a:rPr lang="en-US" altLang="zh-CN" sz="2800" dirty="0" smtClean="0"/>
              <a:t>Motion </a:t>
            </a:r>
            <a:r>
              <a:rPr lang="en-US" altLang="zh-CN" sz="2800" dirty="0"/>
              <a:t>to amend</a:t>
            </a:r>
            <a:endParaRPr lang="en-US" altLang="en-US" sz="2800" dirty="0"/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371601"/>
            <a:ext cx="7772400" cy="4571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just">
              <a:defRPr/>
            </a:pPr>
            <a:r>
              <a:rPr lang="en-US" altLang="zh-CN" sz="1800" kern="0" dirty="0"/>
              <a:t>Change the previous motion to:</a:t>
            </a:r>
          </a:p>
          <a:p>
            <a:pPr algn="just">
              <a:defRPr/>
            </a:pPr>
            <a:r>
              <a:rPr lang="en-US" altLang="zh-CN" sz="1800" kern="0" dirty="0" smtClean="0"/>
              <a:t>Move </a:t>
            </a:r>
            <a:r>
              <a:rPr lang="en-US" altLang="zh-CN" sz="1800" kern="0" dirty="0"/>
              <a:t>to add the following to 11bf SFD</a:t>
            </a:r>
            <a:r>
              <a:rPr lang="en-US" altLang="zh-CN" sz="1800" kern="0" dirty="0" smtClean="0"/>
              <a:t>:</a:t>
            </a:r>
          </a:p>
          <a:p>
            <a:pPr lvl="1"/>
            <a:r>
              <a:rPr lang="en-US" altLang="zh-CN" sz="1600" dirty="0" smtClean="0"/>
              <a:t>The </a:t>
            </a:r>
            <a:r>
              <a:rPr lang="en-US" altLang="zh-CN" sz="1600" dirty="0"/>
              <a:t>NDPA sounding defined in 11bf consists of</a:t>
            </a:r>
            <a:r>
              <a:rPr lang="en-US" altLang="zh-CN" sz="1600" dirty="0" smtClean="0"/>
              <a:t>:</a:t>
            </a:r>
            <a:endParaRPr lang="zh-CN" altLang="zh-CN" sz="1600" dirty="0" smtClean="0"/>
          </a:p>
          <a:p>
            <a:pPr lvl="2"/>
            <a:r>
              <a:rPr lang="en-US" altLang="zh-CN" sz="1400" dirty="0" smtClean="0"/>
              <a:t>A </a:t>
            </a:r>
            <a:r>
              <a:rPr lang="en-US" altLang="zh-CN" sz="1400" dirty="0"/>
              <a:t>transmission of an NDP Announcement frame </a:t>
            </a:r>
          </a:p>
          <a:p>
            <a:pPr lvl="2"/>
            <a:r>
              <a:rPr lang="en-US" altLang="zh-CN" sz="1400" dirty="0" smtClean="0"/>
              <a:t>A </a:t>
            </a:r>
            <a:r>
              <a:rPr lang="en-US" altLang="zh-CN" sz="1400" dirty="0"/>
              <a:t>transmission of an NDP SIFS after transmitting the NDP Announcement </a:t>
            </a:r>
            <a:r>
              <a:rPr lang="en-US" altLang="zh-CN" sz="1400" dirty="0" smtClean="0"/>
              <a:t>frame</a:t>
            </a:r>
          </a:p>
          <a:p>
            <a:pPr lvl="2"/>
            <a:endParaRPr lang="en-US" altLang="zh-CN" sz="1400" dirty="0" smtClean="0"/>
          </a:p>
          <a:p>
            <a:pPr lvl="1"/>
            <a:r>
              <a:rPr lang="en-US" altLang="zh-CN" sz="1600" dirty="0" smtClean="0"/>
              <a:t>Note </a:t>
            </a:r>
            <a:r>
              <a:rPr lang="en-US" altLang="zh-CN" sz="1600" dirty="0"/>
              <a:t>: </a:t>
            </a:r>
            <a:r>
              <a:rPr lang="en-US" altLang="zh-CN" sz="1600" dirty="0" smtClean="0"/>
              <a:t>The detailed definition of the NDP Announcement frame is TBD.</a:t>
            </a:r>
          </a:p>
          <a:p>
            <a:pPr lvl="1"/>
            <a:r>
              <a:rPr lang="en-US" altLang="zh-CN" sz="1600" dirty="0" smtClean="0"/>
              <a:t>Note </a:t>
            </a:r>
            <a:r>
              <a:rPr lang="en-US" altLang="zh-CN" sz="1600" dirty="0"/>
              <a:t>: This may be applied to pre-HE STAs (i.e. not limited to HE and/or EHT STAs)</a:t>
            </a:r>
            <a:endParaRPr lang="en-US" altLang="zh-CN" sz="1600" dirty="0" smtClean="0"/>
          </a:p>
          <a:p>
            <a:pPr lvl="1"/>
            <a:endParaRPr lang="en-US" altLang="zh-CN" sz="1600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600" b="1" kern="0" dirty="0" smtClean="0"/>
              <a:t>Move</a:t>
            </a:r>
            <a:r>
              <a:rPr lang="en-US" altLang="zh-CN" sz="1600" b="1" kern="0" dirty="0"/>
              <a:t>: Rui Yang </a:t>
            </a:r>
            <a:r>
              <a:rPr lang="en-US" altLang="zh-CN" sz="1600" b="1" kern="0" dirty="0" smtClean="0"/>
              <a:t>	</a:t>
            </a:r>
            <a:r>
              <a:rPr lang="en-US" altLang="zh-CN" sz="1600" b="1" dirty="0" smtClean="0"/>
              <a:t>	</a:t>
            </a:r>
            <a:r>
              <a:rPr lang="en-US" altLang="zh-CN" sz="1600" b="1" kern="0" dirty="0" smtClean="0"/>
              <a:t>Second: </a:t>
            </a:r>
            <a:r>
              <a:rPr lang="en-US" altLang="zh-CN" sz="1600" b="1" kern="0" dirty="0"/>
              <a:t> Solomon Trainin</a:t>
            </a:r>
            <a:r>
              <a:rPr lang="en-US" altLang="zh-CN" sz="1600" b="1" kern="0" dirty="0" smtClean="0"/>
              <a:t>	</a:t>
            </a:r>
          </a:p>
          <a:p>
            <a:pPr marL="342900" lvl="1" indent="-342900" algn="just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en-US" altLang="zh-CN" sz="1600" b="1" kern="0" dirty="0" smtClean="0"/>
              <a:t>Result*: </a:t>
            </a:r>
            <a:r>
              <a:rPr lang="en-US" altLang="zh-CN" sz="1600" dirty="0" smtClean="0">
                <a:solidFill>
                  <a:srgbClr val="000000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+mn-cs"/>
              </a:rPr>
              <a:t>Approved </a:t>
            </a:r>
            <a:r>
              <a:rPr lang="en-US" altLang="zh-CN" sz="1600" dirty="0">
                <a:solidFill>
                  <a:srgbClr val="000000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+mn-cs"/>
              </a:rPr>
              <a:t>by unanimous consent</a:t>
            </a:r>
            <a:endParaRPr lang="en-US" altLang="zh-CN" sz="1600" kern="0" dirty="0">
              <a:solidFill>
                <a:srgbClr val="000000"/>
              </a:solidFill>
              <a:latin typeface="Times New Roman" panose="02020603050405020304" pitchFamily="18" charset="0"/>
              <a:cs typeface="+mn-cs"/>
            </a:endParaRP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endParaRPr lang="en-US" altLang="zh-CN" sz="1000" kern="0" dirty="0" smtClean="0"/>
          </a:p>
          <a:p>
            <a:pPr marL="0" lvl="1" indent="0" algn="just">
              <a:buNone/>
              <a:defRPr/>
            </a:pPr>
            <a:endParaRPr lang="en-US" altLang="zh-CN" sz="1600" b="1" kern="0" dirty="0"/>
          </a:p>
          <a:p>
            <a:pPr marL="0" lvl="1" indent="0">
              <a:buNone/>
              <a:defRPr/>
            </a:pPr>
            <a:r>
              <a:rPr lang="en-US" altLang="zh-CN" sz="1400" kern="0" dirty="0"/>
              <a:t>Note</a:t>
            </a:r>
            <a:r>
              <a:rPr lang="zh-CN" altLang="en-US" sz="1400" kern="0" dirty="0"/>
              <a:t>：  </a:t>
            </a:r>
            <a:endParaRPr lang="en-US" altLang="zh-CN" sz="14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100" kern="0" dirty="0"/>
              <a:t>* Amended result accounts for removal of </a:t>
            </a:r>
            <a:r>
              <a:rPr lang="en-US" altLang="zh-CN" sz="1100" kern="0" dirty="0">
                <a:solidFill>
                  <a:srgbClr val="FF0000"/>
                </a:solidFill>
              </a:rPr>
              <a:t>X</a:t>
            </a:r>
            <a:r>
              <a:rPr lang="en-US" altLang="zh-CN" sz="1100" kern="0" dirty="0"/>
              <a:t> votes of non-voting members.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100" kern="0" dirty="0" smtClean="0"/>
              <a:t>Related </a:t>
            </a:r>
            <a:r>
              <a:rPr lang="en-US" altLang="zh-CN" sz="1100" kern="0" dirty="0"/>
              <a:t>document </a:t>
            </a:r>
            <a:r>
              <a:rPr lang="en-US" altLang="zh-CN" sz="1100" kern="0" dirty="0" smtClean="0"/>
              <a:t>21/1015r2</a:t>
            </a:r>
            <a:endParaRPr lang="en-US" altLang="zh-CN" sz="11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100" kern="0" dirty="0"/>
              <a:t>SP Result: 28Y/1N/9A</a:t>
            </a:r>
          </a:p>
        </p:txBody>
      </p:sp>
    </p:spTree>
    <p:extLst>
      <p:ext uri="{BB962C8B-B14F-4D97-AF65-F5344CB8AC3E}">
        <p14:creationId xmlns:p14="http://schemas.microsoft.com/office/powerpoint/2010/main" val="628424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54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26</a:t>
            </a:r>
            <a:r>
              <a:rPr lang="en-US" altLang="zh-CN" sz="2800" dirty="0" smtClean="0">
                <a:solidFill>
                  <a:srgbClr val="FF0000"/>
                </a:solidFill>
              </a:rPr>
              <a:t>c</a:t>
            </a:r>
            <a:endParaRPr lang="en-US" altLang="en-US" sz="2800" dirty="0">
              <a:solidFill>
                <a:srgbClr val="FF0000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371601"/>
            <a:ext cx="7772400" cy="4571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just">
              <a:defRPr/>
            </a:pPr>
            <a:r>
              <a:rPr lang="en-US" altLang="zh-CN" sz="1800" kern="0" dirty="0"/>
              <a:t>Move to add the following to 11bf SFD</a:t>
            </a:r>
            <a:r>
              <a:rPr lang="en-US" altLang="zh-CN" sz="1800" kern="0" dirty="0" smtClean="0"/>
              <a:t>:</a:t>
            </a:r>
          </a:p>
          <a:p>
            <a:pPr lvl="1"/>
            <a:r>
              <a:rPr lang="en-US" altLang="zh-CN" sz="1600" dirty="0"/>
              <a:t>The NDPA sounding defined in 11bf consists of:</a:t>
            </a:r>
            <a:endParaRPr lang="zh-CN" altLang="zh-CN" sz="1600" dirty="0"/>
          </a:p>
          <a:p>
            <a:pPr lvl="2"/>
            <a:r>
              <a:rPr lang="en-US" altLang="zh-CN" sz="1400" dirty="0"/>
              <a:t>A transmission of an NDP Announcement frame </a:t>
            </a:r>
          </a:p>
          <a:p>
            <a:pPr lvl="2"/>
            <a:r>
              <a:rPr lang="en-US" altLang="zh-CN" sz="1400" dirty="0"/>
              <a:t>A transmission of an NDP SIFS after transmitting the NDP Announcement frame</a:t>
            </a:r>
          </a:p>
          <a:p>
            <a:pPr lvl="2"/>
            <a:endParaRPr lang="en-US" altLang="zh-CN" sz="1400" dirty="0"/>
          </a:p>
          <a:p>
            <a:pPr lvl="1"/>
            <a:r>
              <a:rPr lang="en-US" altLang="zh-CN" sz="1600" dirty="0"/>
              <a:t>Note : The detailed definition of the NDP Announcement frame is TBD.</a:t>
            </a:r>
          </a:p>
          <a:p>
            <a:pPr lvl="1"/>
            <a:r>
              <a:rPr lang="en-US" altLang="zh-CN" sz="1600" dirty="0"/>
              <a:t>Note : This may be applied to pre-HE STAs (i.e. not limited to HE and/or EHT STAs)</a:t>
            </a:r>
          </a:p>
          <a:p>
            <a:pPr lvl="1"/>
            <a:endParaRPr lang="en-US" altLang="zh-CN" sz="1600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600" b="1" kern="0" dirty="0"/>
              <a:t>Move: </a:t>
            </a:r>
            <a:r>
              <a:rPr lang="en-US" altLang="zh-CN" sz="1600" b="1" kern="0" dirty="0" err="1"/>
              <a:t>Dongguk</a:t>
            </a:r>
            <a:r>
              <a:rPr lang="en-US" altLang="zh-CN" sz="1600" b="1" kern="0" dirty="0"/>
              <a:t> Lim 	</a:t>
            </a:r>
            <a:r>
              <a:rPr lang="en-US" altLang="zh-CN" sz="1600" b="1" dirty="0"/>
              <a:t>	</a:t>
            </a:r>
            <a:r>
              <a:rPr lang="en-US" altLang="zh-CN" sz="1600" b="1" kern="0" dirty="0"/>
              <a:t>Second: Claudio da Silva </a:t>
            </a:r>
            <a:endParaRPr lang="en-US" altLang="zh-CN" sz="1600" b="1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600" b="1" kern="0" dirty="0" smtClean="0"/>
              <a:t>Result*: </a:t>
            </a:r>
            <a:r>
              <a:rPr lang="en-US" altLang="zh-CN" sz="1600" dirty="0">
                <a:solidFill>
                  <a:srgbClr val="000000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+mn-cs"/>
              </a:rPr>
              <a:t>Approved by unanimous consent</a:t>
            </a:r>
            <a:endParaRPr lang="en-US" altLang="zh-CN" sz="1000" kern="0" dirty="0"/>
          </a:p>
          <a:p>
            <a:pPr marL="0" lvl="1" indent="0" algn="just">
              <a:buNone/>
              <a:defRPr/>
            </a:pPr>
            <a:endParaRPr lang="en-US" altLang="zh-CN" sz="1600" b="1" kern="0" dirty="0"/>
          </a:p>
          <a:p>
            <a:pPr marL="0" lvl="1" indent="0">
              <a:buNone/>
              <a:defRPr/>
            </a:pPr>
            <a:r>
              <a:rPr lang="en-US" altLang="zh-CN" sz="1400" kern="0" dirty="0"/>
              <a:t>Note</a:t>
            </a:r>
            <a:r>
              <a:rPr lang="zh-CN" altLang="en-US" sz="1400" kern="0" dirty="0"/>
              <a:t>：  </a:t>
            </a:r>
            <a:endParaRPr lang="en-US" altLang="zh-CN" sz="14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100" kern="0" dirty="0"/>
              <a:t>* Amended result accounts for removal of </a:t>
            </a:r>
            <a:r>
              <a:rPr lang="en-US" altLang="zh-CN" sz="1100" kern="0" dirty="0">
                <a:solidFill>
                  <a:srgbClr val="FF0000"/>
                </a:solidFill>
              </a:rPr>
              <a:t>X</a:t>
            </a:r>
            <a:r>
              <a:rPr lang="en-US" altLang="zh-CN" sz="1100" kern="0" dirty="0"/>
              <a:t> votes of non-voting members.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100" kern="0" dirty="0" smtClean="0"/>
              <a:t>Related </a:t>
            </a:r>
            <a:r>
              <a:rPr lang="en-US" altLang="zh-CN" sz="1100" kern="0" dirty="0"/>
              <a:t>document </a:t>
            </a:r>
            <a:r>
              <a:rPr lang="en-US" altLang="zh-CN" sz="1100" kern="0" dirty="0" smtClean="0"/>
              <a:t>21/1015r2</a:t>
            </a:r>
            <a:endParaRPr lang="en-US" altLang="zh-CN" sz="11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100" kern="0" dirty="0"/>
              <a:t>SP Result: 28Y/1N/9A</a:t>
            </a:r>
          </a:p>
        </p:txBody>
      </p:sp>
    </p:spTree>
    <p:extLst>
      <p:ext uri="{BB962C8B-B14F-4D97-AF65-F5344CB8AC3E}">
        <p14:creationId xmlns:p14="http://schemas.microsoft.com/office/powerpoint/2010/main" val="113592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B45F7C9C-C4C8-4504-BDFE-930339A5D84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55</a:t>
            </a:fld>
            <a:endParaRPr lang="en-US" altLang="en-US" sz="1200" b="0" smtClean="0"/>
          </a:p>
        </p:txBody>
      </p:sp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685800" y="2514600"/>
            <a:ext cx="7772400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zh-CN" sz="4000" dirty="0" smtClean="0"/>
              <a:t>Motions on </a:t>
            </a:r>
            <a:r>
              <a:rPr lang="en-US" altLang="zh-CN" sz="4000" dirty="0" smtClean="0">
                <a:solidFill>
                  <a:srgbClr val="0000FF"/>
                </a:solidFill>
              </a:rPr>
              <a:t>September </a:t>
            </a:r>
            <a:r>
              <a:rPr lang="en-US" altLang="zh-CN" sz="4000" dirty="0">
                <a:solidFill>
                  <a:srgbClr val="0000FF"/>
                </a:solidFill>
              </a:rPr>
              <a:t>7</a:t>
            </a:r>
            <a:r>
              <a:rPr lang="en-US" altLang="en-US" sz="4000" dirty="0" smtClean="0"/>
              <a:t>.</a:t>
            </a:r>
          </a:p>
          <a:p>
            <a:pPr lvl="1"/>
            <a:endParaRPr lang="en-US" altLang="en-US" sz="3600" dirty="0" smtClean="0"/>
          </a:p>
          <a:p>
            <a:pPr lvl="1"/>
            <a:endParaRPr lang="en-US" altLang="en-US" sz="3600" dirty="0"/>
          </a:p>
        </p:txBody>
      </p:sp>
      <p:sp>
        <p:nvSpPr>
          <p:cNvPr id="717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79202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56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27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371601"/>
            <a:ext cx="7772400" cy="48767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just">
              <a:defRPr/>
            </a:pPr>
            <a:r>
              <a:rPr lang="en-US" altLang="zh-CN" sz="1800" kern="0" dirty="0"/>
              <a:t>Move to add the following to 11bf SFD</a:t>
            </a:r>
            <a:r>
              <a:rPr lang="en-US" altLang="zh-CN" sz="1800" kern="0" dirty="0" smtClean="0"/>
              <a:t>:</a:t>
            </a:r>
          </a:p>
          <a:p>
            <a:pPr lvl="1"/>
            <a:r>
              <a:rPr lang="en-US" altLang="zh-CN" sz="1600" dirty="0"/>
              <a:t>The TF sounding defined in 11bf consists of followings:</a:t>
            </a:r>
            <a:endParaRPr lang="zh-CN" altLang="zh-CN" sz="1600" dirty="0" smtClean="0"/>
          </a:p>
          <a:p>
            <a:pPr lvl="2"/>
            <a:r>
              <a:rPr lang="en-US" altLang="zh-CN" sz="1400" dirty="0"/>
              <a:t>The Trigger frame is used to solicit the NDP transmission(s).  </a:t>
            </a:r>
          </a:p>
          <a:p>
            <a:pPr lvl="2"/>
            <a:r>
              <a:rPr lang="en-US" altLang="zh-CN" sz="1400" dirty="0"/>
              <a:t>The transmitter(s) shall transmit an NDP SIFS after receiving the Trigger frame.</a:t>
            </a:r>
          </a:p>
          <a:p>
            <a:pPr lvl="1"/>
            <a:r>
              <a:rPr lang="en-US" altLang="zh-CN" sz="1600" dirty="0"/>
              <a:t>Note :The detailed definition of the Trigger frame is TBD.</a:t>
            </a:r>
          </a:p>
          <a:p>
            <a:pPr lvl="1"/>
            <a:r>
              <a:rPr lang="en-US" altLang="zh-CN" sz="1600" dirty="0"/>
              <a:t>Note : This is for HE and/or EHT STAs. Supporting other STAs are </a:t>
            </a:r>
            <a:r>
              <a:rPr lang="en-US" altLang="zh-CN" sz="1600" dirty="0" smtClean="0"/>
              <a:t>TBD.</a:t>
            </a:r>
          </a:p>
          <a:p>
            <a:pPr lvl="1"/>
            <a:endParaRPr lang="en-US" altLang="zh-CN" sz="1600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600" b="1" kern="0" dirty="0" smtClean="0"/>
              <a:t>Move: </a:t>
            </a:r>
            <a:r>
              <a:rPr lang="en-US" altLang="zh-CN" sz="1600" b="1" kern="0" dirty="0"/>
              <a:t>Dongguk </a:t>
            </a:r>
            <a:r>
              <a:rPr lang="en-US" altLang="zh-CN" sz="1600" b="1" kern="0" dirty="0" smtClean="0"/>
              <a:t>Lim 	</a:t>
            </a:r>
            <a:r>
              <a:rPr lang="en-US" altLang="zh-CN" sz="1600" b="1" dirty="0" smtClean="0"/>
              <a:t>	</a:t>
            </a:r>
            <a:r>
              <a:rPr lang="en-US" altLang="zh-CN" sz="1600" b="1" kern="0" dirty="0" smtClean="0"/>
              <a:t>Second: 	</a:t>
            </a:r>
          </a:p>
          <a:p>
            <a:pPr marL="342900" lvl="1" indent="-342900" algn="just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en-US" altLang="zh-CN" sz="1600" b="1" kern="0" dirty="0" smtClean="0"/>
              <a:t>Result*: </a:t>
            </a:r>
            <a:r>
              <a:rPr lang="en-US" altLang="zh-CN" sz="1600" dirty="0">
                <a:solidFill>
                  <a:srgbClr val="000000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+mn-cs"/>
              </a:rPr>
              <a:t>Approved by unanimous consent</a:t>
            </a:r>
            <a:endParaRPr lang="en-US" altLang="zh-CN" sz="1000" kern="0" dirty="0">
              <a:solidFill>
                <a:srgbClr val="000000"/>
              </a:solidFill>
              <a:latin typeface="Times New Roman" panose="02020603050405020304" pitchFamily="18" charset="0"/>
              <a:cs typeface="+mn-cs"/>
            </a:endParaRP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endParaRPr lang="en-US" altLang="zh-CN" sz="1000" kern="0" dirty="0" smtClean="0"/>
          </a:p>
          <a:p>
            <a:pPr marL="0" lvl="1" indent="0" algn="just">
              <a:buNone/>
              <a:defRPr/>
            </a:pPr>
            <a:endParaRPr lang="en-US" altLang="zh-CN" sz="1600" b="1" kern="0" dirty="0"/>
          </a:p>
          <a:p>
            <a:pPr marL="0" lvl="1" indent="0">
              <a:buNone/>
              <a:defRPr/>
            </a:pPr>
            <a:r>
              <a:rPr lang="en-US" altLang="zh-CN" sz="1400" kern="0" dirty="0"/>
              <a:t>Note</a:t>
            </a:r>
            <a:r>
              <a:rPr lang="zh-CN" altLang="en-US" sz="1400" kern="0" dirty="0"/>
              <a:t>：  </a:t>
            </a:r>
            <a:endParaRPr lang="en-US" altLang="zh-CN" sz="14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100" kern="0" dirty="0" smtClean="0"/>
              <a:t>Related </a:t>
            </a:r>
            <a:r>
              <a:rPr lang="en-US" altLang="zh-CN" sz="1100" kern="0" dirty="0"/>
              <a:t>document </a:t>
            </a:r>
            <a:r>
              <a:rPr lang="en-US" altLang="zh-CN" sz="1100" kern="0" dirty="0" smtClean="0"/>
              <a:t>21/1015r2</a:t>
            </a:r>
            <a:endParaRPr lang="en-US" altLang="zh-CN" sz="11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100" kern="0" dirty="0"/>
              <a:t>SP Result: </a:t>
            </a:r>
            <a:r>
              <a:rPr lang="en-US" altLang="zh-CN" sz="1100" kern="0" dirty="0" smtClean="0"/>
              <a:t>29Y/0N/7A ( </a:t>
            </a:r>
            <a:r>
              <a:rPr lang="en-US" altLang="zh-CN" sz="1100" kern="0" dirty="0"/>
              <a:t>Y/ N/ A)</a:t>
            </a:r>
          </a:p>
        </p:txBody>
      </p:sp>
    </p:spTree>
    <p:extLst>
      <p:ext uri="{BB962C8B-B14F-4D97-AF65-F5344CB8AC3E}">
        <p14:creationId xmlns:p14="http://schemas.microsoft.com/office/powerpoint/2010/main" val="220032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B45F7C9C-C4C8-4504-BDFE-930339A5D84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57</a:t>
            </a:fld>
            <a:endParaRPr lang="en-US" altLang="en-US" sz="1200" b="0" smtClean="0"/>
          </a:p>
        </p:txBody>
      </p:sp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685800" y="2514600"/>
            <a:ext cx="7772400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zh-CN" sz="4000" dirty="0" smtClean="0"/>
              <a:t>Motions on </a:t>
            </a:r>
            <a:r>
              <a:rPr lang="en-US" altLang="zh-CN" sz="4000" dirty="0">
                <a:solidFill>
                  <a:srgbClr val="0000FF"/>
                </a:solidFill>
              </a:rPr>
              <a:t>September </a:t>
            </a:r>
            <a:r>
              <a:rPr lang="en-US" altLang="zh-CN" sz="4000" dirty="0" smtClean="0">
                <a:solidFill>
                  <a:srgbClr val="0000FF"/>
                </a:solidFill>
              </a:rPr>
              <a:t>Interim</a:t>
            </a:r>
            <a:r>
              <a:rPr lang="en-US" altLang="en-US" sz="4000" dirty="0" smtClean="0"/>
              <a:t>.</a:t>
            </a:r>
          </a:p>
          <a:p>
            <a:pPr lvl="1"/>
            <a:endParaRPr lang="en-US" altLang="en-US" sz="3600" dirty="0" smtClean="0"/>
          </a:p>
          <a:p>
            <a:pPr lvl="1"/>
            <a:endParaRPr lang="en-US" altLang="en-US" sz="3600" dirty="0"/>
          </a:p>
        </p:txBody>
      </p:sp>
      <p:sp>
        <p:nvSpPr>
          <p:cNvPr id="717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188637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795E1BE7-2806-4869-AE7C-550826B03251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58</a:t>
            </a:fld>
            <a:endParaRPr lang="en-US" altLang="en-US" sz="1200" b="0" smtClean="0"/>
          </a:p>
        </p:txBody>
      </p:sp>
      <p:sp>
        <p:nvSpPr>
          <p:cNvPr id="19459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800" dirty="0">
                <a:solidFill>
                  <a:schemeClr val="tx2"/>
                </a:solidFill>
              </a:rPr>
              <a:t>Approve </a:t>
            </a:r>
            <a:r>
              <a:rPr lang="en-US" altLang="en-US" sz="2800" dirty="0" err="1" smtClean="0">
                <a:solidFill>
                  <a:schemeClr val="tx2"/>
                </a:solidFill>
              </a:rPr>
              <a:t>TGbf</a:t>
            </a:r>
            <a:r>
              <a:rPr lang="en-US" altLang="en-US" sz="2800" dirty="0" smtClean="0">
                <a:solidFill>
                  <a:schemeClr val="tx2"/>
                </a:solidFill>
              </a:rPr>
              <a:t> </a:t>
            </a:r>
            <a:r>
              <a:rPr lang="en-US" altLang="en-US" sz="2800" dirty="0">
                <a:solidFill>
                  <a:schemeClr val="tx2"/>
                </a:solidFill>
              </a:rPr>
              <a:t>meeting minutes</a:t>
            </a:r>
          </a:p>
        </p:txBody>
      </p:sp>
      <p:sp>
        <p:nvSpPr>
          <p:cNvPr id="19460" name="Rectangle 3"/>
          <p:cNvSpPr txBox="1">
            <a:spLocks noChangeArrowheads="1"/>
          </p:cNvSpPr>
          <p:nvPr/>
        </p:nvSpPr>
        <p:spPr bwMode="auto">
          <a:xfrm>
            <a:off x="685800" y="1447800"/>
            <a:ext cx="7858125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just"/>
            <a:r>
              <a:rPr lang="en-US" altLang="zh-CN" sz="2000" dirty="0"/>
              <a:t>Move to approve </a:t>
            </a:r>
            <a:r>
              <a:rPr lang="en-US" altLang="zh-CN" sz="2000" dirty="0" err="1" smtClean="0"/>
              <a:t>TGbf</a:t>
            </a:r>
            <a:r>
              <a:rPr lang="en-US" altLang="zh-CN" sz="2000" dirty="0" smtClean="0"/>
              <a:t> minutes </a:t>
            </a:r>
            <a:r>
              <a:rPr lang="en-US" altLang="zh-CN" sz="2000" dirty="0"/>
              <a:t>of meetings and teleconferences from </a:t>
            </a:r>
            <a:r>
              <a:rPr lang="en-US" altLang="zh-CN" sz="2000" dirty="0">
                <a:solidFill>
                  <a:srgbClr val="0000FF"/>
                </a:solidFill>
              </a:rPr>
              <a:t>July</a:t>
            </a:r>
            <a:r>
              <a:rPr lang="en-US" altLang="zh-CN" sz="2000" dirty="0"/>
              <a:t> 2021 meeting to today</a:t>
            </a:r>
            <a:r>
              <a:rPr lang="en-US" altLang="zh-CN" sz="2000" dirty="0" smtClean="0"/>
              <a:t>:</a:t>
            </a:r>
          </a:p>
          <a:p>
            <a:pPr algn="just"/>
            <a:endParaRPr lang="en-US" altLang="zh-CN" sz="2000" dirty="0"/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altLang="zh-CN" sz="1600" dirty="0" smtClean="0"/>
              <a:t>July Plenary: </a:t>
            </a:r>
            <a:r>
              <a:rPr lang="en-US" altLang="zh-CN" sz="1600" dirty="0">
                <a:hlinkClick r:id="rId3"/>
              </a:rPr>
              <a:t>https://</a:t>
            </a:r>
            <a:r>
              <a:rPr lang="en-US" altLang="zh-CN" sz="1600" dirty="0" smtClean="0">
                <a:hlinkClick r:id="rId3"/>
              </a:rPr>
              <a:t>mentor.ieee.org/802.11/dcn/21/11-21-1306-00-00bf-ieee-802-11bf-july-2021-plenary-meeting-minutes.docx</a:t>
            </a:r>
            <a:endParaRPr lang="en-US" altLang="zh-CN" sz="1600" dirty="0" smtClean="0"/>
          </a:p>
          <a:p>
            <a:pPr lvl="1" algn="just">
              <a:buFont typeface="Arial" panose="020B0604020202020204" pitchFamily="34" charset="0"/>
              <a:buChar char="•"/>
            </a:pPr>
            <a:endParaRPr lang="en-US" altLang="zh-CN" sz="1600" dirty="0"/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altLang="zh-CN" sz="1600" dirty="0" smtClean="0"/>
              <a:t>Teleconferences July - September: </a:t>
            </a:r>
          </a:p>
          <a:p>
            <a:pPr marL="714375" lvl="1" indent="0" algn="just">
              <a:buNone/>
            </a:pPr>
            <a:r>
              <a:rPr lang="en-US" altLang="zh-CN" sz="1600" dirty="0">
                <a:hlinkClick r:id="rId4"/>
              </a:rPr>
              <a:t>https://</a:t>
            </a:r>
            <a:r>
              <a:rPr lang="en-US" altLang="zh-CN" sz="1600" dirty="0" smtClean="0">
                <a:hlinkClick r:id="rId4"/>
              </a:rPr>
              <a:t>mentor.ieee.org/802.11/dcn/21/11-21-1314-04-00bf-ieee-802-11bf-teleconference-minutes-july-september-2021.docx</a:t>
            </a:r>
            <a:endParaRPr lang="en-US" altLang="zh-CN" sz="1600" dirty="0" smtClean="0"/>
          </a:p>
          <a:p>
            <a:pPr marL="714375" lvl="1" indent="0" algn="just">
              <a:buNone/>
            </a:pPr>
            <a:endParaRPr lang="en-US" altLang="zh-CN" sz="1600" dirty="0"/>
          </a:p>
          <a:p>
            <a:pPr marL="714375" lvl="1" indent="0" algn="just">
              <a:buNone/>
            </a:pPr>
            <a:endParaRPr lang="en-US" altLang="zh-CN" sz="1600" dirty="0" smtClean="0"/>
          </a:p>
          <a:p>
            <a:pPr algn="just"/>
            <a:r>
              <a:rPr lang="en-US" altLang="zh-CN" sz="2000" dirty="0" smtClean="0"/>
              <a:t>Move</a:t>
            </a:r>
            <a:r>
              <a:rPr lang="en-US" altLang="zh-CN" sz="2000" dirty="0"/>
              <a:t>: Leif Wilhelmsson 	</a:t>
            </a:r>
            <a:r>
              <a:rPr lang="en-US" altLang="zh-CN" sz="2000" dirty="0" smtClean="0"/>
              <a:t>Second</a:t>
            </a:r>
            <a:r>
              <a:rPr lang="en-US" altLang="zh-CN" sz="2000" dirty="0"/>
              <a:t>: </a:t>
            </a:r>
            <a:r>
              <a:rPr lang="en-US" altLang="zh-CN" sz="2000" dirty="0" err="1" smtClean="0"/>
              <a:t>Rojan</a:t>
            </a:r>
            <a:r>
              <a:rPr lang="en-US" altLang="zh-CN" sz="2000" dirty="0" smtClean="0"/>
              <a:t> </a:t>
            </a:r>
            <a:r>
              <a:rPr lang="en-US" altLang="zh-CN" sz="2000" dirty="0" err="1"/>
              <a:t>Chitrakar</a:t>
            </a:r>
            <a:r>
              <a:rPr lang="en-US" altLang="zh-CN" sz="2000" dirty="0" smtClean="0"/>
              <a:t>	</a:t>
            </a:r>
            <a:endParaRPr lang="en-US" altLang="zh-CN" sz="2000" dirty="0"/>
          </a:p>
          <a:p>
            <a:pPr algn="just"/>
            <a:endParaRPr lang="en-US" altLang="zh-CN" sz="2000" dirty="0"/>
          </a:p>
          <a:p>
            <a:pPr algn="just"/>
            <a:r>
              <a:rPr lang="en-US" altLang="zh-CN" sz="2000" dirty="0"/>
              <a:t>Result</a:t>
            </a:r>
            <a:r>
              <a:rPr lang="en-US" altLang="zh-CN" sz="2000" dirty="0" smtClean="0"/>
              <a:t>: </a:t>
            </a:r>
            <a:r>
              <a:rPr lang="en-US" altLang="zh-CN" sz="2000" dirty="0">
                <a:highlight>
                  <a:srgbClr val="00FF00"/>
                </a:highlight>
              </a:rPr>
              <a:t>Approved by unanimous consent</a:t>
            </a:r>
            <a:endParaRPr lang="zh-CN" altLang="en-US" sz="2000" dirty="0"/>
          </a:p>
          <a:p>
            <a:pPr algn="just"/>
            <a:endParaRPr lang="zh-CN" altLang="en-US" sz="2000" dirty="0"/>
          </a:p>
          <a:p>
            <a:pPr algn="just"/>
            <a:endParaRPr lang="zh-CN" altLang="en-US" sz="2000" dirty="0" smtClean="0"/>
          </a:p>
          <a:p>
            <a:pPr algn="just"/>
            <a:endParaRPr lang="zh-CN" altLang="en-US" sz="2000" dirty="0"/>
          </a:p>
        </p:txBody>
      </p:sp>
      <p:sp>
        <p:nvSpPr>
          <p:cNvPr id="19461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3959639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59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28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2954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just">
              <a:defRPr/>
            </a:pPr>
            <a:r>
              <a:rPr lang="en-US" altLang="zh-CN" sz="1800" kern="0" dirty="0" smtClean="0"/>
              <a:t>Move </a:t>
            </a:r>
            <a:r>
              <a:rPr lang="en-US" altLang="zh-CN" sz="1800" kern="0" dirty="0"/>
              <a:t>to modify the initial official channel model document IEEE 802.11 (21-0782r2) as IEEE 802.11 (21-1409r1) by adding the chapter 5 – Channel Model - Data-driven Hybrid Channel Model’ and chapter 7 - Appendix?</a:t>
            </a:r>
          </a:p>
          <a:p>
            <a:pPr algn="just">
              <a:defRPr/>
            </a:pPr>
            <a:endParaRPr lang="en-US" altLang="zh-CN" sz="900" kern="0" dirty="0" smtClean="0"/>
          </a:p>
          <a:p>
            <a:pPr algn="just">
              <a:defRPr/>
            </a:pPr>
            <a:endParaRPr lang="en-US" altLang="zh-CN" sz="900" kern="0" dirty="0"/>
          </a:p>
          <a:p>
            <a:pPr algn="just">
              <a:defRPr/>
            </a:pPr>
            <a:endParaRPr lang="en-US" altLang="zh-CN" sz="900" kern="0" dirty="0" smtClean="0"/>
          </a:p>
          <a:p>
            <a:pPr algn="just">
              <a:defRPr/>
            </a:pPr>
            <a:endParaRPr lang="en-US" altLang="zh-CN" sz="900" kern="0" dirty="0"/>
          </a:p>
          <a:p>
            <a:pPr algn="just">
              <a:defRPr/>
            </a:pPr>
            <a:endParaRPr lang="en-US" altLang="zh-CN" sz="900" kern="0" dirty="0" smtClean="0"/>
          </a:p>
          <a:p>
            <a:pPr algn="just">
              <a:defRPr/>
            </a:pPr>
            <a:endParaRPr lang="en-US" altLang="zh-CN" sz="900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Move: Yan Xin 	</a:t>
            </a:r>
            <a:r>
              <a:rPr lang="en-US" altLang="zh-CN" sz="1800" b="1" dirty="0" smtClean="0"/>
              <a:t>	</a:t>
            </a:r>
            <a:r>
              <a:rPr lang="en-US" altLang="zh-CN" sz="1800" b="1" kern="0" dirty="0" smtClean="0"/>
              <a:t>Second</a:t>
            </a:r>
            <a:r>
              <a:rPr lang="en-US" altLang="zh-CN" sz="1800" b="1" kern="0" dirty="0"/>
              <a:t>: Junghoon Suh</a:t>
            </a:r>
            <a:endParaRPr lang="en-US" altLang="zh-CN" sz="1800" b="1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smtClean="0"/>
              <a:t>Result: </a:t>
            </a:r>
            <a:r>
              <a:rPr lang="en-US" altLang="zh-CN" sz="1800" dirty="0">
                <a:highlight>
                  <a:srgbClr val="00FF00"/>
                </a:highlight>
              </a:rPr>
              <a:t>Approved by unanimous consent</a:t>
            </a:r>
            <a:endParaRPr lang="en-US" altLang="zh-CN" sz="1800" kern="0" dirty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endParaRPr lang="en-US" altLang="zh-CN" sz="1800" b="1" kern="0" dirty="0"/>
          </a:p>
          <a:p>
            <a:pPr marL="0" lvl="1" indent="0" algn="just">
              <a:buNone/>
              <a:defRPr/>
            </a:pPr>
            <a:endParaRPr lang="en-US" altLang="zh-CN" sz="1050" kern="0" dirty="0" smtClean="0"/>
          </a:p>
          <a:p>
            <a:pPr marL="0" lvl="1" indent="0">
              <a:buNone/>
              <a:defRPr/>
            </a:pPr>
            <a:r>
              <a:rPr lang="en-US" altLang="zh-CN" sz="1600" kern="0" dirty="0"/>
              <a:t>Note</a:t>
            </a:r>
            <a:r>
              <a:rPr lang="zh-CN" altLang="en-US" sz="1600" kern="0" dirty="0"/>
              <a:t>：  </a:t>
            </a:r>
            <a:endParaRPr lang="en-US" altLang="zh-CN" sz="16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kern="0" dirty="0" smtClean="0"/>
              <a:t>Related </a:t>
            </a:r>
            <a:r>
              <a:rPr lang="en-US" altLang="zh-CN" kern="0" dirty="0"/>
              <a:t>document </a:t>
            </a:r>
            <a:r>
              <a:rPr lang="en-US" altLang="zh-CN" kern="0" dirty="0" smtClean="0"/>
              <a:t>21/1409r1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050" kern="0" dirty="0"/>
              <a:t>SP Result: </a:t>
            </a:r>
            <a:r>
              <a:rPr lang="en-US" altLang="zh-CN" sz="1050" kern="0" dirty="0" smtClean="0"/>
              <a:t>22Y/2N/24A</a:t>
            </a:r>
            <a:endParaRPr lang="en-US" altLang="zh-CN" sz="1050" b="1" kern="0" dirty="0"/>
          </a:p>
        </p:txBody>
      </p:sp>
    </p:spTree>
    <p:extLst>
      <p:ext uri="{BB962C8B-B14F-4D97-AF65-F5344CB8AC3E}">
        <p14:creationId xmlns:p14="http://schemas.microsoft.com/office/powerpoint/2010/main" val="592526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6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/>
              <a:t>Motion 2a</a:t>
            </a:r>
            <a:endParaRPr lang="en-US" altLang="en-US" sz="280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zh-CN" kern="0" dirty="0" smtClean="0"/>
              <a:t>Move to confirm </a:t>
            </a:r>
            <a:r>
              <a:rPr lang="en-US" altLang="zh-CN" kern="0" dirty="0"/>
              <a:t>Sang </a:t>
            </a:r>
            <a:r>
              <a:rPr lang="en-US" altLang="zh-CN" kern="0" dirty="0" smtClean="0"/>
              <a:t>Kim as </a:t>
            </a:r>
            <a:r>
              <a:rPr lang="en-US" altLang="zh-CN" kern="0" dirty="0" err="1" smtClean="0"/>
              <a:t>TGbf</a:t>
            </a:r>
            <a:r>
              <a:rPr lang="en-US" altLang="zh-CN" kern="0" dirty="0" smtClean="0"/>
              <a:t> Vice-Chair.</a:t>
            </a:r>
          </a:p>
          <a:p>
            <a:pPr>
              <a:defRPr/>
            </a:pPr>
            <a:endParaRPr lang="en-US" altLang="zh-CN" kern="0" dirty="0" smtClean="0"/>
          </a:p>
          <a:p>
            <a:pPr>
              <a:defRPr/>
            </a:pPr>
            <a:endParaRPr lang="en-US" altLang="zh-CN" kern="0" dirty="0" smtClean="0"/>
          </a:p>
          <a:p>
            <a:pPr marL="285750" lvl="1">
              <a:buFont typeface="Arial" panose="020B0604020202020204" pitchFamily="34" charset="0"/>
              <a:buChar char="•"/>
              <a:defRPr/>
            </a:pPr>
            <a:r>
              <a:rPr lang="en-US" altLang="zh-CN" kern="0" dirty="0" smtClean="0"/>
              <a:t>Move: </a:t>
            </a:r>
            <a:r>
              <a:rPr lang="en-US" altLang="zh-CN" kern="0" dirty="0"/>
              <a:t>Oscar Au </a:t>
            </a:r>
            <a:r>
              <a:rPr lang="en-US" altLang="zh-CN" kern="0" dirty="0" smtClean="0"/>
              <a:t>		Second: </a:t>
            </a:r>
            <a:r>
              <a:rPr lang="en-US" altLang="zh-CN" kern="0" dirty="0" err="1"/>
              <a:t>Jinsoo</a:t>
            </a:r>
            <a:r>
              <a:rPr lang="en-US" altLang="zh-CN" kern="0" dirty="0"/>
              <a:t> Choi </a:t>
            </a:r>
            <a:r>
              <a:rPr lang="en-US" altLang="zh-CN" kern="0" dirty="0" smtClean="0"/>
              <a:t>	</a:t>
            </a:r>
          </a:p>
          <a:p>
            <a:pPr marL="285750" lvl="1">
              <a:buFont typeface="Arial" panose="020B0604020202020204" pitchFamily="34" charset="0"/>
              <a:buChar char="•"/>
              <a:defRPr/>
            </a:pPr>
            <a:r>
              <a:rPr lang="en-US" altLang="zh-CN" kern="0" dirty="0" smtClean="0"/>
              <a:t>Result: </a:t>
            </a:r>
            <a:r>
              <a:rPr lang="en-US" altLang="zh-CN" dirty="0">
                <a:highlight>
                  <a:srgbClr val="00FF00"/>
                </a:highlight>
              </a:rPr>
              <a:t>Approved by unanimous consent</a:t>
            </a:r>
            <a:endParaRPr lang="en-US" altLang="zh-CN" kern="0" dirty="0"/>
          </a:p>
        </p:txBody>
      </p:sp>
    </p:spTree>
    <p:extLst>
      <p:ext uri="{BB962C8B-B14F-4D97-AF65-F5344CB8AC3E}">
        <p14:creationId xmlns:p14="http://schemas.microsoft.com/office/powerpoint/2010/main" val="2114306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60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29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2954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just">
              <a:defRPr/>
            </a:pPr>
            <a:r>
              <a:rPr lang="en-US" altLang="zh-CN" sz="1800" kern="0" dirty="0"/>
              <a:t>Motion to modify the SFD as defined in pages 5-7 of 11-21/1543r1 and to incorporate the figures in pages 2-3 of 11-21/1543r1 into the SFD.</a:t>
            </a:r>
            <a:endParaRPr lang="en-US" altLang="zh-CN" sz="900" kern="0" dirty="0" smtClean="0"/>
          </a:p>
          <a:p>
            <a:pPr algn="just">
              <a:defRPr/>
            </a:pPr>
            <a:endParaRPr lang="en-US" altLang="zh-CN" sz="900" kern="0" dirty="0"/>
          </a:p>
          <a:p>
            <a:pPr algn="just">
              <a:defRPr/>
            </a:pPr>
            <a:endParaRPr lang="en-US" altLang="zh-CN" sz="900" kern="0" dirty="0" smtClean="0"/>
          </a:p>
          <a:p>
            <a:pPr algn="just">
              <a:defRPr/>
            </a:pPr>
            <a:endParaRPr lang="en-US" altLang="zh-CN" sz="900" kern="0" dirty="0"/>
          </a:p>
          <a:p>
            <a:pPr algn="just">
              <a:defRPr/>
            </a:pPr>
            <a:endParaRPr lang="en-US" altLang="zh-CN" sz="900" kern="0" dirty="0" smtClean="0"/>
          </a:p>
          <a:p>
            <a:pPr algn="just">
              <a:defRPr/>
            </a:pPr>
            <a:endParaRPr lang="en-US" altLang="zh-CN" sz="900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Move: </a:t>
            </a:r>
            <a:r>
              <a:rPr lang="en-US" altLang="zh-CN" sz="1800" b="1" kern="0" dirty="0"/>
              <a:t>Solomon </a:t>
            </a:r>
            <a:r>
              <a:rPr lang="en-US" altLang="zh-CN" sz="1800" b="1" kern="0" dirty="0" smtClean="0"/>
              <a:t>Trainin	</a:t>
            </a:r>
            <a:r>
              <a:rPr lang="en-US" altLang="zh-CN" sz="1800" b="1" dirty="0" smtClean="0"/>
              <a:t>	</a:t>
            </a:r>
            <a:r>
              <a:rPr lang="en-US" altLang="zh-CN" sz="1800" b="1" kern="0" dirty="0" smtClean="0"/>
              <a:t>Second</a:t>
            </a:r>
            <a:r>
              <a:rPr lang="en-US" altLang="zh-CN" sz="1800" b="1" kern="0" dirty="0"/>
              <a:t>: Cheng Chen</a:t>
            </a:r>
            <a:endParaRPr lang="en-US" altLang="zh-CN" sz="1800" b="1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Result: </a:t>
            </a:r>
            <a:r>
              <a:rPr lang="en-US" altLang="zh-CN" sz="1800" dirty="0">
                <a:highlight>
                  <a:srgbClr val="00FF00"/>
                </a:highlight>
              </a:rPr>
              <a:t>Approved by unanimous consent</a:t>
            </a:r>
            <a:endParaRPr lang="en-US" altLang="zh-CN" sz="1800" kern="0" dirty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endParaRPr lang="en-US" altLang="zh-CN" sz="1800" b="1" kern="0" dirty="0"/>
          </a:p>
          <a:p>
            <a:pPr marL="0" lvl="1" indent="0" algn="just">
              <a:buNone/>
              <a:defRPr/>
            </a:pPr>
            <a:endParaRPr lang="en-US" altLang="zh-CN" sz="1050" kern="0" dirty="0" smtClean="0"/>
          </a:p>
          <a:p>
            <a:pPr marL="0" lvl="1" indent="0">
              <a:buNone/>
              <a:defRPr/>
            </a:pPr>
            <a:r>
              <a:rPr lang="en-US" altLang="zh-CN" sz="1600" kern="0" dirty="0"/>
              <a:t>Note</a:t>
            </a:r>
            <a:r>
              <a:rPr lang="zh-CN" altLang="en-US" sz="1600" kern="0" dirty="0"/>
              <a:t>：  </a:t>
            </a:r>
            <a:endParaRPr lang="en-US" altLang="zh-CN" sz="16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kern="0" dirty="0" smtClean="0"/>
              <a:t>Related </a:t>
            </a:r>
            <a:r>
              <a:rPr lang="en-US" altLang="zh-CN" kern="0" dirty="0"/>
              <a:t>document </a:t>
            </a:r>
            <a:r>
              <a:rPr lang="en-US" altLang="zh-CN" kern="0" dirty="0" smtClean="0"/>
              <a:t>21/1543r1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050" kern="0" dirty="0"/>
              <a:t>SP Result: </a:t>
            </a:r>
            <a:r>
              <a:rPr lang="en-US" altLang="zh-CN" sz="1050" kern="0" dirty="0" smtClean="0"/>
              <a:t>Y/N/A</a:t>
            </a:r>
            <a:endParaRPr lang="en-US" altLang="zh-CN" sz="1050" b="1" kern="0" dirty="0"/>
          </a:p>
        </p:txBody>
      </p:sp>
    </p:spTree>
    <p:extLst>
      <p:ext uri="{BB962C8B-B14F-4D97-AF65-F5344CB8AC3E}">
        <p14:creationId xmlns:p14="http://schemas.microsoft.com/office/powerpoint/2010/main" val="787247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B45F7C9C-C4C8-4504-BDFE-930339A5D84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61</a:t>
            </a:fld>
            <a:endParaRPr lang="en-US" altLang="en-US" sz="1200" b="0" smtClean="0"/>
          </a:p>
        </p:txBody>
      </p:sp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685800" y="2514600"/>
            <a:ext cx="7772400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zh-CN" sz="4000" dirty="0" smtClean="0"/>
              <a:t>Motions on </a:t>
            </a:r>
            <a:r>
              <a:rPr lang="en-US" altLang="zh-CN" sz="4000" dirty="0" smtClean="0">
                <a:solidFill>
                  <a:srgbClr val="0000FF"/>
                </a:solidFill>
              </a:rPr>
              <a:t>October 12</a:t>
            </a:r>
            <a:r>
              <a:rPr lang="en-US" altLang="en-US" sz="4000" dirty="0" smtClean="0"/>
              <a:t>.</a:t>
            </a:r>
          </a:p>
          <a:p>
            <a:pPr lvl="1"/>
            <a:endParaRPr lang="en-US" altLang="en-US" sz="3600" dirty="0" smtClean="0"/>
          </a:p>
          <a:p>
            <a:pPr lvl="1"/>
            <a:endParaRPr lang="en-US" altLang="en-US" sz="3600" dirty="0"/>
          </a:p>
        </p:txBody>
      </p:sp>
      <p:sp>
        <p:nvSpPr>
          <p:cNvPr id="717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1257657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B45F7C9C-C4C8-4504-BDFE-930339A5D84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62</a:t>
            </a:fld>
            <a:endParaRPr lang="en-US" altLang="en-US" sz="1200" b="0" smtClean="0"/>
          </a:p>
        </p:txBody>
      </p:sp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723900" y="838200"/>
            <a:ext cx="77724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zh-CN" sz="4000" dirty="0"/>
              <a:t>Motion </a:t>
            </a:r>
            <a:r>
              <a:rPr lang="en-US" altLang="zh-CN" sz="4000" dirty="0" smtClean="0"/>
              <a:t>30</a:t>
            </a:r>
            <a:endParaRPr lang="en-US" altLang="zh-CN" sz="4000" dirty="0"/>
          </a:p>
        </p:txBody>
      </p:sp>
      <p:sp>
        <p:nvSpPr>
          <p:cNvPr id="717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685800" y="12954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1" algn="just">
              <a:defRPr/>
            </a:pPr>
            <a:endParaRPr lang="en-US" altLang="zh-CN" sz="900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/>
              <a:t>Move to adopt the document (21/0876r3) as the official Evaluation Methodology and Simulation Scenarios document for IEEE 802.11 bf ?</a:t>
            </a:r>
          </a:p>
          <a:p>
            <a:pPr marL="361950" lvl="1" indent="0" algn="just">
              <a:buNone/>
              <a:defRPr/>
            </a:pPr>
            <a:r>
              <a:rPr lang="en-US" altLang="zh-CN" sz="1800" b="1" kern="0" dirty="0" smtClean="0"/>
              <a:t>Simulation </a:t>
            </a:r>
            <a:r>
              <a:rPr lang="en-US" altLang="zh-CN" sz="1800" b="1" kern="0" dirty="0"/>
              <a:t>is not mandatory for any contributions.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endParaRPr lang="en-US" altLang="zh-CN" sz="1800" b="1" kern="0" dirty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endParaRPr lang="en-US" altLang="zh-CN" sz="1800" b="1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endParaRPr lang="en-US" altLang="zh-CN" sz="1800" b="1" kern="0" dirty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Move: Rui Du	</a:t>
            </a:r>
            <a:r>
              <a:rPr lang="en-US" altLang="zh-CN" sz="1800" b="1" dirty="0" smtClean="0"/>
              <a:t>	</a:t>
            </a:r>
            <a:r>
              <a:rPr lang="en-US" altLang="zh-CN" sz="1800" b="1" kern="0" dirty="0"/>
              <a:t>Second: </a:t>
            </a:r>
            <a:r>
              <a:rPr lang="en-US" altLang="zh-CN" sz="1800" b="1" kern="0" dirty="0" err="1"/>
              <a:t>Rajat</a:t>
            </a:r>
            <a:r>
              <a:rPr lang="en-US" altLang="zh-CN" sz="1800" b="1" kern="0" dirty="0"/>
              <a:t> </a:t>
            </a:r>
            <a:r>
              <a:rPr lang="en-US" altLang="zh-CN" sz="1800" b="1" kern="0" dirty="0" err="1"/>
              <a:t>Pushkarna</a:t>
            </a:r>
            <a:endParaRPr lang="en-US" altLang="zh-CN" sz="1800" b="1" kern="0" dirty="0" smtClean="0"/>
          </a:p>
          <a:p>
            <a:pPr marL="342900" lvl="1" indent="-342900" algn="just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Result: </a:t>
            </a:r>
            <a:r>
              <a:rPr lang="en-US" altLang="zh-CN" sz="1800" dirty="0">
                <a:solidFill>
                  <a:srgbClr val="000000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+mn-cs"/>
              </a:rPr>
              <a:t>Approved by unanimous consent</a:t>
            </a:r>
            <a:endParaRPr lang="en-US" altLang="zh-CN" sz="1800" kern="0" dirty="0">
              <a:solidFill>
                <a:srgbClr val="000000"/>
              </a:solidFill>
              <a:latin typeface="Times New Roman" panose="02020603050405020304" pitchFamily="18" charset="0"/>
              <a:cs typeface="+mn-cs"/>
            </a:endParaRP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endParaRPr lang="en-US" altLang="zh-CN" sz="1050" kern="0" dirty="0" smtClean="0"/>
          </a:p>
          <a:p>
            <a:pPr marL="0" lvl="1" indent="0">
              <a:buNone/>
              <a:defRPr/>
            </a:pPr>
            <a:r>
              <a:rPr lang="en-US" altLang="zh-CN" sz="1600" kern="0" dirty="0" smtClean="0"/>
              <a:t>Note</a:t>
            </a:r>
            <a:r>
              <a:rPr lang="zh-CN" altLang="en-US" sz="1600" kern="0" dirty="0"/>
              <a:t>：  </a:t>
            </a:r>
            <a:endParaRPr lang="en-US" altLang="zh-CN" sz="16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kern="0" dirty="0" smtClean="0"/>
              <a:t>Related </a:t>
            </a:r>
            <a:r>
              <a:rPr lang="en-US" altLang="zh-CN" kern="0" dirty="0"/>
              <a:t>document </a:t>
            </a:r>
            <a:r>
              <a:rPr lang="en-US" altLang="zh-CN" kern="0" dirty="0" smtClean="0"/>
              <a:t>21/0876r3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050" kern="0" dirty="0"/>
              <a:t>SP Result: </a:t>
            </a:r>
            <a:r>
              <a:rPr lang="en-US" altLang="zh-CN" sz="1050" kern="0" dirty="0" smtClean="0"/>
              <a:t> 20Y/ 0N/ 6A</a:t>
            </a:r>
            <a:endParaRPr lang="en-US" altLang="zh-CN" sz="105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endParaRPr lang="en-US" altLang="zh-CN" sz="1050" b="1" kern="0" dirty="0"/>
          </a:p>
        </p:txBody>
      </p:sp>
    </p:spTree>
    <p:extLst>
      <p:ext uri="{BB962C8B-B14F-4D97-AF65-F5344CB8AC3E}">
        <p14:creationId xmlns:p14="http://schemas.microsoft.com/office/powerpoint/2010/main" val="168009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B45F7C9C-C4C8-4504-BDFE-930339A5D84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63</a:t>
            </a:fld>
            <a:endParaRPr lang="en-US" altLang="en-US" sz="1200" b="0" smtClean="0"/>
          </a:p>
        </p:txBody>
      </p:sp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723900" y="838200"/>
            <a:ext cx="77724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zh-CN" sz="4000" dirty="0"/>
              <a:t>Motion </a:t>
            </a:r>
            <a:r>
              <a:rPr lang="en-US" altLang="zh-CN" sz="4000" dirty="0" smtClean="0"/>
              <a:t>31</a:t>
            </a:r>
            <a:endParaRPr lang="en-US" altLang="zh-CN" sz="4000" dirty="0"/>
          </a:p>
        </p:txBody>
      </p:sp>
      <p:sp>
        <p:nvSpPr>
          <p:cNvPr id="717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685800" y="12954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1" algn="just">
              <a:defRPr/>
            </a:pPr>
            <a:endParaRPr lang="en-US" altLang="zh-CN" sz="900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Move </a:t>
            </a:r>
            <a:r>
              <a:rPr lang="en-US" altLang="zh-CN" sz="1800" b="1" kern="0" dirty="0"/>
              <a:t>to adopt Truncated Channel Impulse Response(TCIR) described as follows as one optional type of the sensing measurement </a:t>
            </a:r>
            <a:r>
              <a:rPr lang="en-US" altLang="zh-CN" sz="1800" b="1" kern="0" dirty="0" smtClean="0"/>
              <a:t>results for sub-7GHz sensing</a:t>
            </a:r>
          </a:p>
          <a:p>
            <a:pPr lvl="1">
              <a:buFont typeface="Arial" panose="020B0604020202020204" pitchFamily="34" charset="0"/>
              <a:buChar char="–"/>
              <a:defRPr/>
            </a:pPr>
            <a:r>
              <a:rPr lang="en-US" altLang="zh-CN" sz="1600" dirty="0" smtClean="0"/>
              <a:t>Calculating </a:t>
            </a:r>
            <a:r>
              <a:rPr lang="en-US" altLang="zh-CN" sz="1600" dirty="0"/>
              <a:t>the CIR (time domain) from CSI/CFR (frequency domain) through IFT(usually, IFFT) .</a:t>
            </a:r>
          </a:p>
          <a:p>
            <a:pPr lvl="1">
              <a:buFont typeface="Arial" panose="020B0604020202020204" pitchFamily="34" charset="0"/>
              <a:buChar char="–"/>
              <a:defRPr/>
            </a:pPr>
            <a:r>
              <a:rPr lang="en-US" altLang="zh-CN" sz="1600" dirty="0" smtClean="0"/>
              <a:t>Reporting </a:t>
            </a:r>
            <a:r>
              <a:rPr lang="en-US" altLang="zh-CN" sz="1600" dirty="0"/>
              <a:t>the subset of complex samples corresponding to the range of interest of the entire CIR .</a:t>
            </a:r>
          </a:p>
          <a:p>
            <a:pPr lvl="1">
              <a:buFont typeface="Arial" panose="020B0604020202020204" pitchFamily="34" charset="0"/>
              <a:buChar char="–"/>
              <a:defRPr/>
            </a:pPr>
            <a:r>
              <a:rPr lang="en-US" altLang="zh-CN" sz="1600" dirty="0"/>
              <a:t>Note: the size of the subset is TBD.</a:t>
            </a:r>
          </a:p>
          <a:p>
            <a:pPr marL="685800" lvl="2" indent="-342900" algn="just">
              <a:buFont typeface="Arial" panose="020B0604020202020204" pitchFamily="34" charset="0"/>
              <a:buChar char="•"/>
              <a:defRPr/>
            </a:pPr>
            <a:endParaRPr lang="en-US" altLang="zh-CN" sz="1000" b="1" kern="0" dirty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endParaRPr lang="en-US" altLang="zh-CN" sz="1800" b="1" kern="0" dirty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Move: Rui Du	</a:t>
            </a:r>
            <a:r>
              <a:rPr lang="en-US" altLang="zh-CN" sz="1800" b="1" dirty="0" smtClean="0"/>
              <a:t>	</a:t>
            </a:r>
            <a:r>
              <a:rPr lang="en-US" altLang="zh-CN" sz="1800" b="1" kern="0" dirty="0"/>
              <a:t>Second: Junghoon Suh</a:t>
            </a:r>
            <a:endParaRPr lang="en-US" altLang="zh-CN" sz="1800" b="1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Preliminary Result: (22Y/  16N/  9A)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Result*: </a:t>
            </a:r>
            <a:r>
              <a:rPr lang="en-US" altLang="zh-CN" sz="1800" dirty="0">
                <a:highlight>
                  <a:srgbClr val="FF0000"/>
                </a:highlight>
              </a:rPr>
              <a:t>Motion Fails </a:t>
            </a:r>
            <a:r>
              <a:rPr lang="en-US" altLang="zh-CN" sz="1800" dirty="0" smtClean="0">
                <a:highlight>
                  <a:srgbClr val="FF0000"/>
                </a:highlight>
              </a:rPr>
              <a:t>(21Y</a:t>
            </a:r>
            <a:r>
              <a:rPr lang="en-US" altLang="zh-CN" sz="1800" dirty="0">
                <a:highlight>
                  <a:srgbClr val="FF0000"/>
                </a:highlight>
              </a:rPr>
              <a:t>, </a:t>
            </a:r>
            <a:r>
              <a:rPr lang="en-US" altLang="zh-CN" sz="1800" dirty="0" smtClean="0">
                <a:highlight>
                  <a:srgbClr val="FF0000"/>
                </a:highlight>
              </a:rPr>
              <a:t>16N</a:t>
            </a:r>
            <a:r>
              <a:rPr lang="en-US" altLang="zh-CN" sz="1800" dirty="0">
                <a:highlight>
                  <a:srgbClr val="FF0000"/>
                </a:highlight>
              </a:rPr>
              <a:t>, </a:t>
            </a:r>
            <a:r>
              <a:rPr lang="en-US" altLang="zh-CN" sz="1800" dirty="0" smtClean="0">
                <a:highlight>
                  <a:srgbClr val="FF0000"/>
                </a:highlight>
              </a:rPr>
              <a:t>9A</a:t>
            </a:r>
            <a:r>
              <a:rPr lang="en-US" altLang="zh-CN" sz="1800" dirty="0">
                <a:highlight>
                  <a:srgbClr val="FF0000"/>
                </a:highlight>
              </a:rPr>
              <a:t>)</a:t>
            </a:r>
          </a:p>
          <a:p>
            <a:pPr marL="0" lvl="1" indent="0">
              <a:buNone/>
              <a:defRPr/>
            </a:pPr>
            <a:endParaRPr lang="en-US" altLang="zh-CN" sz="1600" kern="0" dirty="0" smtClean="0"/>
          </a:p>
          <a:p>
            <a:pPr marL="0" lvl="1" indent="0">
              <a:buNone/>
              <a:defRPr/>
            </a:pPr>
            <a:r>
              <a:rPr lang="en-US" altLang="zh-CN" sz="1600" kern="0" dirty="0" smtClean="0"/>
              <a:t>Note</a:t>
            </a:r>
            <a:r>
              <a:rPr lang="zh-CN" altLang="en-US" sz="1600" kern="0" dirty="0"/>
              <a:t>：  </a:t>
            </a:r>
            <a:endParaRPr lang="en-US" altLang="zh-CN" sz="16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kern="0" dirty="0"/>
              <a:t>* Amended result accounts for removal of </a:t>
            </a:r>
            <a:r>
              <a:rPr lang="en-US" altLang="zh-CN" kern="0" dirty="0" smtClean="0">
                <a:solidFill>
                  <a:srgbClr val="FF0000"/>
                </a:solidFill>
              </a:rPr>
              <a:t>1</a:t>
            </a:r>
            <a:r>
              <a:rPr lang="en-US" altLang="zh-CN" kern="0" dirty="0" smtClean="0"/>
              <a:t> </a:t>
            </a:r>
            <a:r>
              <a:rPr lang="en-US" altLang="zh-CN" kern="0" dirty="0"/>
              <a:t>votes of non-voting members.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kern="0" dirty="0"/>
              <a:t>Related document </a:t>
            </a:r>
            <a:r>
              <a:rPr lang="en-US" altLang="zh-CN" kern="0" dirty="0" smtClean="0"/>
              <a:t>21/1288r2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050" kern="0" dirty="0"/>
              <a:t>SP Result: </a:t>
            </a:r>
            <a:r>
              <a:rPr lang="en-US" altLang="zh-CN" sz="1050" kern="0" dirty="0" smtClean="0"/>
              <a:t> 24Y/ 6N/ 16A</a:t>
            </a:r>
            <a:endParaRPr lang="en-US" altLang="zh-CN" sz="105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endParaRPr lang="en-US" altLang="zh-CN" sz="1050" b="1" kern="0" dirty="0"/>
          </a:p>
        </p:txBody>
      </p:sp>
    </p:spTree>
    <p:extLst>
      <p:ext uri="{BB962C8B-B14F-4D97-AF65-F5344CB8AC3E}">
        <p14:creationId xmlns:p14="http://schemas.microsoft.com/office/powerpoint/2010/main" val="807662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B45F7C9C-C4C8-4504-BDFE-930339A5D84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64</a:t>
            </a:fld>
            <a:endParaRPr lang="en-US" altLang="en-US" sz="1200" b="0" smtClean="0"/>
          </a:p>
        </p:txBody>
      </p:sp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723900" y="838200"/>
            <a:ext cx="77724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zh-CN" sz="4000" dirty="0"/>
              <a:t>Motion </a:t>
            </a:r>
            <a:r>
              <a:rPr lang="en-US" altLang="zh-CN" sz="4000" dirty="0" smtClean="0"/>
              <a:t>32</a:t>
            </a:r>
            <a:endParaRPr lang="en-US" altLang="zh-CN" sz="4000" dirty="0"/>
          </a:p>
        </p:txBody>
      </p:sp>
      <p:sp>
        <p:nvSpPr>
          <p:cNvPr id="717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685800" y="12954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1" algn="just">
              <a:defRPr/>
            </a:pPr>
            <a:endParaRPr lang="en-US" altLang="zh-CN" sz="900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/>
              <a:t>Move to add the following to 11bf </a:t>
            </a:r>
            <a:r>
              <a:rPr lang="en-US" altLang="zh-CN" sz="1800" b="1" kern="0" dirty="0" smtClean="0"/>
              <a:t>SFD: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In </a:t>
            </a:r>
            <a:r>
              <a:rPr lang="en-US" altLang="zh-CN" sz="1800" b="1" kern="0" dirty="0"/>
              <a:t>the threshold based measurement instance, the estimation of CSI variation is implementation specific, but it shall follow the following rules: </a:t>
            </a:r>
          </a:p>
          <a:p>
            <a:pPr lvl="1">
              <a:buFont typeface="Arial" panose="020B0604020202020204" pitchFamily="34" charset="0"/>
              <a:buChar char="–"/>
              <a:defRPr/>
            </a:pPr>
            <a:r>
              <a:rPr lang="en-US" altLang="zh-CN" sz="1400" dirty="0" smtClean="0"/>
              <a:t>The </a:t>
            </a:r>
            <a:r>
              <a:rPr lang="en-US" altLang="zh-CN" sz="1400" dirty="0"/>
              <a:t>degree of the </a:t>
            </a:r>
            <a:r>
              <a:rPr lang="en-US" altLang="zh-CN" sz="1400" dirty="0" smtClean="0"/>
              <a:t>estimated </a:t>
            </a:r>
            <a:r>
              <a:rPr lang="en-US" altLang="zh-CN" sz="1400" dirty="0"/>
              <a:t>CSI variation shall be represented by a value in the closed interval [0, 1].</a:t>
            </a:r>
          </a:p>
          <a:p>
            <a:pPr lvl="1">
              <a:buFont typeface="Arial" panose="020B0604020202020204" pitchFamily="34" charset="0"/>
              <a:buChar char="–"/>
              <a:defRPr/>
            </a:pPr>
            <a:r>
              <a:rPr lang="en-US" altLang="zh-CN" sz="1400" dirty="0" smtClean="0"/>
              <a:t>A </a:t>
            </a:r>
            <a:r>
              <a:rPr lang="en-US" altLang="zh-CN" sz="1400" dirty="0"/>
              <a:t>larger degree shall reflect a larger estimated CSI variation.</a:t>
            </a:r>
          </a:p>
          <a:p>
            <a:pPr lvl="1">
              <a:buFont typeface="Arial" panose="020B0604020202020204" pitchFamily="34" charset="0"/>
              <a:buChar char="–"/>
              <a:defRPr/>
            </a:pPr>
            <a:r>
              <a:rPr lang="en-US" altLang="zh-CN" sz="1400" dirty="0" smtClean="0"/>
              <a:t>The </a:t>
            </a:r>
            <a:r>
              <a:rPr lang="en-US" altLang="zh-CN" sz="1400" dirty="0"/>
              <a:t>degree of 0 indicates the smallest degree of the estimated CSI </a:t>
            </a:r>
            <a:r>
              <a:rPr lang="en-US" altLang="zh-CN" sz="1400" dirty="0" smtClean="0"/>
              <a:t>variation. </a:t>
            </a:r>
            <a:endParaRPr lang="en-US" altLang="zh-CN" sz="1400" dirty="0"/>
          </a:p>
          <a:p>
            <a:pPr lvl="1">
              <a:buFont typeface="Arial" panose="020B0604020202020204" pitchFamily="34" charset="0"/>
              <a:buChar char="–"/>
              <a:defRPr/>
            </a:pPr>
            <a:r>
              <a:rPr lang="en-US" altLang="zh-CN" sz="1400" dirty="0" smtClean="0"/>
              <a:t>The </a:t>
            </a:r>
            <a:r>
              <a:rPr lang="en-US" altLang="zh-CN" sz="1400" dirty="0"/>
              <a:t>degree of 1 indicates the largest degree of the estimated CSI variation. </a:t>
            </a:r>
          </a:p>
          <a:p>
            <a:pPr lvl="1">
              <a:buFont typeface="Arial" panose="020B0604020202020204" pitchFamily="34" charset="0"/>
              <a:buChar char="–"/>
              <a:defRPr/>
            </a:pPr>
            <a:r>
              <a:rPr lang="en-US" altLang="zh-CN" sz="1400" dirty="0" smtClean="0"/>
              <a:t>Note</a:t>
            </a:r>
            <a:r>
              <a:rPr lang="en-US" altLang="zh-CN" sz="1400" dirty="0"/>
              <a:t>: Which CSI variation corresponds to the degree of </a:t>
            </a:r>
            <a:r>
              <a:rPr lang="en-US" altLang="zh-CN" sz="1400" dirty="0" smtClean="0"/>
              <a:t>0 or 1 </a:t>
            </a:r>
            <a:r>
              <a:rPr lang="en-US" altLang="zh-CN" sz="1400" dirty="0"/>
              <a:t>is implementation specific</a:t>
            </a:r>
            <a:r>
              <a:rPr lang="en-US" altLang="zh-CN" sz="1400" dirty="0" smtClean="0"/>
              <a:t>. 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endParaRPr lang="en-US" altLang="zh-CN" sz="1800" b="1" kern="0" dirty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Move: </a:t>
            </a:r>
            <a:r>
              <a:rPr lang="en-US" altLang="zh-CN" sz="1800" b="1" kern="0" dirty="0" err="1" smtClean="0"/>
              <a:t>Mengshi</a:t>
            </a:r>
            <a:r>
              <a:rPr lang="en-US" altLang="zh-CN" sz="1800" b="1" kern="0" dirty="0" smtClean="0"/>
              <a:t> Hu	</a:t>
            </a:r>
            <a:r>
              <a:rPr lang="en-US" altLang="zh-CN" sz="1800" b="1" dirty="0" smtClean="0"/>
              <a:t>	</a:t>
            </a:r>
            <a:r>
              <a:rPr lang="en-US" altLang="zh-CN" sz="1800" b="1" kern="0" dirty="0"/>
              <a:t>Second: </a:t>
            </a:r>
            <a:r>
              <a:rPr lang="en-US" altLang="zh-CN" sz="1800" b="1" kern="0" dirty="0" err="1"/>
              <a:t>Rajat</a:t>
            </a:r>
            <a:r>
              <a:rPr lang="en-US" altLang="zh-CN" sz="1800" b="1" kern="0" dirty="0"/>
              <a:t> </a:t>
            </a:r>
            <a:r>
              <a:rPr lang="en-US" altLang="zh-CN" sz="1800" b="1" kern="0" dirty="0" err="1"/>
              <a:t>Pushkarna</a:t>
            </a:r>
            <a:endParaRPr lang="en-US" altLang="zh-CN" sz="1800" b="1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Preliminary Result: ( 18Y/  7N/  13A)</a:t>
            </a:r>
          </a:p>
          <a:p>
            <a:pPr marL="342900" lvl="1" indent="-342900" algn="just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Result*: </a:t>
            </a:r>
            <a:r>
              <a:rPr lang="en-US" altLang="zh-CN" sz="1800" dirty="0">
                <a:solidFill>
                  <a:srgbClr val="000000"/>
                </a:solidFill>
                <a:highlight>
                  <a:srgbClr val="FF0000"/>
                </a:highlight>
                <a:latin typeface="Times New Roman" panose="02020603050405020304" pitchFamily="18" charset="0"/>
                <a:cs typeface="+mn-cs"/>
              </a:rPr>
              <a:t>Motion Fails </a:t>
            </a:r>
            <a:r>
              <a:rPr lang="en-US" altLang="zh-CN" sz="1800" dirty="0" smtClean="0">
                <a:solidFill>
                  <a:srgbClr val="000000"/>
                </a:solidFill>
                <a:highlight>
                  <a:srgbClr val="FF0000"/>
                </a:highlight>
                <a:latin typeface="Times New Roman" panose="02020603050405020304" pitchFamily="18" charset="0"/>
                <a:cs typeface="+mn-cs"/>
              </a:rPr>
              <a:t>(17Y</a:t>
            </a:r>
            <a:r>
              <a:rPr lang="en-US" altLang="zh-CN" sz="1800" dirty="0">
                <a:solidFill>
                  <a:srgbClr val="000000"/>
                </a:solidFill>
                <a:highlight>
                  <a:srgbClr val="FF0000"/>
                </a:highlight>
                <a:latin typeface="Times New Roman" panose="02020603050405020304" pitchFamily="18" charset="0"/>
                <a:cs typeface="+mn-cs"/>
              </a:rPr>
              <a:t>, </a:t>
            </a:r>
            <a:r>
              <a:rPr lang="en-US" altLang="zh-CN" sz="1800" dirty="0" smtClean="0">
                <a:solidFill>
                  <a:srgbClr val="000000"/>
                </a:solidFill>
                <a:highlight>
                  <a:srgbClr val="FF0000"/>
                </a:highlight>
                <a:latin typeface="Times New Roman" panose="02020603050405020304" pitchFamily="18" charset="0"/>
                <a:cs typeface="+mn-cs"/>
              </a:rPr>
              <a:t>7N</a:t>
            </a:r>
            <a:r>
              <a:rPr lang="en-US" altLang="zh-CN" sz="1800" dirty="0">
                <a:solidFill>
                  <a:srgbClr val="000000"/>
                </a:solidFill>
                <a:highlight>
                  <a:srgbClr val="FF0000"/>
                </a:highlight>
                <a:latin typeface="Times New Roman" panose="02020603050405020304" pitchFamily="18" charset="0"/>
                <a:cs typeface="+mn-cs"/>
              </a:rPr>
              <a:t>, </a:t>
            </a:r>
            <a:r>
              <a:rPr lang="en-US" altLang="zh-CN" sz="1800" dirty="0" smtClean="0">
                <a:solidFill>
                  <a:srgbClr val="000000"/>
                </a:solidFill>
                <a:highlight>
                  <a:srgbClr val="FF0000"/>
                </a:highlight>
                <a:latin typeface="Times New Roman" panose="02020603050405020304" pitchFamily="18" charset="0"/>
                <a:cs typeface="+mn-cs"/>
              </a:rPr>
              <a:t>13A</a:t>
            </a:r>
            <a:r>
              <a:rPr lang="en-US" altLang="zh-CN" sz="1800" dirty="0">
                <a:solidFill>
                  <a:srgbClr val="000000"/>
                </a:solidFill>
                <a:highlight>
                  <a:srgbClr val="FF0000"/>
                </a:highlight>
                <a:latin typeface="Times New Roman" panose="02020603050405020304" pitchFamily="18" charset="0"/>
                <a:cs typeface="+mn-cs"/>
              </a:rPr>
              <a:t>)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endParaRPr lang="en-US" altLang="zh-CN" sz="1050" kern="0" dirty="0" smtClean="0"/>
          </a:p>
          <a:p>
            <a:pPr marL="0" lvl="1" indent="0">
              <a:buNone/>
              <a:defRPr/>
            </a:pPr>
            <a:r>
              <a:rPr lang="en-US" altLang="zh-CN" sz="1600" kern="0" dirty="0" smtClean="0"/>
              <a:t>Note</a:t>
            </a:r>
            <a:r>
              <a:rPr lang="zh-CN" altLang="en-US" sz="1600" kern="0" dirty="0"/>
              <a:t>：  </a:t>
            </a:r>
            <a:endParaRPr lang="en-US" altLang="zh-CN" sz="16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kern="0" dirty="0"/>
              <a:t>* Amended result accounts for removal of </a:t>
            </a:r>
            <a:r>
              <a:rPr lang="en-US" altLang="zh-CN" kern="0" dirty="0" smtClean="0">
                <a:solidFill>
                  <a:srgbClr val="FF0000"/>
                </a:solidFill>
              </a:rPr>
              <a:t>1</a:t>
            </a:r>
            <a:r>
              <a:rPr lang="en-US" altLang="zh-CN" kern="0" dirty="0" smtClean="0"/>
              <a:t> </a:t>
            </a:r>
            <a:r>
              <a:rPr lang="en-US" altLang="zh-CN" kern="0" dirty="0"/>
              <a:t>votes of non-voting members.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kern="0" dirty="0"/>
              <a:t>Related document </a:t>
            </a:r>
            <a:r>
              <a:rPr lang="en-US" altLang="zh-CN" kern="0" dirty="0" smtClean="0"/>
              <a:t>21/1364r3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050" kern="0" dirty="0"/>
              <a:t>SP Result: </a:t>
            </a:r>
            <a:r>
              <a:rPr lang="en-US" altLang="zh-CN" sz="1050" kern="0" dirty="0" smtClean="0"/>
              <a:t> 14Y/ 5N/ 6A</a:t>
            </a:r>
            <a:endParaRPr lang="en-US" altLang="zh-CN" sz="105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endParaRPr lang="en-US" altLang="zh-CN" sz="1050" b="1" kern="0" dirty="0"/>
          </a:p>
        </p:txBody>
      </p:sp>
    </p:spTree>
    <p:extLst>
      <p:ext uri="{BB962C8B-B14F-4D97-AF65-F5344CB8AC3E}">
        <p14:creationId xmlns:p14="http://schemas.microsoft.com/office/powerpoint/2010/main" val="3040587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B45F7C9C-C4C8-4504-BDFE-930339A5D84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65</a:t>
            </a:fld>
            <a:endParaRPr lang="en-US" altLang="en-US" sz="1200" b="0" smtClean="0"/>
          </a:p>
        </p:txBody>
      </p:sp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723900" y="838200"/>
            <a:ext cx="77724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zh-CN" sz="4000" dirty="0"/>
              <a:t>Motion </a:t>
            </a:r>
            <a:r>
              <a:rPr lang="en-US" altLang="zh-CN" sz="4000" dirty="0" smtClean="0"/>
              <a:t>33</a:t>
            </a:r>
            <a:endParaRPr lang="en-US" altLang="zh-CN" sz="4000" dirty="0"/>
          </a:p>
        </p:txBody>
      </p:sp>
      <p:sp>
        <p:nvSpPr>
          <p:cNvPr id="717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685800" y="12954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1" algn="just">
              <a:defRPr/>
            </a:pPr>
            <a:endParaRPr lang="en-US" altLang="zh-CN" sz="900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/>
              <a:t>Move to add the following to 11bf </a:t>
            </a:r>
            <a:r>
              <a:rPr lang="en-US" altLang="zh-CN" sz="1800" b="1" kern="0" dirty="0" smtClean="0"/>
              <a:t>SFD: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In </a:t>
            </a:r>
            <a:r>
              <a:rPr lang="en-US" altLang="zh-CN" sz="1800" b="1" kern="0" dirty="0"/>
              <a:t>the threshold based measurement instance, the </a:t>
            </a:r>
            <a:r>
              <a:rPr lang="en-US" altLang="zh-CN" sz="1800" b="1" kern="0" dirty="0" smtClean="0"/>
              <a:t>threshold for each responder </a:t>
            </a:r>
            <a:r>
              <a:rPr lang="en-US" altLang="zh-CN" sz="1800" b="1" kern="0" dirty="0"/>
              <a:t>to be compared with the CSI variation value is determined by the initiator. </a:t>
            </a:r>
            <a:endParaRPr lang="en-US" altLang="zh-CN" sz="1800" b="1" kern="0" dirty="0" smtClean="0"/>
          </a:p>
          <a:p>
            <a:pPr marL="685800" lvl="2" indent="-342900" algn="just">
              <a:buFont typeface="Arial" panose="020B0604020202020204" pitchFamily="34" charset="0"/>
              <a:buChar char="•"/>
              <a:defRPr/>
            </a:pPr>
            <a:endParaRPr lang="en-US" altLang="zh-CN" sz="1000" b="1" kern="0" dirty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endParaRPr lang="en-US" altLang="zh-CN" sz="1800" b="1" kern="0" dirty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Move: </a:t>
            </a:r>
            <a:r>
              <a:rPr lang="en-US" altLang="zh-CN" sz="1800" b="1" kern="0" dirty="0" err="1"/>
              <a:t>Mengshi</a:t>
            </a:r>
            <a:r>
              <a:rPr lang="en-US" altLang="zh-CN" sz="1800" b="1" kern="0" dirty="0"/>
              <a:t> Hu </a:t>
            </a:r>
            <a:r>
              <a:rPr lang="en-US" altLang="zh-CN" sz="1800" b="1" kern="0" dirty="0" smtClean="0"/>
              <a:t>	</a:t>
            </a:r>
            <a:r>
              <a:rPr lang="en-US" altLang="zh-CN" sz="1800" b="1" dirty="0" smtClean="0"/>
              <a:t>	</a:t>
            </a:r>
            <a:r>
              <a:rPr lang="en-US" altLang="zh-CN" sz="1800" b="1" kern="0" dirty="0"/>
              <a:t>Second: </a:t>
            </a:r>
            <a:r>
              <a:rPr lang="en-US" altLang="zh-CN" sz="1800" b="1" kern="0" dirty="0" err="1"/>
              <a:t>Chenchen</a:t>
            </a:r>
            <a:r>
              <a:rPr lang="en-US" altLang="zh-CN" sz="1800" b="1" kern="0" dirty="0"/>
              <a:t> Liu</a:t>
            </a:r>
            <a:endParaRPr lang="en-US" altLang="zh-CN" sz="1800" b="1" kern="0" dirty="0" smtClean="0"/>
          </a:p>
          <a:p>
            <a:pPr marL="342900" lvl="1" indent="-342900" algn="just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/>
              <a:t>Result: </a:t>
            </a:r>
            <a:r>
              <a:rPr lang="en-US" altLang="zh-CN" sz="1800" dirty="0">
                <a:solidFill>
                  <a:srgbClr val="000000"/>
                </a:solidFill>
                <a:highlight>
                  <a:srgbClr val="00FF00"/>
                </a:highlight>
                <a:latin typeface="Times New Roman" panose="02020603050405020304" pitchFamily="18" charset="0"/>
              </a:rPr>
              <a:t>Approved by unanimous consent</a:t>
            </a:r>
            <a:endParaRPr lang="en-US" altLang="zh-CN" sz="1800" kern="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marL="0" lvl="1" indent="0">
              <a:buNone/>
              <a:defRPr/>
            </a:pPr>
            <a:endParaRPr lang="en-US" altLang="zh-CN" sz="1600" kern="0" dirty="0" smtClean="0"/>
          </a:p>
          <a:p>
            <a:pPr marL="0" lvl="1" indent="0">
              <a:buNone/>
              <a:defRPr/>
            </a:pPr>
            <a:r>
              <a:rPr lang="en-US" altLang="zh-CN" sz="1600" kern="0" dirty="0" smtClean="0"/>
              <a:t>Note</a:t>
            </a:r>
            <a:r>
              <a:rPr lang="zh-CN" altLang="en-US" sz="1600" kern="0" dirty="0"/>
              <a:t>：  </a:t>
            </a:r>
            <a:endParaRPr lang="en-US" altLang="zh-CN" sz="16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kern="0" dirty="0" smtClean="0"/>
              <a:t>Related </a:t>
            </a:r>
            <a:r>
              <a:rPr lang="en-US" altLang="zh-CN" kern="0" dirty="0"/>
              <a:t>document 21/1364r3</a:t>
            </a:r>
            <a:endParaRPr lang="en-US" altLang="zh-CN" kern="0" dirty="0" smtClean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050" kern="0" dirty="0"/>
              <a:t>SP Result: </a:t>
            </a:r>
            <a:r>
              <a:rPr lang="en-US" altLang="zh-CN" sz="1050" kern="0" dirty="0" smtClean="0"/>
              <a:t> 16Y/ 1N/ 6A</a:t>
            </a:r>
            <a:endParaRPr lang="en-US" altLang="zh-CN" sz="105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endParaRPr lang="en-US" altLang="zh-CN" sz="1050" b="1" kern="0" dirty="0"/>
          </a:p>
        </p:txBody>
      </p:sp>
    </p:spTree>
    <p:extLst>
      <p:ext uri="{BB962C8B-B14F-4D97-AF65-F5344CB8AC3E}">
        <p14:creationId xmlns:p14="http://schemas.microsoft.com/office/powerpoint/2010/main" val="728435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B45F7C9C-C4C8-4504-BDFE-930339A5D84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66</a:t>
            </a:fld>
            <a:endParaRPr lang="en-US" altLang="en-US" sz="1200" b="0" smtClean="0"/>
          </a:p>
        </p:txBody>
      </p:sp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685800" y="2514600"/>
            <a:ext cx="7772400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zh-CN" sz="4000" dirty="0" smtClean="0"/>
              <a:t>Motions on </a:t>
            </a:r>
            <a:r>
              <a:rPr lang="en-US" altLang="zh-CN" sz="4000" dirty="0" smtClean="0">
                <a:solidFill>
                  <a:srgbClr val="0000FF"/>
                </a:solidFill>
              </a:rPr>
              <a:t>November Plenary</a:t>
            </a:r>
            <a:r>
              <a:rPr lang="en-US" altLang="en-US" sz="4000" dirty="0" smtClean="0"/>
              <a:t>.</a:t>
            </a:r>
          </a:p>
          <a:p>
            <a:pPr lvl="1"/>
            <a:endParaRPr lang="en-US" altLang="en-US" sz="3600" dirty="0" smtClean="0"/>
          </a:p>
          <a:p>
            <a:pPr lvl="1"/>
            <a:endParaRPr lang="en-US" altLang="en-US" sz="3600" dirty="0"/>
          </a:p>
        </p:txBody>
      </p:sp>
      <p:sp>
        <p:nvSpPr>
          <p:cNvPr id="717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3151299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B45F7C9C-C4C8-4504-BDFE-930339A5D84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67</a:t>
            </a:fld>
            <a:endParaRPr lang="en-US" altLang="en-US" sz="1200" b="0" smtClean="0"/>
          </a:p>
        </p:txBody>
      </p:sp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723900" y="838200"/>
            <a:ext cx="77724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zh-CN" sz="4000" dirty="0"/>
              <a:t>Motion </a:t>
            </a:r>
            <a:r>
              <a:rPr lang="en-US" altLang="zh-CN" sz="4000" dirty="0" smtClean="0"/>
              <a:t>34</a:t>
            </a:r>
            <a:endParaRPr lang="en-US" altLang="zh-CN" sz="4000" dirty="0"/>
          </a:p>
        </p:txBody>
      </p:sp>
      <p:sp>
        <p:nvSpPr>
          <p:cNvPr id="717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685800" y="12954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1" algn="just">
              <a:defRPr/>
            </a:pPr>
            <a:endParaRPr lang="en-US" altLang="zh-CN" sz="900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/>
              <a:t>Move to add the following to 11bf SFD: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kern="0" dirty="0" smtClean="0"/>
              <a:t>In </a:t>
            </a:r>
            <a:r>
              <a:rPr lang="en-US" altLang="zh-CN" sz="1800" kern="0" dirty="0"/>
              <a:t>reporting phase, the measurement results from multiple measurement setups of a sensing responder may be included in a single measurement report frame for delayed reporting.</a:t>
            </a:r>
          </a:p>
          <a:p>
            <a:pPr marL="685800" lvl="2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400" kern="0" dirty="0" smtClean="0"/>
              <a:t>Support </a:t>
            </a:r>
            <a:r>
              <a:rPr lang="en-US" altLang="zh-CN" sz="1400" kern="0" dirty="0"/>
              <a:t>for obtaining more than one measurement results in a single measurement report frame sent by the responder is optional for the initiator.</a:t>
            </a:r>
          </a:p>
          <a:p>
            <a:pPr marL="685800" lvl="2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400" kern="0" dirty="0" smtClean="0"/>
              <a:t>Support </a:t>
            </a:r>
            <a:r>
              <a:rPr lang="en-US" altLang="zh-CN" sz="1400" kern="0" dirty="0"/>
              <a:t>for buffering more than one measurement result and sending it in a single measurement report frame to the initiator is optional for the responder.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endParaRPr lang="en-US" altLang="zh-CN" sz="1800" b="1" kern="0" dirty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Move: Chaoming Luo 	</a:t>
            </a:r>
            <a:r>
              <a:rPr lang="en-US" altLang="zh-CN" sz="1800" b="1" dirty="0" smtClean="0"/>
              <a:t>	</a:t>
            </a:r>
            <a:r>
              <a:rPr lang="en-US" altLang="zh-CN" sz="1800" b="1" kern="0" dirty="0"/>
              <a:t>Second</a:t>
            </a:r>
            <a:r>
              <a:rPr lang="en-US" altLang="zh-CN" sz="1800" b="1" kern="0" dirty="0"/>
              <a:t>: Lei Huang</a:t>
            </a:r>
            <a:endParaRPr lang="en-US" altLang="zh-CN" sz="1800" b="1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Result: </a:t>
            </a:r>
            <a:r>
              <a:rPr lang="en-US" altLang="zh-CN" sz="1800" dirty="0">
                <a:highlight>
                  <a:srgbClr val="00FF00"/>
                </a:highlight>
              </a:rPr>
              <a:t>Approved by unanimous consent</a:t>
            </a:r>
            <a:endParaRPr lang="en-US" altLang="zh-CN" sz="1800" kern="0" dirty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endParaRPr lang="en-US" altLang="zh-CN" sz="1050" kern="0" dirty="0" smtClean="0"/>
          </a:p>
          <a:p>
            <a:pPr marL="0" lvl="1" indent="0">
              <a:buNone/>
              <a:defRPr/>
            </a:pPr>
            <a:endParaRPr lang="en-US" altLang="zh-CN" sz="1600" kern="0" dirty="0" smtClean="0"/>
          </a:p>
          <a:p>
            <a:pPr marL="0" lvl="1" indent="0">
              <a:buNone/>
              <a:defRPr/>
            </a:pPr>
            <a:r>
              <a:rPr lang="en-US" altLang="zh-CN" sz="1600" kern="0" dirty="0" smtClean="0"/>
              <a:t>Note</a:t>
            </a:r>
            <a:r>
              <a:rPr lang="zh-CN" altLang="en-US" sz="1600" kern="0" dirty="0" smtClean="0"/>
              <a:t>：  </a:t>
            </a:r>
            <a:endParaRPr lang="en-US" altLang="zh-CN" sz="1600" kern="0" dirty="0" smtClean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kern="0" dirty="0" smtClean="0"/>
              <a:t>Related </a:t>
            </a:r>
            <a:r>
              <a:rPr lang="en-US" altLang="zh-CN" kern="0" dirty="0"/>
              <a:t>document </a:t>
            </a:r>
            <a:r>
              <a:rPr lang="en-US" altLang="zh-CN" kern="0" dirty="0" smtClean="0"/>
              <a:t>21/1438r1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kern="0" dirty="0"/>
              <a:t>SP Result:  </a:t>
            </a:r>
            <a:r>
              <a:rPr lang="en-US" altLang="zh-CN" kern="0" dirty="0" smtClean="0"/>
              <a:t>16Y</a:t>
            </a:r>
            <a:r>
              <a:rPr lang="en-US" altLang="zh-CN" kern="0" dirty="0"/>
              <a:t>/ </a:t>
            </a:r>
            <a:r>
              <a:rPr lang="en-US" altLang="zh-CN" kern="0" dirty="0" smtClean="0"/>
              <a:t>5N</a:t>
            </a:r>
            <a:r>
              <a:rPr lang="en-US" altLang="zh-CN" kern="0" dirty="0"/>
              <a:t>/ </a:t>
            </a:r>
            <a:r>
              <a:rPr lang="en-US" altLang="zh-CN" kern="0" dirty="0" smtClean="0"/>
              <a:t>13A</a:t>
            </a:r>
            <a:endParaRPr lang="en-US" altLang="zh-CN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endParaRPr lang="en-US" altLang="zh-CN" sz="1050" b="1" kern="0" dirty="0"/>
          </a:p>
        </p:txBody>
      </p:sp>
    </p:spTree>
    <p:extLst>
      <p:ext uri="{BB962C8B-B14F-4D97-AF65-F5344CB8AC3E}">
        <p14:creationId xmlns:p14="http://schemas.microsoft.com/office/powerpoint/2010/main" val="3218239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B45F7C9C-C4C8-4504-BDFE-930339A5D84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68</a:t>
            </a:fld>
            <a:endParaRPr lang="en-US" altLang="en-US" sz="1200" b="0" smtClean="0"/>
          </a:p>
        </p:txBody>
      </p:sp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723900" y="838200"/>
            <a:ext cx="77724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zh-CN" sz="4000" dirty="0"/>
              <a:t>Motion </a:t>
            </a:r>
            <a:r>
              <a:rPr lang="en-US" altLang="zh-CN" sz="4000" dirty="0" smtClean="0"/>
              <a:t>35</a:t>
            </a:r>
            <a:endParaRPr lang="en-US" altLang="zh-CN" sz="4000" dirty="0"/>
          </a:p>
        </p:txBody>
      </p:sp>
      <p:sp>
        <p:nvSpPr>
          <p:cNvPr id="717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685800" y="12954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1" algn="just">
              <a:defRPr/>
            </a:pPr>
            <a:endParaRPr lang="en-US" altLang="zh-CN" sz="900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/>
              <a:t>Motion to incorporate the text on slides 5, 6 of 11-21-1701-01-00bf Measurement setup termination into the </a:t>
            </a:r>
            <a:r>
              <a:rPr lang="en-US" altLang="zh-CN" sz="1800" b="1" kern="0" dirty="0" smtClean="0"/>
              <a:t>SFD. 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endParaRPr lang="en-US" altLang="zh-CN" sz="1800" b="1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endParaRPr lang="en-US" altLang="zh-CN" sz="1800" b="1" kern="0" dirty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Move: </a:t>
            </a:r>
            <a:r>
              <a:rPr lang="en-US" altLang="zh-CN" sz="1800" b="1" kern="0" dirty="0"/>
              <a:t>Solomon Trainin</a:t>
            </a:r>
            <a:r>
              <a:rPr lang="en-US" altLang="zh-CN" sz="1800" b="1" kern="0" dirty="0" smtClean="0"/>
              <a:t>	</a:t>
            </a:r>
            <a:r>
              <a:rPr lang="en-US" altLang="zh-CN" sz="1800" b="1" dirty="0" smtClean="0"/>
              <a:t>	</a:t>
            </a:r>
            <a:r>
              <a:rPr lang="en-US" altLang="zh-CN" sz="1800" b="1" kern="0" dirty="0"/>
              <a:t>Second</a:t>
            </a:r>
            <a:r>
              <a:rPr lang="en-US" altLang="zh-CN" sz="1800" b="1" kern="0" dirty="0"/>
              <a:t>: </a:t>
            </a:r>
            <a:r>
              <a:rPr lang="en-US" altLang="zh-CN" sz="1800" b="1" kern="0" dirty="0" err="1"/>
              <a:t>Rajat</a:t>
            </a:r>
            <a:r>
              <a:rPr lang="en-US" altLang="zh-CN" sz="1800" b="1" kern="0" dirty="0"/>
              <a:t> </a:t>
            </a:r>
            <a:r>
              <a:rPr lang="en-US" altLang="zh-CN" sz="1800" b="1" kern="0" dirty="0" err="1"/>
              <a:t>Pushkarna</a:t>
            </a:r>
            <a:endParaRPr lang="en-US" altLang="zh-CN" sz="1800" b="1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Result: </a:t>
            </a:r>
            <a:r>
              <a:rPr lang="en-US" altLang="zh-CN" sz="1800" dirty="0">
                <a:highlight>
                  <a:srgbClr val="00FF00"/>
                </a:highlight>
              </a:rPr>
              <a:t>Approved by unanimous consent</a:t>
            </a:r>
            <a:endParaRPr lang="en-US" altLang="zh-CN" sz="1800" kern="0" dirty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endParaRPr lang="en-US" altLang="zh-CN" sz="1050" kern="0" dirty="0" smtClean="0"/>
          </a:p>
          <a:p>
            <a:pPr marL="0" lvl="1" indent="0">
              <a:buNone/>
              <a:defRPr/>
            </a:pPr>
            <a:endParaRPr lang="en-US" altLang="zh-CN" sz="1600" kern="0" dirty="0" smtClean="0"/>
          </a:p>
          <a:p>
            <a:pPr marL="0" lvl="1" indent="0">
              <a:buNone/>
              <a:defRPr/>
            </a:pPr>
            <a:r>
              <a:rPr lang="en-US" altLang="zh-CN" sz="1600" kern="0" dirty="0" smtClean="0"/>
              <a:t>Note</a:t>
            </a:r>
            <a:r>
              <a:rPr lang="zh-CN" altLang="en-US" sz="1600" kern="0" dirty="0" smtClean="0"/>
              <a:t>：  </a:t>
            </a:r>
            <a:endParaRPr lang="en-US" altLang="zh-CN" sz="1600" kern="0" dirty="0" smtClean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kern="0" dirty="0" smtClean="0"/>
              <a:t>Related </a:t>
            </a:r>
            <a:r>
              <a:rPr lang="en-US" altLang="zh-CN" kern="0" dirty="0"/>
              <a:t>document </a:t>
            </a:r>
            <a:r>
              <a:rPr lang="en-US" altLang="zh-CN" kern="0" dirty="0" smtClean="0"/>
              <a:t>21/1701r1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kern="0" dirty="0"/>
              <a:t>SP Result:  </a:t>
            </a:r>
            <a:r>
              <a:rPr lang="en-US" altLang="zh-CN" kern="0" dirty="0" smtClean="0"/>
              <a:t>32Y</a:t>
            </a:r>
            <a:r>
              <a:rPr lang="en-US" altLang="zh-CN" kern="0" dirty="0"/>
              <a:t>/ </a:t>
            </a:r>
            <a:r>
              <a:rPr lang="en-US" altLang="zh-CN" kern="0" dirty="0" smtClean="0"/>
              <a:t>4N</a:t>
            </a:r>
            <a:r>
              <a:rPr lang="en-US" altLang="zh-CN" kern="0" dirty="0"/>
              <a:t>/ </a:t>
            </a:r>
            <a:r>
              <a:rPr lang="en-US" altLang="zh-CN" kern="0" dirty="0" smtClean="0"/>
              <a:t>59A</a:t>
            </a:r>
            <a:endParaRPr lang="en-US" altLang="zh-CN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endParaRPr lang="en-US" altLang="zh-CN" sz="1050" b="1" kern="0" dirty="0"/>
          </a:p>
        </p:txBody>
      </p:sp>
    </p:spTree>
    <p:extLst>
      <p:ext uri="{BB962C8B-B14F-4D97-AF65-F5344CB8AC3E}">
        <p14:creationId xmlns:p14="http://schemas.microsoft.com/office/powerpoint/2010/main" val="888254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B45F7C9C-C4C8-4504-BDFE-930339A5D84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69</a:t>
            </a:fld>
            <a:endParaRPr lang="en-US" altLang="en-US" sz="1200" b="0" smtClean="0"/>
          </a:p>
        </p:txBody>
      </p:sp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723900" y="838200"/>
            <a:ext cx="77724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zh-CN" sz="4000" dirty="0"/>
              <a:t>Motion </a:t>
            </a:r>
            <a:r>
              <a:rPr lang="en-US" altLang="zh-CN" sz="4000" dirty="0" smtClean="0"/>
              <a:t>36</a:t>
            </a:r>
            <a:endParaRPr lang="en-US" altLang="zh-CN" sz="4000" dirty="0"/>
          </a:p>
        </p:txBody>
      </p:sp>
      <p:sp>
        <p:nvSpPr>
          <p:cNvPr id="717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685800" y="12954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1" algn="just">
              <a:defRPr/>
            </a:pPr>
            <a:endParaRPr lang="en-US" altLang="zh-CN" sz="900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/>
              <a:t>Move to add the following to 11bf SFD: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kern="0" dirty="0" smtClean="0"/>
              <a:t>During </a:t>
            </a:r>
            <a:r>
              <a:rPr lang="en-US" altLang="zh-CN" sz="1800" kern="0" dirty="0"/>
              <a:t>a sensing measurement setup, role(s) of a sensing responder shall be determined as one of </a:t>
            </a:r>
            <a:r>
              <a:rPr lang="en-US" altLang="zh-CN" sz="1800" kern="0" dirty="0" smtClean="0"/>
              <a:t>followings:</a:t>
            </a:r>
            <a:endParaRPr lang="en-US" altLang="zh-CN" sz="1800" kern="0" dirty="0"/>
          </a:p>
          <a:p>
            <a:pPr marL="342900" lvl="2" indent="0" algn="just">
              <a:buNone/>
              <a:defRPr/>
            </a:pPr>
            <a:r>
              <a:rPr lang="en-US" altLang="zh-CN" sz="1400" kern="0" dirty="0" smtClean="0"/>
              <a:t>– Sensing </a:t>
            </a:r>
            <a:r>
              <a:rPr lang="en-US" altLang="zh-CN" sz="1400" kern="0" dirty="0"/>
              <a:t>Receiver</a:t>
            </a:r>
          </a:p>
          <a:p>
            <a:pPr marL="342900" lvl="2" indent="0" algn="just">
              <a:buNone/>
              <a:defRPr/>
            </a:pPr>
            <a:r>
              <a:rPr lang="en-US" altLang="zh-CN" sz="1400" kern="0" dirty="0" smtClean="0"/>
              <a:t>– Sensing </a:t>
            </a:r>
            <a:r>
              <a:rPr lang="en-US" altLang="zh-CN" sz="1400" kern="0" dirty="0"/>
              <a:t>Transmitter</a:t>
            </a:r>
          </a:p>
          <a:p>
            <a:pPr marL="342900" lvl="2" indent="0" algn="just">
              <a:buNone/>
              <a:defRPr/>
            </a:pPr>
            <a:r>
              <a:rPr lang="en-US" altLang="zh-CN" sz="1400" kern="0" dirty="0" smtClean="0"/>
              <a:t>– Sensing </a:t>
            </a:r>
            <a:r>
              <a:rPr lang="en-US" altLang="zh-CN" sz="1400" kern="0" dirty="0"/>
              <a:t>Transmitter and Receiver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endParaRPr lang="en-US" altLang="zh-CN" sz="1800" b="1" kern="0" dirty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Move: </a:t>
            </a:r>
            <a:r>
              <a:rPr lang="en-US" altLang="zh-CN" sz="1800" b="1" kern="0" dirty="0" err="1"/>
              <a:t>Insun</a:t>
            </a:r>
            <a:r>
              <a:rPr lang="en-US" altLang="zh-CN" sz="1800" b="1" kern="0" dirty="0"/>
              <a:t> Jang </a:t>
            </a:r>
            <a:r>
              <a:rPr lang="en-US" altLang="zh-CN" sz="1800" b="1" kern="0" dirty="0" smtClean="0"/>
              <a:t>	</a:t>
            </a:r>
            <a:r>
              <a:rPr lang="en-US" altLang="zh-CN" sz="1800" b="1" dirty="0" smtClean="0"/>
              <a:t>	</a:t>
            </a:r>
            <a:r>
              <a:rPr lang="en-US" altLang="zh-CN" sz="1800" b="1" kern="0" dirty="0"/>
              <a:t>Second</a:t>
            </a:r>
            <a:r>
              <a:rPr lang="en-US" altLang="zh-CN" sz="1800" b="1" kern="0" dirty="0" smtClean="0"/>
              <a:t>: Sang </a:t>
            </a:r>
            <a:r>
              <a:rPr lang="en-US" altLang="zh-CN" sz="1800" b="1" kern="0" dirty="0"/>
              <a:t>Kim</a:t>
            </a:r>
            <a:endParaRPr lang="en-US" altLang="zh-CN" sz="1800" b="1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Result: </a:t>
            </a:r>
            <a:r>
              <a:rPr lang="en-US" altLang="zh-CN" sz="1800" dirty="0">
                <a:highlight>
                  <a:srgbClr val="00FF00"/>
                </a:highlight>
              </a:rPr>
              <a:t>Approved by unanimous consent</a:t>
            </a:r>
            <a:endParaRPr lang="en-US" altLang="zh-CN" sz="1800" kern="0" dirty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endParaRPr lang="en-US" altLang="zh-CN" sz="1050" kern="0" dirty="0" smtClean="0"/>
          </a:p>
          <a:p>
            <a:pPr marL="0" lvl="1" indent="0">
              <a:buNone/>
              <a:defRPr/>
            </a:pPr>
            <a:endParaRPr lang="en-US" altLang="zh-CN" sz="1600" kern="0" dirty="0" smtClean="0"/>
          </a:p>
          <a:p>
            <a:pPr marL="0" lvl="1" indent="0">
              <a:buNone/>
              <a:defRPr/>
            </a:pPr>
            <a:r>
              <a:rPr lang="en-US" altLang="zh-CN" sz="1600" kern="0" dirty="0" smtClean="0"/>
              <a:t>Note</a:t>
            </a:r>
            <a:r>
              <a:rPr lang="zh-CN" altLang="en-US" sz="1600" kern="0" dirty="0" smtClean="0"/>
              <a:t>：  </a:t>
            </a:r>
            <a:endParaRPr lang="en-US" altLang="zh-CN" sz="1600" kern="0" dirty="0" smtClean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kern="0" dirty="0" smtClean="0"/>
              <a:t>Related </a:t>
            </a:r>
            <a:r>
              <a:rPr lang="en-US" altLang="zh-CN" kern="0" dirty="0"/>
              <a:t>document </a:t>
            </a:r>
            <a:r>
              <a:rPr lang="en-US" altLang="zh-CN" kern="0" dirty="0" smtClean="0"/>
              <a:t>21/1736r2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kern="0" dirty="0"/>
              <a:t>SP Result:  </a:t>
            </a:r>
            <a:r>
              <a:rPr lang="en-US" altLang="zh-CN" kern="0" dirty="0" smtClean="0"/>
              <a:t>34Y/ 6N</a:t>
            </a:r>
            <a:r>
              <a:rPr lang="en-US" altLang="zh-CN" kern="0" dirty="0"/>
              <a:t>/ </a:t>
            </a:r>
            <a:r>
              <a:rPr lang="en-US" altLang="zh-CN" kern="0" dirty="0" smtClean="0"/>
              <a:t>23A</a:t>
            </a:r>
            <a:endParaRPr lang="en-US" altLang="zh-CN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endParaRPr lang="en-US" altLang="zh-CN" sz="1050" b="1" kern="0" dirty="0"/>
          </a:p>
        </p:txBody>
      </p:sp>
    </p:spTree>
    <p:extLst>
      <p:ext uri="{BB962C8B-B14F-4D97-AF65-F5344CB8AC3E}">
        <p14:creationId xmlns:p14="http://schemas.microsoft.com/office/powerpoint/2010/main" val="3666253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502D55DD-44A2-4C1C-B83A-B52324D38604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7</a:t>
            </a:fld>
            <a:endParaRPr lang="en-US" altLang="en-US" sz="1200" b="0" smtClean="0"/>
          </a:p>
        </p:txBody>
      </p:sp>
      <p:sp>
        <p:nvSpPr>
          <p:cNvPr id="34819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/>
              <a:t>Motion 2b</a:t>
            </a:r>
            <a:endParaRPr lang="en-US" altLang="en-US" sz="2800">
              <a:solidFill>
                <a:schemeClr val="tx2"/>
              </a:solidFill>
            </a:endParaRPr>
          </a:p>
        </p:txBody>
      </p:sp>
      <p:sp>
        <p:nvSpPr>
          <p:cNvPr id="34820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zh-CN" kern="0" dirty="0" smtClean="0"/>
              <a:t>Move to confirm </a:t>
            </a:r>
            <a:r>
              <a:rPr lang="en-US" altLang="zh-CN" kern="0" dirty="0"/>
              <a:t>Assaf </a:t>
            </a:r>
            <a:r>
              <a:rPr lang="en-US" altLang="zh-CN" kern="0" dirty="0" smtClean="0"/>
              <a:t>Kasher as </a:t>
            </a:r>
            <a:r>
              <a:rPr lang="en-US" altLang="zh-CN" kern="0" dirty="0" err="1" smtClean="0"/>
              <a:t>TGbf</a:t>
            </a:r>
            <a:r>
              <a:rPr lang="en-US" altLang="zh-CN" kern="0" dirty="0" smtClean="0"/>
              <a:t> Vice-Chair.</a:t>
            </a:r>
          </a:p>
          <a:p>
            <a:pPr>
              <a:defRPr/>
            </a:pPr>
            <a:endParaRPr lang="en-US" altLang="zh-CN" kern="0" dirty="0" smtClean="0"/>
          </a:p>
          <a:p>
            <a:pPr>
              <a:defRPr/>
            </a:pPr>
            <a:endParaRPr lang="en-US" altLang="zh-CN" kern="0" dirty="0" smtClean="0"/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kern="0" dirty="0" smtClean="0"/>
              <a:t>Move</a:t>
            </a:r>
            <a:r>
              <a:rPr lang="en-US" altLang="zh-CN" kern="0" dirty="0"/>
              <a:t>: Oscar Au  </a:t>
            </a:r>
            <a:r>
              <a:rPr lang="en-US" altLang="zh-CN" kern="0" dirty="0" smtClean="0"/>
              <a:t>		Second: </a:t>
            </a:r>
            <a:r>
              <a:rPr lang="en-US" altLang="zh-CN" kern="0" dirty="0" err="1"/>
              <a:t>Jinsoo</a:t>
            </a:r>
            <a:r>
              <a:rPr lang="en-US" altLang="zh-CN" kern="0" dirty="0"/>
              <a:t> Choi </a:t>
            </a:r>
            <a:r>
              <a:rPr lang="en-US" altLang="zh-CN" kern="0" dirty="0" smtClean="0"/>
              <a:t>	</a:t>
            </a:r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kern="0" dirty="0" smtClean="0"/>
              <a:t>Result: </a:t>
            </a:r>
            <a:r>
              <a:rPr lang="en-US" altLang="zh-CN" dirty="0">
                <a:highlight>
                  <a:srgbClr val="00FF00"/>
                </a:highlight>
              </a:rPr>
              <a:t>Approved by unanimous consent</a:t>
            </a:r>
            <a:endParaRPr lang="en-US" altLang="zh-CN" kern="0" dirty="0"/>
          </a:p>
        </p:txBody>
      </p:sp>
    </p:spTree>
    <p:extLst>
      <p:ext uri="{BB962C8B-B14F-4D97-AF65-F5344CB8AC3E}">
        <p14:creationId xmlns:p14="http://schemas.microsoft.com/office/powerpoint/2010/main" val="627198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B45F7C9C-C4C8-4504-BDFE-930339A5D84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70</a:t>
            </a:fld>
            <a:endParaRPr lang="en-US" altLang="en-US" sz="1200" b="0" smtClean="0"/>
          </a:p>
        </p:txBody>
      </p:sp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723900" y="838200"/>
            <a:ext cx="77724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zh-CN" sz="4000" dirty="0"/>
              <a:t>Motion </a:t>
            </a:r>
            <a:r>
              <a:rPr lang="en-US" altLang="zh-CN" sz="4000" dirty="0" smtClean="0"/>
              <a:t>37</a:t>
            </a:r>
            <a:endParaRPr lang="en-US" altLang="zh-CN" sz="4000" dirty="0"/>
          </a:p>
        </p:txBody>
      </p:sp>
      <p:sp>
        <p:nvSpPr>
          <p:cNvPr id="717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685800" y="12954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1" algn="just">
              <a:defRPr/>
            </a:pPr>
            <a:endParaRPr lang="en-US" altLang="zh-CN" sz="900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/>
              <a:t>Move to add the following to 11bf SFD: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kern="0" dirty="0" smtClean="0"/>
              <a:t>The </a:t>
            </a:r>
            <a:r>
              <a:rPr lang="en-US" altLang="zh-CN" sz="1800" kern="0" dirty="0"/>
              <a:t>transmitter and </a:t>
            </a:r>
            <a:r>
              <a:rPr lang="en-US" altLang="zh-CN" sz="1800" kern="0" dirty="0" smtClean="0"/>
              <a:t>receiver role(s</a:t>
            </a:r>
            <a:r>
              <a:rPr lang="en-US" altLang="zh-CN" sz="1800" kern="0" dirty="0"/>
              <a:t>) of a STA corresponding to a sensing measurement setup ID until the measurement setup is terminated shall be fixed as determined during the measurement </a:t>
            </a:r>
            <a:r>
              <a:rPr lang="en-US" altLang="zh-CN" sz="1800" kern="0" dirty="0" smtClean="0"/>
              <a:t>setup</a:t>
            </a:r>
            <a:r>
              <a:rPr lang="en-US" altLang="zh-CN" sz="1800" kern="0" dirty="0"/>
              <a:t>.</a:t>
            </a:r>
          </a:p>
          <a:p>
            <a:pPr marL="342900" lvl="2" indent="0" algn="just">
              <a:buNone/>
              <a:defRPr/>
            </a:pPr>
            <a:endParaRPr lang="en-US" altLang="zh-CN" sz="1400" kern="0" dirty="0"/>
          </a:p>
          <a:p>
            <a:pPr marL="342900" lvl="2" indent="0" algn="just">
              <a:buNone/>
              <a:defRPr/>
            </a:pPr>
            <a:endParaRPr lang="en-US" altLang="zh-CN" sz="1400" b="1" kern="0" dirty="0" smtClean="0"/>
          </a:p>
          <a:p>
            <a:pPr marL="342900" lvl="2" indent="0" algn="just">
              <a:buNone/>
              <a:defRPr/>
            </a:pPr>
            <a:endParaRPr lang="en-US" altLang="zh-CN" sz="1800" b="1" kern="0" dirty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Move: </a:t>
            </a:r>
            <a:r>
              <a:rPr lang="en-US" altLang="zh-CN" sz="1800" b="1" kern="0" dirty="0" err="1"/>
              <a:t>Insun</a:t>
            </a:r>
            <a:r>
              <a:rPr lang="en-US" altLang="zh-CN" sz="1800" b="1" kern="0" dirty="0"/>
              <a:t> Jang </a:t>
            </a:r>
            <a:r>
              <a:rPr lang="en-US" altLang="zh-CN" sz="1800" b="1" kern="0" dirty="0" smtClean="0"/>
              <a:t>	</a:t>
            </a:r>
            <a:r>
              <a:rPr lang="en-US" altLang="zh-CN" sz="1800" b="1" dirty="0" smtClean="0"/>
              <a:t>	</a:t>
            </a:r>
            <a:r>
              <a:rPr lang="en-US" altLang="zh-CN" sz="1800" b="1" kern="0" dirty="0"/>
              <a:t>Second</a:t>
            </a:r>
            <a:r>
              <a:rPr lang="en-US" altLang="zh-CN" sz="1800" b="1" kern="0" dirty="0"/>
              <a:t>: </a:t>
            </a:r>
            <a:r>
              <a:rPr lang="en-US" altLang="zh-CN" sz="1800" b="1" kern="0" dirty="0" err="1"/>
              <a:t>Dongguk</a:t>
            </a:r>
            <a:r>
              <a:rPr lang="en-US" altLang="zh-CN" sz="1800" b="1" kern="0" dirty="0"/>
              <a:t> Lim</a:t>
            </a:r>
            <a:endParaRPr lang="en-US" altLang="zh-CN" sz="1800" b="1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Result: </a:t>
            </a:r>
            <a:r>
              <a:rPr lang="en-US" altLang="zh-CN" sz="1800" dirty="0">
                <a:highlight>
                  <a:srgbClr val="00FF00"/>
                </a:highlight>
              </a:rPr>
              <a:t>Approved by unanimous consent</a:t>
            </a:r>
            <a:endParaRPr lang="en-US" altLang="zh-CN" sz="1800" kern="0" dirty="0"/>
          </a:p>
          <a:p>
            <a:pPr marL="0" lvl="1" indent="0">
              <a:buNone/>
              <a:defRPr/>
            </a:pPr>
            <a:endParaRPr lang="en-US" altLang="zh-CN" sz="1600" kern="0" dirty="0" smtClean="0"/>
          </a:p>
          <a:p>
            <a:pPr marL="0" lvl="1" indent="0">
              <a:buNone/>
              <a:defRPr/>
            </a:pPr>
            <a:r>
              <a:rPr lang="en-US" altLang="zh-CN" sz="1600" kern="0" dirty="0" smtClean="0"/>
              <a:t>Note</a:t>
            </a:r>
            <a:r>
              <a:rPr lang="zh-CN" altLang="en-US" sz="1600" kern="0" dirty="0" smtClean="0"/>
              <a:t>：  </a:t>
            </a:r>
            <a:endParaRPr lang="en-US" altLang="zh-CN" sz="1600" kern="0" dirty="0" smtClean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kern="0" dirty="0" smtClean="0"/>
              <a:t>Related </a:t>
            </a:r>
            <a:r>
              <a:rPr lang="en-US" altLang="zh-CN" kern="0" dirty="0"/>
              <a:t>document </a:t>
            </a:r>
            <a:r>
              <a:rPr lang="en-US" altLang="zh-CN" kern="0" dirty="0" smtClean="0"/>
              <a:t>21/1736r2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kern="0" dirty="0"/>
              <a:t>SP Result:  </a:t>
            </a:r>
            <a:r>
              <a:rPr lang="en-US" altLang="zh-CN" kern="0" dirty="0" smtClean="0"/>
              <a:t>35Y/ 7N</a:t>
            </a:r>
            <a:r>
              <a:rPr lang="en-US" altLang="zh-CN" kern="0" dirty="0"/>
              <a:t>/ </a:t>
            </a:r>
            <a:r>
              <a:rPr lang="en-US" altLang="zh-CN" kern="0" dirty="0" smtClean="0"/>
              <a:t>22A</a:t>
            </a:r>
            <a:endParaRPr lang="en-US" altLang="zh-CN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endParaRPr lang="en-US" altLang="zh-CN" sz="1050" b="1" kern="0" dirty="0"/>
          </a:p>
        </p:txBody>
      </p:sp>
    </p:spTree>
    <p:extLst>
      <p:ext uri="{BB962C8B-B14F-4D97-AF65-F5344CB8AC3E}">
        <p14:creationId xmlns:p14="http://schemas.microsoft.com/office/powerpoint/2010/main" val="4018661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B45F7C9C-C4C8-4504-BDFE-930339A5D84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71</a:t>
            </a:fld>
            <a:endParaRPr lang="en-US" altLang="en-US" sz="1200" b="0" smtClean="0"/>
          </a:p>
        </p:txBody>
      </p:sp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723900" y="838200"/>
            <a:ext cx="77724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zh-CN" sz="4000" dirty="0" smtClean="0"/>
              <a:t>Backup</a:t>
            </a:r>
            <a:endParaRPr lang="en-US" altLang="en-US" sz="3600" dirty="0"/>
          </a:p>
        </p:txBody>
      </p:sp>
      <p:sp>
        <p:nvSpPr>
          <p:cNvPr id="717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685800" y="12954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1" algn="just">
              <a:defRPr/>
            </a:pPr>
            <a:endParaRPr lang="en-US" altLang="zh-CN" sz="900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/>
              <a:t>Move to add the following to 11bf SFD: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endParaRPr lang="en-US" altLang="zh-CN" sz="1800" b="1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endParaRPr lang="en-US" altLang="zh-CN" sz="1800" b="1" kern="0" dirty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endParaRPr lang="en-US" altLang="zh-CN" sz="1800" b="1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endParaRPr lang="en-US" altLang="zh-CN" sz="1800" b="1" kern="0" dirty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Move: 	</a:t>
            </a:r>
            <a:r>
              <a:rPr lang="en-US" altLang="zh-CN" sz="1800" b="1" dirty="0" smtClean="0"/>
              <a:t>	</a:t>
            </a:r>
            <a:r>
              <a:rPr lang="en-US" altLang="zh-CN" sz="1800" b="1" kern="0" dirty="0"/>
              <a:t>Second</a:t>
            </a:r>
            <a:r>
              <a:rPr lang="en-US" altLang="zh-CN" sz="1800" b="1" kern="0" dirty="0" smtClean="0"/>
              <a:t>: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Preliminary Result: (   Y/  N/  A)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Result</a:t>
            </a:r>
            <a:r>
              <a:rPr lang="en-US" altLang="zh-CN" sz="1800" b="1" kern="0" dirty="0"/>
              <a:t>*: </a:t>
            </a:r>
            <a:endParaRPr lang="en-US" altLang="zh-CN" sz="1050" kern="0" dirty="0" smtClean="0"/>
          </a:p>
          <a:p>
            <a:pPr marL="0" lvl="1" indent="0">
              <a:buNone/>
              <a:defRPr/>
            </a:pPr>
            <a:endParaRPr lang="en-US" altLang="zh-CN" sz="1600" kern="0" dirty="0" smtClean="0"/>
          </a:p>
          <a:p>
            <a:pPr marL="0" lvl="1" indent="0">
              <a:buNone/>
              <a:defRPr/>
            </a:pPr>
            <a:r>
              <a:rPr lang="en-US" altLang="zh-CN" sz="1600" kern="0" dirty="0" smtClean="0"/>
              <a:t>Note</a:t>
            </a:r>
            <a:r>
              <a:rPr lang="zh-CN" altLang="en-US" sz="1600" kern="0" dirty="0" smtClean="0"/>
              <a:t>：  </a:t>
            </a:r>
            <a:endParaRPr lang="en-US" altLang="zh-CN" sz="1600" kern="0" dirty="0" smtClean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kern="0" dirty="0" smtClean="0"/>
              <a:t>* </a:t>
            </a:r>
            <a:r>
              <a:rPr lang="en-US" altLang="zh-CN" kern="0" dirty="0"/>
              <a:t>Amended result accounts for removal of </a:t>
            </a:r>
            <a:r>
              <a:rPr lang="en-US" altLang="zh-CN" kern="0" dirty="0" smtClean="0">
                <a:solidFill>
                  <a:srgbClr val="FF0000"/>
                </a:solidFill>
              </a:rPr>
              <a:t>X</a:t>
            </a:r>
            <a:r>
              <a:rPr lang="en-US" altLang="zh-CN" kern="0" dirty="0" smtClean="0"/>
              <a:t> </a:t>
            </a:r>
            <a:r>
              <a:rPr lang="en-US" altLang="zh-CN" kern="0" dirty="0"/>
              <a:t>votes of non-voting members.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kern="0" dirty="0"/>
              <a:t>Related document </a:t>
            </a:r>
            <a:r>
              <a:rPr lang="en-US" altLang="zh-CN" kern="0" dirty="0" smtClean="0"/>
              <a:t>21/</a:t>
            </a:r>
            <a:r>
              <a:rPr lang="en-US" altLang="zh-CN" kern="0" dirty="0" err="1" smtClean="0"/>
              <a:t>XXXXrX</a:t>
            </a:r>
            <a:endParaRPr lang="en-US" altLang="zh-CN" kern="0" dirty="0" smtClean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kern="0" dirty="0"/>
              <a:t>SP Result:  </a:t>
            </a:r>
            <a:r>
              <a:rPr lang="en-US" altLang="zh-CN" kern="0" dirty="0" smtClean="0"/>
              <a:t>Y</a:t>
            </a:r>
            <a:r>
              <a:rPr lang="en-US" altLang="zh-CN" kern="0" dirty="0"/>
              <a:t>/ </a:t>
            </a:r>
            <a:r>
              <a:rPr lang="en-US" altLang="zh-CN" kern="0" dirty="0" smtClean="0"/>
              <a:t>N</a:t>
            </a:r>
            <a:r>
              <a:rPr lang="en-US" altLang="zh-CN" kern="0" dirty="0"/>
              <a:t>/ </a:t>
            </a:r>
            <a:r>
              <a:rPr lang="en-US" altLang="zh-CN" kern="0" dirty="0" smtClean="0"/>
              <a:t>A</a:t>
            </a:r>
            <a:endParaRPr lang="en-US" altLang="zh-CN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endParaRPr lang="en-US" altLang="zh-CN" sz="1050" b="1" kern="0" dirty="0"/>
          </a:p>
        </p:txBody>
      </p:sp>
    </p:spTree>
    <p:extLst>
      <p:ext uri="{BB962C8B-B14F-4D97-AF65-F5344CB8AC3E}">
        <p14:creationId xmlns:p14="http://schemas.microsoft.com/office/powerpoint/2010/main" val="3763541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C77B8034-7C15-4985-9921-75698BDCB379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8</a:t>
            </a:fld>
            <a:endParaRPr lang="en-US" altLang="en-US" sz="1200" b="0" smtClean="0"/>
          </a:p>
        </p:txBody>
      </p:sp>
      <p:sp>
        <p:nvSpPr>
          <p:cNvPr id="35843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/>
              <a:t>Motion 3</a:t>
            </a:r>
            <a:endParaRPr lang="en-US" altLang="en-US" sz="2800">
              <a:solidFill>
                <a:schemeClr val="tx2"/>
              </a:solidFill>
            </a:endParaRPr>
          </a:p>
        </p:txBody>
      </p:sp>
      <p:sp>
        <p:nvSpPr>
          <p:cNvPr id="35844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zh-CN" kern="0" dirty="0" smtClean="0"/>
              <a:t>Move to confirm </a:t>
            </a:r>
            <a:r>
              <a:rPr lang="en-US" altLang="zh-CN" kern="0" dirty="0"/>
              <a:t>Claudio Da </a:t>
            </a:r>
            <a:r>
              <a:rPr lang="en-US" altLang="zh-CN" kern="0" dirty="0" smtClean="0"/>
              <a:t>Silva as </a:t>
            </a:r>
            <a:r>
              <a:rPr lang="en-US" altLang="zh-CN" kern="0" dirty="0" err="1" smtClean="0"/>
              <a:t>TGbf</a:t>
            </a:r>
            <a:r>
              <a:rPr lang="en-US" altLang="zh-CN" kern="0" dirty="0" smtClean="0"/>
              <a:t> </a:t>
            </a:r>
            <a:r>
              <a:rPr lang="en-US" altLang="zh-CN" kern="0" dirty="0"/>
              <a:t>Technical </a:t>
            </a:r>
            <a:r>
              <a:rPr lang="en-US" altLang="zh-CN" dirty="0" smtClean="0"/>
              <a:t>Editor</a:t>
            </a:r>
            <a:r>
              <a:rPr lang="en-US" altLang="zh-CN" kern="0" dirty="0" smtClean="0"/>
              <a:t>.</a:t>
            </a:r>
          </a:p>
          <a:p>
            <a:pPr>
              <a:defRPr/>
            </a:pPr>
            <a:endParaRPr lang="en-US" altLang="zh-CN" kern="0" dirty="0" smtClean="0"/>
          </a:p>
          <a:p>
            <a:pPr>
              <a:defRPr/>
            </a:pPr>
            <a:endParaRPr lang="en-US" altLang="zh-CN" kern="0" dirty="0" smtClean="0"/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kern="0" dirty="0" smtClean="0"/>
              <a:t>Move: </a:t>
            </a:r>
            <a:r>
              <a:rPr lang="en-US" altLang="zh-CN" kern="0" dirty="0"/>
              <a:t>Edward Au </a:t>
            </a:r>
            <a:r>
              <a:rPr lang="en-US" altLang="zh-CN" kern="0" dirty="0" smtClean="0"/>
              <a:t>			Second: </a:t>
            </a:r>
            <a:r>
              <a:rPr lang="en-US" altLang="zh-CN" kern="0" dirty="0"/>
              <a:t>Oscar Au </a:t>
            </a:r>
            <a:r>
              <a:rPr lang="en-US" altLang="zh-CN" kern="0" dirty="0" smtClean="0"/>
              <a:t>	</a:t>
            </a:r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kern="0" dirty="0" smtClean="0"/>
              <a:t>Result: </a:t>
            </a:r>
            <a:r>
              <a:rPr lang="en-US" altLang="zh-CN" dirty="0">
                <a:highlight>
                  <a:srgbClr val="00FF00"/>
                </a:highlight>
              </a:rPr>
              <a:t>Approved by unanimous consent</a:t>
            </a:r>
            <a:endParaRPr lang="en-US" altLang="zh-CN" kern="0" dirty="0"/>
          </a:p>
        </p:txBody>
      </p:sp>
    </p:spTree>
    <p:extLst>
      <p:ext uri="{BB962C8B-B14F-4D97-AF65-F5344CB8AC3E}">
        <p14:creationId xmlns:p14="http://schemas.microsoft.com/office/powerpoint/2010/main" val="3627510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532C7EAE-FC0D-4F4D-BC2A-6BC936827B90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9</a:t>
            </a:fld>
            <a:endParaRPr lang="en-US" altLang="en-US" sz="1200" b="0" smtClean="0"/>
          </a:p>
        </p:txBody>
      </p:sp>
      <p:sp>
        <p:nvSpPr>
          <p:cNvPr id="36867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/>
              <a:t>Motion 4</a:t>
            </a:r>
            <a:endParaRPr lang="en-US" altLang="en-US" sz="2800">
              <a:solidFill>
                <a:schemeClr val="tx2"/>
              </a:solidFill>
            </a:endParaRPr>
          </a:p>
        </p:txBody>
      </p:sp>
      <p:sp>
        <p:nvSpPr>
          <p:cNvPr id="36868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zh-CN" kern="0" dirty="0" smtClean="0"/>
              <a:t>Move to confirm </a:t>
            </a:r>
            <a:r>
              <a:rPr lang="en-US" altLang="zh-CN" kern="0" dirty="0"/>
              <a:t>Leif Wilhelmsson as </a:t>
            </a:r>
            <a:r>
              <a:rPr lang="en-US" altLang="zh-CN" kern="0" dirty="0" err="1" smtClean="0"/>
              <a:t>TGbf</a:t>
            </a:r>
            <a:r>
              <a:rPr lang="en-US" altLang="zh-CN" kern="0" dirty="0" smtClean="0"/>
              <a:t> </a:t>
            </a:r>
            <a:r>
              <a:rPr lang="en-US" altLang="zh-CN" dirty="0" smtClean="0"/>
              <a:t>Secretary</a:t>
            </a:r>
            <a:r>
              <a:rPr lang="en-US" altLang="zh-CN" kern="0" dirty="0" smtClean="0"/>
              <a:t>.</a:t>
            </a:r>
          </a:p>
          <a:p>
            <a:pPr>
              <a:defRPr/>
            </a:pPr>
            <a:endParaRPr lang="en-US" altLang="zh-CN" kern="0" dirty="0" smtClean="0"/>
          </a:p>
          <a:p>
            <a:pPr>
              <a:defRPr/>
            </a:pPr>
            <a:endParaRPr lang="en-US" altLang="zh-CN" kern="0" dirty="0" smtClean="0"/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kern="0" dirty="0" smtClean="0"/>
              <a:t>Move: </a:t>
            </a:r>
            <a:r>
              <a:rPr lang="en-US" altLang="zh-CN" kern="0" dirty="0"/>
              <a:t>Oscar Au </a:t>
            </a:r>
            <a:r>
              <a:rPr lang="en-US" altLang="zh-CN" kern="0" dirty="0" smtClean="0"/>
              <a:t>			Second: </a:t>
            </a:r>
            <a:r>
              <a:rPr lang="en-US" altLang="zh-CN" kern="0" dirty="0"/>
              <a:t>Sang Kim </a:t>
            </a:r>
            <a:r>
              <a:rPr lang="en-US" altLang="zh-CN" kern="0" dirty="0" smtClean="0"/>
              <a:t>	</a:t>
            </a:r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kern="0" dirty="0" smtClean="0"/>
              <a:t>Result: </a:t>
            </a:r>
            <a:r>
              <a:rPr lang="en-US" altLang="zh-CN" dirty="0">
                <a:highlight>
                  <a:srgbClr val="00FF00"/>
                </a:highlight>
              </a:rPr>
              <a:t>Approved by unanimous consent</a:t>
            </a:r>
            <a:endParaRPr lang="en-US" altLang="zh-CN" kern="0" dirty="0"/>
          </a:p>
        </p:txBody>
      </p:sp>
    </p:spTree>
    <p:extLst>
      <p:ext uri="{BB962C8B-B14F-4D97-AF65-F5344CB8AC3E}">
        <p14:creationId xmlns:p14="http://schemas.microsoft.com/office/powerpoint/2010/main" val="976346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102649</TotalTime>
  <Words>3850</Words>
  <Application>Microsoft Office PowerPoint</Application>
  <PresentationFormat>全屏显示(4:3)</PresentationFormat>
  <Paragraphs>849</Paragraphs>
  <Slides>71</Slides>
  <Notes>71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71</vt:i4>
      </vt:variant>
    </vt:vector>
  </HeadingPairs>
  <TitlesOfParts>
    <vt:vector size="76" baseType="lpstr">
      <vt:lpstr>MS PGothic</vt:lpstr>
      <vt:lpstr>微软雅黑</vt:lpstr>
      <vt:lpstr>Arial</vt:lpstr>
      <vt:lpstr>Times New Roman</vt:lpstr>
      <vt:lpstr>802-11-Submission</vt:lpstr>
      <vt:lpstr>TGbf Motions List</vt:lpstr>
      <vt:lpstr>IEEE 802.11 Task Group bf WLAN Sensing 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Manager/>
  <Company>Marvell Semiconductor Inc.</Company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19/0543r12</dc:title>
  <dc:subject>Task Group AY November 2015 Meeting Agenda</dc:subject>
  <dc:creator>Edward Au</dc:creator>
  <cp:keywords>March, April, May 2019</cp:keywords>
  <dc:description/>
  <cp:lastModifiedBy>Hanxiao (Tony, WT Lab)</cp:lastModifiedBy>
  <cp:revision>4605</cp:revision>
  <cp:lastPrinted>2014-11-04T15:04:57Z</cp:lastPrinted>
  <dcterms:created xsi:type="dcterms:W3CDTF">2007-04-17T18:10:23Z</dcterms:created>
  <dcterms:modified xsi:type="dcterms:W3CDTF">2021-11-15T16:21:30Z</dcterms:modified>
  <cp:category>Agenda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(12)O48q+nWDiKNAVXoAwq58w7ATF5BZpxUzus1FEuepahc6BRLUWdfXeHQFTCUY0LJynFgfmRNUPZlAVy+j0r6pbTTT4EXTIDQn++fDAJzW+wNWbLiJe8Z4f4WxdeblmkwEZYVIjqjQH/zBS5y6b9GoioXTXjFlVZ7xPu5xRU0WiDXzU0e3oG78RYbPZ2aHX/hl9SFYOtYdUMQjNw+W6g45GYePd7oGmr8CiOcEr8o5DLsyXdeT</vt:lpwstr>
  </property>
  <property fmtid="{D5CDD505-2E9C-101B-9397-08002B2CF9AE}" pid="3" name="_ms_pID_7253431">
    <vt:lpwstr>hBtTL66MZvP2f/KaV3adKT94KHNJID0xypYHmm25hGzk/ETif8Sj8xBGFsYnZVfYQOQ/wAyM9jGI1mxvLrml8FSLl4bDbfLtpebXgH+6bsglE2sjb5/6PLqZ6vrPMuq4xHCeAFploXk9GR4pqeBSsTI3ryAIkLOeZIHu3OlyhiIUHAYFFjusCknP+OLaVPfpnqpJjopJQHwudTzey6vtimu1b8SZqaoMzXoWNM8jqNR1+tnd</vt:lpwstr>
  </property>
  <property fmtid="{D5CDD505-2E9C-101B-9397-08002B2CF9AE}" pid="4" name="_ms_pID_7253432">
    <vt:lpwstr>x8ME0DQ2PpRh3avrRbfrZv56P6DdLEWGgiSMf+uDB4pq8mzhbhG6zPVPz3X1HS7rV0q5VF4keEsOSPp/KUMahD6kIQ6nI8qma02y7yusddScuZyMKuYK7AFTacu2BRKKxw82Xzx/b9m828jjjbhdYp08I8L82pMlPMiTjrFCpVp1AC8y6wfo3GM3bJVjc7D4DG5rJI1R0MXpzIiQOzKrXn0tHb6SOvbzeZuVqelsG00qCwte</vt:lpwstr>
  </property>
  <property fmtid="{D5CDD505-2E9C-101B-9397-08002B2CF9AE}" pid="5" name="_ms_pID_7253433">
    <vt:lpwstr>DeUnBJ7jXkhDFSfx2mbaZLiRTmabchORs5UcQM7t6iy9W9V5x0aJrpdekEha9ev1v7ztBtDiSNiz0nb5TnbmoOjSO9dSTPtxKJtkBk0VOT8v8uSIsc13cQc0DfmbMnZDCw/73NT8fGNvpvuxnOABvrA90Ua7RN1L2t9H8pOjEZKxCOmcGK2xRY5PojaZXHShwppauFNrvLHwrK2A1xMWv2Hy/8UBtsBI7RPOw+pkMh3CoR5h</vt:lpwstr>
  </property>
  <property fmtid="{D5CDD505-2E9C-101B-9397-08002B2CF9AE}" pid="6" name="_ms_pID_725343_00">
    <vt:lpwstr>_ms_pID_725343</vt:lpwstr>
  </property>
  <property fmtid="{D5CDD505-2E9C-101B-9397-08002B2CF9AE}" pid="7" name="_ms_pID_7253431_00">
    <vt:lpwstr>_ms_pID_7253431</vt:lpwstr>
  </property>
  <property fmtid="{D5CDD505-2E9C-101B-9397-08002B2CF9AE}" pid="8" name="_ms_pID_7253432_00">
    <vt:lpwstr>_ms_pID_7253432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9t84MRtTx6Thnshgwp5BWq4UiuH84Eiujfe39Icajo8bMu+OO+aJRKLepkNrNUE99MU7YuJd+fFCg3aweaBTnq2fGfvMW7Ut/bQu8RC1FTVvRRLGOQlyb7hYMxC9aIRdVBZ6p18/5pQrL2cu4rhCKSpebJkgn8YLAtFbLQvYKXu93YKEYLjKpDwJeP+CyI8vT062JGalwlQ3Yvee3IDqJW1yqOBg24U7zWL0L3MKhhrvO8f0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6GWTJDqz29S7smRvZQ2d6O2tevCrNSUYcO/TE5kl465CI3u3agCbKz/IqAI6BCDNXFzeHpTc0L65mbokTOrPcULOX23R2vtnlJnGDo1mTjdsWF4b4qPHz0R58sXuSVXhknyPvskulsySMkLGliq6rC8WkcO5aBCH/kRw9eAT1jvX2qCdNVwm1UhsJZec74rp824gmFvr6KutP18IGVz5uhur7VnixQSUGNWBIVj552MkbME6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sTeVGnCQ0WCLcu3MQHuO0TFinWdHluh2Vf6zXtBjuRebL8xr6suQUaNHGWcf621zJRFmh33DmaFN7MhZOreGlD6ucG2hrcCFhIUw1L/vg/10yQu6cia0ltRDyoV9ZARFiNAqXnGHWnwNjirxWaWwRuMcte7s5PAnIc7KUTz33edbdJXdaI39osewTu48zvXD5Ap8Q0zJ809EcnCIXc+WtGKSzpnNNWwFyVUPx3CFyuEpL4Pj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Dm3MIKDygnrlJgGYaKT7hvJiY3AsvZDFcRpNIqaF2iH+3iYHuJDWGNqjQFQTnPnIW4L7Ph3g4wZJ6lvGXdrp7GMSeF0/HbFbONKSiB6fo3sjR58WECrD3iyflR3pBaDoQwN398Hqp9MUjYgpTKwoV9UJBG1HMAxflrQaAv6/QXkRlJDGoKn90YQTAs+RxuWobh62wp6uacyFPhO3dxEgde63/NbE/BFnXQtf45PCGNa3KvlH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2TW/xbkhJGEaCFDDLT5IDAVYF7wCtVb86KgY7RouYgbTiiRUOUZdvQgYasRYQjRRQHq3j7PEJ5m9aiErVUdxB14eSEqi39a6X/0IWvo/Tl6lOouA5yKfuJr+AnxG9iCUEzuOlA5YtCxXAL38I3f/xKvhMKnXvJsA3IDAAIj0TdpHkqeEjGqdZaLJun9BFA8ui4iGfsGtGbd83Tu9xvBJhy61UCXLzIC1/3e8A7uQIj70Y9vE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y6kFNTjsH2mE8f1UM95zogrbUuwzLzv11JqPEndS5UH5Lo8hJp1y9mBWg137eLLAXkxWIT1wLg0+p/ZEkq2ar/3u10yNvrddGtCMOn+Mik/A6YEfsGhiacDa6gq2VTnIhFya5g2Un2Qd5eq5mxnZth6Wic1AwgAKLTlzgAodJEMyHfuT91df79HCc/2kG/biuHnoxtPvJnwn+VOSQPxc/3X08hy+h9J1u9JNx0xL2/GBk3Jq</vt:lpwstr>
  </property>
  <property fmtid="{D5CDD505-2E9C-101B-9397-08002B2CF9AE}" pid="21" name="_ms_pID_7253439_00">
    <vt:lpwstr>_ms_pID_7253439</vt:lpwstr>
  </property>
  <property fmtid="{D5CDD505-2E9C-101B-9397-08002B2CF9AE}" pid="22" name="_ms_pID_72534310">
    <vt:lpwstr>kiAeZ3SViGiZnriBbU58KYt1RpZ8eBinUdFbRfYxQXRkzDWwNQewHtw75pcA6cREPLuI2SAbxHVYSR3ZUQ5zzjYwte9tx/Sz0XORHKyOcmsIT5gncnPVLYLsDnTA2iOGX/DUw8XNZoQ9LYZzW9Y+ux8R1UZoLQv4XUK12L129g9SBWNmAOm2sZnFbfrpXSC/kozVB/gOTHDLzacdjMJ1j+FvpemlYvFkaW2xdXn6gHIjaUtI</vt:lpwstr>
  </property>
  <property fmtid="{D5CDD505-2E9C-101B-9397-08002B2CF9AE}" pid="23" name="_ms_pID_72534310_00">
    <vt:lpwstr>_ms_pID_72534310</vt:lpwstr>
  </property>
  <property fmtid="{D5CDD505-2E9C-101B-9397-08002B2CF9AE}" pid="24" name="_ms_pID_72534311">
    <vt:lpwstr>w8PjNg==</vt:lpwstr>
  </property>
  <property fmtid="{D5CDD505-2E9C-101B-9397-08002B2CF9AE}" pid="25" name="_ms_pID_72534311_00">
    <vt:lpwstr>_ms_pID_72534311</vt:lpwstr>
  </property>
  <property fmtid="{D5CDD505-2E9C-101B-9397-08002B2CF9AE}" pid="26" name="_2015_ms_pID_725343">
    <vt:lpwstr>(3)rISnpQ58zMFgAZudSMt0yrYJfwl37eX5jYyJU9Ft5DxFXWl1akdLvSaUFRGn/wAiIYnCvxZg
pusiGiSIika/zdB3OfnHSw+YQD//9ytjhjKM3nzK8mdZRQogLBv0hfvFj/I66iXJYByjEzrq
57dgVZznCnF8WdekLhWYNd6sisgJZFf0ywt9HVEtL7gopfsDtynCZdi70Bw5petBOhJkYgus
AQo72ZCXVPKoQ6mDmy</vt:lpwstr>
  </property>
  <property fmtid="{D5CDD505-2E9C-101B-9397-08002B2CF9AE}" pid="27" name="_2015_ms_pID_7253431">
    <vt:lpwstr>uOw0wxSCR97eL4Ry0ouYDCviQM7yOFXWARy7aM+TyxRUnLugywndeb
xscPSq25ka4B8Dxxxm9Kbcuf2eIyvcd+HBRbBWZhP3RUGpbuK+nrefeWWadwFXZeLppNHv7Y
GkQt+MuXMymjC8I3Q/Kiy1k5IMfogPUoGrptmVhygvxKXjY13bPibGdpjkNBeoJrE88o7Q7o
5viink208wybiqV5C8kb7bxTQQH2Hx60qgYF</vt:lpwstr>
  </property>
  <property fmtid="{D5CDD505-2E9C-101B-9397-08002B2CF9AE}" pid="28" name="_2015_ms_pID_7253432">
    <vt:lpwstr>yg==</vt:lpwstr>
  </property>
  <property fmtid="{D5CDD505-2E9C-101B-9397-08002B2CF9AE}" pid="29" name="_readonly">
    <vt:lpwstr/>
  </property>
  <property fmtid="{D5CDD505-2E9C-101B-9397-08002B2CF9AE}" pid="30" name="_change">
    <vt:lpwstr/>
  </property>
  <property fmtid="{D5CDD505-2E9C-101B-9397-08002B2CF9AE}" pid="31" name="_full-control">
    <vt:lpwstr/>
  </property>
  <property fmtid="{D5CDD505-2E9C-101B-9397-08002B2CF9AE}" pid="32" name="sflag">
    <vt:lpwstr>1636984423</vt:lpwstr>
  </property>
</Properties>
</file>