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526" r:id="rId49"/>
    <p:sldId id="527" r:id="rId50"/>
    <p:sldId id="528" r:id="rId51"/>
    <p:sldId id="523" r:id="rId52"/>
    <p:sldId id="530" r:id="rId53"/>
    <p:sldId id="531" r:id="rId54"/>
    <p:sldId id="532" r:id="rId55"/>
    <p:sldId id="529" r:id="rId56"/>
    <p:sldId id="533" r:id="rId57"/>
    <p:sldId id="534" r:id="rId58"/>
    <p:sldId id="545" r:id="rId59"/>
    <p:sldId id="538" r:id="rId60"/>
    <p:sldId id="539" r:id="rId61"/>
    <p:sldId id="540" r:id="rId62"/>
    <p:sldId id="546" r:id="rId63"/>
    <p:sldId id="547" r:id="rId64"/>
    <p:sldId id="548" r:id="rId65"/>
    <p:sldId id="549" r:id="rId66"/>
    <p:sldId id="550" r:id="rId67"/>
    <p:sldId id="551" r:id="rId68"/>
    <p:sldId id="552" r:id="rId69"/>
    <p:sldId id="553" r:id="rId70"/>
    <p:sldId id="554" r:id="rId71"/>
    <p:sldId id="488" r:id="rId7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2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0427" autoAdjust="0"/>
  </p:normalViewPr>
  <p:slideViewPr>
    <p:cSldViewPr>
      <p:cViewPr varScale="1">
        <p:scale>
          <a:sx n="101" d="100"/>
          <a:sy n="101" d="100"/>
        </p:scale>
        <p:origin x="145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6930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7535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49804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6931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12282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247218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204667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468475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07758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781254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111263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9245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657177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3015979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8220465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4786801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2202278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7799864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5758934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3899717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570955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9942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7829190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874503" y="304026"/>
            <a:ext cx="3513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r32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September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6-00-00bf-ieee-802-11bf-july-2021-plenary-meeting-minutes.docx" TargetMode="Externa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1314-04-00bf-ieee-802-11bf-teleconference-minutes-july-september-2021.docx" TargetMode="Externa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Ali Raissinia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324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>
                <a:solidFill>
                  <a:srgbClr val="FF0000"/>
                </a:solidFill>
              </a:rPr>
              <a:t>b </a:t>
            </a:r>
            <a:r>
              <a:rPr lang="en-US" altLang="zh-CN" sz="2800" dirty="0"/>
              <a:t>Motion 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Suh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62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</a:t>
            </a:r>
            <a:r>
              <a:rPr lang="en-US" altLang="zh-CN" sz="1600" b="1" kern="0" dirty="0" smtClean="0"/>
              <a:t>Suh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13841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31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55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measurement is initiated by an NDP Announcement frame.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 shall transmit an NDP SIFS after transmitting the NDP Announcement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NDP Announcement frame is TBD.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process to validate the STA(s) participation is TBD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can be applied to pre-HE STAs (i.e. not limited to HE and/or EHT STAs</a:t>
            </a:r>
            <a:r>
              <a:rPr lang="en-US" altLang="zh-CN" sz="1600" dirty="0" smtClean="0"/>
              <a:t>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Claudio da Silva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8714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b </a:t>
            </a:r>
            <a:r>
              <a:rPr lang="en-US" altLang="zh-CN" sz="2800" dirty="0" smtClean="0"/>
              <a:t>Motion </a:t>
            </a:r>
            <a:r>
              <a:rPr lang="en-US" altLang="zh-CN" sz="2800" dirty="0"/>
              <a:t>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Announcement frame </a:t>
            </a:r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SIFS after transmitting the NDP Announcement </a:t>
            </a:r>
            <a:r>
              <a:rPr lang="en-US" altLang="zh-CN" sz="1400" dirty="0" smtClean="0"/>
              <a:t>frame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The detailed definition of the NDP Announcement frame is TBD.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may be applied to pre-HE STAs (i.e. not limited to HE and/or EHT STAs)</a:t>
            </a:r>
            <a:endParaRPr lang="en-US" altLang="zh-CN" sz="1600" dirty="0" smtClean="0"/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</a:t>
            </a:r>
            <a:r>
              <a:rPr lang="en-US" altLang="zh-CN" sz="1600" b="1" kern="0" dirty="0"/>
              <a:t>: Rui Yang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 Solomon Trainin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 smtClean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by unanimous consent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6284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NDPA sounding defined in 11bf consists of:</a:t>
            </a:r>
            <a:endParaRPr lang="zh-CN" altLang="zh-CN" sz="1600" dirty="0"/>
          </a:p>
          <a:p>
            <a:pPr lvl="2"/>
            <a:r>
              <a:rPr lang="en-US" altLang="zh-CN" sz="1400" dirty="0"/>
              <a:t>A transmission of an NDP Announcement frame </a:t>
            </a:r>
          </a:p>
          <a:p>
            <a:pPr lvl="2"/>
            <a:r>
              <a:rPr lang="en-US" altLang="zh-CN" sz="1400" dirty="0"/>
              <a:t>A transmission of an NDP SIFS after transmitting the NDP Announcement frame</a:t>
            </a:r>
          </a:p>
          <a:p>
            <a:pPr lvl="2"/>
            <a:endParaRPr lang="en-US" altLang="zh-CN" sz="1400" dirty="0"/>
          </a:p>
          <a:p>
            <a:pPr lvl="1"/>
            <a:r>
              <a:rPr lang="en-US" altLang="zh-CN" sz="1600" dirty="0"/>
              <a:t>Note : The detailed definition of the NDP Announcement frame is TBD.</a:t>
            </a:r>
          </a:p>
          <a:p>
            <a:pPr lvl="1"/>
            <a:r>
              <a:rPr lang="en-US" altLang="zh-CN" sz="1600" dirty="0"/>
              <a:t>Note : This may be applied to pre-HE STAs (i.e. not limited to HE and/or EHT STAs)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Move: </a:t>
            </a:r>
            <a:r>
              <a:rPr lang="en-US" altLang="zh-CN" sz="1600" b="1" kern="0" dirty="0" err="1"/>
              <a:t>Dongguk</a:t>
            </a:r>
            <a:r>
              <a:rPr lang="en-US" altLang="zh-CN" sz="1600" b="1" kern="0" dirty="0"/>
              <a:t> Lim 	</a:t>
            </a:r>
            <a:r>
              <a:rPr lang="en-US" altLang="zh-CN" sz="1600" b="1" dirty="0"/>
              <a:t>	</a:t>
            </a:r>
            <a:r>
              <a:rPr lang="en-US" altLang="zh-CN" sz="1600" b="1" kern="0" dirty="0"/>
              <a:t>Second: Claudio da Silva 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135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September </a:t>
            </a:r>
            <a:r>
              <a:rPr lang="en-US" altLang="zh-CN" sz="4000" dirty="0">
                <a:solidFill>
                  <a:srgbClr val="0000FF"/>
                </a:solidFill>
              </a:rPr>
              <a:t>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792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TF sounding defined in 11bf consists of followings:</a:t>
            </a:r>
            <a:endParaRPr lang="zh-CN" altLang="zh-CN" sz="1600" dirty="0" smtClean="0"/>
          </a:p>
          <a:p>
            <a:pPr lvl="2"/>
            <a:r>
              <a:rPr lang="en-US" altLang="zh-CN" sz="1400" dirty="0"/>
              <a:t>The Trigger frame is used to solicit the NDP transmission(s).  </a:t>
            </a:r>
          </a:p>
          <a:p>
            <a:pPr lvl="2"/>
            <a:r>
              <a:rPr lang="en-US" altLang="zh-CN" sz="1400" dirty="0"/>
              <a:t>The transmitter(s) shall transmit an NDP SIFS after receiving the Trigger frame.</a:t>
            </a:r>
          </a:p>
          <a:p>
            <a:pPr lvl="1"/>
            <a:r>
              <a:rPr lang="en-US" altLang="zh-CN" sz="1600" dirty="0"/>
              <a:t>Note :The detailed definition of the Trigger frame is TBD.</a:t>
            </a:r>
          </a:p>
          <a:p>
            <a:pPr lvl="1"/>
            <a:r>
              <a:rPr lang="en-US" altLang="zh-CN" sz="1600" dirty="0"/>
              <a:t>Note : This is for HE and/or EHT STAs. Supporting other STAs are </a:t>
            </a:r>
            <a:r>
              <a:rPr lang="en-US" altLang="zh-CN" sz="1600" dirty="0" smtClean="0"/>
              <a:t>TBD.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29Y/0N/7A ( </a:t>
            </a:r>
            <a:r>
              <a:rPr lang="en-US" altLang="zh-CN" sz="1100" kern="0" dirty="0"/>
              <a:t>Y/ N/ A)</a:t>
            </a:r>
          </a:p>
        </p:txBody>
      </p:sp>
    </p:spTree>
    <p:extLst>
      <p:ext uri="{BB962C8B-B14F-4D97-AF65-F5344CB8AC3E}">
        <p14:creationId xmlns:p14="http://schemas.microsoft.com/office/powerpoint/2010/main" val="22003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September </a:t>
            </a:r>
            <a:r>
              <a:rPr lang="en-US" altLang="zh-CN" sz="4000" dirty="0" smtClean="0">
                <a:solidFill>
                  <a:srgbClr val="0000FF"/>
                </a:solidFill>
              </a:rPr>
              <a:t>Interim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863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>
                <a:solidFill>
                  <a:srgbClr val="0000FF"/>
                </a:solidFill>
              </a:rPr>
              <a:t>July</a:t>
            </a:r>
            <a:r>
              <a:rPr lang="en-US" altLang="zh-CN" sz="2000" dirty="0"/>
              <a:t> 2021 meeting to today</a:t>
            </a:r>
            <a:r>
              <a:rPr lang="en-US" altLang="zh-CN" sz="2000" dirty="0" smtClean="0"/>
              <a:t>:</a:t>
            </a:r>
          </a:p>
          <a:p>
            <a:pPr algn="just"/>
            <a:endParaRPr lang="en-US" altLang="zh-CN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July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mentor.ieee.org/802.11/dcn/21/11-21-1306-00-00bf-ieee-802-11bf-july-2021-plenary-meeting-minutes.docx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July - September: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mentor.ieee.org/802.11/dcn/21/11-21-1314-04-00bf-ieee-802-11bf-teleconference-minutes-july-september-2021.docx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err="1" smtClean="0"/>
              <a:t>Rojan</a:t>
            </a:r>
            <a:r>
              <a:rPr lang="en-US" altLang="zh-CN" sz="2000" dirty="0" smtClean="0"/>
              <a:t> </a:t>
            </a:r>
            <a:r>
              <a:rPr lang="en-US" altLang="zh-CN" sz="2000" dirty="0" err="1"/>
              <a:t>Chitrakar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5963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modify the initial official channel model document IEEE 802.11 (21-0782r2) as IEEE 802.11 (21-1409r1) by adding the chapter 5 – Channel Model - Data-driven Hybrid Channel Model’ and chapter 7 - Appendix?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Yan Xin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Junghoon 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21/1409r1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22Y/2N/24A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5925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Motion to modify the SFD as defined in pages 5-7 of 11-21/1543r1 and to incorporate the figures in pages 2-3 of 11-21/1543r1 into the SFD.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</a:t>
            </a:r>
            <a:r>
              <a:rPr lang="en-US" altLang="zh-CN" sz="1800" b="1" kern="0" dirty="0" smtClean="0"/>
              <a:t>Trainin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21/1543r1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Y/N/A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78724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October 12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5765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62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30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adopt the document (21/0876r3) as the official Evaluation Methodology and Simulation Scenarios document for IEEE 802.11 bf ?</a:t>
            </a:r>
          </a:p>
          <a:p>
            <a:pPr marL="361950" lvl="1" indent="0" algn="just">
              <a:buNone/>
              <a:defRPr/>
            </a:pPr>
            <a:r>
              <a:rPr lang="en-US" altLang="zh-CN" sz="1800" b="1" kern="0" dirty="0" smtClean="0"/>
              <a:t>Simulation </a:t>
            </a:r>
            <a:r>
              <a:rPr lang="en-US" altLang="zh-CN" sz="1800" b="1" kern="0" dirty="0"/>
              <a:t>is not mandatory for any contributions.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8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21/0876r3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20Y/ 0N/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16800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31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 </a:t>
            </a:r>
            <a:r>
              <a:rPr lang="en-US" altLang="zh-CN" sz="1800" b="1" kern="0" dirty="0"/>
              <a:t>to adopt Truncated Channel Impulse Response(TCIR) described as follows as one optional type of the sensing measurement </a:t>
            </a:r>
            <a:r>
              <a:rPr lang="en-US" altLang="zh-CN" sz="1800" b="1" kern="0" dirty="0" smtClean="0"/>
              <a:t>results for sub-7GHz sensing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Calculating </a:t>
            </a:r>
            <a:r>
              <a:rPr lang="en-US" altLang="zh-CN" sz="1600" dirty="0"/>
              <a:t>the CIR (time domain) from CSI/CFR (frequency domain) through IFT(usually, IFFT) 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Reporting </a:t>
            </a:r>
            <a:r>
              <a:rPr lang="en-US" altLang="zh-CN" sz="1600" dirty="0"/>
              <a:t>the subset of complex samples corresponding to the range of interest of the entire CIR 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Note: the size of the subset is TBD.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Junghoon 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(22Y/  16N/  9A)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dirty="0">
                <a:highlight>
                  <a:srgbClr val="FF0000"/>
                </a:highlight>
              </a:rPr>
              <a:t>Motion Fails </a:t>
            </a:r>
            <a:r>
              <a:rPr lang="en-US" altLang="zh-CN" sz="1800" dirty="0" smtClean="0">
                <a:highlight>
                  <a:srgbClr val="FF0000"/>
                </a:highlight>
              </a:rPr>
              <a:t>(21Y</a:t>
            </a:r>
            <a:r>
              <a:rPr lang="en-US" altLang="zh-CN" sz="1800" dirty="0">
                <a:highlight>
                  <a:srgbClr val="FF0000"/>
                </a:highlight>
              </a:rPr>
              <a:t>, </a:t>
            </a:r>
            <a:r>
              <a:rPr lang="en-US" altLang="zh-CN" sz="1800" dirty="0" smtClean="0">
                <a:highlight>
                  <a:srgbClr val="FF0000"/>
                </a:highlight>
              </a:rPr>
              <a:t>16N</a:t>
            </a:r>
            <a:r>
              <a:rPr lang="en-US" altLang="zh-CN" sz="1800" dirty="0">
                <a:highlight>
                  <a:srgbClr val="FF0000"/>
                </a:highlight>
              </a:rPr>
              <a:t>, </a:t>
            </a:r>
            <a:r>
              <a:rPr lang="en-US" altLang="zh-CN" sz="1800" dirty="0" smtClean="0">
                <a:highlight>
                  <a:srgbClr val="FF0000"/>
                </a:highlight>
              </a:rPr>
              <a:t>9A</a:t>
            </a:r>
            <a:r>
              <a:rPr lang="en-US" altLang="zh-CN" sz="1800" dirty="0">
                <a:highlight>
                  <a:srgbClr val="FF0000"/>
                </a:highlight>
              </a:rPr>
              <a:t>)</a:t>
            </a:r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21/1288r2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24Y/ 6N/ 16A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80766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32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</a:t>
            </a:r>
            <a:r>
              <a:rPr lang="en-US" altLang="zh-CN" sz="1800" b="1" kern="0" dirty="0" smtClean="0"/>
              <a:t>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In </a:t>
            </a:r>
            <a:r>
              <a:rPr lang="en-US" altLang="zh-CN" sz="1800" b="1" kern="0" dirty="0"/>
              <a:t>the threshold based measurement instance, the estimation of CSI variation is implementation specific, but it shall follow the following rules: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the </a:t>
            </a:r>
            <a:r>
              <a:rPr lang="en-US" altLang="zh-CN" sz="1400" dirty="0" smtClean="0"/>
              <a:t>estimated </a:t>
            </a:r>
            <a:r>
              <a:rPr lang="en-US" altLang="zh-CN" sz="1400" dirty="0"/>
              <a:t>CSI variation shall be represented by a value in the closed interval [0, 1].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A </a:t>
            </a:r>
            <a:r>
              <a:rPr lang="en-US" altLang="zh-CN" sz="1400" dirty="0"/>
              <a:t>larger degree shall reflect a larger estimated CSI variation.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0 indicates the smallest degree of the estimated CSI </a:t>
            </a:r>
            <a:r>
              <a:rPr lang="en-US" altLang="zh-CN" sz="1400" dirty="0" smtClean="0"/>
              <a:t>variation. </a:t>
            </a:r>
            <a:endParaRPr lang="en-US" altLang="zh-CN" sz="1400" dirty="0"/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1 indicates the largest degree of the estimated CSI variation.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Note</a:t>
            </a:r>
            <a:r>
              <a:rPr lang="en-US" altLang="zh-CN" sz="1400" dirty="0"/>
              <a:t>: Which CSI variation corresponds to the degree of </a:t>
            </a:r>
            <a:r>
              <a:rPr lang="en-US" altLang="zh-CN" sz="1400" dirty="0" smtClean="0"/>
              <a:t>0 or 1 </a:t>
            </a:r>
            <a:r>
              <a:rPr lang="en-US" altLang="zh-CN" sz="1400" dirty="0"/>
              <a:t>is implementation specific</a:t>
            </a:r>
            <a:r>
              <a:rPr lang="en-US" altLang="zh-CN" sz="1400" dirty="0" smtClean="0"/>
              <a:t>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( 18Y/  7N/  13A)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Motion Fails </a:t>
            </a:r>
            <a:r>
              <a:rPr lang="en-US" altLang="zh-CN" sz="1800" dirty="0" smtClean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(17Y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, </a:t>
            </a:r>
            <a:r>
              <a:rPr lang="en-US" altLang="zh-CN" sz="1800" dirty="0" smtClean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7N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, </a:t>
            </a:r>
            <a:r>
              <a:rPr lang="en-US" altLang="zh-CN" sz="1800" dirty="0" smtClean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13A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21/1364r3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14Y/ 5N/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04058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33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</a:t>
            </a:r>
            <a:r>
              <a:rPr lang="en-US" altLang="zh-CN" sz="1800" b="1" kern="0" dirty="0" smtClean="0"/>
              <a:t>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In </a:t>
            </a:r>
            <a:r>
              <a:rPr lang="en-US" altLang="zh-CN" sz="1800" b="1" kern="0" dirty="0"/>
              <a:t>the threshold based measurement instance, the </a:t>
            </a:r>
            <a:r>
              <a:rPr lang="en-US" altLang="zh-CN" sz="1800" b="1" kern="0" dirty="0" smtClean="0"/>
              <a:t>threshold for each responder </a:t>
            </a:r>
            <a:r>
              <a:rPr lang="en-US" altLang="zh-CN" sz="1800" b="1" kern="0" dirty="0"/>
              <a:t>to be compared with the CSI variation value is determined by the initiator. </a:t>
            </a:r>
            <a:endParaRPr lang="en-US" altLang="zh-CN" sz="1800" b="1" kern="0" dirty="0" smtClean="0"/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Mengshi</a:t>
            </a:r>
            <a:r>
              <a:rPr lang="en-US" altLang="zh-CN" sz="1800" b="1" kern="0" dirty="0"/>
              <a:t> Hu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Chenchen</a:t>
            </a:r>
            <a:r>
              <a:rPr lang="en-US" altLang="zh-CN" sz="1800" b="1" kern="0" dirty="0"/>
              <a:t> Liu</a:t>
            </a:r>
            <a:endParaRPr lang="en-US" altLang="zh-CN" sz="1800" b="1" kern="0" dirty="0" smtClean="0"/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Approved by unanimous consent</a:t>
            </a:r>
            <a:endParaRPr lang="en-US" altLang="zh-CN" sz="1800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21/1364r3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16Y/ 1N/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72843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November Plenary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15129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34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In </a:t>
            </a:r>
            <a:r>
              <a:rPr lang="en-US" altLang="zh-CN" sz="1800" kern="0" dirty="0"/>
              <a:t>reporting phase, the measurement results from multiple measurement setups of a sensing responder may be included in a single measurement report frame for delayed reporting.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400" kern="0" dirty="0" smtClean="0"/>
              <a:t>Support </a:t>
            </a:r>
            <a:r>
              <a:rPr lang="en-US" altLang="zh-CN" sz="1400" kern="0" dirty="0"/>
              <a:t>for obtaining more than one measurement results in a single measurement report frame sent by the responder is optional for the initiator.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400" kern="0" dirty="0" smtClean="0"/>
              <a:t>Support </a:t>
            </a:r>
            <a:r>
              <a:rPr lang="en-US" altLang="zh-CN" sz="1400" kern="0" dirty="0"/>
              <a:t>for buffering more than one measurement result and sending it in a single measurement report frame to the initiator is optional for the responder.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Chaoming Luo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21/1438r1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16Y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5N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13A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138746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68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35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Motion to incorporate the text on slides 5, 6 of 11-21-1701-01-00bf Measurement setup termination into the </a:t>
            </a:r>
            <a:r>
              <a:rPr lang="en-US" altLang="zh-CN" sz="1800" b="1" kern="0" dirty="0" smtClean="0"/>
              <a:t>SFD.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21/1701r1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32Y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4N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59A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0417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36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During </a:t>
            </a:r>
            <a:r>
              <a:rPr lang="en-US" altLang="zh-CN" sz="1800" kern="0" dirty="0"/>
              <a:t>a sensing measurement </a:t>
            </a:r>
            <a:r>
              <a:rPr lang="en-US" altLang="zh-CN" sz="1800" kern="0" dirty="0" smtClean="0"/>
              <a:t>setup roles </a:t>
            </a:r>
            <a:r>
              <a:rPr lang="en-US" altLang="zh-CN" sz="1800" kern="0" dirty="0"/>
              <a:t>of the STAs sensing responder shall be determined as one of </a:t>
            </a:r>
            <a:r>
              <a:rPr lang="en-US" altLang="zh-CN" sz="1800" kern="0" dirty="0" smtClean="0"/>
              <a:t>followings?</a:t>
            </a:r>
            <a:endParaRPr lang="en-US" altLang="zh-CN" sz="1800" kern="0" dirty="0"/>
          </a:p>
          <a:p>
            <a:pPr marL="342900" lvl="2" indent="0" algn="just">
              <a:buNone/>
              <a:defRPr/>
            </a:pPr>
            <a:r>
              <a:rPr lang="en-US" altLang="zh-CN" sz="1400" kern="0" dirty="0" smtClean="0"/>
              <a:t>– Sensing </a:t>
            </a:r>
            <a:r>
              <a:rPr lang="en-US" altLang="zh-CN" sz="1400" kern="0" dirty="0"/>
              <a:t>Receiver</a:t>
            </a:r>
          </a:p>
          <a:p>
            <a:pPr marL="342900" lvl="2" indent="0" algn="just">
              <a:buNone/>
              <a:defRPr/>
            </a:pPr>
            <a:r>
              <a:rPr lang="en-US" altLang="zh-CN" sz="1400" kern="0" dirty="0" smtClean="0"/>
              <a:t>– Sensing </a:t>
            </a:r>
            <a:r>
              <a:rPr lang="en-US" altLang="zh-CN" sz="1400" kern="0" dirty="0"/>
              <a:t>Transmitter</a:t>
            </a:r>
          </a:p>
          <a:p>
            <a:pPr marL="342900" lvl="2" indent="0" algn="just">
              <a:buNone/>
              <a:defRPr/>
            </a:pPr>
            <a:r>
              <a:rPr lang="en-US" altLang="zh-CN" sz="1400" kern="0" dirty="0" smtClean="0"/>
              <a:t>– Sensing </a:t>
            </a:r>
            <a:r>
              <a:rPr lang="en-US" altLang="zh-CN" sz="1400" kern="0" dirty="0"/>
              <a:t>Transmitter and Receiver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Insun</a:t>
            </a:r>
            <a:r>
              <a:rPr lang="en-US" altLang="zh-CN" sz="1800" b="1" kern="0" dirty="0"/>
              <a:t> Jang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21/1736r2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34</a:t>
            </a:r>
            <a:r>
              <a:rPr lang="en-US" altLang="zh-CN" kern="0" dirty="0" smtClean="0"/>
              <a:t>Y/ 6N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23A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55190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37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role(s) of a STA corresponding to a sensing measurement setup ID until the measurement setup is terminated shall be fixed as determined during the measurement setup</a:t>
            </a:r>
            <a:r>
              <a:rPr lang="en-US" altLang="zh-CN" sz="1800" kern="0" dirty="0" smtClean="0"/>
              <a:t>?</a:t>
            </a:r>
            <a:endParaRPr lang="en-US" altLang="zh-CN" sz="1800" kern="0" dirty="0"/>
          </a:p>
          <a:p>
            <a:pPr marL="342900" lvl="2" indent="0" algn="just">
              <a:buNone/>
              <a:defRPr/>
            </a:pPr>
            <a:endParaRPr lang="en-US" altLang="zh-CN" sz="1400" kern="0" dirty="0"/>
          </a:p>
          <a:p>
            <a:pPr marL="342900" lvl="2" indent="0" algn="just">
              <a:buNone/>
              <a:defRPr/>
            </a:pPr>
            <a:endParaRPr lang="en-US" altLang="zh-CN" sz="1400" b="1" kern="0" dirty="0" smtClean="0"/>
          </a:p>
          <a:p>
            <a:pPr marL="342900" lvl="2" indent="0" algn="just">
              <a:buNone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Insun</a:t>
            </a:r>
            <a:r>
              <a:rPr lang="en-US" altLang="zh-CN" sz="1800" b="1" kern="0" dirty="0"/>
              <a:t> Jang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21/1736r2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35</a:t>
            </a:r>
            <a:r>
              <a:rPr lang="en-US" altLang="zh-CN" kern="0" dirty="0" smtClean="0"/>
              <a:t>Y/ 7N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22A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17902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Y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102644</TotalTime>
  <Words>3846</Words>
  <Application>Microsoft Office PowerPoint</Application>
  <PresentationFormat>全屏显示(4:3)</PresentationFormat>
  <Paragraphs>854</Paragraphs>
  <Slides>71</Slides>
  <Notes>71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71</vt:i4>
      </vt:variant>
    </vt:vector>
  </HeadingPairs>
  <TitlesOfParts>
    <vt:vector size="76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4600</cp:revision>
  <cp:lastPrinted>2014-11-04T15:04:57Z</cp:lastPrinted>
  <dcterms:created xsi:type="dcterms:W3CDTF">2007-04-17T18:10:23Z</dcterms:created>
  <dcterms:modified xsi:type="dcterms:W3CDTF">2021-11-15T00:40:58Z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(3)PJbXyhSbesjEq6Mf2faAiWIMEzbwci7v6sG+eiNVfFt9Mvaj4TwLsijp9Rh7jofHpJ5ua7Ew
E7CWKhFGhz8kIJkCu6YTynSMi3wF7QGQ+poFceNKc5A4U9WVKBq4G+QjcjWzrX3f7VKI2EF+
1ZZVYNweJnE7H7i8kEaExvzDYleeLcBiZ/Ih2XFCJ8DasXOhWh5noFjcv+nDSwJq4KlG/1dC
CamKpHT7TKgzd2rc83</vt:lpwstr>
  </property>
  <property fmtid="{D5CDD505-2E9C-101B-9397-08002B2CF9AE}" pid="27" name="_2015_ms_pID_7253431">
    <vt:lpwstr>kCjAa0RphanzntG1qMX7c94cxGHHBZNxykr3C+OdY1/lszvpR9bVL1
DD3lg54aIfhRHB8RRLXl8H7rhYP/S4aGNiFLijuTaeJU5vHNC/1Wn/q4sd4P6BuEILiwlHin
MemO1r1U/Cvc4m5aa4QcwcToCff/gDh5jjfzY3HKV4nKN4R3Q7aLBfPDXSdDxMpot+7l6gYN
jWuT0cYqZPZm0PFxiJdhxyrpOrtZsGkiSk2O</vt:lpwstr>
  </property>
  <property fmtid="{D5CDD505-2E9C-101B-9397-08002B2CF9AE}" pid="28" name="_2015_ms_pID_7253432">
    <vt:lpwstr>4w==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1632924818</vt:lpwstr>
  </property>
</Properties>
</file>