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2"/>
  </p:notesMasterIdLst>
  <p:handoutMasterIdLst>
    <p:handoutMasterId r:id="rId63"/>
  </p:handoutMasterIdLst>
  <p:sldIdLst>
    <p:sldId id="269" r:id="rId2"/>
    <p:sldId id="450" r:id="rId3"/>
    <p:sldId id="424" r:id="rId4"/>
    <p:sldId id="456" r:id="rId5"/>
    <p:sldId id="457" r:id="rId6"/>
    <p:sldId id="458" r:id="rId7"/>
    <p:sldId id="459" r:id="rId8"/>
    <p:sldId id="460" r:id="rId9"/>
    <p:sldId id="461" r:id="rId10"/>
    <p:sldId id="462" r:id="rId11"/>
    <p:sldId id="465" r:id="rId12"/>
    <p:sldId id="466" r:id="rId13"/>
    <p:sldId id="467" r:id="rId14"/>
    <p:sldId id="470" r:id="rId15"/>
    <p:sldId id="468" r:id="rId16"/>
    <p:sldId id="471" r:id="rId17"/>
    <p:sldId id="472" r:id="rId18"/>
    <p:sldId id="473" r:id="rId19"/>
    <p:sldId id="474" r:id="rId20"/>
    <p:sldId id="482" r:id="rId21"/>
    <p:sldId id="483" r:id="rId22"/>
    <p:sldId id="484" r:id="rId23"/>
    <p:sldId id="485" r:id="rId24"/>
    <p:sldId id="486" r:id="rId25"/>
    <p:sldId id="487" r:id="rId26"/>
    <p:sldId id="479" r:id="rId27"/>
    <p:sldId id="481" r:id="rId28"/>
    <p:sldId id="492" r:id="rId29"/>
    <p:sldId id="489" r:id="rId30"/>
    <p:sldId id="494" r:id="rId31"/>
    <p:sldId id="495" r:id="rId32"/>
    <p:sldId id="496" r:id="rId33"/>
    <p:sldId id="497" r:id="rId34"/>
    <p:sldId id="498" r:id="rId35"/>
    <p:sldId id="501" r:id="rId36"/>
    <p:sldId id="514" r:id="rId37"/>
    <p:sldId id="504" r:id="rId38"/>
    <p:sldId id="505" r:id="rId39"/>
    <p:sldId id="506" r:id="rId40"/>
    <p:sldId id="515" r:id="rId41"/>
    <p:sldId id="516" r:id="rId42"/>
    <p:sldId id="517" r:id="rId43"/>
    <p:sldId id="518" r:id="rId44"/>
    <p:sldId id="519" r:id="rId45"/>
    <p:sldId id="520" r:id="rId46"/>
    <p:sldId id="521" r:id="rId47"/>
    <p:sldId id="522" r:id="rId48"/>
    <p:sldId id="526" r:id="rId49"/>
    <p:sldId id="527" r:id="rId50"/>
    <p:sldId id="528" r:id="rId51"/>
    <p:sldId id="523" r:id="rId52"/>
    <p:sldId id="530" r:id="rId53"/>
    <p:sldId id="531" r:id="rId54"/>
    <p:sldId id="532" r:id="rId55"/>
    <p:sldId id="529" r:id="rId56"/>
    <p:sldId id="533" r:id="rId57"/>
    <p:sldId id="534" r:id="rId58"/>
    <p:sldId id="535" r:id="rId59"/>
    <p:sldId id="536" r:id="rId60"/>
    <p:sldId id="488" r:id="rId6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2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09" autoAdjust="0"/>
    <p:restoredTop sz="90427" autoAdjust="0"/>
  </p:normalViewPr>
  <p:slideViewPr>
    <p:cSldViewPr>
      <p:cViewPr varScale="1">
        <p:scale>
          <a:sx n="90" d="100"/>
          <a:sy n="90" d="100"/>
        </p:scale>
        <p:origin x="795" y="45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commentAuthors" Target="commentAuthor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196AAE5-BEFF-405B-A41A-9D9E8900F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600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C4698698-3DB2-4608-B750-93575F2D5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2389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115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1864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2299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07217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6085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7989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71727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029761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57425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19871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4970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071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12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12329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61266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319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95360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00048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21227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58374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9779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6149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2418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263263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6394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1125882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9771007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519525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6151835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041062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099869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6634631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19541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752685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553756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6806563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8814462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2499486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7720275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670774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5214759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081907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0693094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775354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490601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3498044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3369317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9122824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52472185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52046677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4684751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7077584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17812542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4143119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272123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845918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30903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0589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929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39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93C4498-848E-4199-A92A-DEF650462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80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D527920-A45F-4680-B837-671AD6ADD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42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8CF3751-53B3-4C74-9A1D-32DBC2A8DF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89919" y="304026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802.11-20/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1874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r24</a:t>
            </a:r>
            <a:endParaRPr lang="en-US" alt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18314"/>
            <a:ext cx="1579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 smtClean="0"/>
              <a:t>September </a:t>
            </a:r>
            <a:r>
              <a:rPr lang="en-US" altLang="en-US" sz="1800" b="1" dirty="0" smtClean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834-00-00bf-ieee-802-11bf-november-2020-plenary-meeting-minutes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038-00-00bf-802-11bf-teleconference-minutes-january-2021.docx" TargetMode="External"/><Relationship Id="rId5" Type="http://schemas.openxmlformats.org/officeDocument/2006/relationships/hyperlink" Target="https://mentor.ieee.org/802.11/dcn/20/11-20-1955-01-00bf-802-11bf-teleconference-minutes-december-2020.docx" TargetMode="External"/><Relationship Id="rId4" Type="http://schemas.openxmlformats.org/officeDocument/2006/relationships/hyperlink" Target="https://mentor.ieee.org/802.11/dcn/20/11-20-1909-00-00bf-802-11bf-teleconference-minutes-november-2020.doc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20-01-00bf-meeting-minutes-january-2021.doc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227-01-00bf-802-11bf-teleconference-minutes-february-2021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76-00-00bf-meeting-minutes-march-2021.docx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1/11-21-0645-03-00bf-802-11bf-teleconference-minutes-april-2021.docx" TargetMode="External"/><Relationship Id="rId4" Type="http://schemas.openxmlformats.org/officeDocument/2006/relationships/hyperlink" Target="https://mentor.ieee.org/802.11/dcn/21/11-21-0547-00-00bf-802-11bf-teleconference-minutes-march-2021.docx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465-00-SENS-wlan-sensing-sg-september-2020-interim-meeting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0/11-20-1729-00-00bf-ieee-802-11bf-teleconference-meeting-minutes-september-and-october-2020.docx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70-02-00bf-meeting-minutes-may-2021.docx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914-03-00bf-ieee-802-11bf-teleconference-minutes-may-july-2021.docx" TargetMode="Externa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06-00-00bf-ieee-802-11bf-july-2021-plenary-meeting-minutes.docx" TargetMode="External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1314-04-00bf-ieee-802-11bf-teleconference-minutes-july-september-2021.docx" TargetMode="Externa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19800" y="6475413"/>
            <a:ext cx="25241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C60C8EF-9059-491D-8C36-897D12374B7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05800" cy="1066800"/>
          </a:xfrm>
        </p:spPr>
        <p:txBody>
          <a:bodyPr/>
          <a:lstStyle/>
          <a:p>
            <a:r>
              <a:rPr lang="en-US" altLang="en-US" dirty="0" err="1" smtClean="0"/>
              <a:t>TG</a:t>
            </a:r>
            <a:r>
              <a:rPr lang="en-US" altLang="zh-CN" dirty="0" err="1" smtClean="0"/>
              <a:t>bf</a:t>
            </a:r>
            <a:r>
              <a:rPr lang="en-US" altLang="zh-CN" dirty="0" smtClean="0"/>
              <a:t> </a:t>
            </a:r>
            <a:r>
              <a:rPr lang="en-US" altLang="en-US" dirty="0" smtClean="0"/>
              <a:t>Motions List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2021-02-05</a:t>
            </a:r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3671888"/>
          <a:ext cx="7620000" cy="8239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December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9506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11-20/1812r0 </a:t>
            </a:r>
            <a:r>
              <a:rPr lang="en-US" altLang="zh-CN" kern="0" dirty="0"/>
              <a:t>as the selection procedure document 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Silva </a:t>
            </a:r>
            <a:r>
              <a:rPr lang="en-US" altLang="zh-CN" dirty="0" smtClean="0"/>
              <a:t>	</a:t>
            </a:r>
            <a:r>
              <a:rPr lang="en-US" altLang="zh-CN" kern="0" dirty="0" smtClean="0"/>
              <a:t>	Second: </a:t>
            </a:r>
            <a:r>
              <a:rPr lang="en-US" altLang="zh-CN" kern="0" dirty="0"/>
              <a:t>Assaf Kasher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dirty="0" smtClean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9689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11-20/1813r0 as the functional requirement document for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. The </a:t>
            </a:r>
            <a:r>
              <a:rPr lang="en-US" altLang="zh-CN" kern="0" dirty="0"/>
              <a:t>Functional Requirements document may be modified at any time by a 75% approval vote.</a:t>
            </a:r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</a:t>
            </a:r>
            <a:r>
              <a:rPr lang="en-US" altLang="zh-CN" dirty="0" smtClean="0"/>
              <a:t>Silva</a:t>
            </a:r>
            <a:r>
              <a:rPr lang="en-US" altLang="zh-CN" kern="0" dirty="0" smtClean="0"/>
              <a:t>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12715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January 12, 13, 14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73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November 2020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November </a:t>
            </a:r>
            <a:r>
              <a:rPr lang="en-US" altLang="zh-CN" sz="1600" dirty="0" smtClean="0"/>
              <a:t>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mentor.ieee.org/802.11/dcn/20/11-20-1834-00-00bf-ieee-802-11bf-november-2020-plenary-meeting-minutes.docx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November </a:t>
            </a:r>
            <a:r>
              <a:rPr lang="en-US" altLang="zh-CN" sz="1600" dirty="0" smtClean="0"/>
              <a:t>- January: </a:t>
            </a:r>
          </a:p>
          <a:p>
            <a:pPr marL="714375" lvl="1" indent="0">
              <a:buNone/>
            </a:pPr>
            <a:r>
              <a:rPr lang="en-US" altLang="zh-CN" sz="1600" dirty="0" smtClean="0">
                <a:hlinkClick r:id="rId4"/>
              </a:rPr>
              <a:t>https</a:t>
            </a:r>
            <a:r>
              <a:rPr lang="en-US" altLang="zh-CN" sz="1600" dirty="0">
                <a:hlinkClick r:id="rId4"/>
              </a:rPr>
              <a:t>://</a:t>
            </a:r>
            <a:r>
              <a:rPr lang="en-US" altLang="zh-CN" sz="1600" dirty="0" smtClean="0">
                <a:hlinkClick r:id="rId4"/>
              </a:rPr>
              <a:t>mentor.ieee.org/802.11/dcn/20/11-20-1909-00-00bf-802-11bf-teleconference-minutes-november-2020.docx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mentor.ieee.org/802.11/dcn/20/11-20-1955-01-00bf-802-11bf-teleconference-minutes-december-2020.docx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6"/>
              </a:rPr>
              <a:t>https://mentor.ieee.org/802.11/dcn/21/11-21-0038-00-00bf-802-11bf-teleconference-minutes-january-2021.docx</a:t>
            </a:r>
            <a:endParaRPr lang="en-US" altLang="zh-CN" sz="16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	Second: Claudio Da Silva 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</a:t>
            </a:r>
            <a:r>
              <a:rPr lang="en-US" altLang="zh-CN" sz="2000" dirty="0">
                <a:highlight>
                  <a:srgbClr val="00FF00"/>
                </a:highlight>
              </a:rPr>
              <a:t> Approved by unanimous consent</a:t>
            </a:r>
            <a:endParaRPr lang="zh-CN" altLang="en-US" sz="2000" dirty="0"/>
          </a:p>
          <a:p>
            <a:pPr marL="0" indent="0">
              <a:buNone/>
            </a:pP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6944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</a:t>
            </a:r>
            <a:r>
              <a:rPr lang="en-US" altLang="zh-CN" kern="0" dirty="0"/>
              <a:t>/-</a:t>
            </a:r>
            <a:r>
              <a:rPr lang="en-US" altLang="zh-CN" kern="0" dirty="0" smtClean="0"/>
              <a:t>1712r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as the </a:t>
            </a:r>
            <a:r>
              <a:rPr lang="en-US" altLang="zh-CN" dirty="0"/>
              <a:t>use cases </a:t>
            </a:r>
            <a:r>
              <a:rPr lang="en-US" altLang="zh-CN" kern="0" dirty="0" smtClean="0"/>
              <a:t>document </a:t>
            </a:r>
            <a:r>
              <a:rPr lang="en-US" altLang="zh-CN" kern="0" dirty="0"/>
              <a:t>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Assaf Kasher</a:t>
            </a:r>
            <a:r>
              <a:rPr lang="en-US" altLang="zh-CN" dirty="0" smtClean="0"/>
              <a:t> 	</a:t>
            </a:r>
            <a:r>
              <a:rPr lang="en-US" altLang="zh-CN" kern="0" dirty="0" smtClean="0"/>
              <a:t>	Second: Rui Du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zh-CN" altLang="en-US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35224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741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procedure allows a STA to perform WLAN sensing and obtain measurement results. A sensing session is an instance of a sensing procedure with associated operational parameters of that instance.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Cheng Chen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Solomon Trainin 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4328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initiator and sensing responder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initiator: a STA that initiates a WLAN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responder: a STA that participates in a WLAN sensing session initiated by a sensing initiator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transmitter and sensing receiver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transmitter: a STA that transmits PPDUs used for sensing measurements in a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receiver: a STA that receives PPDUs sent by a sensing transmitter and performs sensing measurements in a sensing session</a:t>
            </a:r>
          </a:p>
          <a:p>
            <a:pPr lvl="1">
              <a:defRPr/>
            </a:pPr>
            <a:r>
              <a:rPr lang="en-US" altLang="zh-CN" kern="0" dirty="0" smtClean="0"/>
              <a:t>A </a:t>
            </a:r>
            <a:r>
              <a:rPr lang="en-US" altLang="zh-CN" kern="0" dirty="0"/>
              <a:t>STA can assume multiple roles in one sensing session.</a:t>
            </a:r>
          </a:p>
          <a:p>
            <a:pPr>
              <a:defRPr/>
            </a:pPr>
            <a:endParaRPr lang="en-US" altLang="zh-CN" sz="14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Move: Cheng Chen		Second: Edward Au 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46374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10405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12954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 Task Group bf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WLAN Sensing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endParaRPr lang="en-CA" altLang="en-US" sz="2000" dirty="0" smtClean="0">
              <a:cs typeface="Times New Roman" panose="02020603050405020304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33400" y="2895600"/>
            <a:ext cx="8305800" cy="289560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US" altLang="zh-CN" sz="3200" dirty="0" smtClean="0">
                <a:latin typeface="Arial" panose="020B0604020202020204" pitchFamily="34" charset="0"/>
              </a:rPr>
              <a:t>Motion list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 	        </a:t>
            </a:r>
            <a:r>
              <a:rPr lang="en-US" altLang="en-US" sz="200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Chair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:	</a:t>
            </a:r>
            <a:r>
              <a:rPr lang="en-US" altLang="en-US" sz="2000" dirty="0">
                <a:cs typeface="Times New Roman" panose="02020603050405020304" pitchFamily="18" charset="0"/>
              </a:rPr>
              <a:t>Tony Xiao Han (Huawei)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Vice Chair: 	</a:t>
            </a:r>
            <a:r>
              <a:rPr lang="en-US" altLang="en-US" sz="2000" dirty="0">
                <a:cs typeface="Times New Roman" panose="02020603050405020304" pitchFamily="18" charset="0"/>
              </a:rPr>
              <a:t>Sang Kim (LG Electronics)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 					</a:t>
            </a:r>
            <a:r>
              <a:rPr lang="en-US" altLang="zh-CN" sz="2000" dirty="0"/>
              <a:t>Assaf Kasher (Qualcomm)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 Secretary: 	</a:t>
            </a:r>
            <a:r>
              <a:rPr lang="en-US" altLang="zh-CN" sz="2000" dirty="0"/>
              <a:t>Leif Wilhelmsson </a:t>
            </a:r>
            <a:r>
              <a:rPr lang="en-US" altLang="en-US" sz="2000" dirty="0"/>
              <a:t>(</a:t>
            </a:r>
            <a:r>
              <a:rPr lang="en-US" altLang="zh-CN" sz="2000" dirty="0"/>
              <a:t>Ericsson</a:t>
            </a:r>
            <a:r>
              <a:rPr lang="en-US" altLang="en-US" sz="2000" dirty="0"/>
              <a:t>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</a:t>
            </a:r>
            <a:r>
              <a:rPr lang="en-US" altLang="en-US" sz="2000">
                <a:latin typeface="Arial" panose="020B0604020202020204" pitchFamily="34" charset="0"/>
                <a:cs typeface="MS PGothic" panose="020B0600070205080204" pitchFamily="34" charset="-128"/>
              </a:rPr>
              <a:t>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 Tech</a:t>
            </a:r>
            <a:r>
              <a:rPr lang="en-US" altLang="zh-CN" sz="2000" smtClean="0">
                <a:latin typeface="Arial" panose="020B0604020202020204" pitchFamily="34" charset="0"/>
                <a:cs typeface="MS PGothic" panose="020B0600070205080204" pitchFamily="34" charset="-128"/>
              </a:rPr>
              <a:t>nical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Editor: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</a:t>
            </a:r>
            <a:r>
              <a:rPr lang="en-US" altLang="zh-CN" sz="2000" dirty="0"/>
              <a:t>Claudio Da Silva </a:t>
            </a:r>
            <a:r>
              <a:rPr lang="en-US" altLang="en-US" sz="2000" dirty="0">
                <a:cs typeface="Times New Roman" panose="02020603050405020304" pitchFamily="18" charset="0"/>
              </a:rPr>
              <a:t>(Intel)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85F6953-FD36-4A21-A1CB-A7DFA671E8B3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initiator might be neither a sensing transmitter nor a sensing receiver</a:t>
            </a:r>
            <a:r>
              <a:rPr lang="en-US" altLang="zh-CN" kern="0" dirty="0" smtClean="0"/>
              <a:t>.</a:t>
            </a:r>
          </a:p>
          <a:p>
            <a:pPr lvl="1">
              <a:defRPr/>
            </a:pPr>
            <a:endParaRPr lang="en-US" altLang="zh-CN" kern="0" dirty="0"/>
          </a:p>
          <a:p>
            <a:pPr lvl="1"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Move: Rui Du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Claudio da Silva</a:t>
            </a:r>
            <a:r>
              <a:rPr lang="en-US" altLang="zh-CN" b="1" kern="0" dirty="0" smtClean="0"/>
              <a:t>	</a:t>
            </a:r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Result: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413317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b</a:t>
            </a:r>
            <a:r>
              <a:rPr lang="en-US" altLang="zh-CN" sz="2800" dirty="0" smtClean="0"/>
              <a:t> Motion to amend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Change the previous motion to:</a:t>
            </a:r>
          </a:p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</a:t>
            </a:r>
            <a:r>
              <a:rPr lang="en-US" altLang="zh-CN" sz="1800" b="1" kern="0" dirty="0" smtClean="0"/>
              <a:t>: </a:t>
            </a:r>
            <a:r>
              <a:rPr lang="en-US" altLang="zh-CN" sz="1800" b="1" kern="0" dirty="0"/>
              <a:t>Motion Passes (</a:t>
            </a:r>
            <a:r>
              <a:rPr lang="en-US" altLang="zh-CN" sz="1800" b="1" kern="0" dirty="0" smtClean="0"/>
              <a:t>24Y, 4N, 1A)</a:t>
            </a:r>
            <a:endParaRPr lang="en-US" altLang="zh-CN" sz="1800" b="1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(21Y, 4N, 1A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* </a:t>
            </a:r>
            <a:r>
              <a:rPr lang="en-US" altLang="zh-CN" sz="1800" kern="0" dirty="0"/>
              <a:t>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3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</a:t>
            </a:r>
            <a:r>
              <a:rPr lang="en-US" altLang="zh-CN" sz="1800" kern="0" dirty="0" smtClean="0"/>
              <a:t>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</a:t>
            </a:r>
            <a:r>
              <a:rPr lang="en-US" altLang="zh-CN" sz="1800" kern="0" dirty="0" smtClean="0"/>
              <a:t>21/0147r3</a:t>
            </a:r>
            <a:endParaRPr lang="en-US" altLang="zh-CN" sz="1800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</p:txBody>
      </p:sp>
    </p:spTree>
    <p:extLst>
      <p:ext uri="{BB962C8B-B14F-4D97-AF65-F5344CB8AC3E}">
        <p14:creationId xmlns:p14="http://schemas.microsoft.com/office/powerpoint/2010/main" val="163750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22Y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0N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4A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</a:t>
            </a:r>
            <a:r>
              <a:rPr lang="en-US" altLang="zh-CN" sz="1800" b="1">
                <a:highlight>
                  <a:srgbClr val="00FF00"/>
                </a:highlight>
              </a:rPr>
              <a:t>Passes </a:t>
            </a:r>
            <a:r>
              <a:rPr lang="en-US" altLang="zh-CN" sz="1800" b="1" smtClean="0">
                <a:highlight>
                  <a:srgbClr val="00FF00"/>
                </a:highlight>
              </a:rPr>
              <a:t>(21Y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0N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4A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120986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Results of measurement performed in a sensing session should be obtained by or reported to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r>
              <a:rPr lang="en-US" altLang="zh-CN" sz="1800" kern="0" dirty="0" smtClean="0"/>
              <a:t> </a:t>
            </a:r>
            <a:endParaRPr lang="en-US" altLang="zh-CN" sz="1800" kern="0" dirty="0"/>
          </a:p>
          <a:p>
            <a:pPr>
              <a:defRPr/>
            </a:pPr>
            <a:endParaRPr lang="en-US" altLang="zh-CN" sz="20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Cheng Chen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21Y</a:t>
            </a:r>
            <a:r>
              <a:rPr lang="en-US" altLang="zh-CN" sz="1800" b="1" kern="0" dirty="0"/>
              <a:t>, 0N, </a:t>
            </a:r>
            <a:r>
              <a:rPr lang="en-US" altLang="zh-CN" sz="1800" b="1" kern="0" dirty="0" smtClean="0"/>
              <a:t>3A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(20Y</a:t>
            </a:r>
            <a:r>
              <a:rPr lang="en-US" altLang="zh-CN" sz="1800" b="1" dirty="0">
                <a:highlight>
                  <a:srgbClr val="00FF00"/>
                </a:highlight>
              </a:rPr>
              <a:t>, 0N,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2A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2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27962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11bf amendment may define more than one type of sensing measurement results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Oscar </a:t>
            </a:r>
            <a:r>
              <a:rPr lang="en-US" altLang="zh-CN" sz="1800" b="1" kern="0" dirty="0" smtClean="0"/>
              <a:t>Au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21/0147r3</a:t>
            </a:r>
          </a:p>
          <a:p>
            <a:pPr marL="0" lvl="1" indent="0">
              <a:buNone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138221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type of measurement result </a:t>
            </a:r>
            <a:r>
              <a:rPr lang="en-US" altLang="zh-CN" sz="1800" kern="0" dirty="0" smtClean="0"/>
              <a:t>reported in </a:t>
            </a:r>
            <a:r>
              <a:rPr lang="en-US" altLang="zh-CN" sz="1800" kern="0" dirty="0"/>
              <a:t>a sensing session shall be decided by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20Y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1N</a:t>
            </a:r>
            <a:r>
              <a:rPr lang="en-US" altLang="zh-CN" sz="1800" b="1" kern="0" dirty="0"/>
              <a:t>, 3A)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(18Y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1N</a:t>
            </a:r>
            <a:r>
              <a:rPr lang="en-US" altLang="zh-CN" sz="1800" b="1" dirty="0">
                <a:highlight>
                  <a:srgbClr val="00FF00"/>
                </a:highlight>
              </a:rPr>
              <a:t>, 2A)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>
                <a:solidFill>
                  <a:srgbClr val="FF0000"/>
                </a:solidFill>
              </a:rPr>
              <a:t>3</a:t>
            </a:r>
            <a:r>
              <a:rPr lang="en-US" altLang="zh-CN" sz="1800" kern="0" dirty="0"/>
              <a:t> 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04319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9, 12, 15 (Plenary)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21476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January 2021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January plenary</a:t>
            </a:r>
            <a:r>
              <a:rPr lang="en-US" altLang="zh-CN" sz="1600" dirty="0" smtClean="0"/>
              <a:t>: </a:t>
            </a:r>
            <a:r>
              <a:rPr lang="en-US" altLang="zh-CN" sz="1600" dirty="0">
                <a:hlinkClick r:id="rId3"/>
              </a:rPr>
              <a:t>https://mentor.ieee.org/802.11/dcn/21/11-21-0120-01-00bf-meeting-minutes-january-2021.docx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January </a:t>
            </a:r>
            <a:r>
              <a:rPr lang="en-US" altLang="zh-CN" sz="1600" dirty="0" smtClean="0"/>
              <a:t>- March: </a:t>
            </a:r>
          </a:p>
          <a:p>
            <a:pPr marL="714375" lvl="1" indent="0">
              <a:buNone/>
            </a:pPr>
            <a:r>
              <a:rPr lang="en-US" altLang="zh-CN" sz="1600" dirty="0">
                <a:hlinkClick r:id="rId4"/>
              </a:rPr>
              <a:t>https://mentor.ieee.org/802.11/dcn/21/11-21-0227-01-00bf-802-11bf-teleconference-minutes-february-2021.docx</a:t>
            </a: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 smtClean="0"/>
          </a:p>
          <a:p>
            <a:r>
              <a:rPr lang="en-US" altLang="zh-CN" sz="2000" dirty="0"/>
              <a:t>Move: Leif Wilhelmsson 	Second: Rui Yang	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38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session may be comprised of multiple burst instances.</a:t>
            </a:r>
          </a:p>
          <a:p>
            <a:pPr lvl="1">
              <a:defRPr/>
            </a:pPr>
            <a:endParaRPr lang="en-US" altLang="zh-CN" kern="0" dirty="0" smtClean="0"/>
          </a:p>
          <a:p>
            <a:pPr lvl="1"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Sang Kim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/>
              <a:t>Cheng Chen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Preliminary </a:t>
            </a:r>
            <a:r>
              <a:rPr lang="en-US" altLang="zh-CN" b="1" kern="0" dirty="0"/>
              <a:t>Result</a:t>
            </a:r>
            <a:r>
              <a:rPr lang="en-US" altLang="zh-CN" b="1" kern="0" dirty="0" smtClean="0"/>
              <a:t>: </a:t>
            </a:r>
            <a:r>
              <a:rPr lang="en-US" altLang="zh-CN" b="1" kern="0" dirty="0"/>
              <a:t>Motion Passes </a:t>
            </a:r>
            <a:r>
              <a:rPr lang="en-US" altLang="zh-CN" b="1" kern="0" dirty="0" smtClean="0"/>
              <a:t>(65Y/2N/14A)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Result</a:t>
            </a:r>
            <a:r>
              <a:rPr lang="en-US" altLang="zh-CN" b="1" kern="0" dirty="0" smtClean="0"/>
              <a:t>*: </a:t>
            </a:r>
            <a:r>
              <a:rPr lang="en-US" altLang="zh-CN" dirty="0" smtClean="0">
                <a:highlight>
                  <a:srgbClr val="00FF00"/>
                </a:highlight>
              </a:rPr>
              <a:t>Motion </a:t>
            </a:r>
            <a:r>
              <a:rPr lang="en-US" altLang="zh-CN" dirty="0">
                <a:highlight>
                  <a:srgbClr val="00FF00"/>
                </a:highlight>
              </a:rPr>
              <a:t>Passes </a:t>
            </a:r>
            <a:r>
              <a:rPr lang="en-US" altLang="zh-CN" dirty="0" smtClean="0">
                <a:highlight>
                  <a:srgbClr val="00FF00"/>
                </a:highlight>
              </a:rPr>
              <a:t>(58Y/2N/11A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 smtClean="0"/>
          </a:p>
          <a:p>
            <a:pPr marL="0" lvl="1" indent="0">
              <a:buNone/>
              <a:defRPr/>
            </a:pPr>
            <a:endParaRPr lang="en-US" altLang="zh-CN" b="1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endParaRPr lang="en-US" altLang="zh-CN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10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21/0145r4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398760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9517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en-US" sz="4000" dirty="0" smtClean="0">
                <a:solidFill>
                  <a:srgbClr val="0000FF"/>
                </a:solidFill>
              </a:rPr>
              <a:t>November 3, 6, 9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 smtClean="0"/>
              <a:t>A </a:t>
            </a:r>
            <a:r>
              <a:rPr lang="en-US" altLang="zh-CN" sz="1800" kern="0" dirty="0"/>
              <a:t>sensing session is composed of one or more of the following phases: setup phase, measurement phase, reporting phase, and termination phase.</a:t>
            </a:r>
          </a:p>
          <a:p>
            <a:pPr lvl="2">
              <a:defRPr/>
            </a:pPr>
            <a:r>
              <a:rPr lang="en-US" altLang="zh-CN" sz="1400" kern="0" dirty="0" smtClean="0"/>
              <a:t>In the setup phase, a sensing session is established, and operational parameters associated with the sensing session are determined and may be exchanged between STAs.</a:t>
            </a:r>
          </a:p>
          <a:p>
            <a:pPr lvl="2">
              <a:defRPr/>
            </a:pPr>
            <a:r>
              <a:rPr lang="en-US" altLang="zh-CN" sz="1400" kern="0" dirty="0" smtClean="0"/>
              <a:t>In the measurement phase, sensing measurements are performed.</a:t>
            </a:r>
          </a:p>
          <a:p>
            <a:pPr lvl="2">
              <a:defRPr/>
            </a:pPr>
            <a:r>
              <a:rPr lang="en-US" altLang="zh-CN" sz="1400" kern="0" dirty="0" smtClean="0"/>
              <a:t>In the reporting phase, sensing measurement results are reported.</a:t>
            </a:r>
          </a:p>
          <a:p>
            <a:pPr lvl="2">
              <a:defRPr/>
            </a:pPr>
            <a:r>
              <a:rPr lang="en-US" altLang="zh-CN" sz="1400" kern="0" dirty="0" smtClean="0"/>
              <a:t>In </a:t>
            </a:r>
            <a:r>
              <a:rPr lang="en-US" altLang="zh-CN" sz="1400" kern="0" dirty="0"/>
              <a:t>the termination phase, STAs stop performing measurements and terminate the sensing session</a:t>
            </a:r>
            <a:r>
              <a:rPr lang="en-US" altLang="zh-CN" sz="1400" kern="0" dirty="0" smtClean="0"/>
              <a:t>.</a:t>
            </a:r>
          </a:p>
          <a:p>
            <a:pPr lvl="2">
              <a:defRPr/>
            </a:pPr>
            <a:endParaRPr lang="en-US" altLang="zh-CN" sz="11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Cheng Chen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Second: </a:t>
            </a:r>
            <a:r>
              <a:rPr lang="en-US" altLang="zh-CN" sz="1800" b="1" kern="0" dirty="0"/>
              <a:t>Rajat </a:t>
            </a:r>
            <a:r>
              <a:rPr lang="en-US" altLang="zh-CN" sz="1800" b="1" kern="0" dirty="0" err="1"/>
              <a:t>Pushkarna</a:t>
            </a:r>
            <a:r>
              <a:rPr lang="en-US" altLang="zh-CN" sz="1800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</a:t>
            </a:r>
            <a:r>
              <a:rPr lang="en-US" altLang="zh-CN" sz="1800" b="1" kern="0" dirty="0" smtClean="0"/>
              <a:t>(24Y/1N/5A)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(21Y/1N/5A)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>
              <a:spcBef>
                <a:spcPct val="0"/>
              </a:spcBef>
              <a:buNone/>
              <a:defRPr/>
            </a:pPr>
            <a:r>
              <a:rPr lang="en-US" altLang="zh-CN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Note</a:t>
            </a:r>
            <a:r>
              <a:rPr lang="zh-CN" alt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：  </a:t>
            </a:r>
            <a:endParaRPr lang="en-US" altLang="zh-CN" sz="1800" kern="0" dirty="0" smtClean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+mn-cs"/>
              </a:rPr>
              <a:t>3</a:t>
            </a: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 votes of non-voting members.</a:t>
            </a: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Related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document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</a:rPr>
              <a:t>21/01851r4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621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</a:t>
            </a:r>
            <a:r>
              <a:rPr lang="en-US" altLang="zh-CN" sz="4000" smtClean="0"/>
              <a:t>on </a:t>
            </a:r>
            <a:r>
              <a:rPr lang="en-US" altLang="zh-CN" sz="4000" smtClean="0">
                <a:solidFill>
                  <a:srgbClr val="0000FF"/>
                </a:solidFill>
              </a:rPr>
              <a:t>April 6</a:t>
            </a:r>
            <a:r>
              <a:rPr lang="en-US" altLang="en-US" sz="4000" smtClean="0"/>
              <a:t>.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989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/>
              <a:t>More than one sensing responder may participate in the measurement phase and reporting </a:t>
            </a:r>
            <a:r>
              <a:rPr lang="en-US" altLang="zh-CN" kern="0" dirty="0" smtClean="0"/>
              <a:t>phase.</a:t>
            </a:r>
            <a:endParaRPr lang="en-US" altLang="zh-CN" kern="0" dirty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Sang Kim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Rajat</a:t>
            </a:r>
            <a:r>
              <a:rPr lang="en-US" altLang="zh-CN" b="1" kern="0" dirty="0"/>
              <a:t> </a:t>
            </a:r>
            <a:r>
              <a:rPr lang="en-US" altLang="zh-CN" b="1" kern="0" dirty="0" err="1"/>
              <a:t>Pushkarna</a:t>
            </a: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Preliminary Result: Motion Passes </a:t>
            </a:r>
            <a:r>
              <a:rPr lang="en-US" altLang="zh-CN" b="1" kern="0" dirty="0" smtClean="0"/>
              <a:t>(35Y/0N/5A)</a:t>
            </a:r>
          </a:p>
          <a:p>
            <a:pPr marL="0" lvl="1" indent="0" algn="just">
              <a:buNone/>
              <a:defRPr/>
            </a:pPr>
            <a:r>
              <a:rPr lang="en-US" altLang="zh-CN" b="1" kern="0" dirty="0"/>
              <a:t>Result*: </a:t>
            </a:r>
            <a:r>
              <a:rPr lang="en-US" altLang="zh-CN" dirty="0">
                <a:highlight>
                  <a:srgbClr val="00FF00"/>
                </a:highlight>
              </a:rPr>
              <a:t>Motion Passes </a:t>
            </a:r>
            <a:r>
              <a:rPr lang="en-US" altLang="zh-CN" dirty="0" smtClean="0">
                <a:highlight>
                  <a:srgbClr val="00FF00"/>
                </a:highlight>
              </a:rPr>
              <a:t>(35Y/0N/4A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/>
          </a:p>
          <a:p>
            <a:pPr marL="0" lvl="1" indent="0" algn="just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600" kern="0" dirty="0" smtClean="0"/>
              <a:t> </a:t>
            </a:r>
            <a:r>
              <a:rPr lang="en-US" altLang="zh-CN" sz="1600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Related document 21/0145r5</a:t>
            </a: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9763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 smtClean="0"/>
              <a:t>11bf </a:t>
            </a:r>
            <a:r>
              <a:rPr lang="en-US" altLang="zh-CN" kern="0" dirty="0"/>
              <a:t>shall define an optional negotiation process in the sensing setup phase for a sensing initiator and sensing responder(s) to exchange and agree on operational parameters associated with a sensing session. </a:t>
            </a:r>
            <a:endParaRPr lang="en-US" altLang="zh-CN" kern="0" dirty="0" smtClean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Cheng Chen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Jinsoo</a:t>
            </a:r>
            <a:r>
              <a:rPr lang="en-US" altLang="zh-CN" b="1" kern="0" dirty="0"/>
              <a:t> Choi</a:t>
            </a:r>
            <a:r>
              <a:rPr lang="en-US" altLang="zh-CN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</a:t>
            </a:r>
            <a:r>
              <a:rPr lang="en-US" altLang="zh-CN" b="1" kern="0" smtClean="0"/>
              <a:t>: </a:t>
            </a:r>
            <a:r>
              <a:rPr lang="en-US" altLang="zh-CN">
                <a:highlight>
                  <a:srgbClr val="00FF00"/>
                </a:highlight>
              </a:rPr>
              <a:t>Approved by unanimous consent</a:t>
            </a:r>
            <a:endParaRPr lang="en-US" altLang="zh-CN" b="1" kern="0" dirty="0" smtClean="0"/>
          </a:p>
          <a:p>
            <a:pPr marL="0" lvl="1" indent="0" algn="just">
              <a:buNone/>
              <a:defRPr/>
            </a:pPr>
            <a:endParaRPr lang="en-US" altLang="zh-CN" b="1" kern="0" dirty="0"/>
          </a:p>
          <a:p>
            <a:pPr marL="0" lvl="1" indent="0" algn="just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21/0370r1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213955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May 11, 14, 17 (Interim)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2132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March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March 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mentor.ieee.org/802.11/dcn/21/11-21-0476-00-00bf-meeting-minutes-march-2021.docx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March - April: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mentor.ieee.org/802.11/dcn/21/11-21-0547-00-00bf-802-11bf-teleconference-minutes-march-2021.docx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mentor.ieee.org/802.11/dcn/21/11-21-0645-03-00bf-802-11bf-teleconference-minutes-april-2021.docx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Claudio Da Silva 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52971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11bf amendment defines an optional threshold based measurement and </a:t>
            </a:r>
            <a:r>
              <a:rPr lang="en-US" altLang="zh-CN" sz="1800" kern="0" dirty="0" smtClean="0"/>
              <a:t>reporting procedure </a:t>
            </a:r>
            <a:r>
              <a:rPr lang="en-US" altLang="zh-CN" sz="1800" kern="0" dirty="0"/>
              <a:t>in which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difference between the current measured CSI and the previous measured CSI is quantified. The difference is referred to as CSI variation.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A threshold value to be used by the sensing receiver in the threshold based procedure is defined. 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By comparing the CSI variation with the threshold, the sensing receiver can send a feedback resulting from the large CSI variation to the sensing transmitter.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Whether the threshold is predefined, or defined by the sensing receiver, transmitter, initiator or responder is TBD.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threshold based procedure is not always required (Procedure A in 21/0351r5 is not always required).</a:t>
            </a:r>
          </a:p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Mengshi</a:t>
            </a:r>
            <a:r>
              <a:rPr lang="en-US" altLang="zh-CN" sz="1800" b="1" kern="0" dirty="0" smtClean="0"/>
              <a:t> Hu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 Junghoon </a:t>
            </a:r>
            <a:r>
              <a:rPr lang="en-US" altLang="zh-CN" sz="1800" b="1" kern="0" dirty="0"/>
              <a:t>Suh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21 Y/ 7N/ 11A)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(</a:t>
            </a:r>
            <a:r>
              <a:rPr lang="en-US" altLang="zh-CN" sz="1800" dirty="0" smtClean="0">
                <a:highlight>
                  <a:srgbClr val="00FF00"/>
                </a:highlight>
              </a:rPr>
              <a:t>21Y/6N/10A)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21/0351r5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67731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June </a:t>
            </a:r>
            <a:r>
              <a:rPr lang="en-US" altLang="zh-CN" sz="4000" dirty="0" smtClean="0">
                <a:solidFill>
                  <a:srgbClr val="0000FF"/>
                </a:solidFill>
              </a:rPr>
              <a:t>1, 8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6175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adopt the document (21-0782r2) as the initial official Channel Models document for IEEE </a:t>
            </a:r>
            <a:r>
              <a:rPr lang="en-US" altLang="zh-CN" sz="1800" kern="0" dirty="0" smtClean="0"/>
              <a:t>802.11bf</a:t>
            </a:r>
            <a:r>
              <a:rPr lang="en-US" altLang="zh-CN" sz="1800" kern="0" dirty="0"/>
              <a:t>.</a:t>
            </a:r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Meihong</a:t>
            </a:r>
            <a:r>
              <a:rPr lang="en-US" altLang="zh-CN" sz="1800" b="1" kern="0" dirty="0" smtClean="0"/>
              <a:t> Zhang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Rui Du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26Y/ 1N/ 17A)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(26Y/1N/16A</a:t>
            </a:r>
            <a:r>
              <a:rPr lang="en-US" altLang="zh-CN" sz="1800" dirty="0">
                <a:highlight>
                  <a:srgbClr val="00FF00"/>
                </a:highlight>
              </a:rPr>
              <a:t>)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1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21/0782r2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26494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July Plenary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90637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Approve SENS SG and TGbf 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SENS SG </a:t>
            </a:r>
            <a:r>
              <a:rPr lang="en-US" altLang="zh-CN" sz="2000" dirty="0" smtClean="0"/>
              <a:t>and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September 2020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September interim: </a:t>
            </a:r>
            <a:r>
              <a:rPr lang="en-US" altLang="zh-CN" sz="1600" dirty="0">
                <a:hlinkClick r:id="rId3"/>
              </a:rPr>
              <a:t>https://mentor.ieee.org/802.11/dcn/20/11-20-1465-00-SENS-wlan-sensing-sg-september-2020-interim-meeting-minutes.docx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Teleconferences September-October: </a:t>
            </a:r>
            <a:r>
              <a:rPr lang="en-US" altLang="zh-CN" sz="1600" dirty="0">
                <a:hlinkClick r:id="rId4"/>
              </a:rPr>
              <a:t>https://mentor.ieee.org/802.11/dcn/20/11-20-1729-00-00bf-ieee-802-11bf-teleconference-meeting-minutes-september-and-october-2020.docx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endParaRPr lang="en-US" altLang="zh-CN" sz="2000" dirty="0"/>
          </a:p>
          <a:p>
            <a:r>
              <a:rPr lang="en-US" altLang="zh-CN" sz="2000" dirty="0"/>
              <a:t>Move: Claudio da Silva		Second: </a:t>
            </a:r>
            <a:r>
              <a:rPr lang="en-US" altLang="zh-CN" sz="2000" dirty="0" smtClean="0"/>
              <a:t>Sang Kim 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794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May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May Interim</a:t>
            </a:r>
            <a:r>
              <a:rPr lang="en-US" altLang="zh-CN" sz="1600" dirty="0"/>
              <a:t>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mentor.ieee.org/802.11/dcn/21/11-21-0870-02-00bf-meeting-minutes-may-2021.docx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May - July: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mentor.ieee.org/802.11/dcn/21/11-21-0914-03-00bf-ieee-802-11bf-teleconference-minutes-may-july-2021.docx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Assaf Kasher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277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20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CSI (that is, the channel measured during the training symbols of a received PPDU) is a type of sensing measurement result for sub-7 GHz WLAN sensing.</a:t>
            </a: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Claudio Da Silva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Assaf Kasher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36/0/5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67938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6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400" kern="0" dirty="0" smtClean="0"/>
              <a:t>To </a:t>
            </a:r>
            <a:r>
              <a:rPr lang="en-US" altLang="zh-CN" sz="1400" kern="0" dirty="0"/>
              <a:t>enable sub-7 GHz WLAN sensing, an RXVECTOR parameter CSI_ESTIMATE is defined that contains the channel measured during the training symbols of the received PPDU.</a:t>
            </a:r>
          </a:p>
          <a:p>
            <a:pPr lvl="1" algn="just">
              <a:defRPr/>
            </a:pPr>
            <a:r>
              <a:rPr lang="en-US" altLang="zh-CN" sz="1400" kern="0" dirty="0" smtClean="0"/>
              <a:t>A </a:t>
            </a:r>
            <a:r>
              <a:rPr lang="en-US" altLang="zh-CN" sz="1400" kern="0" dirty="0"/>
              <a:t>Sensing Measurement Report frame, which allows a sensing receiver to report sensing measurements, is defined. This new frame contains at least the following two fields: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control field: Contains information necessary to interpret the measurement report field.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field: Carries CSI measurements obtained by a sensing receiver.</a:t>
            </a:r>
          </a:p>
          <a:p>
            <a:pPr lvl="1" algn="just">
              <a:defRPr/>
            </a:pPr>
            <a:r>
              <a:rPr lang="en-US" altLang="zh-CN" sz="1400" kern="0" dirty="0" smtClean="0"/>
              <a:t>The </a:t>
            </a:r>
            <a:r>
              <a:rPr lang="en-US" altLang="zh-CN" sz="1400" kern="0" dirty="0"/>
              <a:t>format of CSI_ESTIMATE is the same one used in the measurement report field within the Sensing Measurement Report frame.  The format of CSI_ESTIMATE is TBD.</a:t>
            </a:r>
          </a:p>
          <a:p>
            <a:pPr lvl="1" algn="just">
              <a:defRPr/>
            </a:pPr>
            <a:r>
              <a:rPr lang="en-US" altLang="zh-CN" sz="1400" kern="0" dirty="0" smtClean="0"/>
              <a:t>Transmission </a:t>
            </a:r>
            <a:r>
              <a:rPr lang="en-US" altLang="zh-CN" sz="1400" kern="0" dirty="0"/>
              <a:t>of the Sensing Measurement Report frame is initiated by an MLME primitive.  Both immediate and delayed reporting are acceptable.</a:t>
            </a:r>
          </a:p>
          <a:p>
            <a:pPr algn="just">
              <a:defRPr/>
            </a:pPr>
            <a:endParaRPr lang="en-US" altLang="zh-CN" sz="8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Claudio Da Silva</a:t>
            </a:r>
            <a:r>
              <a:rPr lang="en-US" altLang="zh-CN" sz="1600" b="1" dirty="0" smtClean="0"/>
              <a:t>		</a:t>
            </a:r>
            <a:r>
              <a:rPr lang="en-US" altLang="zh-CN" sz="1600" b="1" kern="0" dirty="0" smtClean="0"/>
              <a:t>Second</a:t>
            </a:r>
            <a:r>
              <a:rPr lang="en-US" altLang="zh-CN" sz="1600" b="1" kern="0" dirty="0"/>
              <a:t>: </a:t>
            </a:r>
            <a:r>
              <a:rPr lang="en-US" altLang="zh-CN" sz="1600" b="1" kern="0" dirty="0" err="1"/>
              <a:t>Rajat</a:t>
            </a:r>
            <a:r>
              <a:rPr lang="en-US" altLang="zh-CN" sz="1600" b="1" kern="0" dirty="0"/>
              <a:t> </a:t>
            </a:r>
            <a:r>
              <a:rPr lang="en-US" altLang="zh-CN" sz="1600" b="1" kern="0" dirty="0" err="1"/>
              <a:t>Pushkarna</a:t>
            </a:r>
            <a:endParaRPr lang="en-US" altLang="zh-CN" sz="16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1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Result: </a:t>
            </a:r>
            <a:r>
              <a:rPr lang="en-US" altLang="zh-CN" sz="16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600" dirty="0" smtClean="0">
                <a:highlight>
                  <a:srgbClr val="00FF00"/>
                </a:highlight>
              </a:rPr>
              <a:t>consent</a:t>
            </a:r>
            <a:endParaRPr lang="en-US" altLang="zh-CN" sz="1600" b="1" kern="0" dirty="0"/>
          </a:p>
          <a:p>
            <a:pPr marL="0" lvl="1" indent="0" algn="just">
              <a:buNone/>
              <a:defRPr/>
            </a:pPr>
            <a:endParaRPr lang="en-US" altLang="zh-CN" sz="1000" kern="0" dirty="0" smtClean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22/6/8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00" b="1" kern="0" dirty="0"/>
          </a:p>
        </p:txBody>
      </p:sp>
    </p:spTree>
    <p:extLst>
      <p:ext uri="{BB962C8B-B14F-4D97-AF65-F5344CB8AC3E}">
        <p14:creationId xmlns:p14="http://schemas.microsoft.com/office/powerpoint/2010/main" val="323846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measurement </a:t>
            </a:r>
            <a:r>
              <a:rPr lang="en-US" altLang="zh-CN" sz="1800" kern="0" dirty="0"/>
              <a:t>phase of sensing session, the NDP can be used for the channel measurement (e.g. CSI) between sensing transmitter and sensing receiver(s) in sub 7Ghz band. </a:t>
            </a:r>
          </a:p>
          <a:p>
            <a:pPr lvl="1" indent="-28575" algn="just"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 smtClean="0"/>
              <a:t>	</a:t>
            </a:r>
            <a:r>
              <a:rPr lang="en-US" altLang="zh-CN" sz="1600" kern="0" dirty="0" smtClean="0"/>
              <a:t>NDP </a:t>
            </a:r>
            <a:r>
              <a:rPr lang="en-US" altLang="zh-CN" sz="1600" kern="0" dirty="0"/>
              <a:t>format for sensing is TBD.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Dongguk Lim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Sang Kim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21/1015r1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26/0/8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426711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The Sensing Session is pairwise and is identified by MAC addresses and/or associated </a:t>
            </a:r>
            <a:r>
              <a:rPr lang="en-US" altLang="zh-CN" sz="1800" kern="0" dirty="0" smtClean="0"/>
              <a:t>AID/UID.</a:t>
            </a:r>
            <a:endParaRPr lang="en-US" altLang="zh-CN" sz="1800" kern="0" dirty="0"/>
          </a:p>
          <a:p>
            <a:pPr lvl="1" algn="just">
              <a:defRPr/>
            </a:pPr>
            <a:r>
              <a:rPr lang="en-US" altLang="zh-CN" sz="1800" kern="0" dirty="0" smtClean="0"/>
              <a:t>11bf </a:t>
            </a:r>
            <a:r>
              <a:rPr lang="en-US" altLang="zh-CN" sz="1800" kern="0" dirty="0"/>
              <a:t>shall define an optional negotiation process in the sensing setup phase for a sensing initiator and a sensing responder to exchange and agree on operational parameters associated with a sensing session. The initiator may maintain multiple sensing sessions.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</a:t>
            </a:r>
            <a:r>
              <a:rPr lang="en-US" altLang="zh-CN" sz="1800" b="1" kern="0" dirty="0" err="1"/>
              <a:t>Rajat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err="1"/>
              <a:t>Pushkarna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19/3/15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60508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Setup ID may be used to identify attributes of the sensing measurement instances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Instance ID may be used to identify the sensing measurement instance that utilizes attributes of the same Measurement Setup ID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Dialog Token field may be a possibility to contain both IDs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Cheng Chen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20/1/11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95448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August 17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25717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process where an AP sends a Trigger frame to check the availability of STAs. If a STA is available, it responds with a CTS-to-self..</a:t>
            </a:r>
            <a:endParaRPr lang="zh-CN" altLang="zh-CN" dirty="0"/>
          </a:p>
          <a:p>
            <a:pPr lvl="2"/>
            <a:r>
              <a:rPr lang="en-US" altLang="zh-CN" dirty="0"/>
              <a:t>UL sounding, in which an AP sends a Trigger frame to solicit NDP transmission(s) from STA(s), shall be present if at least one STA that is a sensing transmitter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DL sounding, in which an AP sends NDPA frame followed by NDP to STA(s), shall be present if at least one STA that is a sensing receiver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The order of the UL and DL sounding is TBD.</a:t>
            </a:r>
            <a:endParaRPr lang="zh-CN" altLang="zh-CN" dirty="0"/>
          </a:p>
          <a:p>
            <a:pPr lvl="2"/>
            <a:r>
              <a:rPr lang="en-US" altLang="zh-CN" dirty="0"/>
              <a:t>The details of the format of the Trigger frame and the NDPA frame are TBD.</a:t>
            </a:r>
            <a:endParaRPr lang="zh-CN" altLang="zh-CN" dirty="0"/>
          </a:p>
          <a:p>
            <a:pPr lvl="1"/>
            <a:r>
              <a:rPr lang="en-US" altLang="zh-CN" sz="1600" dirty="0"/>
              <a:t>Note: This is for HE/EHT STAs. Methods to support other STAs are TBD.</a:t>
            </a:r>
            <a:endParaRPr lang="zh-CN" altLang="zh-CN" sz="1600" dirty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01586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process where an AP sends a Trigger frame to check the availability of STAs. If a STA is available, it responds with a CTS-to-self..</a:t>
            </a:r>
            <a:endParaRPr lang="zh-CN" altLang="zh-CN" dirty="0"/>
          </a:p>
          <a:p>
            <a:pPr lvl="2"/>
            <a:r>
              <a:rPr lang="en-US" altLang="zh-CN" dirty="0"/>
              <a:t>UL sounding, in which an AP sends a Trigger frame to solicit NDP transmission(s) from STA(s), shall be present if at least one STA that is a sensing transmitter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DL sounding, in which an AP sends NDPA frame followed by NDP to STA(s), shall be present if at least one STA that is a sensing receiver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The order of the UL and DL sounding is TBD.</a:t>
            </a:r>
            <a:endParaRPr lang="zh-CN" altLang="zh-CN" dirty="0"/>
          </a:p>
          <a:p>
            <a:pPr lvl="2"/>
            <a:r>
              <a:rPr lang="en-US" altLang="zh-CN" dirty="0"/>
              <a:t>The details of the format of the Trigger frame and the NDPA frame are TBD.</a:t>
            </a:r>
            <a:endParaRPr lang="zh-CN" altLang="zh-CN" dirty="0"/>
          </a:p>
          <a:p>
            <a:pPr lvl="1"/>
            <a:r>
              <a:rPr lang="en-US" altLang="zh-CN" sz="1600" dirty="0"/>
              <a:t>Note: This is for HE/EHT STAs. Methods to support other STAs are TBD.</a:t>
            </a:r>
            <a:endParaRPr lang="zh-CN" altLang="zh-CN" sz="1600" dirty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Ali Raissinia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93247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49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>
                <a:solidFill>
                  <a:srgbClr val="FF0000"/>
                </a:solidFill>
              </a:rPr>
              <a:t>b </a:t>
            </a:r>
            <a:r>
              <a:rPr lang="en-US" altLang="zh-CN" sz="2800" dirty="0"/>
              <a:t>Motion to amend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Change the previous motion to:</a:t>
            </a:r>
          </a:p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</a:t>
            </a:r>
            <a:r>
              <a:rPr lang="en-US" altLang="zh-CN" dirty="0" smtClean="0"/>
              <a:t>phase where </a:t>
            </a:r>
            <a:r>
              <a:rPr lang="en-US" altLang="zh-CN" dirty="0"/>
              <a:t>an AP sends a Trigger frame to check the availability of STAs. If a STA is available, it responds with a CTS-to-self..</a:t>
            </a:r>
          </a:p>
          <a:p>
            <a:pPr lvl="2"/>
            <a:r>
              <a:rPr lang="en-US" altLang="zh-CN" dirty="0" smtClean="0"/>
              <a:t>TF </a:t>
            </a:r>
            <a:r>
              <a:rPr lang="en-US" altLang="zh-CN" dirty="0"/>
              <a:t>sounding, in which an AP sends a Trigger frame to solicit NDP transmission(s) from STA(s), shall be present if at least one STA that is a sensing transmitter responds in the polling.</a:t>
            </a:r>
          </a:p>
          <a:p>
            <a:pPr lvl="2"/>
            <a:r>
              <a:rPr lang="en-US" altLang="zh-CN" dirty="0" smtClean="0"/>
              <a:t>NDPA </a:t>
            </a:r>
            <a:r>
              <a:rPr lang="en-US" altLang="zh-CN" dirty="0"/>
              <a:t>sounding, in which an AP sends NDPA frame followed by NDP to STA(s), shall be present if at least one STA that is a sensing receiver responds in the polling.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order of the TF sounding and NDPA sounding is TBD.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details of the format of the Trigger frame and the NDPA frame are TBD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sz="1600" dirty="0"/>
              <a:t>Note: This is for HE and/or EHT STAs. Methods to support other STAs are TBD</a:t>
            </a:r>
            <a:r>
              <a:rPr lang="en-US" altLang="zh-CN" sz="1600" dirty="0" smtClean="0"/>
              <a:t>.</a:t>
            </a:r>
            <a:endParaRPr lang="zh-CN" altLang="zh-CN" sz="1600" dirty="0" smtClean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Junghoon Suh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highlight>
                  <a:srgbClr val="00FF00"/>
                </a:highlight>
              </a:rPr>
              <a:t>Approved by unanimous consent</a:t>
            </a:r>
            <a:endParaRPr lang="en-US" altLang="zh-CN" sz="1600" kern="0" dirty="0"/>
          </a:p>
          <a:p>
            <a:pPr marL="0" lvl="1" indent="0">
              <a:buNone/>
              <a:defRPr/>
            </a:pPr>
            <a:r>
              <a:rPr lang="en-US" altLang="zh-CN" sz="1400" kern="0" dirty="0" smtClean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9620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8702F4A-CED6-42F2-937E-7DBB9AD38D4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3072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1    Timeline Motion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0724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adopt the following timeline for </a:t>
            </a:r>
            <a:r>
              <a:rPr lang="en-US" altLang="zh-CN" sz="2000" dirty="0" err="1"/>
              <a:t>TGbf</a:t>
            </a:r>
            <a:r>
              <a:rPr lang="en-US" altLang="zh-CN" sz="2000" dirty="0"/>
              <a:t>.</a:t>
            </a:r>
          </a:p>
          <a:p>
            <a:pPr lvl="1" algn="just"/>
            <a:r>
              <a:rPr lang="en-US" altLang="zh-CN" sz="1600" dirty="0"/>
              <a:t>PAR approved		Sep, 2020</a:t>
            </a:r>
          </a:p>
          <a:p>
            <a:pPr lvl="1" algn="just"/>
            <a:r>
              <a:rPr lang="en-US" altLang="zh-CN" sz="1600" dirty="0"/>
              <a:t>First TG meeting		Oct, 2020</a:t>
            </a:r>
          </a:p>
          <a:p>
            <a:pPr lvl="1" algn="just"/>
            <a:r>
              <a:rPr lang="en-US" altLang="zh-CN" sz="1600" dirty="0"/>
              <a:t>D0.1 			</a:t>
            </a:r>
            <a:r>
              <a:rPr lang="en-US" altLang="zh-CN" sz="1600" i="1" dirty="0" smtClean="0"/>
              <a:t>Jan, 2022</a:t>
            </a:r>
          </a:p>
          <a:p>
            <a:pPr lvl="1" algn="just"/>
            <a:r>
              <a:rPr lang="en-US" altLang="zh-CN" sz="1600" dirty="0" smtClean="0"/>
              <a:t>Initial Letter Ballot (D1.0)	</a:t>
            </a:r>
            <a:r>
              <a:rPr lang="en-US" altLang="zh-CN" sz="1600" i="1" dirty="0" smtClean="0"/>
              <a:t>Jul, 2022 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(D2.0)		</a:t>
            </a:r>
            <a:r>
              <a:rPr lang="en-US" altLang="zh-CN" sz="1600" i="1" dirty="0" smtClean="0"/>
              <a:t>Jan, 2023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(D3.0)		</a:t>
            </a:r>
            <a:r>
              <a:rPr lang="en-US" altLang="zh-CN" sz="1600" i="1" dirty="0" smtClean="0"/>
              <a:t>May, 2023</a:t>
            </a:r>
          </a:p>
          <a:p>
            <a:pPr lvl="1" algn="just"/>
            <a:r>
              <a:rPr lang="en-US" altLang="zh-CN" sz="1600" dirty="0" smtClean="0"/>
              <a:t>Initial </a:t>
            </a:r>
            <a:r>
              <a:rPr lang="en-US" altLang="zh-CN" sz="1600" dirty="0"/>
              <a:t>SA Ballot (D4.0)		Sep </a:t>
            </a:r>
            <a:r>
              <a:rPr lang="en-US" altLang="zh-CN" sz="1600" dirty="0" smtClean="0"/>
              <a:t>2023</a:t>
            </a:r>
            <a:endParaRPr lang="en-US" altLang="zh-CN" sz="1600" dirty="0"/>
          </a:p>
          <a:p>
            <a:pPr lvl="1" algn="just"/>
            <a:r>
              <a:rPr lang="en-US" altLang="zh-CN" sz="1600" dirty="0"/>
              <a:t>Final 802.11 WG approval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smtClean="0"/>
              <a:t>802 EC approval	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err="1" smtClean="0"/>
              <a:t>RevCom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and SASB approval	Sep </a:t>
            </a:r>
            <a:r>
              <a:rPr lang="en-US" altLang="zh-CN" sz="1600" dirty="0" smtClean="0"/>
              <a:t>2024</a:t>
            </a:r>
            <a:endParaRPr lang="en-US" altLang="zh-CN" sz="1600" dirty="0"/>
          </a:p>
          <a:p>
            <a:endParaRPr lang="en-US" altLang="zh-CN" sz="1800" dirty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Move:  Oscar Au 		Second: Assaf Kasher 	</a:t>
            </a:r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Result:</a:t>
            </a:r>
            <a:r>
              <a:rPr lang="en-US" altLang="zh-CN" sz="1800" dirty="0">
                <a:highlight>
                  <a:srgbClr val="00FF00"/>
                </a:highlight>
              </a:rPr>
              <a:t> 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  <a:r>
              <a:rPr lang="en-US" altLang="zh-CN" sz="1800" dirty="0"/>
              <a:t> </a:t>
            </a: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Note</a:t>
            </a:r>
            <a:r>
              <a:rPr lang="zh-CN" altLang="en-US" sz="1800" dirty="0" smtClean="0"/>
              <a:t>： </a:t>
            </a:r>
            <a:r>
              <a:rPr lang="en-US" altLang="zh-CN" sz="1800" dirty="0"/>
              <a:t> Related document </a:t>
            </a:r>
            <a:r>
              <a:rPr lang="en-US" altLang="zh-CN" sz="1800" dirty="0" smtClean="0"/>
              <a:t>20/1746r1</a:t>
            </a:r>
            <a:endParaRPr lang="en-US" altLang="zh-CN" sz="1800" dirty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358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</a:t>
            </a:r>
            <a:r>
              <a:rPr lang="en-US" altLang="zh-CN" dirty="0" smtClean="0"/>
              <a:t>phase where </a:t>
            </a:r>
            <a:r>
              <a:rPr lang="en-US" altLang="zh-CN" dirty="0"/>
              <a:t>an AP sends a Trigger frame to check the availability of STAs. If a STA is available, it responds with a CTS-to-self..</a:t>
            </a:r>
          </a:p>
          <a:p>
            <a:pPr lvl="2"/>
            <a:r>
              <a:rPr lang="en-US" altLang="zh-CN" dirty="0" smtClean="0"/>
              <a:t>TF </a:t>
            </a:r>
            <a:r>
              <a:rPr lang="en-US" altLang="zh-CN" dirty="0"/>
              <a:t>sounding, in which an AP sends a Trigger frame to solicit NDP transmission(s) from STA(s), shall be present if at least one STA that is a sensing transmitter responds in the polling.</a:t>
            </a:r>
          </a:p>
          <a:p>
            <a:pPr lvl="2"/>
            <a:r>
              <a:rPr lang="en-US" altLang="zh-CN" dirty="0" smtClean="0"/>
              <a:t>NDPA </a:t>
            </a:r>
            <a:r>
              <a:rPr lang="en-US" altLang="zh-CN" dirty="0"/>
              <a:t>sounding, in which an AP sends NDPA frame followed by NDP to STA(s), shall be present if at least one STA that is a sensing receiver responds in the polling.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order of the TF sounding and NDPA sounding is TBD.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details of the format of the Trigger frame and the NDPA frame are TBD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sz="1600" dirty="0"/>
              <a:t>Note: This is for HE and/or EHT STAs. Methods to support other STAs are TBD</a:t>
            </a:r>
            <a:r>
              <a:rPr lang="en-US" altLang="zh-CN" sz="1600" dirty="0" smtClean="0"/>
              <a:t>.</a:t>
            </a:r>
            <a:endParaRPr lang="zh-CN" altLang="zh-CN" sz="1600" dirty="0" smtClean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Junghoon </a:t>
            </a:r>
            <a:r>
              <a:rPr lang="en-US" altLang="zh-CN" sz="1600" b="1" kern="0" dirty="0" smtClean="0"/>
              <a:t>Suh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highlight>
                  <a:srgbClr val="00FF00"/>
                </a:highlight>
              </a:rPr>
              <a:t>Approved by unanimous consent</a:t>
            </a:r>
            <a:endParaRPr lang="en-US" altLang="zh-CN" sz="16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/>
          </a:p>
          <a:p>
            <a:pPr marL="0" lvl="1" indent="0">
              <a:buNone/>
              <a:defRPr/>
            </a:pPr>
            <a:r>
              <a:rPr lang="en-US" altLang="zh-CN" sz="1400" kern="0" dirty="0" smtClean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138413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August 31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551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NDPA sounding defined in 11bf consists of</a:t>
            </a:r>
            <a:r>
              <a:rPr lang="en-US" altLang="zh-CN" sz="1600" dirty="0" smtClean="0"/>
              <a:t>:</a:t>
            </a:r>
            <a:endParaRPr lang="zh-CN" altLang="zh-CN" sz="1600" dirty="0" smtClean="0"/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measurement is initiated by an NDP Announcement frame. 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transmitter shall transmit an NDP SIFS after transmitting the NDP Announcement frame.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detailed definition of the NDP Announcement frame is TBD.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process to validate the STA(s) participation is TBD</a:t>
            </a:r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This can be applied to pre-HE STAs (i.e. not limited to HE and/or EHT STAs</a:t>
            </a:r>
            <a:r>
              <a:rPr lang="en-US" altLang="zh-CN" sz="1600" dirty="0" smtClean="0"/>
              <a:t>)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Dongguk </a:t>
            </a:r>
            <a:r>
              <a:rPr lang="en-US" altLang="zh-CN" sz="1600" b="1" kern="0" dirty="0" smtClean="0"/>
              <a:t>Lim 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Claudio da Silva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187143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b </a:t>
            </a:r>
            <a:r>
              <a:rPr lang="en-US" altLang="zh-CN" sz="2800" dirty="0" smtClean="0"/>
              <a:t>Motion </a:t>
            </a:r>
            <a:r>
              <a:rPr lang="en-US" altLang="zh-CN" sz="2800" dirty="0"/>
              <a:t>to amend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Change the previous motion to:</a:t>
            </a:r>
          </a:p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NDPA sounding defined in 11bf consists of</a:t>
            </a:r>
            <a:r>
              <a:rPr lang="en-US" altLang="zh-CN" sz="1600" dirty="0" smtClean="0"/>
              <a:t>:</a:t>
            </a:r>
            <a:endParaRPr lang="zh-CN" altLang="zh-CN" sz="1600" dirty="0" smtClean="0"/>
          </a:p>
          <a:p>
            <a:pPr lvl="2"/>
            <a:r>
              <a:rPr lang="en-US" altLang="zh-CN" sz="1400" dirty="0" smtClean="0"/>
              <a:t>A </a:t>
            </a:r>
            <a:r>
              <a:rPr lang="en-US" altLang="zh-CN" sz="1400" dirty="0"/>
              <a:t>transmission of an NDP Announcement frame </a:t>
            </a:r>
          </a:p>
          <a:p>
            <a:pPr lvl="2"/>
            <a:r>
              <a:rPr lang="en-US" altLang="zh-CN" sz="1400" dirty="0" smtClean="0"/>
              <a:t>A </a:t>
            </a:r>
            <a:r>
              <a:rPr lang="en-US" altLang="zh-CN" sz="1400" dirty="0"/>
              <a:t>transmission of an NDP SIFS after transmitting the NDP Announcement </a:t>
            </a:r>
            <a:r>
              <a:rPr lang="en-US" altLang="zh-CN" sz="1400" dirty="0" smtClean="0"/>
              <a:t>frame</a:t>
            </a:r>
          </a:p>
          <a:p>
            <a:pPr lvl="2"/>
            <a:endParaRPr lang="en-US" altLang="zh-CN" sz="1400" dirty="0" smtClean="0"/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</a:t>
            </a:r>
            <a:r>
              <a:rPr lang="en-US" altLang="zh-CN" sz="1600" dirty="0" smtClean="0"/>
              <a:t>The detailed definition of the NDP Announcement frame is TBD.</a:t>
            </a:r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This may be applied to pre-HE STAs (i.e. not limited to HE and/or EHT STAs)</a:t>
            </a:r>
            <a:endParaRPr lang="en-US" altLang="zh-CN" sz="1600" dirty="0" smtClean="0"/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</a:t>
            </a:r>
            <a:r>
              <a:rPr lang="en-US" altLang="zh-CN" sz="1600" b="1" kern="0" dirty="0"/>
              <a:t>: Rui Yang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 Solomon Trainin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 smtClean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by unanimous consent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 smtClean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62842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The NDPA sounding defined in 11bf consists of:</a:t>
            </a:r>
            <a:endParaRPr lang="zh-CN" altLang="zh-CN" sz="1600" dirty="0"/>
          </a:p>
          <a:p>
            <a:pPr lvl="2"/>
            <a:r>
              <a:rPr lang="en-US" altLang="zh-CN" sz="1400" dirty="0"/>
              <a:t>A transmission of an NDP Announcement frame </a:t>
            </a:r>
          </a:p>
          <a:p>
            <a:pPr lvl="2"/>
            <a:r>
              <a:rPr lang="en-US" altLang="zh-CN" sz="1400" dirty="0"/>
              <a:t>A transmission of an NDP SIFS after transmitting the NDP Announcement frame</a:t>
            </a:r>
          </a:p>
          <a:p>
            <a:pPr lvl="2"/>
            <a:endParaRPr lang="en-US" altLang="zh-CN" sz="1400" dirty="0"/>
          </a:p>
          <a:p>
            <a:pPr lvl="1"/>
            <a:r>
              <a:rPr lang="en-US" altLang="zh-CN" sz="1600" dirty="0"/>
              <a:t>Note : The detailed definition of the NDP Announcement frame is TBD.</a:t>
            </a:r>
          </a:p>
          <a:p>
            <a:pPr lvl="1"/>
            <a:r>
              <a:rPr lang="en-US" altLang="zh-CN" sz="1600" dirty="0"/>
              <a:t>Note : This may be applied to pre-HE STAs (i.e. not limited to HE and/or EHT STAs)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Move: </a:t>
            </a:r>
            <a:r>
              <a:rPr lang="en-US" altLang="zh-CN" sz="1600" b="1" kern="0" dirty="0" err="1"/>
              <a:t>Dongguk</a:t>
            </a:r>
            <a:r>
              <a:rPr lang="en-US" altLang="zh-CN" sz="1600" b="1" kern="0" dirty="0"/>
              <a:t> Lim 	</a:t>
            </a:r>
            <a:r>
              <a:rPr lang="en-US" altLang="zh-CN" sz="1600" b="1" dirty="0"/>
              <a:t>	</a:t>
            </a:r>
            <a:r>
              <a:rPr lang="en-US" altLang="zh-CN" sz="1600" b="1" kern="0" dirty="0"/>
              <a:t>Second: Claudio da Silva </a:t>
            </a:r>
            <a:endParaRPr lang="en-US" altLang="zh-CN" sz="16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by unanimous consent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11359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55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September </a:t>
            </a:r>
            <a:r>
              <a:rPr lang="en-US" altLang="zh-CN" sz="4000" dirty="0">
                <a:solidFill>
                  <a:srgbClr val="0000FF"/>
                </a:solidFill>
              </a:rPr>
              <a:t>7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7920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The TF sounding defined in 11bf consists of followings:</a:t>
            </a:r>
            <a:endParaRPr lang="zh-CN" altLang="zh-CN" sz="1600" dirty="0" smtClean="0"/>
          </a:p>
          <a:p>
            <a:pPr lvl="2"/>
            <a:r>
              <a:rPr lang="en-US" altLang="zh-CN" sz="1400" dirty="0"/>
              <a:t>The Trigger frame is used to solicit the NDP transmission(s).  </a:t>
            </a:r>
          </a:p>
          <a:p>
            <a:pPr lvl="2"/>
            <a:r>
              <a:rPr lang="en-US" altLang="zh-CN" sz="1400" dirty="0"/>
              <a:t>The transmitter(s) shall transmit an NDP SIFS after receiving the Trigger frame.</a:t>
            </a:r>
          </a:p>
          <a:p>
            <a:pPr lvl="1"/>
            <a:r>
              <a:rPr lang="en-US" altLang="zh-CN" sz="1600" dirty="0"/>
              <a:t>Note :The detailed definition of the Trigger frame is TBD.</a:t>
            </a:r>
          </a:p>
          <a:p>
            <a:pPr lvl="1"/>
            <a:r>
              <a:rPr lang="en-US" altLang="zh-CN" sz="1600" dirty="0"/>
              <a:t>Note : This is for HE and/or EHT STAs. Supporting other STAs are </a:t>
            </a:r>
            <a:r>
              <a:rPr lang="en-US" altLang="zh-CN" sz="1600" dirty="0" smtClean="0"/>
              <a:t>TBD.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Dongguk </a:t>
            </a:r>
            <a:r>
              <a:rPr lang="en-US" altLang="zh-CN" sz="1600" b="1" kern="0" dirty="0" smtClean="0"/>
              <a:t>Lim 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by unanimous consent</a:t>
            </a:r>
            <a:endParaRPr lang="en-US" altLang="zh-CN" sz="10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 smtClean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29Y/0N/7A ( </a:t>
            </a:r>
            <a:r>
              <a:rPr lang="en-US" altLang="zh-CN" sz="1100" kern="0" dirty="0"/>
              <a:t>Y/ N/ A)</a:t>
            </a:r>
          </a:p>
        </p:txBody>
      </p:sp>
    </p:spTree>
    <p:extLst>
      <p:ext uri="{BB962C8B-B14F-4D97-AF65-F5344CB8AC3E}">
        <p14:creationId xmlns:p14="http://schemas.microsoft.com/office/powerpoint/2010/main" val="22003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September </a:t>
            </a:r>
            <a:r>
              <a:rPr lang="en-US" altLang="zh-CN" sz="4000" dirty="0" smtClean="0">
                <a:solidFill>
                  <a:srgbClr val="0000FF"/>
                </a:solidFill>
              </a:rPr>
              <a:t>Interim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863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58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>
                <a:solidFill>
                  <a:srgbClr val="0000FF"/>
                </a:solidFill>
              </a:rPr>
              <a:t>July</a:t>
            </a:r>
            <a:r>
              <a:rPr lang="en-US" altLang="zh-CN" sz="2000" dirty="0"/>
              <a:t> 2021 meeting to today</a:t>
            </a:r>
            <a:r>
              <a:rPr lang="en-US" altLang="zh-CN" sz="2000" dirty="0" smtClean="0"/>
              <a:t>:</a:t>
            </a:r>
          </a:p>
          <a:p>
            <a:pPr algn="just"/>
            <a:endParaRPr lang="en-US" altLang="zh-CN" sz="20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July 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mentor.ieee.org/802.11/dcn/21/11-21-1306-00-00bf-ieee-802-11bf-july-2021-plenary-meeting-minutes.docx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July - September: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mentor.ieee.org/802.11/dcn/21/11-21-1314-04-00bf-ieee-802-11bf-teleconference-minutes-july-september-2021.docx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</a:t>
            </a:r>
            <a:r>
              <a:rPr lang="en-US" altLang="zh-CN" sz="2000" dirty="0" smtClean="0"/>
              <a:t> 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</a:t>
            </a:r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94012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59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adopt the document (21-0782r2) as the initial official Channel Models document for IEEE </a:t>
            </a:r>
            <a:r>
              <a:rPr lang="en-US" altLang="zh-CN" sz="1800" kern="0" dirty="0" smtClean="0"/>
              <a:t>802.11bf</a:t>
            </a:r>
            <a:r>
              <a:rPr lang="en-US" altLang="zh-CN" sz="1800" kern="0" dirty="0"/>
              <a:t>.</a:t>
            </a:r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smtClean="0"/>
              <a:t>Yi </a:t>
            </a:r>
            <a:r>
              <a:rPr lang="en-US" altLang="zh-CN" sz="1800" b="1" kern="0" dirty="0" err="1" smtClean="0"/>
              <a:t>Lv</a:t>
            </a:r>
            <a:r>
              <a:rPr lang="en-US" altLang="zh-CN" sz="1800" b="1" kern="0" dirty="0" smtClean="0"/>
              <a:t>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</a:t>
            </a:r>
            <a:r>
              <a:rPr lang="en-US" altLang="zh-CN" sz="1800" b="1" kern="0" dirty="0" smtClean="0"/>
              <a:t> </a:t>
            </a:r>
            <a:r>
              <a:rPr lang="en-US" altLang="zh-CN" sz="1800" b="1" kern="0" dirty="0"/>
              <a:t>( </a:t>
            </a:r>
            <a:r>
              <a:rPr lang="en-US" altLang="zh-CN" sz="1800" b="1" kern="0" dirty="0" smtClean="0"/>
              <a:t>Y</a:t>
            </a:r>
            <a:r>
              <a:rPr lang="en-US" altLang="zh-CN" sz="1800" b="1" kern="0" dirty="0" smtClean="0"/>
              <a:t>/ </a:t>
            </a:r>
            <a:r>
              <a:rPr lang="en-US" altLang="zh-CN" sz="1800" b="1" kern="0" dirty="0" smtClean="0"/>
              <a:t>N</a:t>
            </a:r>
            <a:r>
              <a:rPr lang="en-US" altLang="zh-CN" sz="1800" b="1" kern="0" dirty="0" smtClean="0"/>
              <a:t>/ </a:t>
            </a:r>
            <a:r>
              <a:rPr lang="en-US" altLang="zh-CN" sz="1800" b="1" kern="0" dirty="0" smtClean="0"/>
              <a:t>A</a:t>
            </a:r>
            <a:r>
              <a:rPr lang="en-US" altLang="zh-CN" sz="1800" b="1" kern="0" dirty="0" smtClean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 smtClean="0"/>
              <a:t>*: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21/1409r1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22Y/2N/24A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28196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2a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Sang </a:t>
            </a:r>
            <a:r>
              <a:rPr lang="en-US" altLang="zh-CN" kern="0" dirty="0" smtClean="0"/>
              <a:t>Kim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11430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Backup</a:t>
            </a:r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Motion Passes (   Y/  N/  1A)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 Y/ N/ A)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</a:t>
            </a:r>
            <a:r>
              <a:rPr lang="en-US" altLang="zh-CN" kern="0" dirty="0" err="1" smtClean="0"/>
              <a:t>XXXXrX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76354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02D55DD-44A2-4C1C-B83A-B52324D3860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3481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2b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Assaf </a:t>
            </a:r>
            <a:r>
              <a:rPr lang="en-US" altLang="zh-CN" kern="0" dirty="0" smtClean="0"/>
              <a:t>Kasher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</a:t>
            </a:r>
            <a:r>
              <a:rPr lang="en-US" altLang="zh-CN" kern="0" dirty="0"/>
              <a:t>: Oscar Au 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6271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77B8034-7C15-4985-9921-75698BDCB37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3584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3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Claudio Da </a:t>
            </a:r>
            <a:r>
              <a:rPr lang="en-US" altLang="zh-CN" kern="0" dirty="0" smtClean="0"/>
              <a:t>Silva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Technical </a:t>
            </a:r>
            <a:r>
              <a:rPr lang="en-US" altLang="zh-CN" dirty="0" smtClean="0"/>
              <a:t>Editor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Edward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62751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2C7EAE-FC0D-4F4D-BC2A-6BC936827B9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36867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4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Leif Wilhelmsson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dirty="0" smtClean="0"/>
              <a:t>Secretary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97634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102418</TotalTime>
  <Words>3219</Words>
  <Application>Microsoft Office PowerPoint</Application>
  <PresentationFormat>全屏显示(4:3)</PresentationFormat>
  <Paragraphs>696</Paragraphs>
  <Slides>60</Slides>
  <Notes>60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60</vt:i4>
      </vt:variant>
    </vt:vector>
  </HeadingPairs>
  <TitlesOfParts>
    <vt:vector size="65" baseType="lpstr">
      <vt:lpstr>MS PGothic</vt:lpstr>
      <vt:lpstr>微软雅黑</vt:lpstr>
      <vt:lpstr>Arial</vt:lpstr>
      <vt:lpstr>Times New Roman</vt:lpstr>
      <vt:lpstr>802-11-Submission</vt:lpstr>
      <vt:lpstr>TGbf Motions List</vt:lpstr>
      <vt:lpstr>IEEE 802.11 Task Group bf WLAN Sensing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Hanxiao (Tony, WT Lab)</cp:lastModifiedBy>
  <cp:revision>4575</cp:revision>
  <cp:lastPrinted>2014-11-04T15:04:57Z</cp:lastPrinted>
  <dcterms:created xsi:type="dcterms:W3CDTF">2007-04-17T18:10:23Z</dcterms:created>
  <dcterms:modified xsi:type="dcterms:W3CDTF">2021-09-16T07:34:34Z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(3)94Jw4uyH+AiNQJvHyRNd/5XgnsLdld6widNCtnMcIiIv5vlA4HgBnemO94vebV7LXyChv63G
Y0i7zzklYguyABpBQWkfnUXaQCepNI6q6tIcylb98QJg/P7ifTg0hoAgoq4ks/I3z6DA4Idw
OFIZAfzVg7ksEia9zBBK6C3+HpsKVYrb+BZfLov0fNHxIeR8SJkfoZmmgtV7vzmLsMhF7AkI
uiuMIa36k9DmujiaTO</vt:lpwstr>
  </property>
  <property fmtid="{D5CDD505-2E9C-101B-9397-08002B2CF9AE}" pid="27" name="_2015_ms_pID_7253431">
    <vt:lpwstr>0HE6wiXyLciSfItlOHmTSJfVvkaO+u17OWc8WPtodN5utGJq4glKZL
X9Gw6eUmozQlrSiGm1ZZvDX20Qrx0MRtsBuTB2TaBT2a2nknkf6EH569HMwIrHbqv6Kq+8EO
Tnw1rCv1qsI4SM+P55NP+qGwOS+frBARn69G+jME8s03VSMlJGurA8KNt2R47dzDGwPibRWI
L1E/YMxQSxocYtbQicvyxnzw2E+rvj954q4j</vt:lpwstr>
  </property>
  <property fmtid="{D5CDD505-2E9C-101B-9397-08002B2CF9AE}" pid="28" name="_2015_ms_pID_7253432">
    <vt:lpwstr>UQ==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1631774544</vt:lpwstr>
  </property>
</Properties>
</file>