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14" r:id="rId37"/>
    <p:sldId id="504" r:id="rId38"/>
    <p:sldId id="505" r:id="rId39"/>
    <p:sldId id="506" r:id="rId40"/>
    <p:sldId id="515" r:id="rId41"/>
    <p:sldId id="516" r:id="rId42"/>
    <p:sldId id="517" r:id="rId43"/>
    <p:sldId id="518" r:id="rId44"/>
    <p:sldId id="519" r:id="rId45"/>
    <p:sldId id="520" r:id="rId46"/>
    <p:sldId id="521" r:id="rId47"/>
    <p:sldId id="522" r:id="rId48"/>
    <p:sldId id="526" r:id="rId49"/>
    <p:sldId id="527" r:id="rId50"/>
    <p:sldId id="528" r:id="rId51"/>
    <p:sldId id="523" r:id="rId52"/>
    <p:sldId id="530" r:id="rId53"/>
    <p:sldId id="531" r:id="rId54"/>
    <p:sldId id="532" r:id="rId55"/>
    <p:sldId id="529" r:id="rId56"/>
    <p:sldId id="533" r:id="rId57"/>
    <p:sldId id="488" r:id="rId5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1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0427" autoAdjust="0"/>
  </p:normalViewPr>
  <p:slideViewPr>
    <p:cSldViewPr>
      <p:cViewPr varScale="1">
        <p:scale>
          <a:sx n="100" d="100"/>
          <a:sy n="100" d="100"/>
        </p:scale>
        <p:origin x="1476" y="3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commentAuthors" Target="commentAuthor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410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3463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54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7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80656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14462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49948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72027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67077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21475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81907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6930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7535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498044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369317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122824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247218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204667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468475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077584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89919" y="304026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r21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September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70-02-00bf-meeting-minutes-may-2021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914-03-00bf-ieee-802-11bf-teleconference-minutes-may-july-2021.doc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measurement and </a:t>
            </a:r>
            <a:r>
              <a:rPr lang="en-US" altLang="zh-CN" sz="1800" kern="0" dirty="0" smtClean="0"/>
              <a:t>reporting procedure </a:t>
            </a:r>
            <a:r>
              <a:rPr lang="en-US" altLang="zh-CN" sz="1800" kern="0" dirty="0"/>
              <a:t>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Junghoon </a:t>
            </a:r>
            <a:r>
              <a:rPr lang="en-US" altLang="zh-CN" sz="1800" b="1" kern="0" dirty="0"/>
              <a:t>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</a:t>
            </a:r>
            <a:r>
              <a:rPr lang="en-US" altLang="zh-CN" sz="1800" dirty="0" smtClean="0">
                <a:highlight>
                  <a:srgbClr val="00FF00"/>
                </a:highlight>
              </a:rPr>
              <a:t>21Y/6N/10A)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7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Rui Du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26Y/ 1N/ 17A)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(26Y/1N/16A</a:t>
            </a:r>
            <a:r>
              <a:rPr lang="en-US" altLang="zh-CN" sz="1800" dirty="0">
                <a:highlight>
                  <a:srgbClr val="00FF00"/>
                </a:highlight>
              </a:rPr>
              <a:t>)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4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July Plenary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06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May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May Interim</a:t>
            </a:r>
            <a:r>
              <a:rPr lang="en-US" altLang="zh-CN" sz="1600" dirty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mentor.ieee.org/802.11/dcn/21/11-21-0870-02-00bf-meeting-minutes-may-2021.docx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May - July: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mentor.ieee.org/802.11/dcn/21/11-21-0914-03-00bf-ieee-802-11bf-teleconference-minutes-may-july-2021.docx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Assaf Kasher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27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CSI (that is, the channel measured during the training symbols of a received PPDU) is a type of sensing measurement result for sub-7 GHz WLAN sensing.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Claudio Da Silva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Assaf Kasher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36/0/5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6793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6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400" kern="0" dirty="0" smtClean="0"/>
              <a:t>To </a:t>
            </a:r>
            <a:r>
              <a:rPr lang="en-US" altLang="zh-CN" sz="1400" kern="0" dirty="0"/>
              <a:t>enable sub-7 GHz WLAN sensing, an RXVECTOR parameter CSI_ESTIMATE is defined that contains the channel measured during the training symbols of the received PPDU.</a:t>
            </a:r>
          </a:p>
          <a:p>
            <a:pPr lvl="1" algn="just">
              <a:defRPr/>
            </a:pPr>
            <a:r>
              <a:rPr lang="en-US" altLang="zh-CN" sz="1400" kern="0" dirty="0" smtClean="0"/>
              <a:t>A </a:t>
            </a:r>
            <a:r>
              <a:rPr lang="en-US" altLang="zh-CN" sz="1400" kern="0" dirty="0"/>
              <a:t>Sensing Measurement Report frame, which allows a sensing receiver to report sensing measurements, is defined. This new frame contains at least the following two fields: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control field: Contains information necessary to interpret the measurement report field.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field: Carries CSI measurements obtained by a sensing receiver.</a:t>
            </a:r>
          </a:p>
          <a:p>
            <a:pPr lvl="1" algn="just">
              <a:defRPr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format of CSI_ESTIMATE is the same one used in the measurement report field within the Sensing Measurement Report frame.  The format of CSI_ESTIMATE is TBD.</a:t>
            </a:r>
          </a:p>
          <a:p>
            <a:pPr lvl="1" algn="just">
              <a:defRPr/>
            </a:pPr>
            <a:r>
              <a:rPr lang="en-US" altLang="zh-CN" sz="1400" kern="0" dirty="0" smtClean="0"/>
              <a:t>Transmission </a:t>
            </a:r>
            <a:r>
              <a:rPr lang="en-US" altLang="zh-CN" sz="1400" kern="0" dirty="0"/>
              <a:t>of the Sensing Measurement Report frame is initiated by an MLME primitive.  Both immediate and delayed reporting are acceptable.</a:t>
            </a:r>
          </a:p>
          <a:p>
            <a:pPr algn="just">
              <a:defRPr/>
            </a:pPr>
            <a:endParaRPr lang="en-US" altLang="zh-CN" sz="8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</a:t>
            </a:r>
            <a:r>
              <a:rPr lang="en-US" altLang="zh-CN" sz="1600" b="1" dirty="0" smtClean="0"/>
              <a:t>		</a:t>
            </a:r>
            <a:r>
              <a:rPr lang="en-US" altLang="zh-CN" sz="1600" b="1" kern="0" dirty="0" smtClean="0"/>
              <a:t>Second</a:t>
            </a:r>
            <a:r>
              <a:rPr lang="en-US" altLang="zh-CN" sz="1600" b="1" kern="0" dirty="0"/>
              <a:t>: </a:t>
            </a:r>
            <a:r>
              <a:rPr lang="en-US" altLang="zh-CN" sz="1600" b="1" kern="0" dirty="0" err="1"/>
              <a:t>Rajat</a:t>
            </a:r>
            <a:r>
              <a:rPr lang="en-US" altLang="zh-CN" sz="1600" b="1" kern="0" dirty="0"/>
              <a:t> </a:t>
            </a:r>
            <a:r>
              <a:rPr lang="en-US" altLang="zh-CN" sz="1600" b="1" kern="0" dirty="0" err="1"/>
              <a:t>Pushkarna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1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Result: </a:t>
            </a:r>
            <a:r>
              <a:rPr lang="en-US" altLang="zh-CN" sz="16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600" dirty="0" smtClean="0">
                <a:highlight>
                  <a:srgbClr val="00FF00"/>
                </a:highlight>
              </a:rPr>
              <a:t>consent</a:t>
            </a:r>
            <a:endParaRPr lang="en-US" altLang="zh-CN" sz="1600" b="1" kern="0" dirty="0"/>
          </a:p>
          <a:p>
            <a:pPr marL="0" lvl="1" indent="0" algn="just">
              <a:buNone/>
              <a:defRPr/>
            </a:pPr>
            <a:endParaRPr lang="en-US" altLang="zh-CN" sz="1000" kern="0" dirty="0" smtClean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22/6/8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00" b="1" kern="0" dirty="0"/>
          </a:p>
        </p:txBody>
      </p:sp>
    </p:spTree>
    <p:extLst>
      <p:ext uri="{BB962C8B-B14F-4D97-AF65-F5344CB8AC3E}">
        <p14:creationId xmlns:p14="http://schemas.microsoft.com/office/powerpoint/2010/main" val="32384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measurement </a:t>
            </a:r>
            <a:r>
              <a:rPr lang="en-US" altLang="zh-CN" sz="1800" kern="0" dirty="0"/>
              <a:t>phase of sensing session, the NDP can be used for the channel measurement (e.g. CSI) between sensing transmitter and sensing receiver(s) in sub 7Ghz band. </a:t>
            </a:r>
          </a:p>
          <a:p>
            <a:pPr lvl="1" indent="-28575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	</a:t>
            </a:r>
            <a:r>
              <a:rPr lang="en-US" altLang="zh-CN" sz="1600" kern="0" dirty="0" smtClean="0"/>
              <a:t>NDP </a:t>
            </a:r>
            <a:r>
              <a:rPr lang="en-US" altLang="zh-CN" sz="1600" kern="0" dirty="0"/>
              <a:t>format for sensing is TBD.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Dongguk Lim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Sang 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21/1015r1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26/0/8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267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Sensing Session is pairwise and is identified by MAC addresses and/or associated </a:t>
            </a:r>
            <a:r>
              <a:rPr lang="en-US" altLang="zh-CN" sz="1800" kern="0" dirty="0" smtClean="0"/>
              <a:t>AID/UID.</a:t>
            </a:r>
            <a:endParaRPr lang="en-US" altLang="zh-CN" sz="1800" kern="0" dirty="0"/>
          </a:p>
          <a:p>
            <a:pPr lvl="1" algn="just">
              <a:defRPr/>
            </a:pPr>
            <a:r>
              <a:rPr lang="en-US" altLang="zh-CN" sz="1800" kern="0" dirty="0" smtClean="0"/>
              <a:t>11bf </a:t>
            </a:r>
            <a:r>
              <a:rPr lang="en-US" altLang="zh-CN" sz="1800" kern="0" dirty="0"/>
              <a:t>shall define an optional negotiation process in the sensing setup phase for a sensing initiator and a sensing responder to exchange and agree on operational parameters associated with a sensing session. The initiator may maintain multiple sensing sessions.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19/3/15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050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Setup ID may be used to identify attributes of the sensing measurement instances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Instance ID may be used to identify the sensing measurement instance that utilizes attributes of the same Measurement Setup ID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Dialog Token field may be a possibility to contain both IDs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20/1/11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9544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17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2571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0158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Ali Raissinia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324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>
                <a:solidFill>
                  <a:srgbClr val="FF0000"/>
                </a:solidFill>
              </a:rPr>
              <a:t>b </a:t>
            </a:r>
            <a:r>
              <a:rPr lang="en-US" altLang="zh-CN" sz="2800" dirty="0"/>
              <a:t>Motion 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Suh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62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</a:t>
            </a:r>
            <a:r>
              <a:rPr lang="en-US" altLang="zh-CN" sz="1600" b="1" kern="0" dirty="0" smtClean="0"/>
              <a:t>Suh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13841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31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55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measurement is initiated by an NDP Announcement frame.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 shall transmit an NDP SIFS after transmitting the NDP Announcement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NDP Announcement frame is TBD.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process to validate the STA(s) participation is TBD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can be applied to pre-HE STAs (i.e. not limited to HE and/or EHT STAs</a:t>
            </a:r>
            <a:r>
              <a:rPr lang="en-US" altLang="zh-CN" sz="1600" dirty="0" smtClean="0"/>
              <a:t>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Claudio da Silva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87143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b </a:t>
            </a:r>
            <a:r>
              <a:rPr lang="en-US" altLang="zh-CN" sz="2800" dirty="0" smtClean="0"/>
              <a:t>Motion </a:t>
            </a:r>
            <a:r>
              <a:rPr lang="en-US" altLang="zh-CN" sz="2800" dirty="0"/>
              <a:t>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Announcement frame </a:t>
            </a:r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SIFS after transmitting the NDP Announcement </a:t>
            </a:r>
            <a:r>
              <a:rPr lang="en-US" altLang="zh-CN" sz="1400" dirty="0" smtClean="0"/>
              <a:t>frame</a:t>
            </a:r>
          </a:p>
          <a:p>
            <a:pPr lvl="2"/>
            <a:endParaRPr lang="en-US" altLang="zh-CN" sz="1400" dirty="0" smtClean="0"/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The detailed definition of the NDP Announcement frame is TBD.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may be applied to pre-HE STAs (i.e. not limited to HE and/or EHT STAs)</a:t>
            </a:r>
            <a:endParaRPr lang="en-US" altLang="zh-CN" sz="1600" dirty="0" smtClean="0"/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</a:t>
            </a:r>
            <a:r>
              <a:rPr lang="en-US" altLang="zh-CN" sz="1600" b="1" kern="0" dirty="0"/>
              <a:t>: Rui Yang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 Solomon Trainin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 smtClean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by unanimous consent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62842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NDPA sounding defined in 11bf consists of:</a:t>
            </a:r>
            <a:endParaRPr lang="zh-CN" altLang="zh-CN" sz="1600" dirty="0"/>
          </a:p>
          <a:p>
            <a:pPr lvl="2"/>
            <a:r>
              <a:rPr lang="en-US" altLang="zh-CN" sz="1400" dirty="0"/>
              <a:t>A transmission of an NDP Announcement frame </a:t>
            </a:r>
          </a:p>
          <a:p>
            <a:pPr lvl="2"/>
            <a:r>
              <a:rPr lang="en-US" altLang="zh-CN" sz="1400" dirty="0"/>
              <a:t>A transmission of an NDP SIFS after transmitting the NDP Announcement frame</a:t>
            </a:r>
          </a:p>
          <a:p>
            <a:pPr lvl="2"/>
            <a:endParaRPr lang="en-US" altLang="zh-CN" sz="1400" dirty="0"/>
          </a:p>
          <a:p>
            <a:pPr lvl="1"/>
            <a:r>
              <a:rPr lang="en-US" altLang="zh-CN" sz="1600" dirty="0"/>
              <a:t>Note : The detailed definition of the NDP Announcement frame is TBD.</a:t>
            </a:r>
          </a:p>
          <a:p>
            <a:pPr lvl="1"/>
            <a:r>
              <a:rPr lang="en-US" altLang="zh-CN" sz="1600" dirty="0"/>
              <a:t>Note : This may be applied to pre-HE STAs (i.e. not limited to HE and/or EHT STAs)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Move: </a:t>
            </a:r>
            <a:r>
              <a:rPr lang="en-US" altLang="zh-CN" sz="1600" b="1" kern="0" dirty="0" err="1"/>
              <a:t>Dongguk</a:t>
            </a:r>
            <a:r>
              <a:rPr lang="en-US" altLang="zh-CN" sz="1600" b="1" kern="0" dirty="0"/>
              <a:t> Lim 	</a:t>
            </a:r>
            <a:r>
              <a:rPr lang="en-US" altLang="zh-CN" sz="1600" b="1" dirty="0"/>
              <a:t>	</a:t>
            </a:r>
            <a:r>
              <a:rPr lang="en-US" altLang="zh-CN" sz="1600" b="1" kern="0" dirty="0"/>
              <a:t>Second: Claudio da Silva 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1359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September </a:t>
            </a:r>
            <a:r>
              <a:rPr lang="en-US" altLang="zh-CN" sz="4000" dirty="0">
                <a:solidFill>
                  <a:srgbClr val="0000FF"/>
                </a:solidFill>
              </a:rPr>
              <a:t>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792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TF sounding defined in 11bf consists of followings:</a:t>
            </a:r>
            <a:endParaRPr lang="zh-CN" altLang="zh-CN" sz="1600" dirty="0" smtClean="0"/>
          </a:p>
          <a:p>
            <a:pPr lvl="2"/>
            <a:r>
              <a:rPr lang="en-US" altLang="zh-CN" sz="1400" dirty="0"/>
              <a:t>The Trigger frame is used to solicit the NDP transmission(s).  </a:t>
            </a:r>
          </a:p>
          <a:p>
            <a:pPr lvl="2"/>
            <a:r>
              <a:rPr lang="en-US" altLang="zh-CN" sz="1400" dirty="0"/>
              <a:t>The transmitter(s) shall transmit an NDP SIFS after receiving the Trigger frame.</a:t>
            </a:r>
          </a:p>
          <a:p>
            <a:pPr lvl="1"/>
            <a:r>
              <a:rPr lang="en-US" altLang="zh-CN" sz="1600" dirty="0"/>
              <a:t>Note :The detailed definition of the Trigger frame is TBD.</a:t>
            </a:r>
          </a:p>
          <a:p>
            <a:pPr lvl="1"/>
            <a:r>
              <a:rPr lang="en-US" altLang="zh-CN" sz="1600" dirty="0"/>
              <a:t>Note : This is for HE and/or EHT STAs. Supporting other STAs are </a:t>
            </a:r>
            <a:r>
              <a:rPr lang="en-US" altLang="zh-CN" sz="1600" dirty="0" smtClean="0"/>
              <a:t>TBD.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29Y/0N/7A ( </a:t>
            </a:r>
            <a:r>
              <a:rPr lang="en-US" altLang="zh-CN" sz="1100" kern="0" dirty="0"/>
              <a:t>Y/ N/ A)</a:t>
            </a:r>
          </a:p>
        </p:txBody>
      </p:sp>
    </p:spTree>
    <p:extLst>
      <p:ext uri="{BB962C8B-B14F-4D97-AF65-F5344CB8AC3E}">
        <p14:creationId xmlns:p14="http://schemas.microsoft.com/office/powerpoint/2010/main" val="22003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Motion Passes (   Y/  N/  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 Y/ N/ 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</a:t>
            </a:r>
            <a:r>
              <a:rPr lang="en-US" altLang="zh-CN" kern="0" dirty="0" err="1" smtClean="0"/>
              <a:t>XXXXrX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102407</TotalTime>
  <Words>3123</Words>
  <Application>Microsoft Office PowerPoint</Application>
  <PresentationFormat>全屏显示(4:3)</PresentationFormat>
  <Paragraphs>661</Paragraphs>
  <Slides>57</Slides>
  <Notes>57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57</vt:i4>
      </vt:variant>
    </vt:vector>
  </HeadingPairs>
  <TitlesOfParts>
    <vt:vector size="62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4569</cp:revision>
  <cp:lastPrinted>2014-11-04T15:04:57Z</cp:lastPrinted>
  <dcterms:created xsi:type="dcterms:W3CDTF">2007-04-17T18:10:23Z</dcterms:created>
  <dcterms:modified xsi:type="dcterms:W3CDTF">2021-09-07T15:48:40Z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(3)eyZNcxamsgriaBvlAs3cjWFzQ2mqkankwOOpdtFxqNFnh4cc5PAkwscvIsOkAgYiUnnVe4pJ
RJIg3YWYUVDcdJMp41It0h3IXGKwforwWcpTkR8BdR9DnGqTlb7xKERydfddsh6TX3CgB5St
Wj9lBTuReg1iapoI+8v9whiH1FAAS+P8hyoB2biOt7mZGPmnj8Vjx4VGnuLcAVCWpPly6hlO
4THqk5oWFOXpXNaGcv</vt:lpwstr>
  </property>
  <property fmtid="{D5CDD505-2E9C-101B-9397-08002B2CF9AE}" pid="27" name="_2015_ms_pID_7253431">
    <vt:lpwstr>1SEhX2bXb2b5hRdb+b4VyzJdbsFyHGe3BUfjkN473/gJSRmJAhkbvs
DMQ+A6iiwFf9Luen78gSetdbHYjpzqqHj5+mfc0uM5dE/lW8ShXN/qFTZoRoBU8kpMOpjwz9
ifl3wUSS2VrUuAVLw8p6oq82JM2dLrlv3WOhfuiV/Xsu76uOVDOPIajX+0QnCsotDzJuHprY
7RBY1t90bRdtrR0ioe9piMBa27UgSWrewT7p</vt:lpwstr>
  </property>
  <property fmtid="{D5CDD505-2E9C-101B-9397-08002B2CF9AE}" pid="28" name="_2015_ms_pID_7253432">
    <vt:lpwstr>cA==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1629812572</vt:lpwstr>
  </property>
</Properties>
</file>