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42"/>
  </p:notesMasterIdLst>
  <p:handoutMasterIdLst>
    <p:handoutMasterId r:id="rId43"/>
  </p:handoutMasterIdLst>
  <p:sldIdLst>
    <p:sldId id="269" r:id="rId2"/>
    <p:sldId id="450" r:id="rId3"/>
    <p:sldId id="424" r:id="rId4"/>
    <p:sldId id="456" r:id="rId5"/>
    <p:sldId id="457" r:id="rId6"/>
    <p:sldId id="458" r:id="rId7"/>
    <p:sldId id="459" r:id="rId8"/>
    <p:sldId id="460" r:id="rId9"/>
    <p:sldId id="461" r:id="rId10"/>
    <p:sldId id="462" r:id="rId11"/>
    <p:sldId id="465" r:id="rId12"/>
    <p:sldId id="466" r:id="rId13"/>
    <p:sldId id="467" r:id="rId14"/>
    <p:sldId id="470" r:id="rId15"/>
    <p:sldId id="468" r:id="rId16"/>
    <p:sldId id="471" r:id="rId17"/>
    <p:sldId id="472" r:id="rId18"/>
    <p:sldId id="473" r:id="rId19"/>
    <p:sldId id="474" r:id="rId20"/>
    <p:sldId id="482" r:id="rId21"/>
    <p:sldId id="483" r:id="rId22"/>
    <p:sldId id="484" r:id="rId23"/>
    <p:sldId id="485" r:id="rId24"/>
    <p:sldId id="486" r:id="rId25"/>
    <p:sldId id="487" r:id="rId26"/>
    <p:sldId id="479" r:id="rId27"/>
    <p:sldId id="481" r:id="rId28"/>
    <p:sldId id="492" r:id="rId29"/>
    <p:sldId id="489" r:id="rId30"/>
    <p:sldId id="494" r:id="rId31"/>
    <p:sldId id="495" r:id="rId32"/>
    <p:sldId id="496" r:id="rId33"/>
    <p:sldId id="497" r:id="rId34"/>
    <p:sldId id="498" r:id="rId35"/>
    <p:sldId id="501" r:id="rId36"/>
    <p:sldId id="500" r:id="rId37"/>
    <p:sldId id="504" r:id="rId38"/>
    <p:sldId id="502" r:id="rId39"/>
    <p:sldId id="503" r:id="rId40"/>
    <p:sldId id="488" r:id="rId41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anxiao (Tony, WT Lab)" initials="H(WL" lastIdx="0" clrIdx="0">
    <p:extLst>
      <p:ext uri="{19B8F6BF-5375-455C-9EA6-DF929625EA0E}">
        <p15:presenceInfo xmlns:p15="http://schemas.microsoft.com/office/powerpoint/2012/main" userId="S-1-5-21-147214757-305610072-1517763936-297657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22309" autoAdjust="0"/>
    <p:restoredTop sz="90427" autoAdjust="0"/>
  </p:normalViewPr>
  <p:slideViewPr>
    <p:cSldViewPr>
      <p:cViewPr varScale="1">
        <p:scale>
          <a:sx n="113" d="100"/>
          <a:sy n="113" d="100"/>
        </p:scale>
        <p:origin x="1140" y="108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>
        <p:scale>
          <a:sx n="66" d="100"/>
          <a:sy n="66" d="100"/>
        </p:scale>
        <p:origin x="4194" y="744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handoutMaster" Target="handoutMasters/handoutMaster1.xml"/><Relationship Id="rId48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4625"/>
            <a:ext cx="1041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892550" y="8982075"/>
            <a:ext cx="24257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Tony Xiao Han (Huawei Technologies)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0196AAE5-BEFF-405B-A41A-9D9E8900FA2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2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4342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mtClean="0"/>
              <a:t>Submission</a:t>
            </a:r>
          </a:p>
        </p:txBody>
      </p:sp>
      <p:sp>
        <p:nvSpPr>
          <p:cNvPr id="3079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4360078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6225" y="952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802.11-15/1472r0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250"/>
            <a:ext cx="1041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395663" y="8985250"/>
            <a:ext cx="288607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Tony Xiao Han (Huawei Technologies)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C4698698-3DB2-4608-B750-93575F2D56C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3320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mtClean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75238956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4411597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11186467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37229916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05072173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72608575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51798982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91717274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80297614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78574258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39198714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6049706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otes Placeholder 1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8630715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2926126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65123290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616126662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292631952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599536020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650004831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762122713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smtClean="0">
                <a:highlight>
                  <a:srgbClr val="00FF00"/>
                </a:highlight>
              </a:rPr>
              <a:t>Approved by unanimous consent</a:t>
            </a:r>
            <a:endParaRPr lang="zh-CN" altLang="en-US" dirty="0" smtClean="0"/>
          </a:p>
          <a:p>
            <a:pPr>
              <a:defRPr/>
            </a:pP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695837424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98977926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7161494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43241800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626326384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6963944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311258821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797710078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835195258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smtClean="0">
                <a:highlight>
                  <a:srgbClr val="00FF00"/>
                </a:highlight>
              </a:rPr>
              <a:t>Approved by unanimous consent</a:t>
            </a:r>
            <a:endParaRPr lang="zh-CN" altLang="en-US" dirty="0" smtClean="0"/>
          </a:p>
          <a:p>
            <a:pPr>
              <a:defRPr/>
            </a:pP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161518352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52210074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470998691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71091909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21613946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smtClean="0">
                <a:highlight>
                  <a:srgbClr val="00FF00"/>
                </a:highlight>
              </a:rPr>
              <a:t>Approved by unanimous consent</a:t>
            </a:r>
            <a:endParaRPr lang="zh-CN" altLang="en-US" dirty="0" smtClean="0"/>
          </a:p>
          <a:p>
            <a:pPr>
              <a:defRPr/>
            </a:pP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427526850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3345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dirty="0" smtClean="0">
                <a:highlight>
                  <a:srgbClr val="00FF00"/>
                </a:highlight>
              </a:rPr>
              <a:t>Approved by unanimous consent</a:t>
            </a:r>
            <a:endParaRPr lang="en-US" altLang="zh-CN" kern="0" dirty="0" smtClean="0"/>
          </a:p>
          <a:p>
            <a:pPr marL="0" marR="0" lvl="0" indent="0" algn="l" defTabSz="93345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1200" b="1" dirty="0" smtClean="0">
                <a:highlight>
                  <a:srgbClr val="00FF00"/>
                </a:highlight>
              </a:rPr>
              <a:t>Motion Passes (Y, N, A)</a:t>
            </a:r>
            <a:endParaRPr lang="en-US" altLang="zh-CN" sz="1200" dirty="0" smtClean="0">
              <a:highlight>
                <a:srgbClr val="00FF00"/>
              </a:highlight>
            </a:endParaRPr>
          </a:p>
          <a:p>
            <a:pPr marL="0" marR="0" lvl="0" indent="0" algn="l" defTabSz="93345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1200" dirty="0" smtClean="0">
                <a:highlight>
                  <a:srgbClr val="FF0000"/>
                </a:highlight>
              </a:rPr>
              <a:t>Motion Fails (Y, N, A)</a:t>
            </a: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35309035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88490601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3984591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4058955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892937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023986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Tony Xiao Han (</a:t>
            </a:r>
            <a:r>
              <a:rPr lang="en-US" smtClean="0"/>
              <a:t>Huawei)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E93C4498-848E-4199-A92A-DEF65046281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684802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Tony Xiao Han (</a:t>
            </a:r>
            <a:r>
              <a:rPr lang="en-US" smtClean="0"/>
              <a:t>Huawei)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BD527920-A45F-4680-B837-671AD6ADDE2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724224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475413"/>
            <a:ext cx="27527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Tony Xiao Han (</a:t>
            </a:r>
            <a:r>
              <a:rPr lang="en-US" smtClean="0"/>
              <a:t>Huawei)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98CF3751-53B3-4C74-9A1D-32DBC2A8DF9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4989919" y="304026"/>
            <a:ext cx="3398431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>
              <a:defRPr/>
            </a:pPr>
            <a:r>
              <a:rPr lang="en-US" altLang="en-US" sz="1800" b="1" dirty="0" smtClean="0"/>
              <a:t>doc.: </a:t>
            </a:r>
            <a:r>
              <a:rPr lang="en-US" altLang="en-US" sz="1800" b="1" smtClean="0"/>
              <a:t>IEEE </a:t>
            </a:r>
            <a:r>
              <a:rPr lang="en-US" altLang="en-US" sz="1800" b="1" kern="1200" smtClean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rPr>
              <a:t>802.11-20/</a:t>
            </a:r>
            <a:r>
              <a:rPr lang="en-US" altLang="zh-CN" sz="1800" b="1" kern="1200" smtClean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rPr>
              <a:t>1874</a:t>
            </a:r>
            <a:r>
              <a:rPr lang="en-US" altLang="en-US" sz="1800" b="1" kern="1200" smtClean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rPr>
              <a:t>r13</a:t>
            </a:r>
            <a:endParaRPr lang="en-US" altLang="en-US" sz="1800" b="1" kern="1200" dirty="0" smtClean="0">
              <a:solidFill>
                <a:schemeClr val="tx1"/>
              </a:solidFill>
              <a:latin typeface="Times New Roman" panose="02020603050405020304" pitchFamily="18" charset="0"/>
              <a:ea typeface="MS PGothic" panose="020B0600070205080204" pitchFamily="34" charset="-128"/>
              <a:cs typeface="+mn-cs"/>
            </a:endParaRPr>
          </a:p>
        </p:txBody>
      </p:sp>
      <p:sp>
        <p:nvSpPr>
          <p:cNvPr id="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dirty="0" smtClean="0"/>
              <a:t>Submission</a:t>
            </a:r>
          </a:p>
        </p:txBody>
      </p:sp>
      <p:sp>
        <p:nvSpPr>
          <p:cNvPr id="3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685800" y="318314"/>
            <a:ext cx="968214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0" lvl="4">
              <a:defRPr/>
            </a:pPr>
            <a:r>
              <a:rPr lang="en-US" altLang="zh-CN" sz="1800" b="1" dirty="0" smtClean="0"/>
              <a:t>May </a:t>
            </a:r>
            <a:r>
              <a:rPr lang="en-US" altLang="en-US" sz="1800" b="1" dirty="0" smtClean="0"/>
              <a:t>2021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0/11-20-1834-00-00bf-ieee-802-11bf-november-2020-plenary-meeting-minutes.docx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mentor.ieee.org/802.11/dcn/21/11-21-0038-00-00bf-802-11bf-teleconference-minutes-january-2021.docx" TargetMode="External"/><Relationship Id="rId5" Type="http://schemas.openxmlformats.org/officeDocument/2006/relationships/hyperlink" Target="https://mentor.ieee.org/802.11/dcn/20/11-20-1955-01-00bf-802-11bf-teleconference-minutes-december-2020.docx" TargetMode="External"/><Relationship Id="rId4" Type="http://schemas.openxmlformats.org/officeDocument/2006/relationships/hyperlink" Target="https://mentor.ieee.org/802.11/dcn/20/11-20-1909-00-00bf-802-11bf-teleconference-minutes-november-2020.docx" TargetMode="Externa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120-01-00bf-meeting-minutes-january-2021.docx" TargetMode="External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mentor.ieee.org/802.11/dcn/21/11-21-0227-01-00bf-802-11bf-teleconference-minutes-february-2021.docx" TargetMode="Externa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476-00-00bf-meeting-minutes-march-2021.docx" TargetMode="External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mentor.ieee.org/802.11/dcn/21/11-21-0645-03-00bf-802-11bf-teleconference-minutes-april-2021.docx" TargetMode="External"/><Relationship Id="rId4" Type="http://schemas.openxmlformats.org/officeDocument/2006/relationships/hyperlink" Target="https://mentor.ieee.org/802.11/dcn/21/11-21-0547-00-00bf-802-11bf-teleconference-minutes-march-2021.docx" TargetMode="Externa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0/11-20-1465-00-SENS-wlan-sensing-sg-september-2020-interim-meeting-minutes.docx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mentor.ieee.org/802.11/dcn/20/11-20-1729-00-00bf-ieee-802-11bf-teleconference-meeting-minutes-september-and-october-2020.docx" TargetMode="Externa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19800" y="6475413"/>
            <a:ext cx="25241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4099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3C60C8EF-9059-491D-8C36-897D12374B72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200" b="0" smtClean="0"/>
          </a:p>
        </p:txBody>
      </p:sp>
      <p:sp>
        <p:nvSpPr>
          <p:cNvPr id="410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914400"/>
            <a:ext cx="8305800" cy="1066800"/>
          </a:xfrm>
        </p:spPr>
        <p:txBody>
          <a:bodyPr/>
          <a:lstStyle/>
          <a:p>
            <a:r>
              <a:rPr lang="en-US" altLang="en-US" dirty="0" err="1" smtClean="0"/>
              <a:t>TG</a:t>
            </a:r>
            <a:r>
              <a:rPr lang="en-US" altLang="zh-CN" dirty="0" err="1" smtClean="0"/>
              <a:t>bf</a:t>
            </a:r>
            <a:r>
              <a:rPr lang="en-US" altLang="zh-CN" dirty="0" smtClean="0"/>
              <a:t> </a:t>
            </a:r>
            <a:r>
              <a:rPr lang="en-US" altLang="en-US" dirty="0" smtClean="0"/>
              <a:t>Motions List</a:t>
            </a:r>
          </a:p>
        </p:txBody>
      </p:sp>
      <p:sp>
        <p:nvSpPr>
          <p:cNvPr id="410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5908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en-US" sz="2000" dirty="0" smtClean="0"/>
              <a:t>Date:</a:t>
            </a:r>
            <a:r>
              <a:rPr lang="en-US" altLang="en-US" sz="2000" b="0" dirty="0" smtClean="0"/>
              <a:t> 2021-02-05</a:t>
            </a:r>
          </a:p>
        </p:txBody>
      </p:sp>
      <p:sp>
        <p:nvSpPr>
          <p:cNvPr id="4102" name="Rectangle 12"/>
          <p:cNvSpPr>
            <a:spLocks noChangeArrowheads="1"/>
          </p:cNvSpPr>
          <p:nvPr/>
        </p:nvSpPr>
        <p:spPr bwMode="auto">
          <a:xfrm>
            <a:off x="685800" y="3124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buFontTx/>
              <a:buNone/>
            </a:pPr>
            <a:r>
              <a:rPr lang="en-US" altLang="en-US" sz="2000"/>
              <a:t> Author:</a:t>
            </a:r>
            <a:endParaRPr lang="en-US" altLang="en-US" sz="2000" b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838200" y="3671888"/>
          <a:ext cx="7620000" cy="823913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24000"/>
                <a:gridCol w="1203158"/>
                <a:gridCol w="2165684"/>
                <a:gridCol w="802105"/>
                <a:gridCol w="1925053"/>
              </a:tblGrid>
              <a:tr h="275273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T="45691" marB="4569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T="45691" marB="4569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T="45691" marB="4569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T="45691" marB="4569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T="45691" marB="4569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863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Tony Xiao Han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Huawei Technologies Co., Ltd.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F3, Huawei Base, Shenzhen, China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Tony.hanxiao@huawei.com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10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685800" y="2514600"/>
            <a:ext cx="77724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 smtClean="0"/>
              <a:t>Motions on </a:t>
            </a:r>
            <a:r>
              <a:rPr lang="en-US" altLang="zh-CN" sz="4000" dirty="0" smtClean="0">
                <a:solidFill>
                  <a:srgbClr val="0000FF"/>
                </a:solidFill>
              </a:rPr>
              <a:t>December 8</a:t>
            </a:r>
            <a:r>
              <a:rPr lang="en-US" altLang="en-US" sz="4000" dirty="0" smtClean="0"/>
              <a:t>.</a:t>
            </a:r>
          </a:p>
          <a:p>
            <a:pPr lvl="1"/>
            <a:endParaRPr lang="en-US" altLang="en-US" sz="3600" dirty="0" smtClean="0"/>
          </a:p>
          <a:p>
            <a:pPr lvl="1"/>
            <a:endParaRPr lang="en-US" altLang="en-US" sz="36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2950629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11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5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kern="0" dirty="0"/>
              <a:t>Move to adopt </a:t>
            </a:r>
            <a:r>
              <a:rPr lang="en-US" altLang="zh-CN" kern="0" dirty="0" smtClean="0"/>
              <a:t>11-20/1812r0 </a:t>
            </a:r>
            <a:r>
              <a:rPr lang="en-US" altLang="zh-CN" kern="0" dirty="0"/>
              <a:t>as the selection procedure document for </a:t>
            </a:r>
            <a:r>
              <a:rPr lang="en-US" altLang="zh-CN" kern="0" dirty="0" err="1"/>
              <a:t>TGbf</a:t>
            </a:r>
            <a:r>
              <a:rPr lang="en-US" altLang="zh-CN" kern="0" dirty="0"/>
              <a:t>.</a:t>
            </a:r>
            <a:endParaRPr lang="en-US" altLang="zh-CN" kern="0" dirty="0" smtClean="0"/>
          </a:p>
          <a:p>
            <a:pPr>
              <a:defRPr/>
            </a:pPr>
            <a:endParaRPr lang="en-US" altLang="zh-CN" kern="0" dirty="0" smtClean="0"/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kern="0" dirty="0" smtClean="0"/>
              <a:t>Move: </a:t>
            </a:r>
            <a:r>
              <a:rPr lang="en-US" altLang="zh-CN" dirty="0"/>
              <a:t>Claudio Da Silva </a:t>
            </a:r>
            <a:r>
              <a:rPr lang="en-US" altLang="zh-CN" dirty="0" smtClean="0"/>
              <a:t>	</a:t>
            </a:r>
            <a:r>
              <a:rPr lang="en-US" altLang="zh-CN" kern="0" dirty="0" smtClean="0"/>
              <a:t>	Second: </a:t>
            </a:r>
            <a:r>
              <a:rPr lang="en-US" altLang="zh-CN" kern="0" dirty="0"/>
              <a:t>Assaf Kasher </a:t>
            </a:r>
            <a:r>
              <a:rPr lang="en-US" altLang="zh-CN" kern="0" dirty="0" smtClean="0"/>
              <a:t>	</a:t>
            </a:r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kern="0" dirty="0" smtClean="0"/>
              <a:t>Result: </a:t>
            </a:r>
            <a:r>
              <a:rPr lang="en-US" altLang="zh-CN" dirty="0">
                <a:highlight>
                  <a:srgbClr val="00FF00"/>
                </a:highlight>
              </a:rPr>
              <a:t>Approved by unanimous consent</a:t>
            </a:r>
            <a:endParaRPr lang="en-US" altLang="zh-CN" kern="0" dirty="0"/>
          </a:p>
          <a:p>
            <a:pPr marL="285750" lvl="1">
              <a:buFont typeface="Arial" panose="020B0604020202020204" pitchFamily="34" charset="0"/>
              <a:buChar char="•"/>
              <a:defRPr/>
            </a:pPr>
            <a:endParaRPr lang="en-US" altLang="zh-CN" dirty="0" smtClean="0"/>
          </a:p>
          <a:p>
            <a:pPr lvl="1">
              <a:defRPr/>
            </a:pPr>
            <a:endParaRPr lang="en-US" altLang="zh-CN" kern="0" dirty="0"/>
          </a:p>
        </p:txBody>
      </p:sp>
    </p:spTree>
    <p:extLst>
      <p:ext uri="{BB962C8B-B14F-4D97-AF65-F5344CB8AC3E}">
        <p14:creationId xmlns:p14="http://schemas.microsoft.com/office/powerpoint/2010/main" val="2968988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12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6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kern="0" dirty="0"/>
              <a:t>Move to adopt 11-20/1813r0 as the functional requirement document for </a:t>
            </a:r>
            <a:r>
              <a:rPr lang="en-US" altLang="zh-CN" kern="0" dirty="0" err="1" smtClean="0"/>
              <a:t>TGbf</a:t>
            </a:r>
            <a:r>
              <a:rPr lang="en-US" altLang="zh-CN" kern="0" dirty="0" smtClean="0"/>
              <a:t>. The </a:t>
            </a:r>
            <a:r>
              <a:rPr lang="en-US" altLang="zh-CN" kern="0" dirty="0"/>
              <a:t>Functional Requirements document may be modified at any time by a 75% approval vote.</a:t>
            </a:r>
          </a:p>
          <a:p>
            <a:pPr>
              <a:defRPr/>
            </a:pPr>
            <a:endParaRPr lang="en-US" altLang="zh-CN" kern="0" dirty="0" smtClean="0"/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kern="0" dirty="0" smtClean="0"/>
              <a:t>Move: </a:t>
            </a:r>
            <a:r>
              <a:rPr lang="en-US" altLang="zh-CN" dirty="0"/>
              <a:t>Claudio Da </a:t>
            </a:r>
            <a:r>
              <a:rPr lang="en-US" altLang="zh-CN" dirty="0" smtClean="0"/>
              <a:t>Silva</a:t>
            </a:r>
            <a:r>
              <a:rPr lang="en-US" altLang="zh-CN" kern="0" dirty="0" smtClean="0"/>
              <a:t>		Second: </a:t>
            </a:r>
            <a:r>
              <a:rPr lang="en-US" altLang="zh-CN" kern="0" dirty="0"/>
              <a:t>Sang Kim </a:t>
            </a:r>
            <a:r>
              <a:rPr lang="en-US" altLang="zh-CN" kern="0" dirty="0" smtClean="0"/>
              <a:t>	</a:t>
            </a:r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kern="0" dirty="0" smtClean="0"/>
              <a:t>Result: </a:t>
            </a:r>
            <a:r>
              <a:rPr lang="en-US" altLang="zh-CN" dirty="0">
                <a:highlight>
                  <a:srgbClr val="00FF00"/>
                </a:highlight>
              </a:rPr>
              <a:t>Approved by unanimous consent</a:t>
            </a:r>
            <a:endParaRPr lang="en-US" altLang="zh-CN" kern="0" dirty="0"/>
          </a:p>
          <a:p>
            <a:pPr lvl="1">
              <a:defRPr/>
            </a:pPr>
            <a:endParaRPr lang="en-US" altLang="zh-CN" kern="0" dirty="0"/>
          </a:p>
        </p:txBody>
      </p:sp>
    </p:spTree>
    <p:extLst>
      <p:ext uri="{BB962C8B-B14F-4D97-AF65-F5344CB8AC3E}">
        <p14:creationId xmlns:p14="http://schemas.microsoft.com/office/powerpoint/2010/main" val="1127158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13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685800" y="2514600"/>
            <a:ext cx="77724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 smtClean="0"/>
              <a:t>Motions on </a:t>
            </a:r>
            <a:r>
              <a:rPr lang="en-US" altLang="zh-CN" sz="4000" dirty="0" smtClean="0">
                <a:solidFill>
                  <a:srgbClr val="0000FF"/>
                </a:solidFill>
              </a:rPr>
              <a:t>January 12, 13, 14</a:t>
            </a:r>
            <a:r>
              <a:rPr lang="en-US" altLang="en-US" sz="4000" dirty="0" smtClean="0"/>
              <a:t>.</a:t>
            </a:r>
          </a:p>
          <a:p>
            <a:pPr lvl="1"/>
            <a:endParaRPr lang="en-US" altLang="en-US" sz="3600" dirty="0" smtClean="0"/>
          </a:p>
          <a:p>
            <a:pPr lvl="1"/>
            <a:endParaRPr lang="en-US" altLang="en-US" sz="36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3397352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795E1BE7-2806-4869-AE7C-550826B03251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14</a:t>
            </a:fld>
            <a:endParaRPr lang="en-US" altLang="en-US" sz="1200" b="0" smtClean="0"/>
          </a:p>
        </p:txBody>
      </p:sp>
      <p:sp>
        <p:nvSpPr>
          <p:cNvPr id="19459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 dirty="0">
                <a:solidFill>
                  <a:schemeClr val="tx2"/>
                </a:solidFill>
              </a:rPr>
              <a:t>Approve </a:t>
            </a:r>
            <a:r>
              <a:rPr lang="en-US" altLang="en-US" sz="2800" dirty="0" err="1" smtClean="0">
                <a:solidFill>
                  <a:schemeClr val="tx2"/>
                </a:solidFill>
              </a:rPr>
              <a:t>TGbf</a:t>
            </a:r>
            <a:r>
              <a:rPr lang="en-US" altLang="en-US" sz="2800" dirty="0" smtClean="0">
                <a:solidFill>
                  <a:schemeClr val="tx2"/>
                </a:solidFill>
              </a:rPr>
              <a:t> </a:t>
            </a:r>
            <a:r>
              <a:rPr lang="en-US" altLang="en-US" sz="2800" dirty="0">
                <a:solidFill>
                  <a:schemeClr val="tx2"/>
                </a:solidFill>
              </a:rPr>
              <a:t>meeting minutes</a:t>
            </a:r>
          </a:p>
        </p:txBody>
      </p:sp>
      <p:sp>
        <p:nvSpPr>
          <p:cNvPr id="19460" name="Rectangle 3"/>
          <p:cNvSpPr txBox="1">
            <a:spLocks noChangeArrowheads="1"/>
          </p:cNvSpPr>
          <p:nvPr/>
        </p:nvSpPr>
        <p:spPr bwMode="auto">
          <a:xfrm>
            <a:off x="685800" y="1524000"/>
            <a:ext cx="7858125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sz="2000" dirty="0"/>
              <a:t>Move to approve </a:t>
            </a:r>
            <a:r>
              <a:rPr lang="en-US" altLang="zh-CN" sz="2000" dirty="0" err="1" smtClean="0"/>
              <a:t>TGbf</a:t>
            </a:r>
            <a:r>
              <a:rPr lang="en-US" altLang="zh-CN" sz="2000" dirty="0" smtClean="0"/>
              <a:t> minutes </a:t>
            </a:r>
            <a:r>
              <a:rPr lang="en-US" altLang="zh-CN" sz="2000" dirty="0"/>
              <a:t>of meetings and teleconferences from </a:t>
            </a:r>
            <a:r>
              <a:rPr lang="en-US" altLang="zh-CN" sz="2000" dirty="0" smtClean="0"/>
              <a:t>November 2020 </a:t>
            </a:r>
            <a:r>
              <a:rPr lang="en-US" altLang="zh-CN" sz="2000" dirty="0"/>
              <a:t>meeting to today: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600" dirty="0"/>
              <a:t>November </a:t>
            </a:r>
            <a:r>
              <a:rPr lang="en-US" altLang="zh-CN" sz="1600" dirty="0" smtClean="0"/>
              <a:t>plenary: </a:t>
            </a:r>
            <a:r>
              <a:rPr lang="en-US" altLang="zh-CN" sz="1600" dirty="0">
                <a:hlinkClick r:id="rId3"/>
              </a:rPr>
              <a:t>https://</a:t>
            </a:r>
            <a:r>
              <a:rPr lang="en-US" altLang="zh-CN" sz="1600" dirty="0" smtClean="0">
                <a:hlinkClick r:id="rId3"/>
              </a:rPr>
              <a:t>mentor.ieee.org/802.11/dcn/20/11-20-1834-00-00bf-ieee-802-11bf-november-2020-plenary-meeting-minutes.docx</a:t>
            </a:r>
            <a:endParaRPr lang="en-US" altLang="zh-CN" sz="1600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altLang="zh-CN" sz="16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600" dirty="0" smtClean="0"/>
              <a:t>Teleconferences </a:t>
            </a:r>
            <a:r>
              <a:rPr lang="en-US" altLang="zh-CN" sz="1600" dirty="0"/>
              <a:t>November </a:t>
            </a:r>
            <a:r>
              <a:rPr lang="en-US" altLang="zh-CN" sz="1600" dirty="0" smtClean="0"/>
              <a:t>- January: </a:t>
            </a:r>
          </a:p>
          <a:p>
            <a:pPr marL="714375" lvl="1" indent="0">
              <a:buNone/>
            </a:pPr>
            <a:r>
              <a:rPr lang="en-US" altLang="zh-CN" sz="1600" dirty="0" smtClean="0">
                <a:hlinkClick r:id="rId4"/>
              </a:rPr>
              <a:t>https</a:t>
            </a:r>
            <a:r>
              <a:rPr lang="en-US" altLang="zh-CN" sz="1600" dirty="0">
                <a:hlinkClick r:id="rId4"/>
              </a:rPr>
              <a:t>://</a:t>
            </a:r>
            <a:r>
              <a:rPr lang="en-US" altLang="zh-CN" sz="1600" dirty="0" smtClean="0">
                <a:hlinkClick r:id="rId4"/>
              </a:rPr>
              <a:t>mentor.ieee.org/802.11/dcn/20/11-20-1909-00-00bf-802-11bf-teleconference-minutes-november-2020.docx</a:t>
            </a:r>
            <a:endParaRPr lang="en-US" altLang="zh-CN" sz="1600" dirty="0" smtClean="0"/>
          </a:p>
          <a:p>
            <a:pPr marL="714375" lvl="1" indent="0">
              <a:buNone/>
            </a:pPr>
            <a:r>
              <a:rPr lang="en-US" altLang="zh-CN" sz="1600" dirty="0">
                <a:hlinkClick r:id="rId5"/>
              </a:rPr>
              <a:t>https://</a:t>
            </a:r>
            <a:r>
              <a:rPr lang="en-US" altLang="zh-CN" sz="1600" dirty="0" smtClean="0">
                <a:hlinkClick r:id="rId5"/>
              </a:rPr>
              <a:t>mentor.ieee.org/802.11/dcn/20/11-20-1955-01-00bf-802-11bf-teleconference-minutes-december-2020.docx</a:t>
            </a:r>
            <a:endParaRPr lang="en-US" altLang="zh-CN" sz="1600" dirty="0" smtClean="0"/>
          </a:p>
          <a:p>
            <a:pPr marL="714375" lvl="1" indent="0">
              <a:buNone/>
            </a:pPr>
            <a:r>
              <a:rPr lang="en-US" altLang="zh-CN" sz="1600" dirty="0">
                <a:hlinkClick r:id="rId6"/>
              </a:rPr>
              <a:t>https://mentor.ieee.org/802.11/dcn/21/11-21-0038-00-00bf-802-11bf-teleconference-minutes-january-2021.docx</a:t>
            </a:r>
            <a:endParaRPr lang="en-US" altLang="zh-CN" sz="1600" dirty="0"/>
          </a:p>
          <a:p>
            <a:endParaRPr lang="en-US" altLang="zh-CN" sz="2000" dirty="0" smtClean="0"/>
          </a:p>
          <a:p>
            <a:r>
              <a:rPr lang="en-US" altLang="zh-CN" sz="2000" dirty="0" smtClean="0"/>
              <a:t>Move</a:t>
            </a:r>
            <a:r>
              <a:rPr lang="en-US" altLang="zh-CN" sz="2000" dirty="0"/>
              <a:t>: Leif Wilhelmsson 		Second: Claudio Da Silva </a:t>
            </a:r>
          </a:p>
          <a:p>
            <a:endParaRPr lang="en-US" altLang="zh-CN" sz="2000" dirty="0"/>
          </a:p>
          <a:p>
            <a:r>
              <a:rPr lang="en-US" altLang="zh-CN" sz="2000" dirty="0"/>
              <a:t>Result</a:t>
            </a:r>
            <a:r>
              <a:rPr lang="en-US" altLang="zh-CN" sz="2000" dirty="0" smtClean="0"/>
              <a:t>:</a:t>
            </a:r>
            <a:r>
              <a:rPr lang="en-US" altLang="zh-CN" sz="2000" dirty="0">
                <a:highlight>
                  <a:srgbClr val="00FF00"/>
                </a:highlight>
              </a:rPr>
              <a:t> Approved by unanimous consent</a:t>
            </a:r>
            <a:endParaRPr lang="zh-CN" altLang="en-US" sz="2000" dirty="0"/>
          </a:p>
          <a:p>
            <a:pPr marL="0" indent="0">
              <a:buNone/>
            </a:pPr>
            <a:endParaRPr lang="zh-CN" altLang="en-US" sz="2000" dirty="0" smtClean="0"/>
          </a:p>
          <a:p>
            <a:endParaRPr lang="zh-CN" altLang="en-US" sz="2000" dirty="0"/>
          </a:p>
        </p:txBody>
      </p:sp>
      <p:sp>
        <p:nvSpPr>
          <p:cNvPr id="19461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1469441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15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7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kern="0" dirty="0"/>
              <a:t>Move to adopt </a:t>
            </a:r>
            <a:r>
              <a:rPr lang="en-US" altLang="zh-CN" kern="0" dirty="0" smtClean="0"/>
              <a:t>11-20</a:t>
            </a:r>
            <a:r>
              <a:rPr lang="en-US" altLang="zh-CN" kern="0" dirty="0"/>
              <a:t>/-</a:t>
            </a:r>
            <a:r>
              <a:rPr lang="en-US" altLang="zh-CN" kern="0" dirty="0" smtClean="0"/>
              <a:t>1712r</a:t>
            </a:r>
            <a:r>
              <a:rPr lang="en-US" altLang="zh-CN" kern="0" dirty="0" smtClean="0">
                <a:solidFill>
                  <a:srgbClr val="FF0000"/>
                </a:solidFill>
              </a:rPr>
              <a:t>2</a:t>
            </a:r>
            <a:r>
              <a:rPr lang="en-US" altLang="zh-CN" kern="0" dirty="0" smtClean="0"/>
              <a:t> </a:t>
            </a:r>
            <a:r>
              <a:rPr lang="en-US" altLang="zh-CN" kern="0" dirty="0"/>
              <a:t>as the </a:t>
            </a:r>
            <a:r>
              <a:rPr lang="en-US" altLang="zh-CN" dirty="0"/>
              <a:t>use cases </a:t>
            </a:r>
            <a:r>
              <a:rPr lang="en-US" altLang="zh-CN" kern="0" dirty="0" smtClean="0"/>
              <a:t>document </a:t>
            </a:r>
            <a:r>
              <a:rPr lang="en-US" altLang="zh-CN" kern="0" dirty="0"/>
              <a:t>for </a:t>
            </a:r>
            <a:r>
              <a:rPr lang="en-US" altLang="zh-CN" kern="0" dirty="0" err="1"/>
              <a:t>TGbf</a:t>
            </a:r>
            <a:r>
              <a:rPr lang="en-US" altLang="zh-CN" kern="0" dirty="0"/>
              <a:t>.</a:t>
            </a:r>
            <a:endParaRPr lang="en-US" altLang="zh-CN" kern="0" dirty="0" smtClean="0"/>
          </a:p>
          <a:p>
            <a:pPr>
              <a:defRPr/>
            </a:pPr>
            <a:endParaRPr lang="en-US" altLang="zh-CN" kern="0" dirty="0" smtClean="0"/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kern="0" dirty="0" smtClean="0"/>
              <a:t>Move: </a:t>
            </a:r>
            <a:r>
              <a:rPr lang="en-US" altLang="zh-CN" kern="0" dirty="0"/>
              <a:t>Assaf Kasher</a:t>
            </a:r>
            <a:r>
              <a:rPr lang="en-US" altLang="zh-CN" dirty="0" smtClean="0"/>
              <a:t> 	</a:t>
            </a:r>
            <a:r>
              <a:rPr lang="en-US" altLang="zh-CN" kern="0" dirty="0" smtClean="0"/>
              <a:t>	Second: Rui Du	</a:t>
            </a:r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kern="0" dirty="0" smtClean="0"/>
              <a:t>Result: </a:t>
            </a:r>
            <a:r>
              <a:rPr lang="en-US" altLang="zh-CN" dirty="0">
                <a:highlight>
                  <a:srgbClr val="00FF00"/>
                </a:highlight>
              </a:rPr>
              <a:t>Approved by unanimous consent</a:t>
            </a:r>
            <a:endParaRPr lang="zh-CN" altLang="en-US" dirty="0"/>
          </a:p>
          <a:p>
            <a:pPr lvl="1">
              <a:defRPr/>
            </a:pPr>
            <a:endParaRPr lang="en-US" altLang="zh-CN" kern="0" dirty="0"/>
          </a:p>
        </p:txBody>
      </p:sp>
    </p:spTree>
    <p:extLst>
      <p:ext uri="{BB962C8B-B14F-4D97-AF65-F5344CB8AC3E}">
        <p14:creationId xmlns:p14="http://schemas.microsoft.com/office/powerpoint/2010/main" val="1352245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16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685800" y="2514600"/>
            <a:ext cx="77724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 smtClean="0"/>
              <a:t>Motions on </a:t>
            </a:r>
            <a:r>
              <a:rPr lang="en-US" altLang="zh-CN" sz="4000" dirty="0" smtClean="0">
                <a:solidFill>
                  <a:srgbClr val="0000FF"/>
                </a:solidFill>
              </a:rPr>
              <a:t>February 2</a:t>
            </a:r>
            <a:r>
              <a:rPr lang="en-US" altLang="en-US" sz="4000" dirty="0" smtClean="0"/>
              <a:t>.</a:t>
            </a:r>
          </a:p>
          <a:p>
            <a:pPr lvl="1"/>
            <a:endParaRPr lang="en-US" altLang="en-US" sz="3600" dirty="0" smtClean="0"/>
          </a:p>
          <a:p>
            <a:pPr lvl="1"/>
            <a:endParaRPr lang="en-US" altLang="en-US" sz="36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674143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17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8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kern="0" dirty="0"/>
              <a:t>Move to add the following to 11bf SFD</a:t>
            </a:r>
            <a:r>
              <a:rPr lang="en-US" altLang="zh-CN" kern="0" dirty="0" smtClean="0"/>
              <a:t>:</a:t>
            </a:r>
          </a:p>
          <a:p>
            <a:pPr lvl="1">
              <a:defRPr/>
            </a:pPr>
            <a:r>
              <a:rPr lang="en-US" altLang="zh-CN" kern="0" dirty="0"/>
              <a:t>A sensing procedure allows a STA to perform WLAN sensing and obtain measurement results. A sensing session is an instance of a sensing procedure with associated operational parameters of that instance.</a:t>
            </a:r>
            <a:endParaRPr lang="en-US" altLang="zh-CN" kern="0" dirty="0" smtClean="0"/>
          </a:p>
          <a:p>
            <a:pPr>
              <a:defRPr/>
            </a:pPr>
            <a:endParaRPr lang="en-US" altLang="zh-CN" kern="0" dirty="0" smtClean="0"/>
          </a:p>
          <a:p>
            <a:pPr>
              <a:defRPr/>
            </a:pPr>
            <a:endParaRPr lang="en-US" altLang="zh-CN" kern="0" dirty="0" smtClean="0"/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b="1" kern="0" dirty="0" smtClean="0"/>
              <a:t>Move: Cheng Chen</a:t>
            </a:r>
            <a:r>
              <a:rPr lang="en-US" altLang="zh-CN" b="1" dirty="0" smtClean="0"/>
              <a:t>	</a:t>
            </a:r>
            <a:r>
              <a:rPr lang="en-US" altLang="zh-CN" b="1" kern="0" dirty="0" smtClean="0"/>
              <a:t>	Second: </a:t>
            </a:r>
            <a:r>
              <a:rPr lang="en-US" altLang="zh-CN" b="1" kern="0" dirty="0"/>
              <a:t>Solomon Trainin </a:t>
            </a:r>
            <a:r>
              <a:rPr lang="en-US" altLang="zh-CN" b="1" kern="0" dirty="0" smtClean="0"/>
              <a:t>	</a:t>
            </a:r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b="1" kern="0" dirty="0" smtClean="0"/>
              <a:t>Result:</a:t>
            </a:r>
            <a:r>
              <a:rPr lang="en-US" altLang="zh-CN" dirty="0">
                <a:highlight>
                  <a:srgbClr val="00FF00"/>
                </a:highlight>
              </a:rPr>
              <a:t> Approved by unanimous consent</a:t>
            </a:r>
            <a:endParaRPr lang="en-US" altLang="zh-CN" kern="0" dirty="0"/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endParaRPr lang="en-US" altLang="zh-CN" b="1" kern="0" dirty="0" smtClean="0"/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kern="0" dirty="0" smtClean="0"/>
              <a:t>Note</a:t>
            </a:r>
            <a:r>
              <a:rPr lang="zh-CN" altLang="en-US" kern="0" dirty="0"/>
              <a:t>：  </a:t>
            </a:r>
            <a:r>
              <a:rPr lang="en-US" altLang="zh-CN" kern="0" dirty="0"/>
              <a:t>Related document </a:t>
            </a:r>
            <a:r>
              <a:rPr lang="en-US" altLang="zh-CN" kern="0" dirty="0" smtClean="0"/>
              <a:t>20/1849r4</a:t>
            </a:r>
            <a:endParaRPr lang="en-US" altLang="zh-CN" kern="0" dirty="0"/>
          </a:p>
          <a:p>
            <a:pPr marL="0" lvl="1" indent="0">
              <a:buNone/>
              <a:defRPr/>
            </a:pPr>
            <a:endParaRPr lang="en-US" altLang="zh-CN" b="1" kern="0" dirty="0"/>
          </a:p>
        </p:txBody>
      </p:sp>
    </p:spTree>
    <p:extLst>
      <p:ext uri="{BB962C8B-B14F-4D97-AF65-F5344CB8AC3E}">
        <p14:creationId xmlns:p14="http://schemas.microsoft.com/office/powerpoint/2010/main" val="1443288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18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9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600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kern="0" dirty="0"/>
              <a:t>Move to add the following to 11bf SFD</a:t>
            </a:r>
            <a:r>
              <a:rPr lang="en-US" altLang="zh-CN" kern="0" dirty="0" smtClean="0"/>
              <a:t>:</a:t>
            </a:r>
          </a:p>
          <a:p>
            <a:pPr lvl="1">
              <a:defRPr/>
            </a:pPr>
            <a:r>
              <a:rPr lang="en-US" altLang="zh-CN" kern="0" dirty="0" smtClean="0"/>
              <a:t>Sensing </a:t>
            </a:r>
            <a:r>
              <a:rPr lang="en-US" altLang="zh-CN" kern="0" dirty="0"/>
              <a:t>initiator and sensing responder</a:t>
            </a:r>
          </a:p>
          <a:p>
            <a:pPr lvl="2">
              <a:defRPr/>
            </a:pPr>
            <a:r>
              <a:rPr lang="en-US" altLang="zh-CN" sz="1400" kern="0" dirty="0" smtClean="0"/>
              <a:t>Sensing </a:t>
            </a:r>
            <a:r>
              <a:rPr lang="en-US" altLang="zh-CN" sz="1400" kern="0" dirty="0"/>
              <a:t>initiator: a STA that initiates a WLAN sensing session</a:t>
            </a:r>
          </a:p>
          <a:p>
            <a:pPr lvl="2">
              <a:defRPr/>
            </a:pPr>
            <a:r>
              <a:rPr lang="en-US" altLang="zh-CN" sz="1400" kern="0" dirty="0" smtClean="0"/>
              <a:t>Sensing </a:t>
            </a:r>
            <a:r>
              <a:rPr lang="en-US" altLang="zh-CN" sz="1400" kern="0" dirty="0"/>
              <a:t>responder: a STA that participates in a WLAN sensing session initiated by a sensing initiator</a:t>
            </a:r>
          </a:p>
          <a:p>
            <a:pPr lvl="1">
              <a:defRPr/>
            </a:pPr>
            <a:r>
              <a:rPr lang="en-US" altLang="zh-CN" kern="0" dirty="0" smtClean="0"/>
              <a:t>Sensing </a:t>
            </a:r>
            <a:r>
              <a:rPr lang="en-US" altLang="zh-CN" kern="0" dirty="0"/>
              <a:t>transmitter and sensing receiver</a:t>
            </a:r>
          </a:p>
          <a:p>
            <a:pPr lvl="2">
              <a:defRPr/>
            </a:pPr>
            <a:r>
              <a:rPr lang="en-US" altLang="zh-CN" sz="1400" kern="0" dirty="0" smtClean="0"/>
              <a:t>Sensing </a:t>
            </a:r>
            <a:r>
              <a:rPr lang="en-US" altLang="zh-CN" sz="1400" kern="0" dirty="0"/>
              <a:t>transmitter: a STA that transmits PPDUs used for sensing measurements in a sensing session</a:t>
            </a:r>
          </a:p>
          <a:p>
            <a:pPr lvl="2">
              <a:defRPr/>
            </a:pPr>
            <a:r>
              <a:rPr lang="en-US" altLang="zh-CN" sz="1400" kern="0" dirty="0" smtClean="0"/>
              <a:t>Sensing </a:t>
            </a:r>
            <a:r>
              <a:rPr lang="en-US" altLang="zh-CN" sz="1400" kern="0" dirty="0"/>
              <a:t>receiver: a STA that receives PPDUs sent by a sensing transmitter and performs sensing measurements in a sensing session</a:t>
            </a:r>
          </a:p>
          <a:p>
            <a:pPr lvl="1">
              <a:defRPr/>
            </a:pPr>
            <a:r>
              <a:rPr lang="en-US" altLang="zh-CN" kern="0" dirty="0" smtClean="0"/>
              <a:t>A </a:t>
            </a:r>
            <a:r>
              <a:rPr lang="en-US" altLang="zh-CN" kern="0" dirty="0"/>
              <a:t>STA can assume multiple roles in one sensing session.</a:t>
            </a:r>
          </a:p>
          <a:p>
            <a:pPr>
              <a:defRPr/>
            </a:pPr>
            <a:endParaRPr lang="en-US" altLang="zh-CN" sz="1400" kern="0" dirty="0" smtClean="0"/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b="1" kern="0" dirty="0"/>
              <a:t>Move: Cheng Chen		Second: Edward Au 	</a:t>
            </a:r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b="1" kern="0" dirty="0" smtClean="0"/>
              <a:t>Result:</a:t>
            </a:r>
            <a:r>
              <a:rPr lang="en-US" altLang="zh-CN" dirty="0">
                <a:highlight>
                  <a:srgbClr val="00FF00"/>
                </a:highlight>
              </a:rPr>
              <a:t> Approved by unanimous consent</a:t>
            </a:r>
            <a:endParaRPr lang="en-US" altLang="zh-CN" kern="0" dirty="0"/>
          </a:p>
          <a:p>
            <a:pPr marL="0" lvl="1" indent="0">
              <a:buNone/>
              <a:defRPr/>
            </a:pPr>
            <a:endParaRPr lang="en-US" altLang="zh-CN" kern="0" dirty="0" smtClean="0"/>
          </a:p>
          <a:p>
            <a:pPr marL="0" lvl="1" indent="0">
              <a:buNone/>
              <a:defRPr/>
            </a:pPr>
            <a:r>
              <a:rPr lang="en-US" altLang="zh-CN" kern="0" dirty="0" smtClean="0"/>
              <a:t>Note</a:t>
            </a:r>
            <a:r>
              <a:rPr lang="zh-CN" altLang="en-US" kern="0" dirty="0"/>
              <a:t>：  </a:t>
            </a:r>
            <a:r>
              <a:rPr lang="en-US" altLang="zh-CN" kern="0" dirty="0"/>
              <a:t>Related document </a:t>
            </a:r>
            <a:r>
              <a:rPr lang="en-US" altLang="zh-CN" kern="0" dirty="0" smtClean="0"/>
              <a:t>20/1849r4</a:t>
            </a:r>
            <a:endParaRPr lang="en-US" altLang="zh-CN" kern="0" dirty="0"/>
          </a:p>
        </p:txBody>
      </p:sp>
    </p:spTree>
    <p:extLst>
      <p:ext uri="{BB962C8B-B14F-4D97-AF65-F5344CB8AC3E}">
        <p14:creationId xmlns:p14="http://schemas.microsoft.com/office/powerpoint/2010/main" val="3463740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19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685800" y="2514600"/>
            <a:ext cx="77724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 smtClean="0"/>
              <a:t>Motions on </a:t>
            </a:r>
            <a:r>
              <a:rPr lang="en-US" altLang="zh-CN" sz="4000" dirty="0" smtClean="0">
                <a:solidFill>
                  <a:srgbClr val="0000FF"/>
                </a:solidFill>
              </a:rPr>
              <a:t>February 23</a:t>
            </a:r>
            <a:r>
              <a:rPr lang="en-US" altLang="en-US" sz="4000" dirty="0" smtClean="0"/>
              <a:t>.</a:t>
            </a:r>
          </a:p>
          <a:p>
            <a:pPr lvl="1"/>
            <a:endParaRPr lang="en-US" altLang="en-US" sz="3600" dirty="0" smtClean="0"/>
          </a:p>
          <a:p>
            <a:pPr lvl="1"/>
            <a:endParaRPr lang="en-US" altLang="en-US" sz="36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2104052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>
          <a:xfrm>
            <a:off x="228600" y="1066800"/>
            <a:ext cx="8686800" cy="1295400"/>
          </a:xfrm>
        </p:spPr>
        <p:txBody>
          <a:bodyPr/>
          <a:lstStyle/>
          <a:p>
            <a:r>
              <a:rPr lang="en-US" altLang="en-US" sz="3600" dirty="0" smtClean="0">
                <a:solidFill>
                  <a:srgbClr val="0000FF"/>
                </a:solidFill>
                <a:cs typeface="Times New Roman" panose="02020603050405020304" pitchFamily="18" charset="0"/>
              </a:rPr>
              <a:t>IEEE 802.11 Task Group bf</a:t>
            </a:r>
            <a:br>
              <a:rPr lang="en-US" altLang="en-US" sz="3600" dirty="0" smtClean="0">
                <a:solidFill>
                  <a:srgbClr val="0000FF"/>
                </a:solidFill>
                <a:cs typeface="Times New Roman" panose="02020603050405020304" pitchFamily="18" charset="0"/>
              </a:rPr>
            </a:br>
            <a:r>
              <a:rPr lang="en-US" altLang="en-US" sz="3600" dirty="0" smtClean="0">
                <a:solidFill>
                  <a:srgbClr val="0000FF"/>
                </a:solidFill>
                <a:cs typeface="Times New Roman" panose="02020603050405020304" pitchFamily="18" charset="0"/>
              </a:rPr>
              <a:t>WLAN Sensing</a:t>
            </a:r>
            <a:br>
              <a:rPr lang="en-US" altLang="en-US" sz="3600" dirty="0" smtClean="0">
                <a:solidFill>
                  <a:srgbClr val="0000FF"/>
                </a:solidFill>
                <a:cs typeface="Times New Roman" panose="02020603050405020304" pitchFamily="18" charset="0"/>
              </a:rPr>
            </a:br>
            <a:endParaRPr lang="en-CA" altLang="en-US" sz="2000" dirty="0" smtClean="0">
              <a:cs typeface="Times New Roman" panose="02020603050405020304" pitchFamily="18" charset="0"/>
            </a:endParaRP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533400" y="2895600"/>
            <a:ext cx="8305800" cy="2895600"/>
          </a:xfrm>
        </p:spPr>
        <p:txBody>
          <a:bodyPr/>
          <a:lstStyle/>
          <a:p>
            <a:pPr algn="ctr">
              <a:lnSpc>
                <a:spcPct val="90000"/>
              </a:lnSpc>
              <a:buNone/>
            </a:pPr>
            <a:r>
              <a:rPr lang="en-US" altLang="zh-CN" sz="3200" dirty="0" smtClean="0">
                <a:latin typeface="Arial" panose="020B0604020202020204" pitchFamily="34" charset="0"/>
              </a:rPr>
              <a:t>Motion list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n-US" altLang="en-US" sz="3000" dirty="0" smtClean="0">
              <a:cs typeface="Times New Roman" panose="02020603050405020304" pitchFamily="18" charset="0"/>
            </a:endParaRPr>
          </a:p>
          <a:p>
            <a:pPr algn="ctr">
              <a:lnSpc>
                <a:spcPct val="90000"/>
              </a:lnSpc>
              <a:buFontTx/>
              <a:buNone/>
            </a:pPr>
            <a:endParaRPr lang="en-US" altLang="en-US" sz="3000" dirty="0" smtClean="0">
              <a:cs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  <a:buFontTx/>
              <a:buNone/>
            </a:pPr>
            <a:r>
              <a:rPr lang="en-US" altLang="en-US" sz="2000" dirty="0">
                <a:latin typeface="Arial" panose="020B0604020202020204" pitchFamily="34" charset="0"/>
                <a:cs typeface="MS PGothic" panose="020B0600070205080204" pitchFamily="34" charset="-128"/>
              </a:rPr>
              <a:t>		   	        </a:t>
            </a:r>
            <a:r>
              <a:rPr lang="en-US" altLang="en-US" sz="2000" dirty="0" smtClean="0">
                <a:latin typeface="Arial" panose="020B0604020202020204" pitchFamily="34" charset="0"/>
                <a:cs typeface="MS PGothic" panose="020B0600070205080204" pitchFamily="34" charset="-128"/>
              </a:rPr>
              <a:t>Chair</a:t>
            </a:r>
            <a:r>
              <a:rPr lang="en-US" altLang="en-US" sz="2000" dirty="0">
                <a:latin typeface="Arial" panose="020B0604020202020204" pitchFamily="34" charset="0"/>
                <a:cs typeface="MS PGothic" panose="020B0600070205080204" pitchFamily="34" charset="-128"/>
              </a:rPr>
              <a:t>:	</a:t>
            </a:r>
            <a:r>
              <a:rPr lang="en-US" altLang="en-US" sz="2000" dirty="0">
                <a:cs typeface="Times New Roman" panose="02020603050405020304" pitchFamily="18" charset="0"/>
              </a:rPr>
              <a:t>Tony Xiao Han (Huawei)</a:t>
            </a:r>
          </a:p>
          <a:p>
            <a:pPr algn="just">
              <a:lnSpc>
                <a:spcPct val="90000"/>
              </a:lnSpc>
              <a:buNone/>
            </a:pPr>
            <a:r>
              <a:rPr lang="en-US" altLang="en-US" sz="2000" dirty="0">
                <a:latin typeface="Arial" panose="020B0604020202020204" pitchFamily="34" charset="0"/>
                <a:cs typeface="MS PGothic" panose="020B0600070205080204" pitchFamily="34" charset="-128"/>
              </a:rPr>
              <a:t>			Vice Chair: 	</a:t>
            </a:r>
            <a:r>
              <a:rPr lang="en-US" altLang="en-US" sz="2000" dirty="0">
                <a:cs typeface="Times New Roman" panose="02020603050405020304" pitchFamily="18" charset="0"/>
              </a:rPr>
              <a:t>Sang Kim (LG Electronics)</a:t>
            </a:r>
          </a:p>
          <a:p>
            <a:pPr algn="just">
              <a:lnSpc>
                <a:spcPct val="90000"/>
              </a:lnSpc>
              <a:buNone/>
            </a:pPr>
            <a:r>
              <a:rPr lang="en-US" altLang="en-US" sz="2000" dirty="0">
                <a:latin typeface="Arial" panose="020B0604020202020204" pitchFamily="34" charset="0"/>
                <a:cs typeface="MS PGothic" panose="020B0600070205080204" pitchFamily="34" charset="-128"/>
              </a:rPr>
              <a:t> 					</a:t>
            </a:r>
            <a:r>
              <a:rPr lang="en-US" altLang="zh-CN" sz="2000" dirty="0"/>
              <a:t>Assaf Kasher (Qualcomm)</a:t>
            </a:r>
            <a:endParaRPr lang="en-US" altLang="en-US" sz="2000" dirty="0">
              <a:cs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  <a:buNone/>
            </a:pPr>
            <a:r>
              <a:rPr lang="en-US" altLang="en-US" sz="2000" dirty="0">
                <a:latin typeface="Arial" panose="020B0604020202020204" pitchFamily="34" charset="0"/>
                <a:cs typeface="MS PGothic" panose="020B0600070205080204" pitchFamily="34" charset="-128"/>
              </a:rPr>
              <a:t>			 Secretary: 	</a:t>
            </a:r>
            <a:r>
              <a:rPr lang="en-US" altLang="zh-CN" sz="2000" dirty="0"/>
              <a:t>Leif Wilhelmsson </a:t>
            </a:r>
            <a:r>
              <a:rPr lang="en-US" altLang="en-US" sz="2000" dirty="0"/>
              <a:t>(</a:t>
            </a:r>
            <a:r>
              <a:rPr lang="en-US" altLang="zh-CN" sz="2000" dirty="0"/>
              <a:t>Ericsson</a:t>
            </a:r>
            <a:r>
              <a:rPr lang="en-US" altLang="en-US" sz="2000" dirty="0"/>
              <a:t>)</a:t>
            </a:r>
          </a:p>
          <a:p>
            <a:pPr algn="just">
              <a:lnSpc>
                <a:spcPct val="90000"/>
              </a:lnSpc>
              <a:buNone/>
            </a:pPr>
            <a:r>
              <a:rPr lang="en-US" altLang="en-US" sz="2000" dirty="0">
                <a:latin typeface="Arial" panose="020B0604020202020204" pitchFamily="34" charset="0"/>
                <a:cs typeface="MS PGothic" panose="020B0600070205080204" pitchFamily="34" charset="-128"/>
              </a:rPr>
              <a:t>		</a:t>
            </a:r>
            <a:r>
              <a:rPr lang="en-US" altLang="en-US" sz="2000">
                <a:latin typeface="Arial" panose="020B0604020202020204" pitchFamily="34" charset="0"/>
                <a:cs typeface="MS PGothic" panose="020B0600070205080204" pitchFamily="34" charset="-128"/>
              </a:rPr>
              <a:t> </a:t>
            </a:r>
            <a:r>
              <a:rPr lang="en-US" altLang="en-US" sz="2000" smtClean="0">
                <a:latin typeface="Arial" panose="020B0604020202020204" pitchFamily="34" charset="0"/>
                <a:cs typeface="MS PGothic" panose="020B0600070205080204" pitchFamily="34" charset="-128"/>
              </a:rPr>
              <a:t> Tech</a:t>
            </a:r>
            <a:r>
              <a:rPr lang="en-US" altLang="zh-CN" sz="2000" smtClean="0">
                <a:latin typeface="Arial" panose="020B0604020202020204" pitchFamily="34" charset="0"/>
                <a:cs typeface="MS PGothic" panose="020B0600070205080204" pitchFamily="34" charset="-128"/>
              </a:rPr>
              <a:t>nical </a:t>
            </a:r>
            <a:r>
              <a:rPr lang="en-US" altLang="en-US" sz="2000" smtClean="0">
                <a:latin typeface="Arial" panose="020B0604020202020204" pitchFamily="34" charset="0"/>
                <a:cs typeface="MS PGothic" panose="020B0600070205080204" pitchFamily="34" charset="-128"/>
              </a:rPr>
              <a:t>Editor:</a:t>
            </a:r>
            <a:r>
              <a:rPr lang="en-US" altLang="en-US" sz="2000" dirty="0">
                <a:latin typeface="Arial" panose="020B0604020202020204" pitchFamily="34" charset="0"/>
                <a:cs typeface="MS PGothic" panose="020B0600070205080204" pitchFamily="34" charset="-128"/>
              </a:rPr>
              <a:t>	</a:t>
            </a:r>
            <a:r>
              <a:rPr lang="en-US" altLang="zh-CN" sz="2000" dirty="0"/>
              <a:t>Claudio Da Silva </a:t>
            </a:r>
            <a:r>
              <a:rPr lang="en-US" altLang="en-US" sz="2000" dirty="0">
                <a:cs typeface="Times New Roman" panose="02020603050405020304" pitchFamily="18" charset="0"/>
              </a:rPr>
              <a:t>(Intel)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85F6953-FD36-4A21-A1CB-A7DFA671E8B3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200" b="0" smtClean="0"/>
          </a:p>
        </p:txBody>
      </p:sp>
      <p:sp>
        <p:nvSpPr>
          <p:cNvPr id="512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20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10</a:t>
            </a:r>
            <a:r>
              <a:rPr lang="en-US" altLang="zh-CN" sz="2800" dirty="0" smtClean="0">
                <a:solidFill>
                  <a:srgbClr val="FF0000"/>
                </a:solidFill>
              </a:rPr>
              <a:t>a</a:t>
            </a:r>
            <a:endParaRPr lang="en-US" altLang="en-US" sz="2800" dirty="0">
              <a:solidFill>
                <a:srgbClr val="FF0000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kern="0" dirty="0"/>
              <a:t>Move to add the following to 11bf SFD</a:t>
            </a:r>
            <a:r>
              <a:rPr lang="en-US" altLang="zh-CN" kern="0" dirty="0" smtClean="0"/>
              <a:t>:</a:t>
            </a:r>
          </a:p>
          <a:p>
            <a:pPr lvl="1">
              <a:defRPr/>
            </a:pPr>
            <a:r>
              <a:rPr lang="en-US" altLang="zh-CN" kern="0" dirty="0"/>
              <a:t>A sensing initiator might be neither a sensing transmitter nor a sensing receiver</a:t>
            </a:r>
            <a:r>
              <a:rPr lang="en-US" altLang="zh-CN" kern="0" dirty="0" smtClean="0"/>
              <a:t>.</a:t>
            </a:r>
          </a:p>
          <a:p>
            <a:pPr lvl="1">
              <a:defRPr/>
            </a:pPr>
            <a:endParaRPr lang="en-US" altLang="zh-CN" kern="0" dirty="0"/>
          </a:p>
          <a:p>
            <a:pPr lvl="1">
              <a:defRPr/>
            </a:pPr>
            <a:endParaRPr lang="en-US" altLang="zh-CN" kern="0" dirty="0" smtClean="0"/>
          </a:p>
          <a:p>
            <a:pPr marL="0" lvl="1" indent="0">
              <a:buNone/>
              <a:defRPr/>
            </a:pPr>
            <a:r>
              <a:rPr lang="en-US" altLang="zh-CN" b="1" kern="0" dirty="0" smtClean="0"/>
              <a:t>Move: Rui Du	</a:t>
            </a:r>
            <a:r>
              <a:rPr lang="en-US" altLang="zh-CN" b="1" dirty="0" smtClean="0"/>
              <a:t>	</a:t>
            </a:r>
            <a:r>
              <a:rPr lang="en-US" altLang="zh-CN" b="1" kern="0" dirty="0" smtClean="0"/>
              <a:t>	Second: </a:t>
            </a:r>
            <a:r>
              <a:rPr lang="en-US" altLang="zh-CN" b="1" kern="0" dirty="0"/>
              <a:t>Claudio da Silva</a:t>
            </a:r>
            <a:r>
              <a:rPr lang="en-US" altLang="zh-CN" b="1" kern="0" dirty="0" smtClean="0"/>
              <a:t>	</a:t>
            </a:r>
          </a:p>
          <a:p>
            <a:pPr marL="0" indent="0">
              <a:defRPr/>
            </a:pPr>
            <a:endParaRPr lang="en-US" altLang="zh-CN" sz="2800" kern="0" dirty="0" smtClean="0"/>
          </a:p>
          <a:p>
            <a:pPr marL="0" indent="0">
              <a:defRPr/>
            </a:pPr>
            <a:endParaRPr lang="en-US" altLang="zh-CN" sz="2800" kern="0" dirty="0" smtClean="0"/>
          </a:p>
          <a:p>
            <a:pPr marL="0" lvl="1" indent="0">
              <a:buNone/>
              <a:defRPr/>
            </a:pPr>
            <a:r>
              <a:rPr lang="en-US" altLang="zh-CN" b="1" kern="0" dirty="0" smtClean="0"/>
              <a:t>Result:</a:t>
            </a:r>
            <a:endParaRPr lang="en-US" altLang="zh-CN" b="1" kern="0" dirty="0"/>
          </a:p>
        </p:txBody>
      </p:sp>
    </p:spTree>
    <p:extLst>
      <p:ext uri="{BB962C8B-B14F-4D97-AF65-F5344CB8AC3E}">
        <p14:creationId xmlns:p14="http://schemas.microsoft.com/office/powerpoint/2010/main" val="4133175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21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10</a:t>
            </a:r>
            <a:r>
              <a:rPr lang="en-US" altLang="zh-CN" sz="2800" dirty="0" smtClean="0">
                <a:solidFill>
                  <a:srgbClr val="FF0000"/>
                </a:solidFill>
              </a:rPr>
              <a:t>b</a:t>
            </a:r>
            <a:r>
              <a:rPr lang="en-US" altLang="zh-CN" sz="2800" dirty="0" smtClean="0"/>
              <a:t> Motion to amend</a:t>
            </a:r>
            <a:endParaRPr lang="en-US" altLang="en-US" sz="2800" dirty="0">
              <a:solidFill>
                <a:srgbClr val="FF0000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sz="2000" kern="0" dirty="0" smtClean="0"/>
              <a:t>Change the previous motion to:</a:t>
            </a:r>
          </a:p>
          <a:p>
            <a:pPr>
              <a:defRPr/>
            </a:pPr>
            <a:r>
              <a:rPr lang="en-US" altLang="zh-CN" sz="2000" kern="0" dirty="0" smtClean="0"/>
              <a:t>Move </a:t>
            </a:r>
            <a:r>
              <a:rPr lang="en-US" altLang="zh-CN" sz="2000" kern="0" dirty="0"/>
              <a:t>to add the following to 11bf SFD</a:t>
            </a:r>
            <a:r>
              <a:rPr lang="en-US" altLang="zh-CN" sz="2000" kern="0" dirty="0" smtClean="0"/>
              <a:t>:</a:t>
            </a:r>
          </a:p>
          <a:p>
            <a:pPr lvl="1">
              <a:defRPr/>
            </a:pPr>
            <a:r>
              <a:rPr lang="en-US" altLang="zh-CN" sz="1800" kern="0" dirty="0"/>
              <a:t>In a sensing session, a sensing initiator might be a sensing transmitter, a sensing receiver, </a:t>
            </a:r>
            <a:r>
              <a:rPr lang="en-US" altLang="zh-CN" sz="1800" kern="0" dirty="0" smtClean="0"/>
              <a:t>both or </a:t>
            </a:r>
            <a:r>
              <a:rPr lang="en-US" altLang="zh-CN" sz="1800" kern="0" dirty="0"/>
              <a:t>neither</a:t>
            </a:r>
            <a:r>
              <a:rPr lang="en-US" altLang="zh-CN" sz="1800" kern="0" dirty="0" smtClean="0"/>
              <a:t>.</a:t>
            </a:r>
          </a:p>
          <a:p>
            <a:pPr lvl="1">
              <a:defRPr/>
            </a:pPr>
            <a:endParaRPr lang="en-US" altLang="zh-CN" sz="1800" kern="0" dirty="0" smtClean="0"/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Move: Edward Au	</a:t>
            </a:r>
            <a:r>
              <a:rPr lang="en-US" altLang="zh-CN" sz="1800" b="1" dirty="0" smtClean="0"/>
              <a:t>	</a:t>
            </a:r>
            <a:r>
              <a:rPr lang="en-US" altLang="zh-CN" sz="1800" b="1" kern="0" dirty="0" smtClean="0"/>
              <a:t>	Second: </a:t>
            </a:r>
            <a:r>
              <a:rPr lang="en-US" altLang="zh-CN" sz="1800" b="1" kern="0" dirty="0" err="1"/>
              <a:t>Assaf</a:t>
            </a:r>
            <a:r>
              <a:rPr lang="en-US" altLang="zh-CN" sz="1800" b="1" kern="0" dirty="0"/>
              <a:t> Kasher</a:t>
            </a:r>
            <a:r>
              <a:rPr lang="en-US" altLang="zh-CN" sz="1800" b="1" kern="0" dirty="0" smtClean="0"/>
              <a:t>	</a:t>
            </a:r>
          </a:p>
          <a:p>
            <a:pPr marL="285750" lvl="1">
              <a:buFont typeface="Arial" panose="020B0604020202020204" pitchFamily="34" charset="0"/>
              <a:buChar char="•"/>
              <a:defRPr/>
            </a:pPr>
            <a:endParaRPr lang="en-US" altLang="zh-CN" sz="1800" b="1" kern="0" dirty="0" smtClean="0"/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Preliminary </a:t>
            </a:r>
            <a:r>
              <a:rPr lang="en-US" altLang="zh-CN" sz="1800" b="1" kern="0" dirty="0"/>
              <a:t>Result</a:t>
            </a:r>
            <a:r>
              <a:rPr lang="en-US" altLang="zh-CN" sz="1800" b="1" kern="0" dirty="0" smtClean="0"/>
              <a:t>: </a:t>
            </a:r>
            <a:r>
              <a:rPr lang="en-US" altLang="zh-CN" sz="1800" b="1" kern="0" dirty="0"/>
              <a:t>Motion Passes (</a:t>
            </a:r>
            <a:r>
              <a:rPr lang="en-US" altLang="zh-CN" sz="1800" b="1" kern="0" dirty="0" smtClean="0"/>
              <a:t>24Y, 4N, 1A)</a:t>
            </a:r>
            <a:endParaRPr lang="en-US" altLang="zh-CN" sz="1800" b="1" kern="0" dirty="0"/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Result*: </a:t>
            </a:r>
            <a:r>
              <a:rPr lang="en-US" altLang="zh-CN" sz="1800" b="1" dirty="0">
                <a:highlight>
                  <a:srgbClr val="00FF00"/>
                </a:highlight>
              </a:rPr>
              <a:t>Motion Passes (21Y, 4N, 1A</a:t>
            </a:r>
            <a:r>
              <a:rPr lang="en-US" altLang="zh-CN" sz="1800" b="1" dirty="0" smtClean="0">
                <a:highlight>
                  <a:srgbClr val="00FF00"/>
                </a:highlight>
              </a:rPr>
              <a:t>)</a:t>
            </a:r>
            <a:endParaRPr lang="en-US" altLang="zh-CN" sz="1800" dirty="0">
              <a:highlight>
                <a:srgbClr val="00FF00"/>
              </a:highlight>
            </a:endParaRPr>
          </a:p>
          <a:p>
            <a:pPr marL="0" lvl="1" indent="0">
              <a:buNone/>
              <a:defRPr/>
            </a:pPr>
            <a:endParaRPr lang="en-US" altLang="zh-CN" sz="1800" b="1" kern="0" dirty="0" smtClean="0"/>
          </a:p>
          <a:p>
            <a:pPr marL="0" lvl="1" indent="0">
              <a:buNone/>
              <a:defRPr/>
            </a:pPr>
            <a:r>
              <a:rPr lang="en-US" altLang="zh-CN" sz="1800" kern="0" dirty="0"/>
              <a:t>Note</a:t>
            </a:r>
            <a:r>
              <a:rPr lang="zh-CN" altLang="en-US" sz="1800" kern="0" dirty="0"/>
              <a:t>：  </a:t>
            </a:r>
            <a:endParaRPr lang="en-US" altLang="zh-CN" sz="1800" kern="0" dirty="0" smtClean="0"/>
          </a:p>
          <a:p>
            <a:pPr marL="285750" lvl="1">
              <a:buFont typeface="微软雅黑" panose="020B0503020204020204" pitchFamily="34" charset="-122"/>
              <a:buChar char="–"/>
              <a:defRPr/>
            </a:pPr>
            <a:r>
              <a:rPr lang="en-US" altLang="zh-CN" sz="1800" kern="0" dirty="0" smtClean="0"/>
              <a:t>* </a:t>
            </a:r>
            <a:r>
              <a:rPr lang="en-US" altLang="zh-CN" sz="1800" kern="0" dirty="0"/>
              <a:t>Amended result accounts for removal of </a:t>
            </a:r>
            <a:r>
              <a:rPr lang="en-US" altLang="zh-CN" sz="1800" kern="0" dirty="0" smtClean="0">
                <a:solidFill>
                  <a:srgbClr val="FF0000"/>
                </a:solidFill>
              </a:rPr>
              <a:t>3</a:t>
            </a:r>
            <a:r>
              <a:rPr lang="en-US" altLang="zh-CN" sz="1800" kern="0" dirty="0" smtClean="0"/>
              <a:t> </a:t>
            </a:r>
            <a:r>
              <a:rPr lang="en-US" altLang="zh-CN" sz="1800" kern="0" dirty="0"/>
              <a:t>votes of non-voting members</a:t>
            </a:r>
            <a:r>
              <a:rPr lang="en-US" altLang="zh-CN" sz="1800" kern="0" dirty="0" smtClean="0"/>
              <a:t>.</a:t>
            </a:r>
          </a:p>
          <a:p>
            <a:pPr marL="285750" lvl="1">
              <a:buFont typeface="微软雅黑" panose="020B0503020204020204" pitchFamily="34" charset="-122"/>
              <a:buChar char="–"/>
              <a:defRPr/>
            </a:pPr>
            <a:r>
              <a:rPr lang="en-US" altLang="zh-CN" sz="1800" kern="0" dirty="0"/>
              <a:t>Related document </a:t>
            </a:r>
            <a:r>
              <a:rPr lang="en-US" altLang="zh-CN" sz="1800" kern="0" dirty="0" smtClean="0"/>
              <a:t>21/0147r3</a:t>
            </a:r>
            <a:endParaRPr lang="en-US" altLang="zh-CN" sz="1800" kern="0" dirty="0"/>
          </a:p>
          <a:p>
            <a:pPr marL="0" lvl="1" indent="0">
              <a:buNone/>
              <a:defRPr/>
            </a:pPr>
            <a:endParaRPr lang="en-US" altLang="zh-CN" sz="1800" b="1" kern="0" dirty="0"/>
          </a:p>
        </p:txBody>
      </p:sp>
    </p:spTree>
    <p:extLst>
      <p:ext uri="{BB962C8B-B14F-4D97-AF65-F5344CB8AC3E}">
        <p14:creationId xmlns:p14="http://schemas.microsoft.com/office/powerpoint/2010/main" val="1637500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22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10</a:t>
            </a:r>
            <a:r>
              <a:rPr lang="en-US" altLang="zh-CN" sz="2800" dirty="0" smtClean="0">
                <a:solidFill>
                  <a:srgbClr val="FF0000"/>
                </a:solidFill>
              </a:rPr>
              <a:t>c</a:t>
            </a:r>
            <a:endParaRPr lang="en-US" altLang="en-US" sz="2800" dirty="0">
              <a:solidFill>
                <a:srgbClr val="FF0000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sz="2000" kern="0" dirty="0" smtClean="0"/>
              <a:t>Move </a:t>
            </a:r>
            <a:r>
              <a:rPr lang="en-US" altLang="zh-CN" sz="2000" kern="0" dirty="0"/>
              <a:t>to add the following to 11bf SFD</a:t>
            </a:r>
            <a:r>
              <a:rPr lang="en-US" altLang="zh-CN" sz="2000" kern="0" dirty="0" smtClean="0"/>
              <a:t>:</a:t>
            </a:r>
          </a:p>
          <a:p>
            <a:pPr lvl="1">
              <a:defRPr/>
            </a:pPr>
            <a:r>
              <a:rPr lang="en-US" altLang="zh-CN" sz="1800" kern="0" dirty="0"/>
              <a:t>In a sensing session, a sensing initiator might be a sensing transmitter, a sensing receiver, </a:t>
            </a:r>
            <a:r>
              <a:rPr lang="en-US" altLang="zh-CN" sz="1800" kern="0" dirty="0" smtClean="0"/>
              <a:t>both or </a:t>
            </a:r>
            <a:r>
              <a:rPr lang="en-US" altLang="zh-CN" sz="1800" kern="0" dirty="0"/>
              <a:t>neither</a:t>
            </a:r>
            <a:r>
              <a:rPr lang="en-US" altLang="zh-CN" sz="1800" kern="0" dirty="0" smtClean="0"/>
              <a:t>.</a:t>
            </a:r>
          </a:p>
          <a:p>
            <a:pPr lvl="1">
              <a:defRPr/>
            </a:pPr>
            <a:endParaRPr lang="en-US" altLang="zh-CN" sz="1800" kern="0" dirty="0" smtClean="0"/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Move: Edward Au	</a:t>
            </a:r>
            <a:r>
              <a:rPr lang="en-US" altLang="zh-CN" sz="1800" b="1" dirty="0" smtClean="0"/>
              <a:t>	</a:t>
            </a:r>
            <a:r>
              <a:rPr lang="en-US" altLang="zh-CN" sz="1800" b="1" kern="0" dirty="0" smtClean="0"/>
              <a:t>	Second: </a:t>
            </a:r>
            <a:r>
              <a:rPr lang="en-US" altLang="zh-CN" sz="1800" b="1" kern="0" dirty="0" err="1"/>
              <a:t>Assaf</a:t>
            </a:r>
            <a:r>
              <a:rPr lang="en-US" altLang="zh-CN" sz="1800" b="1" kern="0" dirty="0"/>
              <a:t> Kasher</a:t>
            </a:r>
            <a:r>
              <a:rPr lang="en-US" altLang="zh-CN" sz="1800" b="1" kern="0" dirty="0" smtClean="0"/>
              <a:t>	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endParaRPr lang="en-US" altLang="zh-CN" kern="0" dirty="0" smtClean="0"/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Preliminary Result: Motion Passes (</a:t>
            </a:r>
            <a:r>
              <a:rPr lang="en-US" altLang="zh-CN" sz="1800" b="1" kern="0" dirty="0" smtClean="0"/>
              <a:t>22Y</a:t>
            </a:r>
            <a:r>
              <a:rPr lang="en-US" altLang="zh-CN" sz="1800" b="1" kern="0" dirty="0"/>
              <a:t>, </a:t>
            </a:r>
            <a:r>
              <a:rPr lang="en-US" altLang="zh-CN" sz="1800" b="1" kern="0" dirty="0" smtClean="0"/>
              <a:t>0N</a:t>
            </a:r>
            <a:r>
              <a:rPr lang="en-US" altLang="zh-CN" sz="1800" b="1" kern="0" dirty="0"/>
              <a:t>, </a:t>
            </a:r>
            <a:r>
              <a:rPr lang="en-US" altLang="zh-CN" sz="1800" b="1" kern="0" dirty="0" smtClean="0"/>
              <a:t>4A</a:t>
            </a:r>
            <a:r>
              <a:rPr lang="en-US" altLang="zh-CN" sz="1800" b="1" kern="0" dirty="0"/>
              <a:t>)</a:t>
            </a:r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Result*: </a:t>
            </a:r>
            <a:r>
              <a:rPr lang="en-US" altLang="zh-CN" sz="1800" b="1" dirty="0">
                <a:highlight>
                  <a:srgbClr val="00FF00"/>
                </a:highlight>
              </a:rPr>
              <a:t>Motion </a:t>
            </a:r>
            <a:r>
              <a:rPr lang="en-US" altLang="zh-CN" sz="1800" b="1">
                <a:highlight>
                  <a:srgbClr val="00FF00"/>
                </a:highlight>
              </a:rPr>
              <a:t>Passes </a:t>
            </a:r>
            <a:r>
              <a:rPr lang="en-US" altLang="zh-CN" sz="1800" b="1" smtClean="0">
                <a:highlight>
                  <a:srgbClr val="00FF00"/>
                </a:highlight>
              </a:rPr>
              <a:t>(21Y</a:t>
            </a:r>
            <a:r>
              <a:rPr lang="en-US" altLang="zh-CN" sz="1800" b="1" dirty="0">
                <a:highlight>
                  <a:srgbClr val="00FF00"/>
                </a:highlight>
              </a:rPr>
              <a:t>, </a:t>
            </a:r>
            <a:r>
              <a:rPr lang="en-US" altLang="zh-CN" sz="1800" b="1" dirty="0" smtClean="0">
                <a:highlight>
                  <a:srgbClr val="00FF00"/>
                </a:highlight>
              </a:rPr>
              <a:t>0N</a:t>
            </a:r>
            <a:r>
              <a:rPr lang="en-US" altLang="zh-CN" sz="1800" b="1" dirty="0">
                <a:highlight>
                  <a:srgbClr val="00FF00"/>
                </a:highlight>
              </a:rPr>
              <a:t>, </a:t>
            </a:r>
            <a:r>
              <a:rPr lang="en-US" altLang="zh-CN" sz="1800" b="1" dirty="0" smtClean="0">
                <a:highlight>
                  <a:srgbClr val="00FF00"/>
                </a:highlight>
              </a:rPr>
              <a:t>4A</a:t>
            </a:r>
            <a:r>
              <a:rPr lang="en-US" altLang="zh-CN" sz="1800" b="1" dirty="0">
                <a:highlight>
                  <a:srgbClr val="00FF00"/>
                </a:highlight>
              </a:rPr>
              <a:t>)</a:t>
            </a:r>
            <a:endParaRPr lang="en-US" altLang="zh-CN" sz="1800" dirty="0">
              <a:highlight>
                <a:srgbClr val="00FF00"/>
              </a:highlight>
            </a:endParaRPr>
          </a:p>
          <a:p>
            <a:pPr marL="0" lvl="1" indent="0">
              <a:buNone/>
              <a:defRPr/>
            </a:pPr>
            <a:endParaRPr lang="en-US" altLang="zh-CN" sz="1800" b="1" kern="0" dirty="0"/>
          </a:p>
          <a:p>
            <a:pPr marL="0" lvl="1" indent="0">
              <a:buNone/>
              <a:defRPr/>
            </a:pPr>
            <a:endParaRPr lang="en-US" altLang="zh-CN" sz="1800" b="1" kern="0" dirty="0"/>
          </a:p>
          <a:p>
            <a:pPr marL="0" lvl="1" indent="0">
              <a:buNone/>
              <a:defRPr/>
            </a:pPr>
            <a:r>
              <a:rPr lang="en-US" altLang="zh-CN" sz="1800" kern="0" dirty="0"/>
              <a:t>Note</a:t>
            </a:r>
            <a:r>
              <a:rPr lang="zh-CN" altLang="en-US" sz="1800" kern="0" dirty="0"/>
              <a:t>：  </a:t>
            </a:r>
            <a:endParaRPr lang="en-US" altLang="zh-CN" sz="1800" kern="0" dirty="0"/>
          </a:p>
          <a:p>
            <a:pPr marL="285750" lvl="1">
              <a:buFont typeface="微软雅黑" panose="020B0503020204020204" pitchFamily="34" charset="-122"/>
              <a:buChar char="–"/>
              <a:defRPr/>
            </a:pPr>
            <a:r>
              <a:rPr lang="en-US" altLang="zh-CN" sz="1800" kern="0" dirty="0"/>
              <a:t>* Amended result accounts for removal of </a:t>
            </a:r>
            <a:r>
              <a:rPr lang="en-US" altLang="zh-CN" sz="1800" kern="0" dirty="0" smtClean="0">
                <a:solidFill>
                  <a:srgbClr val="FF0000"/>
                </a:solidFill>
              </a:rPr>
              <a:t>1</a:t>
            </a:r>
            <a:r>
              <a:rPr lang="en-US" altLang="zh-CN" sz="1800" kern="0" dirty="0" smtClean="0"/>
              <a:t> </a:t>
            </a:r>
            <a:r>
              <a:rPr lang="en-US" altLang="zh-CN" sz="1800" kern="0" dirty="0"/>
              <a:t>votes of non-voting members.</a:t>
            </a:r>
          </a:p>
          <a:p>
            <a:pPr marL="285750" lvl="1">
              <a:buFont typeface="微软雅黑" panose="020B0503020204020204" pitchFamily="34" charset="-122"/>
              <a:buChar char="–"/>
              <a:defRPr/>
            </a:pPr>
            <a:r>
              <a:rPr lang="en-US" altLang="zh-CN" sz="1800" kern="0" dirty="0"/>
              <a:t>Related document 21/0147r3</a:t>
            </a:r>
          </a:p>
        </p:txBody>
      </p:sp>
    </p:spTree>
    <p:extLst>
      <p:ext uri="{BB962C8B-B14F-4D97-AF65-F5344CB8AC3E}">
        <p14:creationId xmlns:p14="http://schemas.microsoft.com/office/powerpoint/2010/main" val="1209868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23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11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sz="2000" kern="0" dirty="0"/>
              <a:t>Move to add the following to 11bf SFD</a:t>
            </a:r>
            <a:r>
              <a:rPr lang="en-US" altLang="zh-CN" sz="2000" kern="0" dirty="0" smtClean="0"/>
              <a:t>:</a:t>
            </a:r>
          </a:p>
          <a:p>
            <a:pPr lvl="1">
              <a:defRPr/>
            </a:pPr>
            <a:r>
              <a:rPr lang="en-US" altLang="zh-CN" sz="1800" kern="0" dirty="0"/>
              <a:t>Results of measurement performed in a sensing session should be obtained by or reported to its initiator</a:t>
            </a:r>
            <a:r>
              <a:rPr lang="en-US" altLang="zh-CN" sz="1800" kern="0" dirty="0" smtClean="0"/>
              <a:t>.</a:t>
            </a:r>
          </a:p>
          <a:p>
            <a:pPr lvl="1">
              <a:defRPr/>
            </a:pPr>
            <a:r>
              <a:rPr lang="en-US" altLang="zh-CN" sz="1800" kern="0" dirty="0" smtClean="0"/>
              <a:t> </a:t>
            </a:r>
            <a:endParaRPr lang="en-US" altLang="zh-CN" sz="1800" kern="0" dirty="0"/>
          </a:p>
          <a:p>
            <a:pPr>
              <a:defRPr/>
            </a:pPr>
            <a:endParaRPr lang="en-US" altLang="zh-CN" sz="2000" kern="0" dirty="0" smtClean="0"/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Move: Rui Du	</a:t>
            </a:r>
            <a:r>
              <a:rPr lang="en-US" altLang="zh-CN" sz="1800" b="1" dirty="0" smtClean="0"/>
              <a:t>	</a:t>
            </a:r>
            <a:r>
              <a:rPr lang="en-US" altLang="zh-CN" sz="1800" b="1" kern="0" dirty="0" smtClean="0"/>
              <a:t>	Second: </a:t>
            </a:r>
            <a:r>
              <a:rPr lang="en-US" altLang="zh-CN" sz="1800" b="1" kern="0" dirty="0"/>
              <a:t>Cheng Chen</a:t>
            </a:r>
            <a:r>
              <a:rPr lang="en-US" altLang="zh-CN" sz="1800" b="1" kern="0" dirty="0" smtClean="0"/>
              <a:t>	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endParaRPr lang="en-US" altLang="zh-CN" kern="0" dirty="0" smtClean="0"/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Preliminary Result: Motion Passes (</a:t>
            </a:r>
            <a:r>
              <a:rPr lang="en-US" altLang="zh-CN" sz="1800" b="1" kern="0" dirty="0" smtClean="0"/>
              <a:t>21Y</a:t>
            </a:r>
            <a:r>
              <a:rPr lang="en-US" altLang="zh-CN" sz="1800" b="1" kern="0" dirty="0"/>
              <a:t>, 0N, </a:t>
            </a:r>
            <a:r>
              <a:rPr lang="en-US" altLang="zh-CN" sz="1800" b="1" kern="0" dirty="0" smtClean="0"/>
              <a:t>3A</a:t>
            </a:r>
            <a:r>
              <a:rPr lang="en-US" altLang="zh-CN" sz="1800" b="1" kern="0" dirty="0"/>
              <a:t>)</a:t>
            </a:r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Result*: </a:t>
            </a:r>
            <a:r>
              <a:rPr lang="en-US" altLang="zh-CN" sz="1800" b="1" dirty="0">
                <a:highlight>
                  <a:srgbClr val="00FF00"/>
                </a:highlight>
              </a:rPr>
              <a:t>Motion Passes </a:t>
            </a:r>
            <a:r>
              <a:rPr lang="en-US" altLang="zh-CN" sz="1800" b="1" dirty="0" smtClean="0">
                <a:highlight>
                  <a:srgbClr val="00FF00"/>
                </a:highlight>
              </a:rPr>
              <a:t>(20Y</a:t>
            </a:r>
            <a:r>
              <a:rPr lang="en-US" altLang="zh-CN" sz="1800" b="1" dirty="0">
                <a:highlight>
                  <a:srgbClr val="00FF00"/>
                </a:highlight>
              </a:rPr>
              <a:t>, 0N, </a:t>
            </a:r>
            <a:r>
              <a:rPr lang="en-US" altLang="zh-CN" sz="1800" b="1" dirty="0" smtClean="0">
                <a:highlight>
                  <a:srgbClr val="00FF00"/>
                </a:highlight>
              </a:rPr>
              <a:t>2A</a:t>
            </a:r>
            <a:r>
              <a:rPr lang="en-US" altLang="zh-CN" sz="1800" b="1" dirty="0">
                <a:highlight>
                  <a:srgbClr val="00FF00"/>
                </a:highlight>
              </a:rPr>
              <a:t>)</a:t>
            </a:r>
            <a:endParaRPr lang="en-US" altLang="zh-CN" sz="1800" dirty="0">
              <a:highlight>
                <a:srgbClr val="00FF00"/>
              </a:highlight>
            </a:endParaRPr>
          </a:p>
          <a:p>
            <a:pPr marL="0" lvl="1" indent="0">
              <a:buNone/>
              <a:defRPr/>
            </a:pPr>
            <a:endParaRPr lang="en-US" altLang="zh-CN" sz="1800" b="1" kern="0" dirty="0"/>
          </a:p>
          <a:p>
            <a:pPr marL="0" lvl="1" indent="0">
              <a:buNone/>
              <a:defRPr/>
            </a:pPr>
            <a:r>
              <a:rPr lang="en-US" altLang="zh-CN" sz="1800" kern="0" dirty="0" smtClean="0"/>
              <a:t>Note</a:t>
            </a:r>
            <a:r>
              <a:rPr lang="zh-CN" altLang="en-US" sz="1800" kern="0" dirty="0"/>
              <a:t>：  </a:t>
            </a:r>
            <a:endParaRPr lang="en-US" altLang="zh-CN" sz="1800" kern="0" dirty="0"/>
          </a:p>
          <a:p>
            <a:pPr marL="285750" lvl="1">
              <a:buFont typeface="微软雅黑" panose="020B0503020204020204" pitchFamily="34" charset="-122"/>
              <a:buChar char="–"/>
              <a:defRPr/>
            </a:pPr>
            <a:r>
              <a:rPr lang="en-US" altLang="zh-CN" sz="1800" kern="0" dirty="0"/>
              <a:t>* Amended result accounts for removal of </a:t>
            </a:r>
            <a:r>
              <a:rPr lang="en-US" altLang="zh-CN" sz="1800" kern="0" dirty="0" smtClean="0">
                <a:solidFill>
                  <a:srgbClr val="FF0000"/>
                </a:solidFill>
              </a:rPr>
              <a:t>2</a:t>
            </a:r>
            <a:r>
              <a:rPr lang="en-US" altLang="zh-CN" sz="1800" kern="0" dirty="0" smtClean="0"/>
              <a:t> </a:t>
            </a:r>
            <a:r>
              <a:rPr lang="en-US" altLang="zh-CN" sz="1800" kern="0" dirty="0"/>
              <a:t>votes of non-voting members.</a:t>
            </a:r>
          </a:p>
          <a:p>
            <a:pPr marL="285750" lvl="1">
              <a:buFont typeface="微软雅黑" panose="020B0503020204020204" pitchFamily="34" charset="-122"/>
              <a:buChar char="–"/>
              <a:defRPr/>
            </a:pPr>
            <a:r>
              <a:rPr lang="en-US" altLang="zh-CN" sz="1800" kern="0" dirty="0"/>
              <a:t>Related document 21/0147r3</a:t>
            </a:r>
          </a:p>
        </p:txBody>
      </p:sp>
    </p:spTree>
    <p:extLst>
      <p:ext uri="{BB962C8B-B14F-4D97-AF65-F5344CB8AC3E}">
        <p14:creationId xmlns:p14="http://schemas.microsoft.com/office/powerpoint/2010/main" val="4279625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24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12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sz="2000" kern="0" dirty="0"/>
              <a:t>Move to add the following to 11bf SFD</a:t>
            </a:r>
            <a:r>
              <a:rPr lang="en-US" altLang="zh-CN" sz="2000" kern="0" dirty="0" smtClean="0"/>
              <a:t>:</a:t>
            </a:r>
          </a:p>
          <a:p>
            <a:pPr lvl="1">
              <a:defRPr/>
            </a:pPr>
            <a:r>
              <a:rPr lang="en-US" altLang="zh-CN" sz="1800" kern="0" dirty="0"/>
              <a:t>The 11bf amendment may define more than one type of sensing measurement results</a:t>
            </a:r>
            <a:r>
              <a:rPr lang="en-US" altLang="zh-CN" sz="1800" kern="0" dirty="0" smtClean="0"/>
              <a:t>.</a:t>
            </a:r>
          </a:p>
          <a:p>
            <a:pPr lvl="1">
              <a:defRPr/>
            </a:pPr>
            <a:endParaRPr lang="en-US" altLang="zh-CN" sz="1800" kern="0" dirty="0"/>
          </a:p>
          <a:p>
            <a:pPr lvl="1">
              <a:defRPr/>
            </a:pPr>
            <a:endParaRPr lang="en-US" altLang="zh-CN" sz="1800" kern="0" dirty="0"/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Move: Rui Du	</a:t>
            </a:r>
            <a:r>
              <a:rPr lang="en-US" altLang="zh-CN" sz="1800" b="1" dirty="0" smtClean="0"/>
              <a:t>	</a:t>
            </a:r>
            <a:r>
              <a:rPr lang="en-US" altLang="zh-CN" sz="1800" b="1" kern="0" dirty="0" smtClean="0"/>
              <a:t>	Second: </a:t>
            </a:r>
            <a:r>
              <a:rPr lang="en-US" altLang="zh-CN" sz="1800" b="1" kern="0" dirty="0"/>
              <a:t>Oscar </a:t>
            </a:r>
            <a:r>
              <a:rPr lang="en-US" altLang="zh-CN" sz="1800" b="1" kern="0" dirty="0" smtClean="0"/>
              <a:t>Au	</a:t>
            </a:r>
          </a:p>
          <a:p>
            <a:pPr marL="285750" lvl="1">
              <a:buFont typeface="Arial" panose="020B0604020202020204" pitchFamily="34" charset="0"/>
              <a:buChar char="•"/>
              <a:defRPr/>
            </a:pPr>
            <a:endParaRPr lang="en-US" altLang="zh-CN" sz="1800" b="1" kern="0" dirty="0" smtClean="0"/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Result: </a:t>
            </a:r>
            <a:r>
              <a:rPr lang="en-US" altLang="zh-CN" sz="1800" dirty="0">
                <a:highlight>
                  <a:srgbClr val="00FF00"/>
                </a:highlight>
              </a:rPr>
              <a:t>Approved by unanimous </a:t>
            </a:r>
            <a:r>
              <a:rPr lang="en-US" altLang="zh-CN" sz="1800" dirty="0" smtClean="0">
                <a:highlight>
                  <a:srgbClr val="00FF00"/>
                </a:highlight>
              </a:rPr>
              <a:t>consent</a:t>
            </a:r>
          </a:p>
          <a:p>
            <a:pPr marL="0" lvl="1" indent="0">
              <a:buNone/>
              <a:defRPr/>
            </a:pPr>
            <a:endParaRPr lang="en-US" altLang="zh-CN" sz="1800" kern="0" dirty="0" smtClean="0"/>
          </a:p>
          <a:p>
            <a:pPr marL="0" lvl="1" indent="0">
              <a:buNone/>
              <a:defRPr/>
            </a:pPr>
            <a:endParaRPr lang="en-US" altLang="zh-CN" sz="1800" kern="0" dirty="0" smtClean="0"/>
          </a:p>
          <a:p>
            <a:pPr marL="0" lvl="1" indent="0">
              <a:buNone/>
              <a:defRPr/>
            </a:pPr>
            <a:r>
              <a:rPr lang="en-US" altLang="zh-CN" sz="1800" kern="0" dirty="0" smtClean="0"/>
              <a:t>Note</a:t>
            </a:r>
            <a:r>
              <a:rPr lang="zh-CN" altLang="en-US" sz="1800" kern="0" dirty="0"/>
              <a:t>：  </a:t>
            </a:r>
            <a:r>
              <a:rPr lang="en-US" altLang="zh-CN" sz="1800" kern="0" dirty="0" smtClean="0"/>
              <a:t>Related </a:t>
            </a:r>
            <a:r>
              <a:rPr lang="en-US" altLang="zh-CN" sz="1800" kern="0" dirty="0"/>
              <a:t>document 21/0147r3</a:t>
            </a:r>
          </a:p>
          <a:p>
            <a:pPr marL="0" lvl="1" indent="0">
              <a:buNone/>
              <a:defRPr/>
            </a:pPr>
            <a:endParaRPr lang="en-US" altLang="zh-CN" sz="1800" kern="0" dirty="0"/>
          </a:p>
        </p:txBody>
      </p:sp>
    </p:spTree>
    <p:extLst>
      <p:ext uri="{BB962C8B-B14F-4D97-AF65-F5344CB8AC3E}">
        <p14:creationId xmlns:p14="http://schemas.microsoft.com/office/powerpoint/2010/main" val="1382212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25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13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sz="2000" kern="0" dirty="0"/>
              <a:t>Move to add the following to 11bf SFD</a:t>
            </a:r>
            <a:r>
              <a:rPr lang="en-US" altLang="zh-CN" sz="2000" kern="0" dirty="0" smtClean="0"/>
              <a:t>:</a:t>
            </a:r>
          </a:p>
          <a:p>
            <a:pPr lvl="1">
              <a:defRPr/>
            </a:pPr>
            <a:r>
              <a:rPr lang="en-US" altLang="zh-CN" sz="1800" kern="0" dirty="0"/>
              <a:t>The type of measurement result </a:t>
            </a:r>
            <a:r>
              <a:rPr lang="en-US" altLang="zh-CN" sz="1800" kern="0" dirty="0" smtClean="0"/>
              <a:t>reported in </a:t>
            </a:r>
            <a:r>
              <a:rPr lang="en-US" altLang="zh-CN" sz="1800" kern="0" dirty="0"/>
              <a:t>a sensing session shall be decided by its initiator</a:t>
            </a:r>
            <a:r>
              <a:rPr lang="en-US" altLang="zh-CN" sz="1800" kern="0" dirty="0" smtClean="0"/>
              <a:t>.</a:t>
            </a:r>
          </a:p>
          <a:p>
            <a:pPr lvl="1">
              <a:defRPr/>
            </a:pPr>
            <a:endParaRPr lang="en-US" altLang="zh-CN" sz="1800" kern="0" dirty="0"/>
          </a:p>
          <a:p>
            <a:pPr lvl="1">
              <a:defRPr/>
            </a:pPr>
            <a:endParaRPr lang="en-US" altLang="zh-CN" sz="1800" kern="0" dirty="0" smtClean="0"/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Move: Rui Du	</a:t>
            </a:r>
            <a:r>
              <a:rPr lang="en-US" altLang="zh-CN" sz="1800" b="1" dirty="0" smtClean="0"/>
              <a:t>	</a:t>
            </a:r>
            <a:r>
              <a:rPr lang="en-US" altLang="zh-CN" sz="1800" b="1" kern="0" dirty="0" smtClean="0"/>
              <a:t>	Second: </a:t>
            </a:r>
            <a:r>
              <a:rPr lang="en-US" altLang="zh-CN" sz="1800" b="1" kern="0" dirty="0" err="1"/>
              <a:t>Assaf</a:t>
            </a:r>
            <a:r>
              <a:rPr lang="en-US" altLang="zh-CN" sz="1800" b="1" kern="0" dirty="0"/>
              <a:t> Kasher</a:t>
            </a:r>
            <a:r>
              <a:rPr lang="en-US" altLang="zh-CN" sz="1800" b="1" kern="0" dirty="0" smtClean="0"/>
              <a:t>	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endParaRPr lang="en-US" altLang="zh-CN" kern="0" dirty="0" smtClean="0"/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Preliminary Result: Motion Passes (</a:t>
            </a:r>
            <a:r>
              <a:rPr lang="en-US" altLang="zh-CN" sz="1800" b="1" kern="0" dirty="0" smtClean="0"/>
              <a:t>20Y</a:t>
            </a:r>
            <a:r>
              <a:rPr lang="en-US" altLang="zh-CN" sz="1800" b="1" kern="0" dirty="0"/>
              <a:t>, </a:t>
            </a:r>
            <a:r>
              <a:rPr lang="en-US" altLang="zh-CN" sz="1800" b="1" kern="0" dirty="0" smtClean="0"/>
              <a:t>1N</a:t>
            </a:r>
            <a:r>
              <a:rPr lang="en-US" altLang="zh-CN" sz="1800" b="1" kern="0" dirty="0"/>
              <a:t>, 3A)</a:t>
            </a:r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Result*: </a:t>
            </a:r>
            <a:r>
              <a:rPr lang="en-US" altLang="zh-CN" sz="1800" b="1" dirty="0">
                <a:highlight>
                  <a:srgbClr val="00FF00"/>
                </a:highlight>
              </a:rPr>
              <a:t>Motion Passes </a:t>
            </a:r>
            <a:r>
              <a:rPr lang="en-US" altLang="zh-CN" sz="1800" b="1" dirty="0" smtClean="0">
                <a:highlight>
                  <a:srgbClr val="00FF00"/>
                </a:highlight>
              </a:rPr>
              <a:t>(18Y</a:t>
            </a:r>
            <a:r>
              <a:rPr lang="en-US" altLang="zh-CN" sz="1800" b="1" dirty="0">
                <a:highlight>
                  <a:srgbClr val="00FF00"/>
                </a:highlight>
              </a:rPr>
              <a:t>, </a:t>
            </a:r>
            <a:r>
              <a:rPr lang="en-US" altLang="zh-CN" sz="1800" b="1" dirty="0" smtClean="0">
                <a:highlight>
                  <a:srgbClr val="00FF00"/>
                </a:highlight>
              </a:rPr>
              <a:t>1N</a:t>
            </a:r>
            <a:r>
              <a:rPr lang="en-US" altLang="zh-CN" sz="1800" b="1" dirty="0">
                <a:highlight>
                  <a:srgbClr val="00FF00"/>
                </a:highlight>
              </a:rPr>
              <a:t>, 2A)</a:t>
            </a:r>
            <a:endParaRPr lang="en-US" altLang="zh-CN" sz="1800" dirty="0">
              <a:highlight>
                <a:srgbClr val="00FF00"/>
              </a:highlight>
            </a:endParaRPr>
          </a:p>
          <a:p>
            <a:pPr marL="0" lvl="1" indent="0">
              <a:buNone/>
              <a:defRPr/>
            </a:pPr>
            <a:endParaRPr lang="en-US" altLang="zh-CN" sz="1800" b="1" kern="0" dirty="0"/>
          </a:p>
          <a:p>
            <a:pPr marL="0" lvl="1" indent="0">
              <a:buNone/>
              <a:defRPr/>
            </a:pPr>
            <a:r>
              <a:rPr lang="en-US" altLang="zh-CN" sz="1800" kern="0" dirty="0" smtClean="0"/>
              <a:t>Note</a:t>
            </a:r>
            <a:r>
              <a:rPr lang="zh-CN" altLang="en-US" sz="1800" kern="0" dirty="0"/>
              <a:t>：  </a:t>
            </a:r>
            <a:endParaRPr lang="en-US" altLang="zh-CN" sz="1800" kern="0" dirty="0"/>
          </a:p>
          <a:p>
            <a:pPr marL="285750" lvl="1">
              <a:buFont typeface="微软雅黑" panose="020B0503020204020204" pitchFamily="34" charset="-122"/>
              <a:buChar char="–"/>
              <a:defRPr/>
            </a:pPr>
            <a:r>
              <a:rPr lang="en-US" altLang="zh-CN" sz="1800" kern="0" dirty="0"/>
              <a:t>* Amended result accounts for removal of </a:t>
            </a:r>
            <a:r>
              <a:rPr lang="en-US" altLang="zh-CN" sz="1800" kern="0" dirty="0">
                <a:solidFill>
                  <a:srgbClr val="FF0000"/>
                </a:solidFill>
              </a:rPr>
              <a:t>3</a:t>
            </a:r>
            <a:r>
              <a:rPr lang="en-US" altLang="zh-CN" sz="1800" kern="0" dirty="0"/>
              <a:t> votes of non-voting members.</a:t>
            </a:r>
          </a:p>
          <a:p>
            <a:pPr marL="285750" lvl="1">
              <a:buFont typeface="微软雅黑" panose="020B0503020204020204" pitchFamily="34" charset="-122"/>
              <a:buChar char="–"/>
              <a:defRPr/>
            </a:pPr>
            <a:r>
              <a:rPr lang="en-US" altLang="zh-CN" sz="1800" kern="0" dirty="0"/>
              <a:t>Related document 21/0147r3</a:t>
            </a:r>
          </a:p>
        </p:txBody>
      </p:sp>
    </p:spTree>
    <p:extLst>
      <p:ext uri="{BB962C8B-B14F-4D97-AF65-F5344CB8AC3E}">
        <p14:creationId xmlns:p14="http://schemas.microsoft.com/office/powerpoint/2010/main" val="4043199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26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685800" y="2514600"/>
            <a:ext cx="77724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 smtClean="0"/>
              <a:t>Motions on </a:t>
            </a:r>
            <a:r>
              <a:rPr lang="en-US" altLang="zh-CN" sz="4000" dirty="0">
                <a:solidFill>
                  <a:srgbClr val="0000FF"/>
                </a:solidFill>
              </a:rPr>
              <a:t>March </a:t>
            </a:r>
            <a:r>
              <a:rPr lang="en-US" altLang="zh-CN" sz="4000" dirty="0" smtClean="0">
                <a:solidFill>
                  <a:srgbClr val="0000FF"/>
                </a:solidFill>
              </a:rPr>
              <a:t>9, 12, 15 (Plenary)</a:t>
            </a:r>
            <a:endParaRPr lang="en-US" altLang="en-US" sz="4000" dirty="0" smtClean="0"/>
          </a:p>
          <a:p>
            <a:pPr lvl="1"/>
            <a:endParaRPr lang="en-US" altLang="en-US" sz="3600" dirty="0" smtClean="0"/>
          </a:p>
          <a:p>
            <a:pPr lvl="1"/>
            <a:endParaRPr lang="en-US" altLang="en-US" sz="36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1214766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795E1BE7-2806-4869-AE7C-550826B03251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27</a:t>
            </a:fld>
            <a:endParaRPr lang="en-US" altLang="en-US" sz="1200" b="0" smtClean="0"/>
          </a:p>
        </p:txBody>
      </p:sp>
      <p:sp>
        <p:nvSpPr>
          <p:cNvPr id="19459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 dirty="0">
                <a:solidFill>
                  <a:schemeClr val="tx2"/>
                </a:solidFill>
              </a:rPr>
              <a:t>Approve </a:t>
            </a:r>
            <a:r>
              <a:rPr lang="en-US" altLang="en-US" sz="2800" dirty="0" err="1" smtClean="0">
                <a:solidFill>
                  <a:schemeClr val="tx2"/>
                </a:solidFill>
              </a:rPr>
              <a:t>TGbf</a:t>
            </a:r>
            <a:r>
              <a:rPr lang="en-US" altLang="en-US" sz="2800" dirty="0" smtClean="0">
                <a:solidFill>
                  <a:schemeClr val="tx2"/>
                </a:solidFill>
              </a:rPr>
              <a:t> </a:t>
            </a:r>
            <a:r>
              <a:rPr lang="en-US" altLang="en-US" sz="2800" dirty="0">
                <a:solidFill>
                  <a:schemeClr val="tx2"/>
                </a:solidFill>
              </a:rPr>
              <a:t>meeting minutes</a:t>
            </a:r>
          </a:p>
        </p:txBody>
      </p:sp>
      <p:sp>
        <p:nvSpPr>
          <p:cNvPr id="19460" name="Rectangle 3"/>
          <p:cNvSpPr txBox="1">
            <a:spLocks noChangeArrowheads="1"/>
          </p:cNvSpPr>
          <p:nvPr/>
        </p:nvSpPr>
        <p:spPr bwMode="auto">
          <a:xfrm>
            <a:off x="685800" y="1447800"/>
            <a:ext cx="7858125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sz="2000" dirty="0"/>
              <a:t>Move to approve </a:t>
            </a:r>
            <a:r>
              <a:rPr lang="en-US" altLang="zh-CN" sz="2000" dirty="0" err="1" smtClean="0"/>
              <a:t>TGbf</a:t>
            </a:r>
            <a:r>
              <a:rPr lang="en-US" altLang="zh-CN" sz="2000" dirty="0" smtClean="0"/>
              <a:t> minutes </a:t>
            </a:r>
            <a:r>
              <a:rPr lang="en-US" altLang="zh-CN" sz="2000" dirty="0"/>
              <a:t>of meetings and teleconferences from </a:t>
            </a:r>
            <a:r>
              <a:rPr lang="en-US" altLang="zh-CN" sz="2000" dirty="0" smtClean="0"/>
              <a:t>January 2021 </a:t>
            </a:r>
            <a:r>
              <a:rPr lang="en-US" altLang="zh-CN" sz="2000" dirty="0"/>
              <a:t>meeting to today: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600" dirty="0"/>
              <a:t>January plenary</a:t>
            </a:r>
            <a:r>
              <a:rPr lang="en-US" altLang="zh-CN" sz="1600" dirty="0" smtClean="0"/>
              <a:t>: </a:t>
            </a:r>
            <a:r>
              <a:rPr lang="en-US" altLang="zh-CN" sz="1600" dirty="0">
                <a:hlinkClick r:id="rId3"/>
              </a:rPr>
              <a:t>https://mentor.ieee.org/802.11/dcn/21/11-21-0120-01-00bf-meeting-minutes-january-2021.docx</a:t>
            </a:r>
            <a:endParaRPr lang="en-US" altLang="zh-CN" sz="1600" dirty="0"/>
          </a:p>
          <a:p>
            <a:pPr lvl="1">
              <a:buFont typeface="Arial" panose="020B0604020202020204" pitchFamily="34" charset="0"/>
              <a:buChar char="•"/>
            </a:pPr>
            <a:endParaRPr lang="en-US" altLang="zh-CN" sz="16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600" dirty="0" smtClean="0"/>
              <a:t>Teleconferences </a:t>
            </a:r>
            <a:r>
              <a:rPr lang="en-US" altLang="zh-CN" sz="1600" dirty="0"/>
              <a:t>January </a:t>
            </a:r>
            <a:r>
              <a:rPr lang="en-US" altLang="zh-CN" sz="1600" dirty="0" smtClean="0"/>
              <a:t>- March: </a:t>
            </a:r>
          </a:p>
          <a:p>
            <a:pPr marL="714375" lvl="1" indent="0">
              <a:buNone/>
            </a:pPr>
            <a:r>
              <a:rPr lang="en-US" altLang="zh-CN" sz="1600" dirty="0">
                <a:hlinkClick r:id="rId4"/>
              </a:rPr>
              <a:t>https://mentor.ieee.org/802.11/dcn/21/11-21-0227-01-00bf-802-11bf-teleconference-minutes-february-2021.docx</a:t>
            </a:r>
            <a:endParaRPr lang="en-US" altLang="zh-CN" sz="1600" dirty="0"/>
          </a:p>
          <a:p>
            <a:pPr marL="714375" lvl="1" indent="0">
              <a:buNone/>
            </a:pPr>
            <a:endParaRPr lang="en-US" altLang="zh-CN" sz="1600" dirty="0"/>
          </a:p>
          <a:p>
            <a:pPr marL="714375" lvl="1" indent="0">
              <a:buNone/>
            </a:pPr>
            <a:endParaRPr lang="en-US" altLang="zh-CN" sz="1600" dirty="0" smtClean="0"/>
          </a:p>
          <a:p>
            <a:r>
              <a:rPr lang="en-US" altLang="zh-CN" sz="2000" dirty="0"/>
              <a:t>Move: Leif Wilhelmsson 	Second: Rui Yang	</a:t>
            </a:r>
          </a:p>
          <a:p>
            <a:endParaRPr lang="en-US" altLang="zh-CN" sz="2000" dirty="0"/>
          </a:p>
          <a:p>
            <a:r>
              <a:rPr lang="en-US" altLang="zh-CN" sz="2000" dirty="0"/>
              <a:t>Result: </a:t>
            </a:r>
            <a:r>
              <a:rPr lang="en-US" altLang="zh-CN" sz="2000" dirty="0">
                <a:highlight>
                  <a:srgbClr val="00FF00"/>
                </a:highlight>
              </a:rPr>
              <a:t>Approved by unanimous consent</a:t>
            </a:r>
            <a:endParaRPr lang="zh-CN" altLang="en-US" sz="2000" dirty="0"/>
          </a:p>
          <a:p>
            <a:endParaRPr lang="zh-CN" altLang="en-US" sz="2000" dirty="0" smtClean="0"/>
          </a:p>
          <a:p>
            <a:endParaRPr lang="zh-CN" altLang="en-US" sz="2000" dirty="0"/>
          </a:p>
        </p:txBody>
      </p:sp>
      <p:sp>
        <p:nvSpPr>
          <p:cNvPr id="19461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183382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28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14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kern="0" dirty="0"/>
              <a:t>Move to add the following to 11bf SFD</a:t>
            </a:r>
            <a:r>
              <a:rPr lang="en-US" altLang="zh-CN" kern="0" dirty="0" smtClean="0"/>
              <a:t>:</a:t>
            </a:r>
          </a:p>
          <a:p>
            <a:pPr lvl="1">
              <a:defRPr/>
            </a:pPr>
            <a:r>
              <a:rPr lang="en-US" altLang="zh-CN" kern="0" dirty="0"/>
              <a:t>A sensing session may be comprised of multiple burst instances.</a:t>
            </a:r>
          </a:p>
          <a:p>
            <a:pPr lvl="1">
              <a:defRPr/>
            </a:pPr>
            <a:endParaRPr lang="en-US" altLang="zh-CN" kern="0" dirty="0" smtClean="0"/>
          </a:p>
          <a:p>
            <a:pPr lvl="1">
              <a:defRPr/>
            </a:pPr>
            <a:endParaRPr lang="en-US" altLang="zh-CN" kern="0" dirty="0" smtClean="0"/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b="1" kern="0" dirty="0" smtClean="0"/>
              <a:t>Move: Sang Kim	</a:t>
            </a:r>
            <a:r>
              <a:rPr lang="en-US" altLang="zh-CN" b="1" dirty="0" smtClean="0"/>
              <a:t>	</a:t>
            </a:r>
            <a:r>
              <a:rPr lang="en-US" altLang="zh-CN" b="1" kern="0" dirty="0" smtClean="0"/>
              <a:t>Second: </a:t>
            </a:r>
            <a:r>
              <a:rPr lang="en-US" altLang="zh-CN" b="1" kern="0" dirty="0"/>
              <a:t>Cheng Chen</a:t>
            </a:r>
            <a:r>
              <a:rPr lang="en-US" altLang="zh-CN" b="1" kern="0" dirty="0" smtClean="0"/>
              <a:t>	</a:t>
            </a:r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b="1" kern="0" dirty="0" smtClean="0"/>
              <a:t>Preliminary </a:t>
            </a:r>
            <a:r>
              <a:rPr lang="en-US" altLang="zh-CN" b="1" kern="0" dirty="0"/>
              <a:t>Result</a:t>
            </a:r>
            <a:r>
              <a:rPr lang="en-US" altLang="zh-CN" b="1" kern="0" dirty="0" smtClean="0"/>
              <a:t>: </a:t>
            </a:r>
            <a:r>
              <a:rPr lang="en-US" altLang="zh-CN" b="1" kern="0" dirty="0"/>
              <a:t>Motion Passes </a:t>
            </a:r>
            <a:r>
              <a:rPr lang="en-US" altLang="zh-CN" b="1" kern="0" dirty="0" smtClean="0"/>
              <a:t>(65Y/2N/14A)</a:t>
            </a:r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b="1" kern="0" dirty="0"/>
              <a:t>Result</a:t>
            </a:r>
            <a:r>
              <a:rPr lang="en-US" altLang="zh-CN" b="1" kern="0" dirty="0" smtClean="0"/>
              <a:t>*: </a:t>
            </a:r>
            <a:r>
              <a:rPr lang="en-US" altLang="zh-CN" dirty="0" smtClean="0">
                <a:highlight>
                  <a:srgbClr val="00FF00"/>
                </a:highlight>
              </a:rPr>
              <a:t>Motion </a:t>
            </a:r>
            <a:r>
              <a:rPr lang="en-US" altLang="zh-CN" dirty="0">
                <a:highlight>
                  <a:srgbClr val="00FF00"/>
                </a:highlight>
              </a:rPr>
              <a:t>Passes </a:t>
            </a:r>
            <a:r>
              <a:rPr lang="en-US" altLang="zh-CN" dirty="0" smtClean="0">
                <a:highlight>
                  <a:srgbClr val="00FF00"/>
                </a:highlight>
              </a:rPr>
              <a:t>(58Y/2N/11A</a:t>
            </a:r>
            <a:r>
              <a:rPr lang="en-US" altLang="zh-CN" dirty="0">
                <a:highlight>
                  <a:srgbClr val="00FF00"/>
                </a:highlight>
              </a:rPr>
              <a:t>)</a:t>
            </a:r>
            <a:endParaRPr lang="en-US" altLang="zh-CN" b="1" kern="0" dirty="0" smtClean="0"/>
          </a:p>
          <a:p>
            <a:pPr marL="0" lvl="1" indent="0">
              <a:buNone/>
              <a:defRPr/>
            </a:pPr>
            <a:endParaRPr lang="en-US" altLang="zh-CN" b="1" kern="0" dirty="0" smtClean="0"/>
          </a:p>
          <a:p>
            <a:pPr marL="0" lvl="1" indent="0">
              <a:buNone/>
              <a:defRPr/>
            </a:pPr>
            <a:r>
              <a:rPr lang="en-US" altLang="zh-CN" kern="0" dirty="0" smtClean="0"/>
              <a:t>Note</a:t>
            </a:r>
            <a:r>
              <a:rPr lang="zh-CN" altLang="en-US" kern="0" dirty="0"/>
              <a:t>：  </a:t>
            </a:r>
            <a:endParaRPr lang="en-US" altLang="zh-CN" kern="0" dirty="0" smtClean="0"/>
          </a:p>
          <a:p>
            <a:pPr marL="285750" lvl="1">
              <a:buFont typeface="微软雅黑" panose="020B0503020204020204" pitchFamily="34" charset="-122"/>
              <a:buChar char="–"/>
              <a:defRPr/>
            </a:pPr>
            <a:r>
              <a:rPr lang="en-US" altLang="zh-CN" sz="1800" kern="0" dirty="0"/>
              <a:t>* Amended result accounts for removal of </a:t>
            </a:r>
            <a:r>
              <a:rPr lang="en-US" altLang="zh-CN" sz="1800" kern="0" dirty="0" smtClean="0">
                <a:solidFill>
                  <a:srgbClr val="FF0000"/>
                </a:solidFill>
              </a:rPr>
              <a:t>10</a:t>
            </a:r>
            <a:r>
              <a:rPr lang="en-US" altLang="zh-CN" sz="1800" kern="0" dirty="0" smtClean="0"/>
              <a:t> </a:t>
            </a:r>
            <a:r>
              <a:rPr lang="en-US" altLang="zh-CN" sz="1800" kern="0" dirty="0"/>
              <a:t>votes of non-voting members.</a:t>
            </a:r>
          </a:p>
          <a:p>
            <a:pPr marL="285750" lvl="1">
              <a:buFont typeface="微软雅黑" panose="020B0503020204020204" pitchFamily="34" charset="-122"/>
              <a:buChar char="–"/>
              <a:defRPr/>
            </a:pPr>
            <a:r>
              <a:rPr lang="en-US" altLang="zh-CN" sz="1800" kern="0" dirty="0" smtClean="0"/>
              <a:t>Related </a:t>
            </a:r>
            <a:r>
              <a:rPr lang="en-US" altLang="zh-CN" sz="1800" kern="0" dirty="0"/>
              <a:t>document 21/0145r4</a:t>
            </a:r>
          </a:p>
          <a:p>
            <a:pPr marL="285750" lvl="1">
              <a:buFont typeface="微软雅黑" panose="020B0503020204020204" pitchFamily="34" charset="-122"/>
              <a:buChar char="–"/>
              <a:defRPr/>
            </a:pPr>
            <a:endParaRPr lang="en-US" altLang="zh-CN" sz="1800" kern="0" dirty="0"/>
          </a:p>
        </p:txBody>
      </p:sp>
    </p:spTree>
    <p:extLst>
      <p:ext uri="{BB962C8B-B14F-4D97-AF65-F5344CB8AC3E}">
        <p14:creationId xmlns:p14="http://schemas.microsoft.com/office/powerpoint/2010/main" val="3987604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29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685800" y="2514600"/>
            <a:ext cx="77724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 smtClean="0"/>
              <a:t>Motions on </a:t>
            </a:r>
            <a:r>
              <a:rPr lang="en-US" altLang="zh-CN" sz="4000" dirty="0">
                <a:solidFill>
                  <a:srgbClr val="0000FF"/>
                </a:solidFill>
              </a:rPr>
              <a:t>March </a:t>
            </a:r>
            <a:r>
              <a:rPr lang="en-US" altLang="zh-CN" sz="4000" dirty="0" smtClean="0">
                <a:solidFill>
                  <a:srgbClr val="0000FF"/>
                </a:solidFill>
              </a:rPr>
              <a:t>23</a:t>
            </a:r>
            <a:r>
              <a:rPr lang="en-US" altLang="en-US" sz="4000" dirty="0" smtClean="0"/>
              <a:t>.</a:t>
            </a:r>
          </a:p>
          <a:p>
            <a:pPr lvl="1"/>
            <a:endParaRPr lang="en-US" altLang="en-US" sz="3600" dirty="0" smtClean="0"/>
          </a:p>
          <a:p>
            <a:pPr lvl="1"/>
            <a:endParaRPr lang="en-US" altLang="en-US" sz="36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2395174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685800" y="2514600"/>
            <a:ext cx="77724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 smtClean="0"/>
              <a:t>Motions on </a:t>
            </a:r>
            <a:r>
              <a:rPr lang="en-US" altLang="en-US" sz="4000" dirty="0" smtClean="0">
                <a:solidFill>
                  <a:srgbClr val="0000FF"/>
                </a:solidFill>
              </a:rPr>
              <a:t>November 3, 6, 9</a:t>
            </a:r>
            <a:r>
              <a:rPr lang="en-US" altLang="en-US" sz="4000" dirty="0" smtClean="0"/>
              <a:t>.</a:t>
            </a:r>
          </a:p>
          <a:p>
            <a:pPr lvl="1"/>
            <a:endParaRPr lang="en-US" altLang="en-US" sz="3600" dirty="0" smtClean="0"/>
          </a:p>
          <a:p>
            <a:pPr lvl="1"/>
            <a:endParaRPr lang="en-US" altLang="en-US" sz="36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30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15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295400"/>
            <a:ext cx="7772400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sz="2000" kern="0" dirty="0"/>
              <a:t>Move to add the following to 11bf SFD</a:t>
            </a:r>
            <a:r>
              <a:rPr lang="en-US" altLang="zh-CN" sz="2000" kern="0" dirty="0" smtClean="0"/>
              <a:t>:</a:t>
            </a:r>
          </a:p>
          <a:p>
            <a:pPr lvl="1">
              <a:defRPr/>
            </a:pPr>
            <a:r>
              <a:rPr lang="en-US" altLang="zh-CN" sz="1800" kern="0" dirty="0" smtClean="0"/>
              <a:t>A </a:t>
            </a:r>
            <a:r>
              <a:rPr lang="en-US" altLang="zh-CN" sz="1800" kern="0" dirty="0"/>
              <a:t>sensing session is composed of one or more of the following phases: setup phase, measurement phase, reporting phase, and termination phase.</a:t>
            </a:r>
          </a:p>
          <a:p>
            <a:pPr lvl="2">
              <a:defRPr/>
            </a:pPr>
            <a:r>
              <a:rPr lang="en-US" altLang="zh-CN" sz="1400" kern="0" dirty="0" smtClean="0"/>
              <a:t>In the setup phase, a sensing session is established, and operational parameters associated with the sensing session are determined and may be exchanged between STAs.</a:t>
            </a:r>
          </a:p>
          <a:p>
            <a:pPr lvl="2">
              <a:defRPr/>
            </a:pPr>
            <a:r>
              <a:rPr lang="en-US" altLang="zh-CN" sz="1400" kern="0" dirty="0" smtClean="0"/>
              <a:t>In the measurement phase, sensing measurements are performed.</a:t>
            </a:r>
          </a:p>
          <a:p>
            <a:pPr lvl="2">
              <a:defRPr/>
            </a:pPr>
            <a:r>
              <a:rPr lang="en-US" altLang="zh-CN" sz="1400" kern="0" dirty="0" smtClean="0"/>
              <a:t>In the reporting phase, sensing measurement results are reported.</a:t>
            </a:r>
          </a:p>
          <a:p>
            <a:pPr lvl="2">
              <a:defRPr/>
            </a:pPr>
            <a:r>
              <a:rPr lang="en-US" altLang="zh-CN" sz="1400" kern="0" dirty="0" smtClean="0"/>
              <a:t>In </a:t>
            </a:r>
            <a:r>
              <a:rPr lang="en-US" altLang="zh-CN" sz="1400" kern="0" dirty="0"/>
              <a:t>the termination phase, STAs stop performing measurements and terminate the sensing session</a:t>
            </a:r>
            <a:r>
              <a:rPr lang="en-US" altLang="zh-CN" sz="1400" kern="0" dirty="0" smtClean="0"/>
              <a:t>.</a:t>
            </a:r>
          </a:p>
          <a:p>
            <a:pPr lvl="2">
              <a:defRPr/>
            </a:pPr>
            <a:endParaRPr lang="en-US" altLang="zh-CN" sz="1100" kern="0" dirty="0" smtClean="0"/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Move: </a:t>
            </a:r>
            <a:r>
              <a:rPr lang="en-US" altLang="zh-CN" sz="1800" b="1" kern="0" dirty="0"/>
              <a:t>Cheng Chen </a:t>
            </a:r>
            <a:r>
              <a:rPr lang="en-US" altLang="zh-CN" sz="1800" b="1" kern="0" dirty="0" smtClean="0"/>
              <a:t>	</a:t>
            </a:r>
            <a:r>
              <a:rPr lang="en-US" altLang="zh-CN" sz="1800" b="1" dirty="0" smtClean="0"/>
              <a:t>	</a:t>
            </a:r>
            <a:r>
              <a:rPr lang="en-US" altLang="zh-CN" sz="1800" b="1" kern="0" dirty="0" smtClean="0"/>
              <a:t>Second: </a:t>
            </a:r>
            <a:r>
              <a:rPr lang="en-US" altLang="zh-CN" sz="1800" b="1" kern="0" dirty="0"/>
              <a:t>Rajat </a:t>
            </a:r>
            <a:r>
              <a:rPr lang="en-US" altLang="zh-CN" sz="1800" b="1" kern="0" dirty="0" err="1"/>
              <a:t>Pushkarna</a:t>
            </a:r>
            <a:r>
              <a:rPr lang="en-US" altLang="zh-CN" sz="1800" b="1" kern="0" dirty="0" smtClean="0"/>
              <a:t>	</a:t>
            </a:r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Preliminary Result: Motion Passes </a:t>
            </a:r>
            <a:r>
              <a:rPr lang="en-US" altLang="zh-CN" sz="1800" b="1" kern="0" dirty="0" smtClean="0"/>
              <a:t>(24Y/1N/5A)</a:t>
            </a:r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Result*: </a:t>
            </a:r>
            <a:r>
              <a:rPr lang="en-US" altLang="zh-CN" sz="1800" dirty="0">
                <a:highlight>
                  <a:srgbClr val="00FF00"/>
                </a:highlight>
              </a:rPr>
              <a:t>Motion Passes </a:t>
            </a:r>
            <a:r>
              <a:rPr lang="en-US" altLang="zh-CN" sz="1800" dirty="0" smtClean="0">
                <a:highlight>
                  <a:srgbClr val="00FF00"/>
                </a:highlight>
              </a:rPr>
              <a:t>(21Y/1N/5A)</a:t>
            </a:r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endParaRPr lang="en-US" altLang="zh-CN" sz="1800" b="1" kern="0" dirty="0"/>
          </a:p>
          <a:p>
            <a:pPr marL="0" lvl="1" indent="0">
              <a:spcBef>
                <a:spcPct val="0"/>
              </a:spcBef>
              <a:buNone/>
              <a:defRPr/>
            </a:pPr>
            <a:r>
              <a:rPr lang="en-US" altLang="zh-CN" sz="1800" kern="0" dirty="0" smtClean="0">
                <a:solidFill>
                  <a:srgbClr val="000000"/>
                </a:solidFill>
                <a:latin typeface="Times New Roman" panose="02020603050405020304" pitchFamily="18" charset="0"/>
                <a:cs typeface="+mn-cs"/>
              </a:rPr>
              <a:t>Note</a:t>
            </a:r>
            <a:r>
              <a:rPr lang="zh-CN" altLang="en-US" sz="1800" kern="0" dirty="0" smtClean="0">
                <a:solidFill>
                  <a:srgbClr val="000000"/>
                </a:solidFill>
                <a:latin typeface="Times New Roman" panose="02020603050405020304" pitchFamily="18" charset="0"/>
                <a:cs typeface="+mn-cs"/>
              </a:rPr>
              <a:t>：  </a:t>
            </a:r>
            <a:endParaRPr lang="en-US" altLang="zh-CN" sz="1800" kern="0" dirty="0" smtClean="0">
              <a:solidFill>
                <a:srgbClr val="000000"/>
              </a:solidFill>
              <a:latin typeface="Times New Roman" panose="02020603050405020304" pitchFamily="18" charset="0"/>
              <a:cs typeface="+mn-cs"/>
            </a:endParaRPr>
          </a:p>
          <a:p>
            <a:pPr marL="285750" lvl="1" indent="0">
              <a:spcBef>
                <a:spcPct val="0"/>
              </a:spcBef>
              <a:buFont typeface="微软雅黑" panose="020B0503020204020204" pitchFamily="34" charset="-122"/>
              <a:buChar char="–"/>
              <a:defRPr/>
            </a:pPr>
            <a:r>
              <a:rPr lang="en-US" altLang="zh-CN" sz="1600" kern="0" dirty="0" smtClean="0">
                <a:solidFill>
                  <a:srgbClr val="000000"/>
                </a:solidFill>
                <a:latin typeface="Times New Roman" panose="02020603050405020304" pitchFamily="18" charset="0"/>
                <a:cs typeface="+mn-cs"/>
              </a:rPr>
              <a:t>* Amended result accounts for removal of </a:t>
            </a:r>
            <a:r>
              <a:rPr lang="en-US" altLang="zh-CN" sz="1600" kern="0" dirty="0" smtClean="0">
                <a:solidFill>
                  <a:srgbClr val="FF0000"/>
                </a:solidFill>
                <a:latin typeface="Times New Roman" panose="02020603050405020304" pitchFamily="18" charset="0"/>
                <a:cs typeface="+mn-cs"/>
              </a:rPr>
              <a:t>3</a:t>
            </a:r>
            <a:r>
              <a:rPr lang="en-US" altLang="zh-CN" sz="1600" kern="0" dirty="0" smtClean="0">
                <a:solidFill>
                  <a:srgbClr val="000000"/>
                </a:solidFill>
                <a:latin typeface="Times New Roman" panose="02020603050405020304" pitchFamily="18" charset="0"/>
                <a:cs typeface="+mn-cs"/>
              </a:rPr>
              <a:t> votes of non-voting members.</a:t>
            </a:r>
          </a:p>
          <a:p>
            <a:pPr marL="285750" lvl="1" indent="0">
              <a:spcBef>
                <a:spcPct val="0"/>
              </a:spcBef>
              <a:buFont typeface="微软雅黑" panose="020B0503020204020204" pitchFamily="34" charset="-122"/>
              <a:buChar char="–"/>
              <a:defRPr/>
            </a:pPr>
            <a:r>
              <a:rPr lang="en-US" altLang="zh-CN" sz="1600" kern="0" dirty="0" smtClean="0">
                <a:solidFill>
                  <a:srgbClr val="000000"/>
                </a:solidFill>
                <a:latin typeface="Times New Roman" panose="02020603050405020304" pitchFamily="18" charset="0"/>
                <a:cs typeface="+mn-cs"/>
              </a:rPr>
              <a:t>Related </a:t>
            </a:r>
            <a:r>
              <a:rPr lang="en-US" altLang="zh-CN" sz="1600" kern="0" dirty="0">
                <a:solidFill>
                  <a:srgbClr val="000000"/>
                </a:solidFill>
                <a:latin typeface="Times New Roman" panose="02020603050405020304" pitchFamily="18" charset="0"/>
                <a:cs typeface="+mn-cs"/>
              </a:rPr>
              <a:t>document </a:t>
            </a:r>
            <a:r>
              <a:rPr lang="en-US" altLang="zh-CN" sz="1600" kern="0" dirty="0">
                <a:solidFill>
                  <a:srgbClr val="000000"/>
                </a:solidFill>
                <a:latin typeface="Times New Roman" panose="02020603050405020304" pitchFamily="18" charset="0"/>
              </a:rPr>
              <a:t>21/01851r4</a:t>
            </a:r>
            <a:endParaRPr lang="en-US" altLang="zh-CN" sz="1600" kern="0" dirty="0">
              <a:solidFill>
                <a:srgbClr val="000000"/>
              </a:solidFill>
              <a:latin typeface="Times New Roman" panose="02020603050405020304" pitchFamily="18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06214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31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685800" y="2514600"/>
            <a:ext cx="77724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 smtClean="0"/>
              <a:t>Motions </a:t>
            </a:r>
            <a:r>
              <a:rPr lang="en-US" altLang="zh-CN" sz="4000" smtClean="0"/>
              <a:t>on </a:t>
            </a:r>
            <a:r>
              <a:rPr lang="en-US" altLang="zh-CN" sz="4000" smtClean="0">
                <a:solidFill>
                  <a:srgbClr val="0000FF"/>
                </a:solidFill>
              </a:rPr>
              <a:t>April 6</a:t>
            </a:r>
            <a:r>
              <a:rPr lang="en-US" altLang="en-US" sz="4000" smtClean="0"/>
              <a:t>.</a:t>
            </a:r>
            <a:endParaRPr lang="en-US" altLang="en-US" sz="4000" dirty="0" smtClean="0"/>
          </a:p>
          <a:p>
            <a:pPr lvl="1"/>
            <a:endParaRPr lang="en-US" altLang="en-US" sz="3600" dirty="0" smtClean="0"/>
          </a:p>
          <a:p>
            <a:pPr lvl="1"/>
            <a:endParaRPr lang="en-US" altLang="en-US" sz="36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3399897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32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16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>
              <a:defRPr/>
            </a:pPr>
            <a:r>
              <a:rPr lang="en-US" altLang="zh-CN" kern="0" dirty="0"/>
              <a:t>Move to add the following to 11bf SFD</a:t>
            </a:r>
            <a:r>
              <a:rPr lang="en-US" altLang="zh-CN" kern="0" dirty="0" smtClean="0"/>
              <a:t>:</a:t>
            </a:r>
          </a:p>
          <a:p>
            <a:pPr lvl="1" algn="just">
              <a:defRPr/>
            </a:pPr>
            <a:r>
              <a:rPr lang="en-US" altLang="zh-CN" kern="0" dirty="0"/>
              <a:t>More than one sensing responder may participate in the measurement phase and reporting </a:t>
            </a:r>
            <a:r>
              <a:rPr lang="en-US" altLang="zh-CN" kern="0" dirty="0" smtClean="0"/>
              <a:t>phase.</a:t>
            </a:r>
            <a:endParaRPr lang="en-US" altLang="zh-CN" kern="0" dirty="0"/>
          </a:p>
          <a:p>
            <a:pPr lvl="1" algn="just">
              <a:defRPr/>
            </a:pPr>
            <a:endParaRPr lang="en-US" altLang="zh-CN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b="1" kern="0" dirty="0" smtClean="0"/>
              <a:t>Move: </a:t>
            </a:r>
            <a:r>
              <a:rPr lang="en-US" altLang="zh-CN" b="1" kern="0" dirty="0"/>
              <a:t>Sang Kim </a:t>
            </a:r>
            <a:r>
              <a:rPr lang="en-US" altLang="zh-CN" b="1" kern="0" dirty="0" smtClean="0"/>
              <a:t>	</a:t>
            </a:r>
            <a:r>
              <a:rPr lang="en-US" altLang="zh-CN" b="1" dirty="0" smtClean="0"/>
              <a:t>	</a:t>
            </a:r>
            <a:r>
              <a:rPr lang="en-US" altLang="zh-CN" b="1" kern="0" dirty="0" smtClean="0"/>
              <a:t>Second: </a:t>
            </a:r>
            <a:r>
              <a:rPr lang="en-US" altLang="zh-CN" b="1" kern="0" dirty="0" err="1"/>
              <a:t>Rajat</a:t>
            </a:r>
            <a:r>
              <a:rPr lang="en-US" altLang="zh-CN" b="1" kern="0" dirty="0"/>
              <a:t> </a:t>
            </a:r>
            <a:r>
              <a:rPr lang="en-US" altLang="zh-CN" b="1" kern="0" dirty="0" err="1"/>
              <a:t>Pushkarna</a:t>
            </a:r>
            <a:endParaRPr lang="en-US" altLang="zh-CN" b="1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b="1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b="1" kern="0" dirty="0"/>
              <a:t>Preliminary Result: Motion Passes </a:t>
            </a:r>
            <a:r>
              <a:rPr lang="en-US" altLang="zh-CN" b="1" kern="0" dirty="0" smtClean="0"/>
              <a:t>(35Y/0N/5A)</a:t>
            </a:r>
          </a:p>
          <a:p>
            <a:pPr marL="0" lvl="1" indent="0" algn="just">
              <a:buNone/>
              <a:defRPr/>
            </a:pPr>
            <a:r>
              <a:rPr lang="en-US" altLang="zh-CN" b="1" kern="0" dirty="0"/>
              <a:t>Result*: </a:t>
            </a:r>
            <a:r>
              <a:rPr lang="en-US" altLang="zh-CN" dirty="0">
                <a:highlight>
                  <a:srgbClr val="00FF00"/>
                </a:highlight>
              </a:rPr>
              <a:t>Motion Passes </a:t>
            </a:r>
            <a:r>
              <a:rPr lang="en-US" altLang="zh-CN" dirty="0" smtClean="0">
                <a:highlight>
                  <a:srgbClr val="00FF00"/>
                </a:highlight>
              </a:rPr>
              <a:t>(35Y/0N/4A</a:t>
            </a:r>
            <a:r>
              <a:rPr lang="en-US" altLang="zh-CN" dirty="0">
                <a:highlight>
                  <a:srgbClr val="00FF00"/>
                </a:highlight>
              </a:rPr>
              <a:t>)</a:t>
            </a:r>
            <a:endParaRPr lang="en-US" altLang="zh-CN" b="1" kern="0" dirty="0"/>
          </a:p>
          <a:p>
            <a:pPr marL="0" lvl="1" indent="0" algn="just">
              <a:buNone/>
              <a:defRPr/>
            </a:pPr>
            <a:endParaRPr lang="en-US" altLang="zh-CN" kern="0" dirty="0" smtClean="0"/>
          </a:p>
          <a:p>
            <a:pPr marL="0" lvl="1" indent="0">
              <a:buNone/>
              <a:defRPr/>
            </a:pPr>
            <a:r>
              <a:rPr lang="en-US" altLang="zh-CN" kern="0" dirty="0"/>
              <a:t>Note</a:t>
            </a:r>
            <a:r>
              <a:rPr lang="zh-CN" altLang="en-US" kern="0" dirty="0"/>
              <a:t>：  </a:t>
            </a:r>
            <a:endParaRPr lang="en-US" altLang="zh-CN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600" kern="0" dirty="0"/>
              <a:t>* Amended result accounts for removal of </a:t>
            </a:r>
            <a:r>
              <a:rPr lang="en-US" altLang="zh-CN" sz="1600" kern="0" dirty="0" smtClean="0">
                <a:solidFill>
                  <a:srgbClr val="FF0000"/>
                </a:solidFill>
              </a:rPr>
              <a:t>1</a:t>
            </a:r>
            <a:r>
              <a:rPr lang="en-US" altLang="zh-CN" sz="1600" kern="0" dirty="0" smtClean="0"/>
              <a:t> </a:t>
            </a:r>
            <a:r>
              <a:rPr lang="en-US" altLang="zh-CN" sz="1600" kern="0" dirty="0"/>
              <a:t>votes of non-voting members.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sz="1600" kern="0" dirty="0"/>
              <a:t>Related document 21/0145r5</a:t>
            </a:r>
            <a:endParaRPr lang="en-US" altLang="zh-CN" sz="1600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b="1" kern="0" dirty="0"/>
          </a:p>
        </p:txBody>
      </p:sp>
    </p:spTree>
    <p:extLst>
      <p:ext uri="{BB962C8B-B14F-4D97-AF65-F5344CB8AC3E}">
        <p14:creationId xmlns:p14="http://schemas.microsoft.com/office/powerpoint/2010/main" val="1497636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33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17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447800"/>
            <a:ext cx="7772400" cy="40385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>
              <a:defRPr/>
            </a:pPr>
            <a:r>
              <a:rPr lang="en-US" altLang="zh-CN" kern="0" dirty="0"/>
              <a:t>Move to add the following to 11bf SFD</a:t>
            </a:r>
            <a:r>
              <a:rPr lang="en-US" altLang="zh-CN" kern="0" dirty="0" smtClean="0"/>
              <a:t>:</a:t>
            </a:r>
          </a:p>
          <a:p>
            <a:pPr lvl="1" algn="just">
              <a:defRPr/>
            </a:pPr>
            <a:r>
              <a:rPr lang="en-US" altLang="zh-CN" kern="0" dirty="0" smtClean="0"/>
              <a:t>11bf </a:t>
            </a:r>
            <a:r>
              <a:rPr lang="en-US" altLang="zh-CN" kern="0" dirty="0"/>
              <a:t>shall define an optional negotiation process in the sensing setup phase for a sensing initiator and sensing responder(s) to exchange and agree on operational parameters associated with a sensing session. </a:t>
            </a:r>
            <a:endParaRPr lang="en-US" altLang="zh-CN" kern="0" dirty="0" smtClean="0"/>
          </a:p>
          <a:p>
            <a:pPr lvl="1" algn="just">
              <a:defRPr/>
            </a:pPr>
            <a:endParaRPr lang="en-US" altLang="zh-CN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b="1" kern="0" dirty="0" smtClean="0"/>
              <a:t>Move: </a:t>
            </a:r>
            <a:r>
              <a:rPr lang="en-US" altLang="zh-CN" b="1" kern="0" dirty="0"/>
              <a:t>Cheng Chen </a:t>
            </a:r>
            <a:r>
              <a:rPr lang="en-US" altLang="zh-CN" b="1" kern="0" dirty="0" smtClean="0"/>
              <a:t>	</a:t>
            </a:r>
            <a:r>
              <a:rPr lang="en-US" altLang="zh-CN" b="1" dirty="0" smtClean="0"/>
              <a:t>	</a:t>
            </a:r>
            <a:r>
              <a:rPr lang="en-US" altLang="zh-CN" b="1" kern="0" dirty="0" smtClean="0"/>
              <a:t>Second: </a:t>
            </a:r>
            <a:r>
              <a:rPr lang="en-US" altLang="zh-CN" b="1" kern="0" dirty="0" err="1"/>
              <a:t>Jinsoo</a:t>
            </a:r>
            <a:r>
              <a:rPr lang="en-US" altLang="zh-CN" b="1" kern="0" dirty="0"/>
              <a:t> Choi</a:t>
            </a:r>
            <a:r>
              <a:rPr lang="en-US" altLang="zh-CN" b="1" kern="0" dirty="0" smtClean="0"/>
              <a:t>	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b="1" kern="0" dirty="0" smtClean="0"/>
              <a:t>Result</a:t>
            </a:r>
            <a:r>
              <a:rPr lang="en-US" altLang="zh-CN" b="1" kern="0" smtClean="0"/>
              <a:t>: </a:t>
            </a:r>
            <a:r>
              <a:rPr lang="en-US" altLang="zh-CN">
                <a:highlight>
                  <a:srgbClr val="00FF00"/>
                </a:highlight>
              </a:rPr>
              <a:t>Approved by unanimous consent</a:t>
            </a:r>
            <a:endParaRPr lang="en-US" altLang="zh-CN" b="1" kern="0" dirty="0" smtClean="0"/>
          </a:p>
          <a:p>
            <a:pPr marL="0" lvl="1" indent="0" algn="just">
              <a:buNone/>
              <a:defRPr/>
            </a:pPr>
            <a:endParaRPr lang="en-US" altLang="zh-CN" b="1" kern="0" dirty="0"/>
          </a:p>
          <a:p>
            <a:pPr marL="0" lvl="1" indent="0" algn="just">
              <a:buNone/>
              <a:defRPr/>
            </a:pPr>
            <a:r>
              <a:rPr lang="en-US" altLang="zh-CN" kern="0" dirty="0"/>
              <a:t>Note</a:t>
            </a:r>
            <a:r>
              <a:rPr lang="zh-CN" altLang="en-US" kern="0" dirty="0"/>
              <a:t>：  </a:t>
            </a:r>
            <a:r>
              <a:rPr lang="en-US" altLang="zh-CN" kern="0" dirty="0"/>
              <a:t>Related document </a:t>
            </a:r>
            <a:r>
              <a:rPr lang="en-US" altLang="zh-CN" kern="0" dirty="0" smtClean="0"/>
              <a:t>21/0370r1</a:t>
            </a:r>
            <a:endParaRPr lang="en-US" altLang="zh-CN" b="1" kern="0" dirty="0"/>
          </a:p>
        </p:txBody>
      </p:sp>
    </p:spTree>
    <p:extLst>
      <p:ext uri="{BB962C8B-B14F-4D97-AF65-F5344CB8AC3E}">
        <p14:creationId xmlns:p14="http://schemas.microsoft.com/office/powerpoint/2010/main" val="2139551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34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685800" y="2514600"/>
            <a:ext cx="77724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 smtClean="0"/>
              <a:t>Motions on </a:t>
            </a:r>
            <a:r>
              <a:rPr lang="en-US" altLang="zh-CN" sz="4000" dirty="0" smtClean="0">
                <a:solidFill>
                  <a:srgbClr val="0000FF"/>
                </a:solidFill>
              </a:rPr>
              <a:t>May 11, 14, 17 (Interim)</a:t>
            </a:r>
            <a:endParaRPr lang="en-US" altLang="en-US" sz="4000" dirty="0" smtClean="0"/>
          </a:p>
          <a:p>
            <a:pPr lvl="1"/>
            <a:endParaRPr lang="en-US" altLang="en-US" sz="3600" dirty="0" smtClean="0"/>
          </a:p>
          <a:p>
            <a:pPr lvl="1"/>
            <a:endParaRPr lang="en-US" altLang="en-US" sz="36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621327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795E1BE7-2806-4869-AE7C-550826B03251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35</a:t>
            </a:fld>
            <a:endParaRPr lang="en-US" altLang="en-US" sz="1200" b="0" smtClean="0"/>
          </a:p>
        </p:txBody>
      </p:sp>
      <p:sp>
        <p:nvSpPr>
          <p:cNvPr id="19459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 dirty="0">
                <a:solidFill>
                  <a:schemeClr val="tx2"/>
                </a:solidFill>
              </a:rPr>
              <a:t>Approve </a:t>
            </a:r>
            <a:r>
              <a:rPr lang="en-US" altLang="en-US" sz="2800" dirty="0" err="1" smtClean="0">
                <a:solidFill>
                  <a:schemeClr val="tx2"/>
                </a:solidFill>
              </a:rPr>
              <a:t>TGbf</a:t>
            </a:r>
            <a:r>
              <a:rPr lang="en-US" altLang="en-US" sz="2800" dirty="0" smtClean="0">
                <a:solidFill>
                  <a:schemeClr val="tx2"/>
                </a:solidFill>
              </a:rPr>
              <a:t> </a:t>
            </a:r>
            <a:r>
              <a:rPr lang="en-US" altLang="en-US" sz="2800" dirty="0">
                <a:solidFill>
                  <a:schemeClr val="tx2"/>
                </a:solidFill>
              </a:rPr>
              <a:t>meeting minutes</a:t>
            </a:r>
          </a:p>
        </p:txBody>
      </p:sp>
      <p:sp>
        <p:nvSpPr>
          <p:cNvPr id="19460" name="Rectangle 3"/>
          <p:cNvSpPr txBox="1">
            <a:spLocks noChangeArrowheads="1"/>
          </p:cNvSpPr>
          <p:nvPr/>
        </p:nvSpPr>
        <p:spPr bwMode="auto">
          <a:xfrm>
            <a:off x="685800" y="1447800"/>
            <a:ext cx="7858125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just"/>
            <a:r>
              <a:rPr lang="en-US" altLang="zh-CN" sz="2000" dirty="0"/>
              <a:t>Move to approve </a:t>
            </a:r>
            <a:r>
              <a:rPr lang="en-US" altLang="zh-CN" sz="2000" dirty="0" err="1" smtClean="0"/>
              <a:t>TGbf</a:t>
            </a:r>
            <a:r>
              <a:rPr lang="en-US" altLang="zh-CN" sz="2000" dirty="0" smtClean="0"/>
              <a:t> minutes </a:t>
            </a:r>
            <a:r>
              <a:rPr lang="en-US" altLang="zh-CN" sz="2000" dirty="0"/>
              <a:t>of meetings and teleconferences from </a:t>
            </a:r>
            <a:r>
              <a:rPr lang="en-US" altLang="zh-CN" sz="2000" dirty="0" smtClean="0"/>
              <a:t>March 2021 </a:t>
            </a:r>
            <a:r>
              <a:rPr lang="en-US" altLang="zh-CN" sz="2000" dirty="0"/>
              <a:t>meeting to today: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altLang="zh-CN" sz="1600" dirty="0" smtClean="0"/>
              <a:t>March plenary: </a:t>
            </a:r>
            <a:r>
              <a:rPr lang="en-US" altLang="zh-CN" sz="1600" dirty="0">
                <a:hlinkClick r:id="rId3"/>
              </a:rPr>
              <a:t>https://</a:t>
            </a:r>
            <a:r>
              <a:rPr lang="en-US" altLang="zh-CN" sz="1600" dirty="0" smtClean="0">
                <a:hlinkClick r:id="rId3"/>
              </a:rPr>
              <a:t>mentor.ieee.org/802.11/dcn/21/11-21-0476-00-00bf-meeting-minutes-march-2021.docx</a:t>
            </a:r>
            <a:endParaRPr lang="en-US" altLang="zh-CN" sz="1600" dirty="0" smtClean="0"/>
          </a:p>
          <a:p>
            <a:pPr lvl="1" algn="just">
              <a:buFont typeface="Arial" panose="020B0604020202020204" pitchFamily="34" charset="0"/>
              <a:buChar char="•"/>
            </a:pPr>
            <a:endParaRPr lang="en-US" altLang="zh-CN" sz="1600" dirty="0"/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altLang="zh-CN" sz="1600" dirty="0" smtClean="0"/>
              <a:t>Teleconferences March - April: </a:t>
            </a:r>
          </a:p>
          <a:p>
            <a:pPr marL="714375" lvl="1" indent="0" algn="just">
              <a:buNone/>
            </a:pPr>
            <a:r>
              <a:rPr lang="en-US" altLang="zh-CN" sz="1600" dirty="0">
                <a:hlinkClick r:id="rId4"/>
              </a:rPr>
              <a:t>https://</a:t>
            </a:r>
            <a:r>
              <a:rPr lang="en-US" altLang="zh-CN" sz="1600" dirty="0" smtClean="0">
                <a:hlinkClick r:id="rId4"/>
              </a:rPr>
              <a:t>mentor.ieee.org/802.11/dcn/21/11-21-0547-00-00bf-802-11bf-teleconference-minutes-march-2021.docx</a:t>
            </a:r>
            <a:endParaRPr lang="en-US" altLang="zh-CN" sz="1600" dirty="0" smtClean="0"/>
          </a:p>
          <a:p>
            <a:pPr marL="714375" lvl="1" indent="0" algn="just">
              <a:buNone/>
            </a:pPr>
            <a:r>
              <a:rPr lang="en-US" altLang="zh-CN" sz="1600" dirty="0">
                <a:hlinkClick r:id="rId5"/>
              </a:rPr>
              <a:t>https://</a:t>
            </a:r>
            <a:r>
              <a:rPr lang="en-US" altLang="zh-CN" sz="1600" dirty="0" smtClean="0">
                <a:hlinkClick r:id="rId5"/>
              </a:rPr>
              <a:t>mentor.ieee.org/802.11/dcn/21/11-21-0645-03-00bf-802-11bf-teleconference-minutes-april-2021.docx</a:t>
            </a:r>
            <a:endParaRPr lang="en-US" altLang="zh-CN" sz="1600" dirty="0" smtClean="0"/>
          </a:p>
          <a:p>
            <a:pPr marL="714375" lvl="1" indent="0" algn="just">
              <a:buNone/>
            </a:pPr>
            <a:endParaRPr lang="en-US" altLang="zh-CN" sz="1600" dirty="0"/>
          </a:p>
          <a:p>
            <a:pPr marL="714375" lvl="1" indent="0" algn="just">
              <a:buNone/>
            </a:pPr>
            <a:endParaRPr lang="en-US" altLang="zh-CN" sz="1600" dirty="0" smtClean="0"/>
          </a:p>
          <a:p>
            <a:pPr algn="just"/>
            <a:r>
              <a:rPr lang="en-US" altLang="zh-CN" sz="2000" dirty="0" smtClean="0"/>
              <a:t>Move</a:t>
            </a:r>
            <a:r>
              <a:rPr lang="en-US" altLang="zh-CN" sz="2000" dirty="0"/>
              <a:t>: Leif Wilhelmsson 	</a:t>
            </a:r>
            <a:r>
              <a:rPr lang="en-US" altLang="zh-CN" sz="2000" dirty="0" smtClean="0"/>
              <a:t>Second</a:t>
            </a:r>
            <a:r>
              <a:rPr lang="en-US" altLang="zh-CN" sz="2000" dirty="0"/>
              <a:t>: Claudio Da Silva </a:t>
            </a:r>
            <a:r>
              <a:rPr lang="en-US" altLang="zh-CN" sz="2000" dirty="0" smtClean="0"/>
              <a:t>	</a:t>
            </a:r>
            <a:endParaRPr lang="en-US" altLang="zh-CN" sz="2000" dirty="0"/>
          </a:p>
          <a:p>
            <a:pPr algn="just"/>
            <a:endParaRPr lang="en-US" altLang="zh-CN" sz="2000" dirty="0"/>
          </a:p>
          <a:p>
            <a:pPr algn="just"/>
            <a:r>
              <a:rPr lang="en-US" altLang="zh-CN" sz="2000" dirty="0"/>
              <a:t>Result</a:t>
            </a:r>
            <a:r>
              <a:rPr lang="en-US" altLang="zh-CN" sz="2000" dirty="0" smtClean="0"/>
              <a:t>: </a:t>
            </a:r>
            <a:r>
              <a:rPr lang="en-US" altLang="zh-CN" sz="2000" dirty="0">
                <a:highlight>
                  <a:srgbClr val="00FF00"/>
                </a:highlight>
              </a:rPr>
              <a:t>Approved by unanimous consent</a:t>
            </a:r>
            <a:endParaRPr lang="zh-CN" altLang="en-US" sz="2000" dirty="0"/>
          </a:p>
          <a:p>
            <a:pPr algn="just"/>
            <a:endParaRPr lang="zh-CN" altLang="en-US" sz="2000" dirty="0"/>
          </a:p>
          <a:p>
            <a:pPr algn="just"/>
            <a:endParaRPr lang="zh-CN" altLang="en-US" sz="2000" dirty="0" smtClean="0"/>
          </a:p>
          <a:p>
            <a:pPr algn="just"/>
            <a:endParaRPr lang="zh-CN" altLang="en-US" sz="2000" dirty="0"/>
          </a:p>
        </p:txBody>
      </p:sp>
      <p:sp>
        <p:nvSpPr>
          <p:cNvPr id="19461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1529711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36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18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2954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>
              <a:defRPr/>
            </a:pPr>
            <a:r>
              <a:rPr lang="en-US" altLang="zh-CN" sz="1800" kern="0" dirty="0"/>
              <a:t>Move to add the following to 11bf SFD</a:t>
            </a:r>
            <a:r>
              <a:rPr lang="en-US" altLang="zh-CN" sz="1800" kern="0" dirty="0" smtClean="0"/>
              <a:t>:</a:t>
            </a:r>
          </a:p>
          <a:p>
            <a:pPr lvl="1" algn="just">
              <a:defRPr/>
            </a:pPr>
            <a:r>
              <a:rPr lang="en-US" altLang="zh-CN" sz="1800" kern="0" dirty="0" smtClean="0"/>
              <a:t>The </a:t>
            </a:r>
            <a:r>
              <a:rPr lang="en-US" altLang="zh-CN" sz="1800" kern="0" dirty="0"/>
              <a:t>11bf amendment defines an optional threshold based procedure in which</a:t>
            </a:r>
          </a:p>
          <a:p>
            <a:pPr marL="714375" lvl="1" indent="-171450" algn="just">
              <a:buNone/>
              <a:defRPr/>
            </a:pPr>
            <a:r>
              <a:rPr lang="en-US" altLang="zh-CN" sz="1400" kern="0" dirty="0"/>
              <a:t>• The difference between the current measured CSI and the previous measured CSI is quantified. The difference is referred to as CSI variation.</a:t>
            </a:r>
          </a:p>
          <a:p>
            <a:pPr marL="714375" lvl="1" indent="-171450" algn="just">
              <a:buNone/>
              <a:defRPr/>
            </a:pPr>
            <a:r>
              <a:rPr lang="en-US" altLang="zh-CN" sz="1400" kern="0" dirty="0"/>
              <a:t>• A threshold value to be used by the sensing receiver in the threshold based procedure is defined. </a:t>
            </a:r>
          </a:p>
          <a:p>
            <a:pPr marL="714375" lvl="1" indent="-171450" algn="just">
              <a:buNone/>
              <a:defRPr/>
            </a:pPr>
            <a:r>
              <a:rPr lang="en-US" altLang="zh-CN" sz="1400" kern="0" dirty="0"/>
              <a:t>• By comparing the CSI variation with the threshold, the sensing receiver can send a feedback resulting from the large CSI variation to the sensing transmitter.</a:t>
            </a:r>
          </a:p>
          <a:p>
            <a:pPr marL="714375" lvl="1" indent="-171450" algn="just">
              <a:buNone/>
              <a:defRPr/>
            </a:pPr>
            <a:r>
              <a:rPr lang="en-US" altLang="zh-CN" sz="1400" kern="0" dirty="0"/>
              <a:t>• Whether the threshold is predefined, or defined by the sensing receiver, transmitter, initiator or responder is TBD.</a:t>
            </a:r>
          </a:p>
          <a:p>
            <a:pPr marL="714375" lvl="1" indent="-171450" algn="just">
              <a:buNone/>
              <a:defRPr/>
            </a:pPr>
            <a:r>
              <a:rPr lang="en-US" altLang="zh-CN" sz="1400" kern="0" dirty="0"/>
              <a:t>• The threshold based procedure is not always required (Procedure A in 21/0351r5 is not always required).</a:t>
            </a:r>
          </a:p>
          <a:p>
            <a:pPr lvl="1" algn="just">
              <a:defRPr/>
            </a:pPr>
            <a:endParaRPr lang="en-US" altLang="zh-CN" sz="900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Move: </a:t>
            </a:r>
            <a:r>
              <a:rPr lang="en-US" altLang="zh-CN" sz="1800" b="1" kern="0" dirty="0" err="1"/>
              <a:t>Mengshi</a:t>
            </a:r>
            <a:r>
              <a:rPr lang="en-US" altLang="zh-CN" sz="1800" b="1" kern="0" dirty="0"/>
              <a:t> Hu 	</a:t>
            </a:r>
            <a:r>
              <a:rPr lang="en-US" altLang="zh-CN" sz="1800" b="1" dirty="0"/>
              <a:t>	</a:t>
            </a:r>
            <a:r>
              <a:rPr lang="en-US" altLang="zh-CN" sz="1800" b="1" kern="0" dirty="0"/>
              <a:t>Second: Junghoon Suh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Preliminary Result: Motion Passes ( 21 Y/ 7N/ 11A)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Result*:  </a:t>
            </a:r>
            <a:r>
              <a:rPr lang="en-US" altLang="zh-CN" sz="1800" dirty="0">
                <a:highlight>
                  <a:srgbClr val="00FF00"/>
                </a:highlight>
              </a:rPr>
              <a:t>Motion Passes (21Y/6N/10A)</a:t>
            </a:r>
            <a:endParaRPr lang="en-US" altLang="zh-CN" sz="1050" kern="0" dirty="0"/>
          </a:p>
          <a:p>
            <a:pPr marL="0" lvl="1" indent="0" algn="just">
              <a:buNone/>
              <a:defRPr/>
            </a:pPr>
            <a:endParaRPr lang="en-US" altLang="zh-CN" sz="1050" kern="0" dirty="0" smtClean="0"/>
          </a:p>
          <a:p>
            <a:pPr marL="0" lvl="1" indent="0">
              <a:buNone/>
              <a:defRPr/>
            </a:pPr>
            <a:r>
              <a:rPr lang="en-US" altLang="zh-CN" sz="1600" kern="0" dirty="0"/>
              <a:t>Note</a:t>
            </a:r>
            <a:r>
              <a:rPr lang="zh-CN" altLang="en-US" sz="1600" kern="0" dirty="0"/>
              <a:t>：  </a:t>
            </a:r>
            <a:endParaRPr lang="en-US" altLang="zh-CN" sz="16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/>
              <a:t>* Amended result accounts for removal of </a:t>
            </a:r>
            <a:r>
              <a:rPr lang="en-US" altLang="zh-CN" kern="0" dirty="0" smtClean="0">
                <a:solidFill>
                  <a:srgbClr val="FF0000"/>
                </a:solidFill>
              </a:rPr>
              <a:t>2</a:t>
            </a:r>
            <a:r>
              <a:rPr lang="en-US" altLang="zh-CN" kern="0" dirty="0" smtClean="0"/>
              <a:t> </a:t>
            </a:r>
            <a:r>
              <a:rPr lang="en-US" altLang="zh-CN" kern="0" dirty="0"/>
              <a:t>votes of non-voting members.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/>
              <a:t>Related document 21/0351r5</a:t>
            </a:r>
            <a:endParaRPr lang="en-US" altLang="zh-CN" sz="1050" b="1" kern="0" dirty="0"/>
          </a:p>
        </p:txBody>
      </p:sp>
    </p:spTree>
    <p:extLst>
      <p:ext uri="{BB962C8B-B14F-4D97-AF65-F5344CB8AC3E}">
        <p14:creationId xmlns:p14="http://schemas.microsoft.com/office/powerpoint/2010/main" val="2732823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37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685800" y="2514600"/>
            <a:ext cx="77724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 smtClean="0"/>
              <a:t>Motions on </a:t>
            </a:r>
            <a:r>
              <a:rPr lang="en-US" altLang="zh-CN" sz="4000" dirty="0">
                <a:solidFill>
                  <a:srgbClr val="0000FF"/>
                </a:solidFill>
              </a:rPr>
              <a:t>June </a:t>
            </a:r>
            <a:r>
              <a:rPr lang="en-US" altLang="zh-CN" sz="4000" dirty="0" smtClean="0">
                <a:solidFill>
                  <a:srgbClr val="0000FF"/>
                </a:solidFill>
              </a:rPr>
              <a:t>1, 8</a:t>
            </a:r>
            <a:r>
              <a:rPr lang="en-US" altLang="en-US" sz="4000" dirty="0" smtClean="0"/>
              <a:t>.</a:t>
            </a:r>
            <a:endParaRPr lang="en-US" altLang="en-US" sz="4000" dirty="0" smtClean="0"/>
          </a:p>
          <a:p>
            <a:pPr lvl="1"/>
            <a:endParaRPr lang="en-US" altLang="en-US" sz="3600" dirty="0" smtClean="0"/>
          </a:p>
          <a:p>
            <a:pPr lvl="1"/>
            <a:endParaRPr lang="en-US" altLang="en-US" sz="36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2361759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38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19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2954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>
              <a:defRPr/>
            </a:pPr>
            <a:r>
              <a:rPr lang="en-US" altLang="zh-CN" sz="1800" kern="0" dirty="0"/>
              <a:t>Move to adopt the document (21-0782r2) as the initial official Channel Models document for IEEE </a:t>
            </a:r>
            <a:r>
              <a:rPr lang="en-US" altLang="zh-CN" sz="1800" kern="0" dirty="0" smtClean="0"/>
              <a:t>802.11bf</a:t>
            </a:r>
            <a:r>
              <a:rPr lang="en-US" altLang="zh-CN" sz="1800" kern="0" dirty="0"/>
              <a:t>.</a:t>
            </a:r>
            <a:endParaRPr lang="en-US" altLang="zh-CN" sz="1800" kern="0" dirty="0"/>
          </a:p>
          <a:p>
            <a:pPr algn="just">
              <a:defRPr/>
            </a:pPr>
            <a:endParaRPr lang="en-US" altLang="zh-CN" sz="900" kern="0" dirty="0" smtClean="0"/>
          </a:p>
          <a:p>
            <a:pPr algn="just">
              <a:defRPr/>
            </a:pPr>
            <a:endParaRPr lang="en-US" altLang="zh-CN" sz="900" kern="0" dirty="0"/>
          </a:p>
          <a:p>
            <a:pPr algn="just">
              <a:defRPr/>
            </a:pPr>
            <a:endParaRPr lang="en-US" altLang="zh-CN" sz="900" kern="0" dirty="0" smtClean="0"/>
          </a:p>
          <a:p>
            <a:pPr algn="just">
              <a:defRPr/>
            </a:pPr>
            <a:endParaRPr lang="en-US" altLang="zh-CN" sz="900" kern="0" dirty="0"/>
          </a:p>
          <a:p>
            <a:pPr algn="just">
              <a:defRPr/>
            </a:pPr>
            <a:endParaRPr lang="en-US" altLang="zh-CN" sz="900" kern="0" dirty="0" smtClean="0"/>
          </a:p>
          <a:p>
            <a:pPr algn="just">
              <a:defRPr/>
            </a:pPr>
            <a:endParaRPr lang="en-US" altLang="zh-CN" sz="900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Move: </a:t>
            </a:r>
            <a:r>
              <a:rPr lang="en-US" altLang="zh-CN" sz="1800" b="1" kern="0" dirty="0" err="1" smtClean="0"/>
              <a:t>Meihong</a:t>
            </a:r>
            <a:r>
              <a:rPr lang="en-US" altLang="zh-CN" sz="1800" b="1" kern="0" dirty="0" smtClean="0"/>
              <a:t> Zhang 	</a:t>
            </a:r>
            <a:r>
              <a:rPr lang="en-US" altLang="zh-CN" sz="1800" b="1" dirty="0" smtClean="0"/>
              <a:t>	</a:t>
            </a:r>
            <a:r>
              <a:rPr lang="en-US" altLang="zh-CN" sz="1800" b="1" kern="0" dirty="0" smtClean="0"/>
              <a:t>Second: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Preliminary </a:t>
            </a:r>
            <a:r>
              <a:rPr lang="en-US" altLang="zh-CN" sz="1800" b="1" kern="0" dirty="0"/>
              <a:t>Result: </a:t>
            </a:r>
            <a:r>
              <a:rPr lang="en-US" altLang="zh-CN" sz="1800" b="1" kern="0" dirty="0" smtClean="0"/>
              <a:t>XXXX ( Y/ N/ A)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Result</a:t>
            </a:r>
            <a:r>
              <a:rPr lang="en-US" altLang="zh-CN" sz="1800" b="1" kern="0" dirty="0"/>
              <a:t>*:  ( Y/ N/ A)</a:t>
            </a:r>
          </a:p>
          <a:p>
            <a:pPr marL="0" lvl="1" indent="0" algn="just">
              <a:buNone/>
              <a:defRPr/>
            </a:pPr>
            <a:endParaRPr lang="en-US" altLang="zh-CN" sz="1050" kern="0" dirty="0" smtClean="0"/>
          </a:p>
          <a:p>
            <a:pPr marL="0" lvl="1" indent="0">
              <a:buNone/>
              <a:defRPr/>
            </a:pPr>
            <a:r>
              <a:rPr lang="en-US" altLang="zh-CN" sz="1600" kern="0" dirty="0"/>
              <a:t>Note</a:t>
            </a:r>
            <a:r>
              <a:rPr lang="zh-CN" altLang="en-US" sz="1600" kern="0" dirty="0"/>
              <a:t>：  </a:t>
            </a:r>
            <a:endParaRPr lang="en-US" altLang="zh-CN" sz="16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/>
              <a:t>* Amended result accounts for removal of </a:t>
            </a:r>
            <a:r>
              <a:rPr lang="en-US" altLang="zh-CN" kern="0" dirty="0" smtClean="0">
                <a:solidFill>
                  <a:srgbClr val="FF0000"/>
                </a:solidFill>
              </a:rPr>
              <a:t>X</a:t>
            </a:r>
            <a:r>
              <a:rPr lang="en-US" altLang="zh-CN" kern="0" dirty="0" smtClean="0"/>
              <a:t> </a:t>
            </a:r>
            <a:r>
              <a:rPr lang="en-US" altLang="zh-CN" kern="0" dirty="0"/>
              <a:t>votes of non-voting members.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/>
              <a:t>Related document </a:t>
            </a:r>
            <a:r>
              <a:rPr lang="en-US" altLang="zh-CN" kern="0" dirty="0" smtClean="0"/>
              <a:t>21/0782r2</a:t>
            </a:r>
            <a:endParaRPr lang="en-US" altLang="zh-CN" sz="1050" b="1" kern="0" dirty="0"/>
          </a:p>
        </p:txBody>
      </p:sp>
    </p:spTree>
    <p:extLst>
      <p:ext uri="{BB962C8B-B14F-4D97-AF65-F5344CB8AC3E}">
        <p14:creationId xmlns:p14="http://schemas.microsoft.com/office/powerpoint/2010/main" val="566151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39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19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2954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>
              <a:defRPr/>
            </a:pPr>
            <a:r>
              <a:rPr lang="en-US" altLang="zh-CN" sz="1800" kern="0" dirty="0"/>
              <a:t>Move to add the following to 11bf SFD:</a:t>
            </a:r>
          </a:p>
          <a:p>
            <a:pPr lvl="1" algn="just">
              <a:defRPr/>
            </a:pPr>
            <a:r>
              <a:rPr lang="en-US" altLang="zh-CN" sz="1800" kern="0" dirty="0"/>
              <a:t>The following parameters may be determined (or specified) in the setup phase of a sensing session</a:t>
            </a:r>
            <a:endParaRPr lang="zh-CN" altLang="zh-CN" sz="1800" kern="0" dirty="0"/>
          </a:p>
          <a:p>
            <a:pPr marL="1057275" lvl="2" indent="-171450" algn="just">
              <a:buFont typeface="Arial" panose="020B0604020202020204" pitchFamily="34" charset="0"/>
              <a:buChar char="•"/>
              <a:defRPr/>
            </a:pPr>
            <a:r>
              <a:rPr lang="en-US" altLang="zh-CN" sz="1400" kern="0" dirty="0"/>
              <a:t>Periodicity (the rate of transmission of sensing transmissions)</a:t>
            </a:r>
            <a:endParaRPr lang="zh-CN" altLang="zh-CN" sz="1400" kern="0" dirty="0"/>
          </a:p>
          <a:p>
            <a:pPr marL="1057275" lvl="2" indent="-171450" algn="just">
              <a:buFont typeface="Arial" panose="020B0604020202020204" pitchFamily="34" charset="0"/>
              <a:buChar char="•"/>
              <a:defRPr/>
            </a:pPr>
            <a:r>
              <a:rPr lang="en-US" altLang="zh-CN" sz="1400" kern="0" dirty="0"/>
              <a:t>Bandwidth</a:t>
            </a:r>
            <a:endParaRPr lang="zh-CN" altLang="zh-CN" sz="1400" kern="0" dirty="0"/>
          </a:p>
          <a:p>
            <a:pPr marL="1057275" lvl="2" indent="-171450" algn="just">
              <a:buFont typeface="Arial" panose="020B0604020202020204" pitchFamily="34" charset="0"/>
              <a:buChar char="•"/>
              <a:defRPr/>
            </a:pPr>
            <a:r>
              <a:rPr lang="en-US" altLang="zh-CN" sz="1400" kern="0" dirty="0"/>
              <a:t>Number of receive antennas</a:t>
            </a:r>
            <a:endParaRPr lang="zh-CN" altLang="zh-CN" sz="1400" kern="0" dirty="0"/>
          </a:p>
          <a:p>
            <a:pPr marL="1057275" lvl="2" indent="-171450" algn="just">
              <a:buFont typeface="Arial" panose="020B0604020202020204" pitchFamily="34" charset="0"/>
              <a:buChar char="•"/>
              <a:defRPr/>
            </a:pPr>
            <a:r>
              <a:rPr lang="en-US" altLang="zh-CN" sz="1400" kern="0" dirty="0"/>
              <a:t>Number of spatial streams</a:t>
            </a:r>
            <a:endParaRPr lang="zh-CN" altLang="zh-CN" sz="1400" kern="0" dirty="0"/>
          </a:p>
          <a:p>
            <a:pPr marL="1057275" lvl="2" indent="-171450" algn="just">
              <a:buFont typeface="Arial" panose="020B0604020202020204" pitchFamily="34" charset="0"/>
              <a:buChar char="•"/>
              <a:defRPr/>
            </a:pPr>
            <a:r>
              <a:rPr lang="en-US" altLang="zh-CN" sz="1400" kern="0" dirty="0"/>
              <a:t>Transmit output power</a:t>
            </a:r>
            <a:endParaRPr lang="zh-CN" altLang="zh-CN" sz="1400" kern="0" dirty="0"/>
          </a:p>
          <a:p>
            <a:pPr algn="just">
              <a:defRPr/>
            </a:pPr>
            <a:endParaRPr lang="en-US" altLang="zh-CN" sz="900" kern="0" dirty="0" smtClean="0"/>
          </a:p>
          <a:p>
            <a:pPr algn="just">
              <a:defRPr/>
            </a:pPr>
            <a:endParaRPr lang="en-US" altLang="zh-CN" sz="900" kern="0" dirty="0"/>
          </a:p>
          <a:p>
            <a:pPr algn="just">
              <a:defRPr/>
            </a:pPr>
            <a:endParaRPr lang="en-US" altLang="zh-CN" sz="900" kern="0" dirty="0" smtClean="0"/>
          </a:p>
          <a:p>
            <a:pPr algn="just">
              <a:defRPr/>
            </a:pPr>
            <a:endParaRPr lang="en-US" altLang="zh-CN" sz="900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Move: </a:t>
            </a:r>
            <a:r>
              <a:rPr lang="en-US" altLang="zh-CN" sz="1800" b="1" kern="0" dirty="0" err="1" smtClean="0"/>
              <a:t>Halise</a:t>
            </a:r>
            <a:r>
              <a:rPr lang="en-US" altLang="zh-CN" sz="1800" b="1" kern="0" dirty="0" smtClean="0"/>
              <a:t> TÜRKMEN</a:t>
            </a:r>
            <a:r>
              <a:rPr lang="en-US" altLang="zh-CN" sz="1800" b="1" dirty="0" smtClean="0"/>
              <a:t>	</a:t>
            </a:r>
            <a:r>
              <a:rPr lang="en-US" altLang="zh-CN" sz="1800" b="1" kern="0" dirty="0" smtClean="0"/>
              <a:t>Second: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sz="1800" b="1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Preliminary </a:t>
            </a:r>
            <a:r>
              <a:rPr lang="en-US" altLang="zh-CN" sz="1800" b="1" kern="0" dirty="0"/>
              <a:t>Result: </a:t>
            </a:r>
            <a:r>
              <a:rPr lang="en-US" altLang="zh-CN" sz="1800" b="1" kern="0" dirty="0" smtClean="0"/>
              <a:t>XXXX ( Y/ N/ A)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Result</a:t>
            </a:r>
            <a:r>
              <a:rPr lang="en-US" altLang="zh-CN" sz="1800" b="1" kern="0" dirty="0"/>
              <a:t>*:  ( Y/ N/ A)</a:t>
            </a:r>
          </a:p>
          <a:p>
            <a:pPr marL="0" lvl="1" indent="0" algn="just">
              <a:buNone/>
              <a:defRPr/>
            </a:pPr>
            <a:endParaRPr lang="en-US" altLang="zh-CN" sz="1050" kern="0" dirty="0" smtClean="0"/>
          </a:p>
          <a:p>
            <a:pPr marL="0" lvl="1" indent="0">
              <a:buNone/>
              <a:defRPr/>
            </a:pPr>
            <a:r>
              <a:rPr lang="en-US" altLang="zh-CN" sz="1600" kern="0" dirty="0"/>
              <a:t>Note</a:t>
            </a:r>
            <a:r>
              <a:rPr lang="zh-CN" altLang="en-US" sz="1600" kern="0" dirty="0"/>
              <a:t>：  </a:t>
            </a:r>
            <a:endParaRPr lang="en-US" altLang="zh-CN" sz="1600" kern="0" dirty="0"/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/>
              <a:t>* Amended result accounts for removal of </a:t>
            </a:r>
            <a:r>
              <a:rPr lang="en-US" altLang="zh-CN" kern="0" dirty="0" smtClean="0">
                <a:solidFill>
                  <a:srgbClr val="FF0000"/>
                </a:solidFill>
              </a:rPr>
              <a:t>X</a:t>
            </a:r>
            <a:r>
              <a:rPr lang="en-US" altLang="zh-CN" kern="0" dirty="0" smtClean="0"/>
              <a:t> </a:t>
            </a:r>
            <a:r>
              <a:rPr lang="en-US" altLang="zh-CN" kern="0" dirty="0"/>
              <a:t>votes of non-voting members.</a:t>
            </a:r>
          </a:p>
          <a:p>
            <a:pPr marL="628650" lvl="2">
              <a:buFont typeface="微软雅黑" panose="020B0503020204020204" pitchFamily="34" charset="-122"/>
              <a:buChar char="–"/>
              <a:defRPr/>
            </a:pPr>
            <a:r>
              <a:rPr lang="en-US" altLang="zh-CN" kern="0" dirty="0"/>
              <a:t>Related document </a:t>
            </a:r>
            <a:r>
              <a:rPr lang="en-US" altLang="zh-CN" kern="0" dirty="0"/>
              <a:t>21/0365r2</a:t>
            </a:r>
            <a:endParaRPr lang="en-US" altLang="zh-CN" sz="1050" b="1" kern="0" dirty="0"/>
          </a:p>
        </p:txBody>
      </p:sp>
    </p:spTree>
    <p:extLst>
      <p:ext uri="{BB962C8B-B14F-4D97-AF65-F5344CB8AC3E}">
        <p14:creationId xmlns:p14="http://schemas.microsoft.com/office/powerpoint/2010/main" val="2131030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795E1BE7-2806-4869-AE7C-550826B03251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200" b="0" smtClean="0"/>
          </a:p>
        </p:txBody>
      </p:sp>
      <p:sp>
        <p:nvSpPr>
          <p:cNvPr id="19459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>
                <a:solidFill>
                  <a:schemeClr val="tx2"/>
                </a:solidFill>
              </a:rPr>
              <a:t>Approve SENS SG and TGbf meeting minutes</a:t>
            </a:r>
          </a:p>
        </p:txBody>
      </p:sp>
      <p:sp>
        <p:nvSpPr>
          <p:cNvPr id="19460" name="Rectangle 3"/>
          <p:cNvSpPr txBox="1">
            <a:spLocks noChangeArrowheads="1"/>
          </p:cNvSpPr>
          <p:nvPr/>
        </p:nvSpPr>
        <p:spPr bwMode="auto">
          <a:xfrm>
            <a:off x="685800" y="1752600"/>
            <a:ext cx="7858125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sz="2000" dirty="0"/>
              <a:t>Move to approve SENS SG </a:t>
            </a:r>
            <a:r>
              <a:rPr lang="en-US" altLang="zh-CN" sz="2000" dirty="0" smtClean="0"/>
              <a:t>and </a:t>
            </a:r>
            <a:r>
              <a:rPr lang="en-US" altLang="zh-CN" sz="2000" dirty="0" err="1" smtClean="0"/>
              <a:t>TGbf</a:t>
            </a:r>
            <a:r>
              <a:rPr lang="en-US" altLang="zh-CN" sz="2000" dirty="0" smtClean="0"/>
              <a:t> minutes </a:t>
            </a:r>
            <a:r>
              <a:rPr lang="en-US" altLang="zh-CN" sz="2000" dirty="0"/>
              <a:t>of meetings and teleconferences from September 2020 meeting to today: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600" dirty="0"/>
              <a:t>September interim: </a:t>
            </a:r>
            <a:r>
              <a:rPr lang="en-US" altLang="zh-CN" sz="1600" dirty="0">
                <a:hlinkClick r:id="rId3"/>
              </a:rPr>
              <a:t>https://mentor.ieee.org/802.11/dcn/20/11-20-1465-00-SENS-wlan-sensing-sg-september-2020-interim-meeting-minutes.docx</a:t>
            </a:r>
            <a:endParaRPr lang="en-US" altLang="zh-CN" sz="1600" dirty="0"/>
          </a:p>
          <a:p>
            <a:pPr lvl="1">
              <a:buFont typeface="Arial" panose="020B0604020202020204" pitchFamily="34" charset="0"/>
              <a:buChar char="•"/>
            </a:pPr>
            <a:endParaRPr lang="en-US" altLang="zh-CN" sz="16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600" dirty="0"/>
              <a:t>Teleconferences September-October: </a:t>
            </a:r>
            <a:r>
              <a:rPr lang="en-US" altLang="zh-CN" sz="1600" dirty="0">
                <a:hlinkClick r:id="rId4"/>
              </a:rPr>
              <a:t>https://mentor.ieee.org/802.11/dcn/20/11-20-1729-00-00bf-ieee-802-11bf-teleconference-meeting-minutes-september-and-october-2020.docx</a:t>
            </a:r>
            <a:endParaRPr lang="en-US" altLang="zh-CN" sz="1600" dirty="0"/>
          </a:p>
          <a:p>
            <a:pPr lvl="1">
              <a:buFont typeface="Arial" panose="020B0604020202020204" pitchFamily="34" charset="0"/>
              <a:buChar char="•"/>
            </a:pPr>
            <a:endParaRPr lang="en-US" altLang="zh-CN" sz="1600" dirty="0"/>
          </a:p>
          <a:p>
            <a:endParaRPr lang="en-US" altLang="zh-CN" sz="2000" dirty="0"/>
          </a:p>
          <a:p>
            <a:r>
              <a:rPr lang="en-US" altLang="zh-CN" sz="2000" dirty="0"/>
              <a:t>Move: Claudio da Silva		Second: </a:t>
            </a:r>
            <a:r>
              <a:rPr lang="en-US" altLang="zh-CN" sz="2000" dirty="0" smtClean="0"/>
              <a:t>Sang Kim </a:t>
            </a:r>
            <a:endParaRPr lang="en-US" altLang="zh-CN" sz="2000" dirty="0"/>
          </a:p>
          <a:p>
            <a:endParaRPr lang="en-US" altLang="zh-CN" sz="2000" dirty="0"/>
          </a:p>
          <a:p>
            <a:r>
              <a:rPr lang="en-US" altLang="zh-CN" sz="2000" dirty="0"/>
              <a:t>Result</a:t>
            </a:r>
            <a:r>
              <a:rPr lang="en-US" altLang="zh-CN" sz="2000" dirty="0" smtClean="0"/>
              <a:t>: </a:t>
            </a:r>
            <a:r>
              <a:rPr lang="en-US" altLang="zh-CN" sz="2000" dirty="0" smtClean="0">
                <a:highlight>
                  <a:srgbClr val="00FF00"/>
                </a:highlight>
              </a:rPr>
              <a:t>Approved by unanimous consent</a:t>
            </a:r>
            <a:endParaRPr lang="zh-CN" altLang="en-US" sz="2000" dirty="0" smtClean="0"/>
          </a:p>
          <a:p>
            <a:endParaRPr lang="zh-CN" altLang="en-US" sz="2000" dirty="0"/>
          </a:p>
        </p:txBody>
      </p:sp>
      <p:sp>
        <p:nvSpPr>
          <p:cNvPr id="19461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579431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40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685800" y="2514600"/>
            <a:ext cx="77724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 smtClean="0"/>
              <a:t>Backup</a:t>
            </a:r>
            <a:endParaRPr lang="en-US" altLang="en-US" sz="36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3763541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98702F4A-CED6-42F2-937E-7DBB9AD38D47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1200" b="0" smtClean="0"/>
          </a:p>
        </p:txBody>
      </p:sp>
      <p:sp>
        <p:nvSpPr>
          <p:cNvPr id="30723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/>
              <a:t>Motion 1    Timeline Motion</a:t>
            </a:r>
            <a:endParaRPr lang="en-US" altLang="en-US" sz="2800">
              <a:solidFill>
                <a:schemeClr val="tx2"/>
              </a:solidFill>
            </a:endParaRPr>
          </a:p>
        </p:txBody>
      </p:sp>
      <p:sp>
        <p:nvSpPr>
          <p:cNvPr id="30724" name="Rectangle 3"/>
          <p:cNvSpPr txBox="1">
            <a:spLocks noChangeArrowheads="1"/>
          </p:cNvSpPr>
          <p:nvPr/>
        </p:nvSpPr>
        <p:spPr bwMode="auto">
          <a:xfrm>
            <a:off x="685800" y="1447800"/>
            <a:ext cx="7858125" cy="495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sz="2000" dirty="0"/>
              <a:t>Move to adopt the following timeline for </a:t>
            </a:r>
            <a:r>
              <a:rPr lang="en-US" altLang="zh-CN" sz="2000" dirty="0" err="1"/>
              <a:t>TGbf</a:t>
            </a:r>
            <a:r>
              <a:rPr lang="en-US" altLang="zh-CN" sz="2000" dirty="0"/>
              <a:t>.</a:t>
            </a:r>
          </a:p>
          <a:p>
            <a:pPr lvl="1" algn="just"/>
            <a:r>
              <a:rPr lang="en-US" altLang="zh-CN" sz="1600" dirty="0"/>
              <a:t>PAR approved		Sep, 2020</a:t>
            </a:r>
          </a:p>
          <a:p>
            <a:pPr lvl="1" algn="just"/>
            <a:r>
              <a:rPr lang="en-US" altLang="zh-CN" sz="1600" dirty="0"/>
              <a:t>First TG meeting		Oct, 2020</a:t>
            </a:r>
          </a:p>
          <a:p>
            <a:pPr lvl="1" algn="just"/>
            <a:r>
              <a:rPr lang="en-US" altLang="zh-CN" sz="1600" dirty="0"/>
              <a:t>D0.1 			</a:t>
            </a:r>
            <a:r>
              <a:rPr lang="en-US" altLang="zh-CN" sz="1600" i="1" dirty="0" smtClean="0"/>
              <a:t>Jan, 2022</a:t>
            </a:r>
          </a:p>
          <a:p>
            <a:pPr lvl="1" algn="just"/>
            <a:r>
              <a:rPr lang="en-US" altLang="zh-CN" sz="1600" dirty="0" smtClean="0"/>
              <a:t>Initial Letter Ballot (D1.0)	</a:t>
            </a:r>
            <a:r>
              <a:rPr lang="en-US" altLang="zh-CN" sz="1600" i="1" dirty="0" smtClean="0"/>
              <a:t>Jul, 2022 </a:t>
            </a:r>
          </a:p>
          <a:p>
            <a:pPr lvl="1" algn="just"/>
            <a:r>
              <a:rPr lang="en-US" altLang="zh-CN" sz="1600" dirty="0" smtClean="0"/>
              <a:t>Recirculation </a:t>
            </a:r>
            <a:r>
              <a:rPr lang="en-US" altLang="zh-CN" sz="1600" dirty="0"/>
              <a:t>LB (D2.0)		</a:t>
            </a:r>
            <a:r>
              <a:rPr lang="en-US" altLang="zh-CN" sz="1600" i="1" dirty="0" smtClean="0"/>
              <a:t>Jan, 2023</a:t>
            </a:r>
          </a:p>
          <a:p>
            <a:pPr lvl="1" algn="just"/>
            <a:r>
              <a:rPr lang="en-US" altLang="zh-CN" sz="1600" dirty="0" smtClean="0"/>
              <a:t>Recirculation </a:t>
            </a:r>
            <a:r>
              <a:rPr lang="en-US" altLang="zh-CN" sz="1600" dirty="0"/>
              <a:t>LB (D3.0)		</a:t>
            </a:r>
            <a:r>
              <a:rPr lang="en-US" altLang="zh-CN" sz="1600" i="1" dirty="0" smtClean="0"/>
              <a:t>May, 2023</a:t>
            </a:r>
          </a:p>
          <a:p>
            <a:pPr lvl="1" algn="just"/>
            <a:r>
              <a:rPr lang="en-US" altLang="zh-CN" sz="1600" dirty="0" smtClean="0"/>
              <a:t>Initial </a:t>
            </a:r>
            <a:r>
              <a:rPr lang="en-US" altLang="zh-CN" sz="1600" dirty="0"/>
              <a:t>SA Ballot (D4.0)		Sep </a:t>
            </a:r>
            <a:r>
              <a:rPr lang="en-US" altLang="zh-CN" sz="1600" dirty="0" smtClean="0"/>
              <a:t>2023</a:t>
            </a:r>
            <a:endParaRPr lang="en-US" altLang="zh-CN" sz="1600" dirty="0"/>
          </a:p>
          <a:p>
            <a:pPr lvl="1" algn="just"/>
            <a:r>
              <a:rPr lang="en-US" altLang="zh-CN" sz="1600" dirty="0"/>
              <a:t>Final 802.11 WG approval	</a:t>
            </a:r>
            <a:r>
              <a:rPr lang="en-US" altLang="zh-CN" sz="1600" i="1" dirty="0" smtClean="0"/>
              <a:t>July 2024 </a:t>
            </a:r>
          </a:p>
          <a:p>
            <a:pPr lvl="1" algn="just"/>
            <a:r>
              <a:rPr lang="en-US" altLang="zh-CN" sz="1600" dirty="0" smtClean="0"/>
              <a:t>802 EC approval		</a:t>
            </a:r>
            <a:r>
              <a:rPr lang="en-US" altLang="zh-CN" sz="1600" i="1" dirty="0" smtClean="0"/>
              <a:t>July 2024 </a:t>
            </a:r>
          </a:p>
          <a:p>
            <a:pPr lvl="1" algn="just"/>
            <a:r>
              <a:rPr lang="en-US" altLang="zh-CN" sz="1600" dirty="0" err="1" smtClean="0"/>
              <a:t>RevCom</a:t>
            </a:r>
            <a:r>
              <a:rPr lang="en-US" altLang="zh-CN" sz="1600" dirty="0" smtClean="0"/>
              <a:t> </a:t>
            </a:r>
            <a:r>
              <a:rPr lang="en-US" altLang="zh-CN" sz="1600" dirty="0"/>
              <a:t>and SASB approval	Sep </a:t>
            </a:r>
            <a:r>
              <a:rPr lang="en-US" altLang="zh-CN" sz="1600" dirty="0" smtClean="0"/>
              <a:t>2024</a:t>
            </a:r>
            <a:endParaRPr lang="en-US" altLang="zh-CN" sz="1600" dirty="0"/>
          </a:p>
          <a:p>
            <a:endParaRPr lang="en-US" altLang="zh-CN" sz="1800" dirty="0"/>
          </a:p>
          <a:p>
            <a:pPr marL="361950" lvl="1">
              <a:buFont typeface="Arial" panose="020B0604020202020204" pitchFamily="34" charset="0"/>
              <a:buChar char="•"/>
            </a:pPr>
            <a:r>
              <a:rPr lang="en-US" altLang="zh-CN" sz="1800" dirty="0"/>
              <a:t>Move:  Oscar Au 		Second: Assaf Kasher 	</a:t>
            </a:r>
          </a:p>
          <a:p>
            <a:pPr marL="361950" lvl="1">
              <a:buFont typeface="Arial" panose="020B0604020202020204" pitchFamily="34" charset="0"/>
              <a:buChar char="•"/>
            </a:pPr>
            <a:r>
              <a:rPr lang="en-US" altLang="zh-CN" sz="1800" dirty="0" smtClean="0"/>
              <a:t>Result:</a:t>
            </a:r>
            <a:r>
              <a:rPr lang="en-US" altLang="zh-CN" sz="1800" dirty="0">
                <a:highlight>
                  <a:srgbClr val="00FF00"/>
                </a:highlight>
              </a:rPr>
              <a:t> Approved by unanimous </a:t>
            </a:r>
            <a:r>
              <a:rPr lang="en-US" altLang="zh-CN" sz="1800" dirty="0" smtClean="0">
                <a:highlight>
                  <a:srgbClr val="00FF00"/>
                </a:highlight>
              </a:rPr>
              <a:t>consent</a:t>
            </a:r>
            <a:r>
              <a:rPr lang="en-US" altLang="zh-CN" sz="1800" dirty="0"/>
              <a:t> </a:t>
            </a:r>
            <a:endParaRPr lang="en-US" altLang="zh-CN" sz="1800" dirty="0" smtClean="0"/>
          </a:p>
          <a:p>
            <a:pPr marL="361950" lvl="1">
              <a:buFont typeface="Arial" panose="020B0604020202020204" pitchFamily="34" charset="0"/>
              <a:buChar char="•"/>
            </a:pPr>
            <a:endParaRPr lang="en-US" altLang="zh-CN" sz="1800" dirty="0" smtClean="0"/>
          </a:p>
          <a:p>
            <a:pPr marL="361950" lvl="1">
              <a:buFont typeface="Arial" panose="020B0604020202020204" pitchFamily="34" charset="0"/>
              <a:buChar char="•"/>
            </a:pPr>
            <a:r>
              <a:rPr lang="en-US" altLang="zh-CN" sz="1800" dirty="0" smtClean="0"/>
              <a:t>Note</a:t>
            </a:r>
            <a:r>
              <a:rPr lang="zh-CN" altLang="en-US" sz="1800" dirty="0" smtClean="0"/>
              <a:t>： </a:t>
            </a:r>
            <a:r>
              <a:rPr lang="en-US" altLang="zh-CN" sz="1800" dirty="0"/>
              <a:t> Related document </a:t>
            </a:r>
            <a:r>
              <a:rPr lang="en-US" altLang="zh-CN" sz="1800" dirty="0" smtClean="0"/>
              <a:t>20/1746r1</a:t>
            </a:r>
            <a:endParaRPr lang="en-US" altLang="zh-CN" sz="1800" dirty="0"/>
          </a:p>
        </p:txBody>
      </p:sp>
      <p:sp>
        <p:nvSpPr>
          <p:cNvPr id="3072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535842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/>
              <a:t>Motion 2a</a:t>
            </a:r>
            <a:endParaRPr lang="en-US" altLang="en-US" sz="280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kern="0" dirty="0" smtClean="0"/>
              <a:t>Move to confirm </a:t>
            </a:r>
            <a:r>
              <a:rPr lang="en-US" altLang="zh-CN" kern="0" dirty="0"/>
              <a:t>Sang </a:t>
            </a:r>
            <a:r>
              <a:rPr lang="en-US" altLang="zh-CN" kern="0" dirty="0" smtClean="0"/>
              <a:t>Kim as </a:t>
            </a:r>
            <a:r>
              <a:rPr lang="en-US" altLang="zh-CN" kern="0" dirty="0" err="1" smtClean="0"/>
              <a:t>TGbf</a:t>
            </a:r>
            <a:r>
              <a:rPr lang="en-US" altLang="zh-CN" kern="0" dirty="0" smtClean="0"/>
              <a:t> Vice-Chair.</a:t>
            </a:r>
          </a:p>
          <a:p>
            <a:pPr>
              <a:defRPr/>
            </a:pPr>
            <a:endParaRPr lang="en-US" altLang="zh-CN" kern="0" dirty="0" smtClean="0"/>
          </a:p>
          <a:p>
            <a:pPr>
              <a:defRPr/>
            </a:pPr>
            <a:endParaRPr lang="en-US" altLang="zh-CN" kern="0" dirty="0" smtClean="0"/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kern="0" dirty="0" smtClean="0"/>
              <a:t>Move: </a:t>
            </a:r>
            <a:r>
              <a:rPr lang="en-US" altLang="zh-CN" kern="0" dirty="0"/>
              <a:t>Oscar Au </a:t>
            </a:r>
            <a:r>
              <a:rPr lang="en-US" altLang="zh-CN" kern="0" dirty="0" smtClean="0"/>
              <a:t>		Second: </a:t>
            </a:r>
            <a:r>
              <a:rPr lang="en-US" altLang="zh-CN" kern="0" dirty="0" err="1"/>
              <a:t>Jinsoo</a:t>
            </a:r>
            <a:r>
              <a:rPr lang="en-US" altLang="zh-CN" kern="0" dirty="0"/>
              <a:t> Choi </a:t>
            </a:r>
            <a:r>
              <a:rPr lang="en-US" altLang="zh-CN" kern="0" dirty="0" smtClean="0"/>
              <a:t>	</a:t>
            </a:r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kern="0" dirty="0" smtClean="0"/>
              <a:t>Result: </a:t>
            </a:r>
            <a:r>
              <a:rPr lang="en-US" altLang="zh-CN" dirty="0">
                <a:highlight>
                  <a:srgbClr val="00FF00"/>
                </a:highlight>
              </a:rPr>
              <a:t>Approved by unanimous consent</a:t>
            </a:r>
            <a:endParaRPr lang="en-US" altLang="zh-CN" kern="0" dirty="0"/>
          </a:p>
        </p:txBody>
      </p:sp>
    </p:spTree>
    <p:extLst>
      <p:ext uri="{BB962C8B-B14F-4D97-AF65-F5344CB8AC3E}">
        <p14:creationId xmlns:p14="http://schemas.microsoft.com/office/powerpoint/2010/main" val="2114306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502D55DD-44A2-4C1C-B83A-B52324D38604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7</a:t>
            </a:fld>
            <a:endParaRPr lang="en-US" altLang="en-US" sz="1200" b="0" smtClean="0"/>
          </a:p>
        </p:txBody>
      </p:sp>
      <p:sp>
        <p:nvSpPr>
          <p:cNvPr id="34819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/>
              <a:t>Motion 2b</a:t>
            </a:r>
            <a:endParaRPr lang="en-US" altLang="en-US" sz="2800">
              <a:solidFill>
                <a:schemeClr val="tx2"/>
              </a:solidFill>
            </a:endParaRPr>
          </a:p>
        </p:txBody>
      </p:sp>
      <p:sp>
        <p:nvSpPr>
          <p:cNvPr id="34820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kern="0" dirty="0" smtClean="0"/>
              <a:t>Move to confirm </a:t>
            </a:r>
            <a:r>
              <a:rPr lang="en-US" altLang="zh-CN" kern="0" dirty="0"/>
              <a:t>Assaf </a:t>
            </a:r>
            <a:r>
              <a:rPr lang="en-US" altLang="zh-CN" kern="0" dirty="0" smtClean="0"/>
              <a:t>Kasher as </a:t>
            </a:r>
            <a:r>
              <a:rPr lang="en-US" altLang="zh-CN" kern="0" dirty="0" err="1" smtClean="0"/>
              <a:t>TGbf</a:t>
            </a:r>
            <a:r>
              <a:rPr lang="en-US" altLang="zh-CN" kern="0" dirty="0" smtClean="0"/>
              <a:t> Vice-Chair.</a:t>
            </a:r>
          </a:p>
          <a:p>
            <a:pPr>
              <a:defRPr/>
            </a:pPr>
            <a:endParaRPr lang="en-US" altLang="zh-CN" kern="0" dirty="0" smtClean="0"/>
          </a:p>
          <a:p>
            <a:pPr>
              <a:defRPr/>
            </a:pPr>
            <a:endParaRPr lang="en-US" altLang="zh-CN" kern="0" dirty="0" smtClean="0"/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kern="0" dirty="0" smtClean="0"/>
              <a:t>Move</a:t>
            </a:r>
            <a:r>
              <a:rPr lang="en-US" altLang="zh-CN" kern="0" dirty="0"/>
              <a:t>: Oscar Au  </a:t>
            </a:r>
            <a:r>
              <a:rPr lang="en-US" altLang="zh-CN" kern="0" dirty="0" smtClean="0"/>
              <a:t>		Second: </a:t>
            </a:r>
            <a:r>
              <a:rPr lang="en-US" altLang="zh-CN" kern="0" dirty="0" err="1"/>
              <a:t>Jinsoo</a:t>
            </a:r>
            <a:r>
              <a:rPr lang="en-US" altLang="zh-CN" kern="0" dirty="0"/>
              <a:t> Choi </a:t>
            </a:r>
            <a:r>
              <a:rPr lang="en-US" altLang="zh-CN" kern="0" dirty="0" smtClean="0"/>
              <a:t>	</a:t>
            </a:r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kern="0" dirty="0" smtClean="0"/>
              <a:t>Result: </a:t>
            </a:r>
            <a:r>
              <a:rPr lang="en-US" altLang="zh-CN" dirty="0">
                <a:highlight>
                  <a:srgbClr val="00FF00"/>
                </a:highlight>
              </a:rPr>
              <a:t>Approved by unanimous consent</a:t>
            </a:r>
            <a:endParaRPr lang="en-US" altLang="zh-CN" kern="0" dirty="0"/>
          </a:p>
        </p:txBody>
      </p:sp>
    </p:spTree>
    <p:extLst>
      <p:ext uri="{BB962C8B-B14F-4D97-AF65-F5344CB8AC3E}">
        <p14:creationId xmlns:p14="http://schemas.microsoft.com/office/powerpoint/2010/main" val="627198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C77B8034-7C15-4985-9921-75698BDCB379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200" b="0" smtClean="0"/>
          </a:p>
        </p:txBody>
      </p:sp>
      <p:sp>
        <p:nvSpPr>
          <p:cNvPr id="35843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/>
              <a:t>Motion 3</a:t>
            </a:r>
            <a:endParaRPr lang="en-US" altLang="en-US" sz="2800">
              <a:solidFill>
                <a:schemeClr val="tx2"/>
              </a:solidFill>
            </a:endParaRPr>
          </a:p>
        </p:txBody>
      </p:sp>
      <p:sp>
        <p:nvSpPr>
          <p:cNvPr id="35844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kern="0" dirty="0" smtClean="0"/>
              <a:t>Move to confirm </a:t>
            </a:r>
            <a:r>
              <a:rPr lang="en-US" altLang="zh-CN" kern="0" dirty="0"/>
              <a:t>Claudio Da </a:t>
            </a:r>
            <a:r>
              <a:rPr lang="en-US" altLang="zh-CN" kern="0" dirty="0" smtClean="0"/>
              <a:t>Silva as </a:t>
            </a:r>
            <a:r>
              <a:rPr lang="en-US" altLang="zh-CN" kern="0" dirty="0" err="1" smtClean="0"/>
              <a:t>TGbf</a:t>
            </a:r>
            <a:r>
              <a:rPr lang="en-US" altLang="zh-CN" kern="0" dirty="0" smtClean="0"/>
              <a:t> </a:t>
            </a:r>
            <a:r>
              <a:rPr lang="en-US" altLang="zh-CN" kern="0" dirty="0"/>
              <a:t>Technical </a:t>
            </a:r>
            <a:r>
              <a:rPr lang="en-US" altLang="zh-CN" dirty="0" smtClean="0"/>
              <a:t>Editor</a:t>
            </a:r>
            <a:r>
              <a:rPr lang="en-US" altLang="zh-CN" kern="0" dirty="0" smtClean="0"/>
              <a:t>.</a:t>
            </a:r>
          </a:p>
          <a:p>
            <a:pPr>
              <a:defRPr/>
            </a:pPr>
            <a:endParaRPr lang="en-US" altLang="zh-CN" kern="0" dirty="0" smtClean="0"/>
          </a:p>
          <a:p>
            <a:pPr>
              <a:defRPr/>
            </a:pPr>
            <a:endParaRPr lang="en-US" altLang="zh-CN" kern="0" dirty="0" smtClean="0"/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kern="0" dirty="0" smtClean="0"/>
              <a:t>Move: </a:t>
            </a:r>
            <a:r>
              <a:rPr lang="en-US" altLang="zh-CN" kern="0" dirty="0"/>
              <a:t>Edward Au </a:t>
            </a:r>
            <a:r>
              <a:rPr lang="en-US" altLang="zh-CN" kern="0" dirty="0" smtClean="0"/>
              <a:t>			Second: </a:t>
            </a:r>
            <a:r>
              <a:rPr lang="en-US" altLang="zh-CN" kern="0" dirty="0"/>
              <a:t>Oscar Au </a:t>
            </a:r>
            <a:r>
              <a:rPr lang="en-US" altLang="zh-CN" kern="0" dirty="0" smtClean="0"/>
              <a:t>	</a:t>
            </a:r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kern="0" dirty="0" smtClean="0"/>
              <a:t>Result: </a:t>
            </a:r>
            <a:r>
              <a:rPr lang="en-US" altLang="zh-CN" dirty="0">
                <a:highlight>
                  <a:srgbClr val="00FF00"/>
                </a:highlight>
              </a:rPr>
              <a:t>Approved by unanimous consent</a:t>
            </a:r>
            <a:endParaRPr lang="en-US" altLang="zh-CN" kern="0" dirty="0"/>
          </a:p>
        </p:txBody>
      </p:sp>
    </p:spTree>
    <p:extLst>
      <p:ext uri="{BB962C8B-B14F-4D97-AF65-F5344CB8AC3E}">
        <p14:creationId xmlns:p14="http://schemas.microsoft.com/office/powerpoint/2010/main" val="3627510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532C7EAE-FC0D-4F4D-BC2A-6BC936827B90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US" altLang="en-US" sz="1200" b="0" smtClean="0"/>
          </a:p>
        </p:txBody>
      </p:sp>
      <p:sp>
        <p:nvSpPr>
          <p:cNvPr id="36867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/>
              <a:t>Motion 4</a:t>
            </a:r>
            <a:endParaRPr lang="en-US" altLang="en-US" sz="2800">
              <a:solidFill>
                <a:schemeClr val="tx2"/>
              </a:solidFill>
            </a:endParaRPr>
          </a:p>
        </p:txBody>
      </p:sp>
      <p:sp>
        <p:nvSpPr>
          <p:cNvPr id="36868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kern="0" dirty="0" smtClean="0"/>
              <a:t>Move to confirm </a:t>
            </a:r>
            <a:r>
              <a:rPr lang="en-US" altLang="zh-CN" kern="0" dirty="0"/>
              <a:t>Leif Wilhelmsson as </a:t>
            </a:r>
            <a:r>
              <a:rPr lang="en-US" altLang="zh-CN" kern="0" dirty="0" err="1" smtClean="0"/>
              <a:t>TGbf</a:t>
            </a:r>
            <a:r>
              <a:rPr lang="en-US" altLang="zh-CN" kern="0" dirty="0" smtClean="0"/>
              <a:t> </a:t>
            </a:r>
            <a:r>
              <a:rPr lang="en-US" altLang="zh-CN" dirty="0" smtClean="0"/>
              <a:t>Secretary</a:t>
            </a:r>
            <a:r>
              <a:rPr lang="en-US" altLang="zh-CN" kern="0" dirty="0" smtClean="0"/>
              <a:t>.</a:t>
            </a:r>
          </a:p>
          <a:p>
            <a:pPr>
              <a:defRPr/>
            </a:pPr>
            <a:endParaRPr lang="en-US" altLang="zh-CN" kern="0" dirty="0" smtClean="0"/>
          </a:p>
          <a:p>
            <a:pPr>
              <a:defRPr/>
            </a:pPr>
            <a:endParaRPr lang="en-US" altLang="zh-CN" kern="0" dirty="0" smtClean="0"/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kern="0" dirty="0" smtClean="0"/>
              <a:t>Move: </a:t>
            </a:r>
            <a:r>
              <a:rPr lang="en-US" altLang="zh-CN" kern="0" dirty="0"/>
              <a:t>Oscar Au </a:t>
            </a:r>
            <a:r>
              <a:rPr lang="en-US" altLang="zh-CN" kern="0" dirty="0" smtClean="0"/>
              <a:t>			Second: </a:t>
            </a:r>
            <a:r>
              <a:rPr lang="en-US" altLang="zh-CN" kern="0" dirty="0"/>
              <a:t>Sang Kim </a:t>
            </a:r>
            <a:r>
              <a:rPr lang="en-US" altLang="zh-CN" kern="0" dirty="0" smtClean="0"/>
              <a:t>	</a:t>
            </a:r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kern="0" dirty="0" smtClean="0"/>
              <a:t>Result: </a:t>
            </a:r>
            <a:r>
              <a:rPr lang="en-US" altLang="zh-CN" dirty="0">
                <a:highlight>
                  <a:srgbClr val="00FF00"/>
                </a:highlight>
              </a:rPr>
              <a:t>Approved by unanimous consent</a:t>
            </a:r>
            <a:endParaRPr lang="en-US" altLang="zh-CN" kern="0" dirty="0"/>
          </a:p>
        </p:txBody>
      </p:sp>
    </p:spTree>
    <p:extLst>
      <p:ext uri="{BB962C8B-B14F-4D97-AF65-F5344CB8AC3E}">
        <p14:creationId xmlns:p14="http://schemas.microsoft.com/office/powerpoint/2010/main" val="976346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102158</TotalTime>
  <Words>1569</Words>
  <Application>Microsoft Office PowerPoint</Application>
  <PresentationFormat>全屏显示(4:3)</PresentationFormat>
  <Paragraphs>413</Paragraphs>
  <Slides>40</Slides>
  <Notes>40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40</vt:i4>
      </vt:variant>
    </vt:vector>
  </HeadingPairs>
  <TitlesOfParts>
    <vt:vector size="45" baseType="lpstr">
      <vt:lpstr>MS PGothic</vt:lpstr>
      <vt:lpstr>微软雅黑</vt:lpstr>
      <vt:lpstr>Arial</vt:lpstr>
      <vt:lpstr>Times New Roman</vt:lpstr>
      <vt:lpstr>802-11-Submission</vt:lpstr>
      <vt:lpstr>TGbf Motions List</vt:lpstr>
      <vt:lpstr>IEEE 802.11 Task Group bf WLAN Sensing 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Manager/>
  <Company>Marvell Semiconductor Inc.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19/0543r12</dc:title>
  <dc:subject>Task Group AY November 2015 Meeting Agenda</dc:subject>
  <dc:creator>Edward Au</dc:creator>
  <cp:keywords>March, April, May 2019</cp:keywords>
  <dc:description/>
  <cp:lastModifiedBy>Hanxiao (Tony, WT Lab)</cp:lastModifiedBy>
  <cp:revision>4537</cp:revision>
  <cp:lastPrinted>2014-11-04T15:04:57Z</cp:lastPrinted>
  <dcterms:created xsi:type="dcterms:W3CDTF">2007-04-17T18:10:23Z</dcterms:created>
  <dcterms:modified xsi:type="dcterms:W3CDTF">2021-05-20T06:22:19Z</dcterms:modified>
  <cp:category>Agenda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(12)O48q+nWDiKNAVXoAwq58w7ATF5BZpxUzus1FEuepahc6BRLUWdfXeHQFTCUY0LJynFgfmRNUPZlAVy+j0r6pbTTT4EXTIDQn++fDAJzW+wNWbLiJe8Z4f4WxdeblmkwEZYVIjqjQH/zBS5y6b9GoioXTXjFlVZ7xPu5xRU0WiDXzU0e3oG78RYbPZ2aHX/hl9SFYOtYdUMQjNw+W6g45GYePd7oGmr8CiOcEr8o5DLsyXdeT</vt:lpwstr>
  </property>
  <property fmtid="{D5CDD505-2E9C-101B-9397-08002B2CF9AE}" pid="3" name="_ms_pID_7253431">
    <vt:lpwstr>hBtTL66MZvP2f/KaV3adKT94KHNJID0xypYHmm25hGzk/ETif8Sj8xBGFsYnZVfYQOQ/wAyM9jGI1mxvLrml8FSLl4bDbfLtpebXgH+6bsglE2sjb5/6PLqZ6vrPMuq4xHCeAFploXk9GR4pqeBSsTI3ryAIkLOeZIHu3OlyhiIUHAYFFjusCknP+OLaVPfpnqpJjopJQHwudTzey6vtimu1b8SZqaoMzXoWNM8jqNR1+tnd</vt:lpwstr>
  </property>
  <property fmtid="{D5CDD505-2E9C-101B-9397-08002B2CF9AE}" pid="4" name="_ms_pID_7253432">
    <vt:lpwstr>x8ME0DQ2PpRh3avrRbfrZv56P6DdLEWGgiSMf+uDB4pq8mzhbhG6zPVPz3X1HS7rV0q5VF4keEsOSPp/KUMahD6kIQ6nI8qma02y7yusddScuZyMKuYK7AFTacu2BRKKxw82Xzx/b9m828jjjbhdYp08I8L82pMlPMiTjrFCpVp1AC8y6wfo3GM3bJVjc7D4DG5rJI1R0MXpzIiQOzKrXn0tHb6SOvbzeZuVqelsG00qCwte</vt:lpwstr>
  </property>
  <property fmtid="{D5CDD505-2E9C-101B-9397-08002B2CF9AE}" pid="5" name="_ms_pID_7253433">
    <vt:lpwstr>DeUnBJ7jXkhDFSfx2mbaZLiRTmabchORs5UcQM7t6iy9W9V5x0aJrpdekEha9ev1v7ztBtDiSNiz0nb5TnbmoOjSO9dSTPtxKJtkBk0VOT8v8uSIsc13cQc0DfmbMnZDCw/73NT8fGNvpvuxnOABvrA90Ua7RN1L2t9H8pOjEZKxCOmcGK2xRY5PojaZXHShwppauFNrvLHwrK2A1xMWv2Hy/8UBtsBI7RPOw+pkMh3CoR5h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9t84MRtTx6Thnshgwp5BWq4UiuH84Eiujfe39Icajo8bMu+OO+aJRKLepkNrNUE99MU7YuJd+fFCg3aweaBTnq2fGfvMW7Ut/bQu8RC1FTVvRRLGOQlyb7hYMxC9aIRdVBZ6p18/5pQrL2cu4rhCKSpebJkgn8YLAtFbLQvYKXu93YKEYLjKpDwJeP+CyI8vT062JGalwlQ3Yvee3IDqJW1yqOBg24U7zWL0L3MKhhrvO8f0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6GWTJDqz29S7smRvZQ2d6O2tevCrNSUYcO/TE5kl465CI3u3agCbKz/IqAI6BCDNXFzeHpTc0L65mbokTOrPcULOX23R2vtnlJnGDo1mTjdsWF4b4qPHz0R58sXuSVXhknyPvskulsySMkLGliq6rC8WkcO5aBCH/kRw9eAT1jvX2qCdNVwm1UhsJZec74rp824gmFvr6KutP18IGVz5uhur7VnixQSUGNWBIVj552MkbME6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sTeVGnCQ0WCLcu3MQHuO0TFinWdHluh2Vf6zXtBjuRebL8xr6suQUaNHGWcf621zJRFmh33DmaFN7MhZOreGlD6ucG2hrcCFhIUw1L/vg/10yQu6cia0ltRDyoV9ZARFiNAqXnGHWnwNjirxWaWwRuMcte7s5PAnIc7KUTz33edbdJXdaI39osewTu48zvXD5Ap8Q0zJ809EcnCIXc+WtGKSzpnNNWwFyVUPx3CFyuEpL4Pj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Dm3MIKDygnrlJgGYaKT7hvJiY3AsvZDFcRpNIqaF2iH+3iYHuJDWGNqjQFQTnPnIW4L7Ph3g4wZJ6lvGXdrp7GMSeF0/HbFbONKSiB6fo3sjR58WECrD3iyflR3pBaDoQwN398Hqp9MUjYgpTKwoV9UJBG1HMAxflrQaAv6/QXkRlJDGoKn90YQTAs+RxuWobh62wp6uacyFPhO3dxEgde63/NbE/BFnXQtf45PCGNa3KvlH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2TW/xbkhJGEaCFDDLT5IDAVYF7wCtVb86KgY7RouYgbTiiRUOUZdvQgYasRYQjRRQHq3j7PEJ5m9aiErVUdxB14eSEqi39a6X/0IWvo/Tl6lOouA5yKfuJr+AnxG9iCUEzuOlA5YtCxXAL38I3f/xKvhMKnXvJsA3IDAAIj0TdpHkqeEjGqdZaLJun9BFA8ui4iGfsGtGbd83Tu9xvBJhy61UCXLzIC1/3e8A7uQIj70Y9vE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y6kFNTjsH2mE8f1UM95zogrbUuwzLzv11JqPEndS5UH5Lo8hJp1y9mBWg137eLLAXkxWIT1wLg0+p/ZEkq2ar/3u10yNvrddGtCMOn+Mik/A6YEfsGhiacDa6gq2VTnIhFya5g2Un2Qd5eq5mxnZth6Wic1AwgAKLTlzgAodJEMyHfuT91df79HCc/2kG/biuHnoxtPvJnwn+VOSQPxc/3X08hy+h9J1u9JNx0xL2/GBk3Jq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kiAeZ3SViGiZnriBbU58KYt1RpZ8eBinUdFbRfYxQXRkzDWwNQewHtw75pcA6cREPLuI2SAbxHVYSR3ZUQ5zzjYwte9tx/Sz0XORHKyOcmsIT5gncnPVLYLsDnTA2iOGX/DUw8XNZoQ9LYZzW9Y+ux8R1UZoLQv4XUK12L129g9SBWNmAOm2sZnFbfrpXSC/kozVB/gOTHDLzacdjMJ1j+FvpemlYvFkaW2xdXn6gHIjaUtI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w8PjNg==</vt:lpwstr>
  </property>
  <property fmtid="{D5CDD505-2E9C-101B-9397-08002B2CF9AE}" pid="25" name="_ms_pID_72534311_00">
    <vt:lpwstr>_ms_pID_72534311</vt:lpwstr>
  </property>
  <property fmtid="{D5CDD505-2E9C-101B-9397-08002B2CF9AE}" pid="26" name="_2015_ms_pID_725343">
    <vt:lpwstr>(3)ceswxzBrIWEUxtFHWrP8qr4DqR8N2z9SDkWoxZBnNbHWJN0DLL4cXLhbA6KxA7rvMC8LzKdn
awf8gT92tm1oSfv/O309eNQEf+vGjtIV2CZsmqLxpjGgKW4TukOuZPoicbApmCFxipxhIq/y
1s6eK+7GV845r7Ge6DJ4FhmAi4oQ52d3FTFO987xImw9w+dnWPn0iSGAR/qvps1/+eqiYxyv
p8A131EU6c107hZa19</vt:lpwstr>
  </property>
  <property fmtid="{D5CDD505-2E9C-101B-9397-08002B2CF9AE}" pid="27" name="_2015_ms_pID_7253431">
    <vt:lpwstr>u1EE1LAk/VdioEBeyJhcgHFY+7BZu94NorjAsqgLUtYnskmKpe0OgG
A5j2u/5ldttoiWERHzcr8fduKGQFwPS2tgh6rOAYig2Sl2c2//8cseEzgV+JLvRPmjILajx+
Nmx4RMteP4JN+RfI5hsKbPwLVeLbpiE2cfzKCnZBk3YPq4xg7Unp+3hj7I9R1ot6j8amsmUF
7b2IT6aMp4EX886dy1MIQr5bCIwjzaxctBBH</vt:lpwstr>
  </property>
  <property fmtid="{D5CDD505-2E9C-101B-9397-08002B2CF9AE}" pid="28" name="_2015_ms_pID_7253432">
    <vt:lpwstr>iQ==</vt:lpwstr>
  </property>
  <property fmtid="{D5CDD505-2E9C-101B-9397-08002B2CF9AE}" pid="29" name="_readonly">
    <vt:lpwstr/>
  </property>
  <property fmtid="{D5CDD505-2E9C-101B-9397-08002B2CF9AE}" pid="30" name="_change">
    <vt:lpwstr/>
  </property>
  <property fmtid="{D5CDD505-2E9C-101B-9397-08002B2CF9AE}" pid="31" name="_full-control">
    <vt:lpwstr/>
  </property>
  <property fmtid="{D5CDD505-2E9C-101B-9397-08002B2CF9AE}" pid="32" name="sflag">
    <vt:lpwstr>1617848695</vt:lpwstr>
  </property>
</Properties>
</file>