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69" r:id="rId2"/>
    <p:sldId id="450" r:id="rId3"/>
    <p:sldId id="424" r:id="rId4"/>
    <p:sldId id="456" r:id="rId5"/>
    <p:sldId id="457" r:id="rId6"/>
    <p:sldId id="458" r:id="rId7"/>
    <p:sldId id="459" r:id="rId8"/>
    <p:sldId id="460" r:id="rId9"/>
    <p:sldId id="461" r:id="rId10"/>
    <p:sldId id="462" r:id="rId11"/>
    <p:sldId id="465" r:id="rId12"/>
    <p:sldId id="466" r:id="rId13"/>
    <p:sldId id="467" r:id="rId14"/>
    <p:sldId id="470" r:id="rId15"/>
    <p:sldId id="468" r:id="rId16"/>
    <p:sldId id="471" r:id="rId17"/>
    <p:sldId id="472" r:id="rId18"/>
    <p:sldId id="473" r:id="rId19"/>
    <p:sldId id="474" r:id="rId20"/>
    <p:sldId id="482" r:id="rId21"/>
    <p:sldId id="483" r:id="rId22"/>
    <p:sldId id="484" r:id="rId23"/>
    <p:sldId id="485" r:id="rId24"/>
    <p:sldId id="486" r:id="rId25"/>
    <p:sldId id="487" r:id="rId26"/>
    <p:sldId id="479" r:id="rId27"/>
    <p:sldId id="481" r:id="rId28"/>
    <p:sldId id="492" r:id="rId29"/>
    <p:sldId id="489" r:id="rId30"/>
    <p:sldId id="494" r:id="rId31"/>
    <p:sldId id="495" r:id="rId32"/>
    <p:sldId id="491" r:id="rId33"/>
    <p:sldId id="493" r:id="rId34"/>
    <p:sldId id="488" r:id="rId3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xiao (Tony, WT Lab)" initials="H(WL" lastIdx="0" clrIdx="0">
    <p:extLst>
      <p:ext uri="{19B8F6BF-5375-455C-9EA6-DF929625EA0E}">
        <p15:presenceInfo xmlns:p15="http://schemas.microsoft.com/office/powerpoint/2012/main" userId="S-1-5-21-147214757-305610072-1517763936-297657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309" autoAdjust="0"/>
    <p:restoredTop sz="90427" autoAdjust="0"/>
  </p:normalViewPr>
  <p:slideViewPr>
    <p:cSldViewPr>
      <p:cViewPr varScale="1">
        <p:scale>
          <a:sx n="101" d="100"/>
          <a:sy n="101" d="100"/>
        </p:scale>
        <p:origin x="1452" y="11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0196AAE5-BEFF-405B-A41A-9D9E8900F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36007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C4698698-3DB2-4608-B750-93575F2D5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523895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41159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18646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7229916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07217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260857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1798982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171727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29761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857425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919871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04970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otes Placeholder 1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8630715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126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512329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1612666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263195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59953602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5000483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7621227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9583742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977926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16149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432418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2632638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96394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982640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5474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 smtClean="0"/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b="1" dirty="0" smtClean="0">
                <a:highlight>
                  <a:srgbClr val="00FF00"/>
                </a:highlight>
              </a:rPr>
              <a:t>Motion Passes (Y, N, A)</a:t>
            </a:r>
            <a:endParaRPr lang="en-US" altLang="zh-CN" sz="1200" dirty="0" smtClean="0">
              <a:highlight>
                <a:srgbClr val="00FF00"/>
              </a:highlight>
            </a:endParaRPr>
          </a:p>
          <a:p>
            <a:pPr marL="0" marR="0" lvl="0" indent="0" algn="l" defTabSz="9334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dirty="0" smtClean="0">
                <a:highlight>
                  <a:srgbClr val="FF0000"/>
                </a:highlight>
              </a:rPr>
              <a:t>Motion Fails (Y, N, A)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353090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dirty="0" smtClean="0"/>
          </a:p>
          <a:p>
            <a:pPr>
              <a:defRPr/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427526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849060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3984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589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89293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23986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93C4498-848E-4199-A92A-DEF650462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84802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D527920-A45F-4680-B837-671AD6ADDE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422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</a:t>
            </a:r>
            <a:r>
              <a:rPr lang="en-US" smtClean="0"/>
              <a:t>Huawei)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98CF3751-53B3-4C74-9A1D-32DBC2A8DF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989919" y="304026"/>
            <a:ext cx="3398431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802.11-20/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1874</a:t>
            </a:r>
            <a:r>
              <a:rPr lang="en-US" altLang="en-US" sz="1800" b="1" kern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r10</a:t>
            </a:r>
            <a:endParaRPr lang="en-US" altLang="en-US" sz="1800" b="1" kern="1200" dirty="0" smtClean="0">
              <a:solidFill>
                <a:schemeClr val="tx1"/>
              </a:solidFill>
              <a:latin typeface="Times New Roman" panose="02020603050405020304" pitchFamily="18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dirty="0" smtClean="0"/>
              <a:t>Submission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18314"/>
            <a:ext cx="11820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smtClean="0"/>
              <a:t>March </a:t>
            </a:r>
            <a:r>
              <a:rPr lang="en-US" altLang="en-US" sz="1800" b="1" smtClean="0"/>
              <a:t>2021</a:t>
            </a:r>
            <a:endParaRPr lang="en-US" altLang="en-US" sz="1800" b="1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834-00-00bf-ieee-802-11bf-november-2020-plenary-meeting-minutes.docx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1/11-21-0038-00-00bf-802-11bf-teleconference-minutes-january-2021.docx" TargetMode="External"/><Relationship Id="rId5" Type="http://schemas.openxmlformats.org/officeDocument/2006/relationships/hyperlink" Target="https://mentor.ieee.org/802.11/dcn/20/11-20-1955-01-00bf-802-11bf-teleconference-minutes-december-2020.docx" TargetMode="External"/><Relationship Id="rId4" Type="http://schemas.openxmlformats.org/officeDocument/2006/relationships/hyperlink" Target="https://mentor.ieee.org/802.11/dcn/20/11-20-1909-00-00bf-802-11bf-teleconference-minutes-november-2020.docx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xxxxxxxxxxxxxxxx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Relationship Id="rId6" Type="http://schemas.openxmlformats.org/officeDocument/2006/relationships/hyperlink" Target="NULL" TargetMode="External"/><Relationship Id="rId5" Type="http://schemas.openxmlformats.org/officeDocument/2006/relationships/hyperlink" Target="NULL" TargetMode="External"/><Relationship Id="rId4" Type="http://schemas.openxmlformats.org/officeDocument/2006/relationships/hyperlink" Target="https://mentor.ieee.org/802.11/xxxxxxxxxxxxxxxxxx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1465-00-SENS-wlan-sensing-sg-september-2020-interim-meeting-minute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entor.ieee.org/802.11/dcn/20/11-20-1729-00-00bf-ieee-802-11bf-teleconference-meeting-minutes-september-and-october-2020.doc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19800" y="6475413"/>
            <a:ext cx="25241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4099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C60C8EF-9059-491D-8C36-897D12374B72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smtClean="0"/>
          </a:p>
        </p:txBody>
      </p:sp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914400"/>
            <a:ext cx="8305800" cy="1066800"/>
          </a:xfrm>
        </p:spPr>
        <p:txBody>
          <a:bodyPr/>
          <a:lstStyle/>
          <a:p>
            <a:r>
              <a:rPr lang="en-US" altLang="en-US" dirty="0" err="1" smtClean="0"/>
              <a:t>TG</a:t>
            </a:r>
            <a:r>
              <a:rPr lang="en-US" altLang="zh-CN" dirty="0" err="1" smtClean="0"/>
              <a:t>bf</a:t>
            </a:r>
            <a:r>
              <a:rPr lang="en-US" altLang="zh-CN" dirty="0" smtClean="0"/>
              <a:t> </a:t>
            </a:r>
            <a:r>
              <a:rPr lang="en-US" altLang="en-US" dirty="0" smtClean="0"/>
              <a:t>Motions List</a:t>
            </a:r>
          </a:p>
        </p:txBody>
      </p:sp>
      <p:sp>
        <p:nvSpPr>
          <p:cNvPr id="410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2021-02-05</a:t>
            </a:r>
          </a:p>
        </p:txBody>
      </p:sp>
      <p:sp>
        <p:nvSpPr>
          <p:cNvPr id="4102" name="Rectangle 12"/>
          <p:cNvSpPr>
            <a:spLocks noChangeArrowheads="1"/>
          </p:cNvSpPr>
          <p:nvPr/>
        </p:nvSpPr>
        <p:spPr bwMode="auto">
          <a:xfrm>
            <a:off x="685800" y="3124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 Author:</a:t>
            </a:r>
            <a:endParaRPr lang="en-US" altLang="en-US" sz="2000" b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3671888"/>
          <a:ext cx="7620000" cy="82391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2165684"/>
                <a:gridCol w="802105"/>
                <a:gridCol w="1925053"/>
              </a:tblGrid>
              <a:tr h="27527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T="45691" marB="4569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3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Tony Xiao Han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Huawei Technologies Co., Ltd.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F3, Huawei Base, Shenzhen, China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Tony.hanxiao@huawei.com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December 8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95062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11-20/1812r0 </a:t>
            </a:r>
            <a:r>
              <a:rPr lang="en-US" altLang="zh-CN" kern="0" dirty="0"/>
              <a:t>as the selection procedure document 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Silva </a:t>
            </a:r>
            <a:r>
              <a:rPr lang="en-US" altLang="zh-CN" dirty="0" smtClean="0"/>
              <a:t>	</a:t>
            </a:r>
            <a:r>
              <a:rPr lang="en-US" altLang="zh-CN" kern="0" dirty="0" smtClean="0"/>
              <a:t>	Second: </a:t>
            </a:r>
            <a:r>
              <a:rPr lang="en-US" altLang="zh-CN" kern="0" dirty="0"/>
              <a:t>Assaf Kasher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dirty="0" smtClean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96898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11-20/1813r0 as the functional requirement document for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. The </a:t>
            </a:r>
            <a:r>
              <a:rPr lang="en-US" altLang="zh-CN" kern="0" dirty="0"/>
              <a:t>Functional Requirements document may be modified at any time by a 75% approval vote.</a:t>
            </a:r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dirty="0"/>
              <a:t>Claudio Da </a:t>
            </a:r>
            <a:r>
              <a:rPr lang="en-US" altLang="zh-CN" dirty="0" smtClean="0"/>
              <a:t>Silva</a:t>
            </a:r>
            <a:r>
              <a:rPr lang="en-US" altLang="zh-CN" kern="0" dirty="0" smtClean="0"/>
              <a:t>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127158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January 12, 13, 14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735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5240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November 2020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November </a:t>
            </a:r>
            <a:r>
              <a:rPr lang="en-US" altLang="zh-CN" sz="1600" dirty="0" smtClean="0"/>
              <a:t>plenary: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mentor.ieee.org/802.11/dcn/20/11-20-1834-00-00bf-ieee-802-11bf-november-2020-plenary-meeting-minutes.docx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November </a:t>
            </a:r>
            <a:r>
              <a:rPr lang="en-US" altLang="zh-CN" sz="1600" dirty="0" smtClean="0"/>
              <a:t>- January: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mentor.ieee.org/802.11/dcn/20/11-20-1909-00-00bf-802-11bf-teleconference-minutes-november-2020.docx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/>
              </a:rPr>
              <a:t>https://</a:t>
            </a:r>
            <a:r>
              <a:rPr lang="en-US" altLang="zh-CN" sz="1600" dirty="0" smtClean="0">
                <a:hlinkClick r:id="rId5"/>
              </a:rPr>
              <a:t>mentor.ieee.org/802.11/dcn/20/11-20-1955-01-00bf-802-11bf-teleconference-minutes-december-2020.docx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6"/>
              </a:rPr>
              <a:t>https://mentor.ieee.org/802.11/dcn/21/11-21-0038-00-00bf-802-11bf-teleconference-minutes-january-2021.docx</a:t>
            </a:r>
            <a:endParaRPr lang="en-US" altLang="zh-CN" sz="1600" dirty="0"/>
          </a:p>
          <a:p>
            <a:endParaRPr lang="en-US" altLang="zh-CN" sz="2000" dirty="0" smtClean="0"/>
          </a:p>
          <a:p>
            <a:r>
              <a:rPr lang="en-US" altLang="zh-CN" sz="2000" dirty="0" smtClean="0"/>
              <a:t>Move</a:t>
            </a:r>
            <a:r>
              <a:rPr lang="en-US" altLang="zh-CN" sz="2000" dirty="0"/>
              <a:t>: Leif Wilhelmsson 		Second: Claudio Da Silva 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</a:t>
            </a:r>
            <a:r>
              <a:rPr lang="en-US" altLang="zh-CN" sz="2000" dirty="0">
                <a:highlight>
                  <a:srgbClr val="00FF00"/>
                </a:highlight>
              </a:rPr>
              <a:t> Approved by unanimous consent</a:t>
            </a:r>
            <a:endParaRPr lang="zh-CN" altLang="en-US" sz="2000" dirty="0"/>
          </a:p>
          <a:p>
            <a:pPr marL="0" indent="0">
              <a:buNone/>
            </a:pP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46944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adopt </a:t>
            </a:r>
            <a:r>
              <a:rPr lang="en-US" altLang="zh-CN" kern="0" dirty="0" smtClean="0"/>
              <a:t>11-20</a:t>
            </a:r>
            <a:r>
              <a:rPr lang="en-US" altLang="zh-CN" kern="0" dirty="0"/>
              <a:t>/-</a:t>
            </a:r>
            <a:r>
              <a:rPr lang="en-US" altLang="zh-CN" kern="0" dirty="0" smtClean="0"/>
              <a:t>1712r</a:t>
            </a:r>
            <a:r>
              <a:rPr lang="en-US" altLang="zh-CN" kern="0" dirty="0" smtClean="0">
                <a:solidFill>
                  <a:srgbClr val="FF0000"/>
                </a:solidFill>
              </a:rPr>
              <a:t>2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as the </a:t>
            </a:r>
            <a:r>
              <a:rPr lang="en-US" altLang="zh-CN" dirty="0"/>
              <a:t>use cases </a:t>
            </a:r>
            <a:r>
              <a:rPr lang="en-US" altLang="zh-CN" kern="0" dirty="0" smtClean="0"/>
              <a:t>document </a:t>
            </a:r>
            <a:r>
              <a:rPr lang="en-US" altLang="zh-CN" kern="0" dirty="0"/>
              <a:t>for </a:t>
            </a:r>
            <a:r>
              <a:rPr lang="en-US" altLang="zh-CN" kern="0" dirty="0" err="1"/>
              <a:t>TGbf</a:t>
            </a:r>
            <a:r>
              <a:rPr lang="en-US" altLang="zh-CN" kern="0" dirty="0"/>
              <a:t>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Assaf Kasher</a:t>
            </a:r>
            <a:r>
              <a:rPr lang="en-US" altLang="zh-CN" dirty="0" smtClean="0"/>
              <a:t> 	</a:t>
            </a:r>
            <a:r>
              <a:rPr lang="en-US" altLang="zh-CN" kern="0" dirty="0" smtClean="0"/>
              <a:t>	Second: Rui Du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zh-CN" altLang="en-US" dirty="0"/>
          </a:p>
          <a:p>
            <a:pPr lvl="1">
              <a:defRPr/>
            </a:pP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135224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67414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8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procedure allows a STA to perform WLAN sensing and obtain measurement results. A sensing session is an instance of a sensing procedure with associated operational parameters of that instance.</a:t>
            </a: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Cheng Chen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Solomon Trainin 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144328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9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600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initiator and sensing responder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initiator: a STA that initiates a WLAN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responder: a STA that participates in a WLAN sensing session initiated by a sensing initiator</a:t>
            </a:r>
          </a:p>
          <a:p>
            <a:pPr lvl="1">
              <a:defRPr/>
            </a:pPr>
            <a:r>
              <a:rPr lang="en-US" altLang="zh-CN" kern="0" dirty="0" smtClean="0"/>
              <a:t>Sensing </a:t>
            </a:r>
            <a:r>
              <a:rPr lang="en-US" altLang="zh-CN" kern="0" dirty="0"/>
              <a:t>transmitter and sensing receiver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transmitter: a STA that transmits PPDUs used for sensing measurements in a sensing session</a:t>
            </a:r>
          </a:p>
          <a:p>
            <a:pPr lvl="2">
              <a:defRPr/>
            </a:pPr>
            <a:r>
              <a:rPr lang="en-US" altLang="zh-CN" sz="1400" kern="0" dirty="0" smtClean="0"/>
              <a:t>Sensing </a:t>
            </a:r>
            <a:r>
              <a:rPr lang="en-US" altLang="zh-CN" sz="1400" kern="0" dirty="0"/>
              <a:t>receiver: a STA that receives PPDUs sent by a sensing transmitter and performs sensing measurements in a sensing session</a:t>
            </a:r>
          </a:p>
          <a:p>
            <a:pPr lvl="1">
              <a:defRPr/>
            </a:pPr>
            <a:r>
              <a:rPr lang="en-US" altLang="zh-CN" kern="0" dirty="0" smtClean="0"/>
              <a:t>A </a:t>
            </a:r>
            <a:r>
              <a:rPr lang="en-US" altLang="zh-CN" kern="0" dirty="0"/>
              <a:t>STA can assume multiple roles in one sensing session.</a:t>
            </a:r>
          </a:p>
          <a:p>
            <a:pPr>
              <a:defRPr/>
            </a:pPr>
            <a:endParaRPr lang="en-US" altLang="zh-CN" sz="14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Move: Cheng Chen		Second: Edward Au 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  <a:r>
              <a:rPr lang="en-US" altLang="zh-CN" dirty="0">
                <a:highlight>
                  <a:srgbClr val="00FF00"/>
                </a:highlight>
              </a:rPr>
              <a:t> Approved by unanimous consent</a:t>
            </a:r>
            <a:endParaRPr lang="en-US" altLang="zh-CN" kern="0" dirty="0"/>
          </a:p>
          <a:p>
            <a:pPr marL="0" lvl="1" indent="0">
              <a:buNone/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20/1849r4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46374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 smtClean="0">
                <a:solidFill>
                  <a:srgbClr val="0000FF"/>
                </a:solidFill>
              </a:rPr>
              <a:t>February 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104052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295400"/>
          </a:xfrm>
        </p:spPr>
        <p:txBody>
          <a:bodyPr/>
          <a:lstStyle/>
          <a:p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IEEE 802.11 Task Group bf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  <a:t>WLAN Sensing</a:t>
            </a:r>
            <a:br>
              <a:rPr lang="en-US" altLang="en-US" sz="3600" dirty="0" smtClean="0">
                <a:solidFill>
                  <a:srgbClr val="0000FF"/>
                </a:solidFill>
                <a:cs typeface="Times New Roman" panose="02020603050405020304" pitchFamily="18" charset="0"/>
              </a:rPr>
            </a:br>
            <a:endParaRPr lang="en-CA" altLang="en-US" sz="2000" dirty="0" smtClean="0">
              <a:cs typeface="Times New Roman" panose="02020603050405020304" pitchFamily="18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33400" y="2895600"/>
            <a:ext cx="8305800" cy="2895600"/>
          </a:xfrm>
        </p:spPr>
        <p:txBody>
          <a:bodyPr/>
          <a:lstStyle/>
          <a:p>
            <a:pPr algn="ctr">
              <a:lnSpc>
                <a:spcPct val="90000"/>
              </a:lnSpc>
              <a:buNone/>
            </a:pPr>
            <a:r>
              <a:rPr lang="en-US" altLang="zh-CN" sz="3200" dirty="0" smtClean="0">
                <a:latin typeface="Arial" panose="020B0604020202020204" pitchFamily="34" charset="0"/>
              </a:rPr>
              <a:t>Motion list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sz="3000" dirty="0" smtClean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   	        </a:t>
            </a:r>
            <a:r>
              <a:rPr lang="en-US" altLang="en-US" sz="2000" dirty="0" smtClean="0">
                <a:latin typeface="Arial" panose="020B0604020202020204" pitchFamily="34" charset="0"/>
                <a:cs typeface="MS PGothic" panose="020B0600070205080204" pitchFamily="34" charset="-128"/>
              </a:rPr>
              <a:t>Chair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:	</a:t>
            </a:r>
            <a:r>
              <a:rPr lang="en-US" altLang="en-US" sz="2000" dirty="0">
                <a:cs typeface="Times New Roman" panose="02020603050405020304" pitchFamily="18" charset="0"/>
              </a:rPr>
              <a:t>Tony Xiao Han (Huawei)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Vice Chair: 	</a:t>
            </a:r>
            <a:r>
              <a:rPr lang="en-US" altLang="en-US" sz="2000" dirty="0">
                <a:cs typeface="Times New Roman" panose="02020603050405020304" pitchFamily="18" charset="0"/>
              </a:rPr>
              <a:t>Sang Kim (LG Electronics)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 					</a:t>
            </a:r>
            <a:r>
              <a:rPr lang="en-US" altLang="zh-CN" sz="2000" dirty="0"/>
              <a:t>Assaf Kasher (Qualcomm)</a:t>
            </a:r>
            <a:endParaRPr lang="en-US" altLang="en-US" sz="2000" dirty="0"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	 Secretary: 	</a:t>
            </a:r>
            <a:r>
              <a:rPr lang="en-US" altLang="zh-CN" sz="2000" dirty="0"/>
              <a:t>Leif Wilhelmsson </a:t>
            </a:r>
            <a:r>
              <a:rPr lang="en-US" altLang="en-US" sz="2000" dirty="0"/>
              <a:t>(</a:t>
            </a:r>
            <a:r>
              <a:rPr lang="en-US" altLang="zh-CN" sz="2000" dirty="0"/>
              <a:t>Ericsson</a:t>
            </a:r>
            <a:r>
              <a:rPr lang="en-US" altLang="en-US" sz="2000" dirty="0"/>
              <a:t>)</a:t>
            </a:r>
          </a:p>
          <a:p>
            <a:pPr algn="just">
              <a:lnSpc>
                <a:spcPct val="90000"/>
              </a:lnSpc>
              <a:buNone/>
            </a:pP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	</a:t>
            </a:r>
            <a:r>
              <a:rPr lang="en-US" altLang="en-US" sz="2000">
                <a:latin typeface="Arial" panose="020B0604020202020204" pitchFamily="34" charset="0"/>
                <a:cs typeface="MS PGothic" panose="020B0600070205080204" pitchFamily="34" charset="-128"/>
              </a:rPr>
              <a:t>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 Tech</a:t>
            </a:r>
            <a:r>
              <a:rPr lang="en-US" altLang="zh-CN" sz="2000" smtClean="0">
                <a:latin typeface="Arial" panose="020B0604020202020204" pitchFamily="34" charset="0"/>
                <a:cs typeface="MS PGothic" panose="020B0600070205080204" pitchFamily="34" charset="-128"/>
              </a:rPr>
              <a:t>nical </a:t>
            </a:r>
            <a:r>
              <a:rPr lang="en-US" altLang="en-US" sz="2000" smtClean="0">
                <a:latin typeface="Arial" panose="020B0604020202020204" pitchFamily="34" charset="0"/>
                <a:cs typeface="MS PGothic" panose="020B0600070205080204" pitchFamily="34" charset="-128"/>
              </a:rPr>
              <a:t>Editor:</a:t>
            </a:r>
            <a:r>
              <a:rPr lang="en-US" altLang="en-US" sz="2000" dirty="0">
                <a:latin typeface="Arial" panose="020B0604020202020204" pitchFamily="34" charset="0"/>
                <a:cs typeface="MS PGothic" panose="020B0600070205080204" pitchFamily="34" charset="-128"/>
              </a:rPr>
              <a:t>	</a:t>
            </a:r>
            <a:r>
              <a:rPr lang="en-US" altLang="zh-CN" sz="2000" dirty="0"/>
              <a:t>Claudio Da Silva </a:t>
            </a:r>
            <a:r>
              <a:rPr lang="en-US" altLang="en-US" sz="2000" dirty="0">
                <a:cs typeface="Times New Roman" panose="02020603050405020304" pitchFamily="18" charset="0"/>
              </a:rPr>
              <a:t>(Intel)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85F6953-FD36-4A21-A1CB-A7DFA671E8B3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smtClean="0"/>
          </a:p>
        </p:txBody>
      </p:sp>
      <p:sp>
        <p:nvSpPr>
          <p:cNvPr id="51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a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initiator might be neither a sensing transmitter nor a sensing receiver</a:t>
            </a:r>
            <a:r>
              <a:rPr lang="en-US" altLang="zh-CN" kern="0" dirty="0" smtClean="0"/>
              <a:t>.</a:t>
            </a:r>
          </a:p>
          <a:p>
            <a:pPr lvl="1">
              <a:defRPr/>
            </a:pPr>
            <a:endParaRPr lang="en-US" altLang="zh-CN" kern="0" dirty="0"/>
          </a:p>
          <a:p>
            <a:pPr lvl="1">
              <a:defRPr/>
            </a:pPr>
            <a:endParaRPr lang="en-US" altLang="zh-CN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Move: Rui Du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</a:t>
            </a:r>
            <a:r>
              <a:rPr lang="en-US" altLang="zh-CN" b="1" kern="0" dirty="0"/>
              <a:t>Claudio da Silva</a:t>
            </a:r>
            <a:r>
              <a:rPr lang="en-US" altLang="zh-CN" b="1" kern="0" dirty="0" smtClean="0"/>
              <a:t>	</a:t>
            </a:r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indent="0">
              <a:defRPr/>
            </a:pPr>
            <a:endParaRPr lang="en-US" altLang="zh-CN" sz="2800" kern="0" dirty="0" smtClean="0"/>
          </a:p>
          <a:p>
            <a:pPr marL="0" lvl="1" indent="0">
              <a:buNone/>
              <a:defRPr/>
            </a:pPr>
            <a:r>
              <a:rPr lang="en-US" altLang="zh-CN" b="1" kern="0" dirty="0" smtClean="0"/>
              <a:t>Result: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4133175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b</a:t>
            </a:r>
            <a:r>
              <a:rPr lang="en-US" altLang="zh-CN" sz="2800" dirty="0" smtClean="0"/>
              <a:t> Motion to amend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Change the previous motion to:</a:t>
            </a:r>
          </a:p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Preliminary </a:t>
            </a:r>
            <a:r>
              <a:rPr lang="en-US" altLang="zh-CN" sz="1800" b="1" kern="0" dirty="0"/>
              <a:t>Result</a:t>
            </a:r>
            <a:r>
              <a:rPr lang="en-US" altLang="zh-CN" sz="1800" b="1" kern="0" dirty="0" smtClean="0"/>
              <a:t>: </a:t>
            </a:r>
            <a:r>
              <a:rPr lang="en-US" altLang="zh-CN" sz="1800" b="1" kern="0" dirty="0"/>
              <a:t>Motion Passes (</a:t>
            </a:r>
            <a:r>
              <a:rPr lang="en-US" altLang="zh-CN" sz="1800" b="1" kern="0" dirty="0" smtClean="0"/>
              <a:t>24Y, 4N, 1A)</a:t>
            </a:r>
            <a:endParaRPr lang="en-US" altLang="zh-CN" sz="1800" b="1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(21Y, 4N, 1A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* </a:t>
            </a:r>
            <a:r>
              <a:rPr lang="en-US" altLang="zh-CN" sz="1800" kern="0" dirty="0"/>
              <a:t>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3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</a:t>
            </a:r>
            <a:r>
              <a:rPr lang="en-US" altLang="zh-CN" sz="1800" kern="0" dirty="0" smtClean="0"/>
              <a:t>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</a:t>
            </a:r>
            <a:r>
              <a:rPr lang="en-US" altLang="zh-CN" sz="1800" kern="0" dirty="0" smtClean="0"/>
              <a:t>21/0147r3</a:t>
            </a:r>
            <a:endParaRPr lang="en-US" altLang="zh-CN" sz="1800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</p:txBody>
      </p:sp>
    </p:spTree>
    <p:extLst>
      <p:ext uri="{BB962C8B-B14F-4D97-AF65-F5344CB8AC3E}">
        <p14:creationId xmlns:p14="http://schemas.microsoft.com/office/powerpoint/2010/main" val="163750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10</a:t>
            </a:r>
            <a:r>
              <a:rPr lang="en-US" altLang="zh-CN" sz="2800" dirty="0" smtClean="0">
                <a:solidFill>
                  <a:srgbClr val="FF0000"/>
                </a:solidFill>
              </a:rPr>
              <a:t>c</a:t>
            </a:r>
            <a:endParaRPr lang="en-US" altLang="en-US" sz="2800" dirty="0">
              <a:solidFill>
                <a:srgbClr val="FF0000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 smtClean="0"/>
              <a:t>Move </a:t>
            </a:r>
            <a:r>
              <a:rPr lang="en-US" altLang="zh-CN" sz="2000" kern="0" dirty="0"/>
              <a:t>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In a sensing session, a sensing initiator might be a sensing transmitter, a sensing receiver, </a:t>
            </a:r>
            <a:r>
              <a:rPr lang="en-US" altLang="zh-CN" sz="1800" kern="0" dirty="0" smtClean="0"/>
              <a:t>both or </a:t>
            </a:r>
            <a:r>
              <a:rPr lang="en-US" altLang="zh-CN" sz="1800" kern="0" dirty="0"/>
              <a:t>neither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Edward Au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22Y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0N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4A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</a:t>
            </a:r>
            <a:r>
              <a:rPr lang="en-US" altLang="zh-CN" sz="1800" b="1">
                <a:highlight>
                  <a:srgbClr val="00FF00"/>
                </a:highlight>
              </a:rPr>
              <a:t>Passes </a:t>
            </a:r>
            <a:r>
              <a:rPr lang="en-US" altLang="zh-CN" sz="1800" b="1" smtClean="0">
                <a:highlight>
                  <a:srgbClr val="00FF00"/>
                </a:highlight>
              </a:rPr>
              <a:t>(21Y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0N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4A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1209868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11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Results of measurement performed in a sensing session should be obtained by or reported to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r>
              <a:rPr lang="en-US" altLang="zh-CN" sz="1800" kern="0" dirty="0" smtClean="0"/>
              <a:t> </a:t>
            </a:r>
            <a:endParaRPr lang="en-US" altLang="zh-CN" sz="1800" kern="0" dirty="0"/>
          </a:p>
          <a:p>
            <a:pPr>
              <a:defRPr/>
            </a:pPr>
            <a:endParaRPr lang="en-US" altLang="zh-CN" sz="2000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Cheng Chen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21Y</a:t>
            </a:r>
            <a:r>
              <a:rPr lang="en-US" altLang="zh-CN" sz="1800" b="1" kern="0" dirty="0"/>
              <a:t>, 0N, </a:t>
            </a:r>
            <a:r>
              <a:rPr lang="en-US" altLang="zh-CN" sz="1800" b="1" kern="0" dirty="0" smtClean="0"/>
              <a:t>3A</a:t>
            </a:r>
            <a:r>
              <a:rPr lang="en-US" altLang="zh-CN" sz="1800" b="1" kern="0" dirty="0"/>
              <a:t>)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(20Y</a:t>
            </a:r>
            <a:r>
              <a:rPr lang="en-US" altLang="zh-CN" sz="1800" b="1" dirty="0">
                <a:highlight>
                  <a:srgbClr val="00FF00"/>
                </a:highlight>
              </a:rPr>
              <a:t>, 0N,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2A</a:t>
            </a:r>
            <a:r>
              <a:rPr lang="en-US" altLang="zh-CN" sz="1800" b="1" dirty="0">
                <a:highlight>
                  <a:srgbClr val="00FF00"/>
                </a:highlight>
              </a:rPr>
              <a:t>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2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279625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12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11bf amendment may define more than one type of sensing measurement results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/>
              <a:t>Oscar </a:t>
            </a:r>
            <a:r>
              <a:rPr lang="en-US" altLang="zh-CN" sz="1800" b="1" kern="0" dirty="0" smtClean="0"/>
              <a:t>Au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endParaRPr lang="en-US" altLang="zh-CN" sz="1800" b="1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Result: </a:t>
            </a:r>
            <a:r>
              <a:rPr lang="en-US" altLang="zh-CN" sz="1800" dirty="0">
                <a:highlight>
                  <a:srgbClr val="00FF00"/>
                </a:highlight>
              </a:rPr>
              <a:t>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endParaRPr lang="en-US" altLang="zh-CN" sz="1800" kern="0" dirty="0" smtClean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21/0147r3</a:t>
            </a:r>
          </a:p>
          <a:p>
            <a:pPr marL="0" lvl="1" indent="0">
              <a:buNone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138221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13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/>
              <a:t>The type of measurement result </a:t>
            </a:r>
            <a:r>
              <a:rPr lang="en-US" altLang="zh-CN" sz="1800" kern="0" dirty="0" smtClean="0"/>
              <a:t>reported in </a:t>
            </a:r>
            <a:r>
              <a:rPr lang="en-US" altLang="zh-CN" sz="1800" kern="0" dirty="0"/>
              <a:t>a sensing session shall be decided by its initiator</a:t>
            </a:r>
            <a:r>
              <a:rPr lang="en-US" altLang="zh-CN" sz="1800" kern="0" dirty="0" smtClean="0"/>
              <a:t>.</a:t>
            </a:r>
          </a:p>
          <a:p>
            <a:pPr lvl="1">
              <a:defRPr/>
            </a:pPr>
            <a:endParaRPr lang="en-US" altLang="zh-CN" sz="1800" kern="0" dirty="0"/>
          </a:p>
          <a:p>
            <a:pPr lvl="1">
              <a:defRPr/>
            </a:pPr>
            <a:endParaRPr lang="en-US" altLang="zh-CN" sz="18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Rui Du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	Second: </a:t>
            </a:r>
            <a:r>
              <a:rPr lang="en-US" altLang="zh-CN" sz="1800" b="1" kern="0" dirty="0" err="1"/>
              <a:t>Assaf</a:t>
            </a:r>
            <a:r>
              <a:rPr lang="en-US" altLang="zh-CN" sz="1800" b="1" kern="0" dirty="0"/>
              <a:t> Kasher</a:t>
            </a:r>
            <a:r>
              <a:rPr lang="en-US" altLang="zh-CN" sz="1800" b="1" kern="0" dirty="0" smtClean="0"/>
              <a:t>	</a:t>
            </a:r>
          </a:p>
          <a:p>
            <a:pPr>
              <a:buFont typeface="Arial" panose="020B0604020202020204" pitchFamily="34" charset="0"/>
              <a:buChar char="•"/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(</a:t>
            </a:r>
            <a:r>
              <a:rPr lang="en-US" altLang="zh-CN" sz="1800" b="1" kern="0" dirty="0" smtClean="0"/>
              <a:t>20Y</a:t>
            </a:r>
            <a:r>
              <a:rPr lang="en-US" altLang="zh-CN" sz="1800" b="1" kern="0" dirty="0"/>
              <a:t>, </a:t>
            </a:r>
            <a:r>
              <a:rPr lang="en-US" altLang="zh-CN" sz="1800" b="1" kern="0" dirty="0" smtClean="0"/>
              <a:t>1N</a:t>
            </a:r>
            <a:r>
              <a:rPr lang="en-US" altLang="zh-CN" sz="1800" b="1" kern="0" dirty="0"/>
              <a:t>, 3A)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b="1" dirty="0">
                <a:highlight>
                  <a:srgbClr val="00FF00"/>
                </a:highlight>
              </a:rPr>
              <a:t>Motion Passes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(18Y</a:t>
            </a:r>
            <a:r>
              <a:rPr lang="en-US" altLang="zh-CN" sz="1800" b="1" dirty="0">
                <a:highlight>
                  <a:srgbClr val="00FF00"/>
                </a:highlight>
              </a:rPr>
              <a:t>, </a:t>
            </a:r>
            <a:r>
              <a:rPr lang="en-US" altLang="zh-CN" sz="1800" b="1" dirty="0" smtClean="0">
                <a:highlight>
                  <a:srgbClr val="00FF00"/>
                </a:highlight>
              </a:rPr>
              <a:t>1N</a:t>
            </a:r>
            <a:r>
              <a:rPr lang="en-US" altLang="zh-CN" sz="1800" b="1" dirty="0">
                <a:highlight>
                  <a:srgbClr val="00FF00"/>
                </a:highlight>
              </a:rPr>
              <a:t>, 2A)</a:t>
            </a:r>
            <a:endParaRPr lang="en-US" altLang="zh-CN" sz="1800" dirty="0">
              <a:highlight>
                <a:srgbClr val="00FF00"/>
              </a:highlight>
            </a:endParaRPr>
          </a:p>
          <a:p>
            <a:pPr marL="0" lvl="1" indent="0">
              <a:buNone/>
              <a:defRPr/>
            </a:pPr>
            <a:endParaRPr lang="en-US" altLang="zh-CN" sz="1800" b="1" kern="0" dirty="0"/>
          </a:p>
          <a:p>
            <a:pPr marL="0" lvl="1" indent="0">
              <a:buNone/>
              <a:defRPr/>
            </a:pPr>
            <a:r>
              <a:rPr lang="en-US" altLang="zh-CN" sz="1800" kern="0" dirty="0" smtClean="0"/>
              <a:t>Note</a:t>
            </a:r>
            <a:r>
              <a:rPr lang="zh-CN" altLang="en-US" sz="1800" kern="0" dirty="0"/>
              <a:t>：  </a:t>
            </a:r>
            <a:endParaRPr lang="en-US" altLang="zh-CN" sz="1800" kern="0" dirty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>
                <a:solidFill>
                  <a:srgbClr val="FF0000"/>
                </a:solidFill>
              </a:rPr>
              <a:t>3</a:t>
            </a:r>
            <a:r>
              <a:rPr lang="en-US" altLang="zh-CN" sz="1800" kern="0" dirty="0"/>
              <a:t> 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Related document 21/0147r3</a:t>
            </a:r>
          </a:p>
        </p:txBody>
      </p:sp>
    </p:spTree>
    <p:extLst>
      <p:ext uri="{BB962C8B-B14F-4D97-AF65-F5344CB8AC3E}">
        <p14:creationId xmlns:p14="http://schemas.microsoft.com/office/powerpoint/2010/main" val="404319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9, 12, 15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21476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</a:rPr>
              <a:t>Approve </a:t>
            </a:r>
            <a:r>
              <a:rPr lang="en-US" altLang="en-US" sz="2800" dirty="0" err="1" smtClean="0">
                <a:solidFill>
                  <a:schemeClr val="tx2"/>
                </a:solidFill>
              </a:rPr>
              <a:t>TGbf</a:t>
            </a:r>
            <a:r>
              <a:rPr lang="en-US" altLang="en-US" sz="2800" dirty="0" smtClean="0">
                <a:solidFill>
                  <a:schemeClr val="tx2"/>
                </a:solidFill>
              </a:rPr>
              <a:t> </a:t>
            </a:r>
            <a:r>
              <a:rPr lang="en-US" altLang="en-US" sz="2800" dirty="0">
                <a:solidFill>
                  <a:schemeClr val="tx2"/>
                </a:solidFill>
              </a:rPr>
              <a:t>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</a:t>
            </a:r>
            <a:r>
              <a:rPr lang="en-US" altLang="zh-CN" sz="2000" dirty="0" smtClean="0"/>
              <a:t>January 2021 </a:t>
            </a:r>
            <a:r>
              <a:rPr lang="en-US" altLang="zh-CN" sz="2000" dirty="0"/>
              <a:t>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January plenary</a:t>
            </a:r>
            <a:r>
              <a:rPr lang="en-US" altLang="zh-CN" sz="1600" dirty="0" smtClean="0"/>
              <a:t>: </a:t>
            </a:r>
            <a:r>
              <a:rPr lang="en-US" altLang="zh-CN" sz="1600" dirty="0">
                <a:hlinkClick r:id="rId3"/>
              </a:rPr>
              <a:t>https://</a:t>
            </a:r>
            <a:r>
              <a:rPr lang="en-US" altLang="zh-CN" sz="1600" dirty="0" smtClean="0">
                <a:hlinkClick r:id="rId3"/>
              </a:rPr>
              <a:t>mentor.ieee.org/xxxxxxxxxxxxxxxx</a:t>
            </a:r>
            <a:endParaRPr lang="en-US" altLang="zh-CN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 smtClean="0"/>
              <a:t>Teleconferences </a:t>
            </a:r>
            <a:r>
              <a:rPr lang="en-US" altLang="zh-CN" sz="1600" dirty="0"/>
              <a:t>January </a:t>
            </a:r>
            <a:r>
              <a:rPr lang="en-US" altLang="zh-CN" sz="1600" dirty="0" smtClean="0"/>
              <a:t>- March: </a:t>
            </a:r>
          </a:p>
          <a:p>
            <a:pPr marL="714375" lvl="1" indent="0">
              <a:buNone/>
            </a:pPr>
            <a:r>
              <a:rPr lang="en-US" altLang="zh-CN" sz="1600" dirty="0" smtClean="0">
                <a:hlinkClick r:id="rId4"/>
              </a:rPr>
              <a:t>https</a:t>
            </a:r>
            <a:r>
              <a:rPr lang="en-US" altLang="zh-CN" sz="1600" dirty="0">
                <a:hlinkClick r:id="rId4"/>
              </a:rPr>
              <a:t>://</a:t>
            </a:r>
            <a:r>
              <a:rPr lang="en-US" altLang="zh-CN" sz="1600" dirty="0" smtClean="0">
                <a:hlinkClick r:id="rId4"/>
              </a:rPr>
              <a:t>mentor.ieee.org/802.11/xxxxxxxxxxxxxxxxxx</a:t>
            </a:r>
            <a:endParaRPr lang="en-US" altLang="zh-CN" sz="1600" dirty="0" smtClean="0"/>
          </a:p>
          <a:p>
            <a:pPr marL="714375" lvl="1" indent="0">
              <a:buNone/>
            </a:pPr>
            <a:r>
              <a:rPr lang="en-US" altLang="zh-CN" sz="1600" dirty="0">
                <a:hlinkClick r:id="rId5" invalidUrl="https:///"/>
              </a:rPr>
              <a:t>https</a:t>
            </a:r>
            <a:r>
              <a:rPr lang="en-US" altLang="zh-CN" sz="1600" dirty="0" smtClean="0">
                <a:hlinkClick r:id="rId6" invalidUrl="https:///"/>
              </a:rPr>
              <a:t>://</a:t>
            </a:r>
            <a:endParaRPr lang="en-US" altLang="zh-CN" sz="1600" dirty="0" smtClean="0"/>
          </a:p>
          <a:p>
            <a:pPr marL="714375" lvl="1" indent="0">
              <a:buNone/>
            </a:pPr>
            <a:endParaRPr lang="en-US" altLang="zh-CN" sz="1600" dirty="0"/>
          </a:p>
          <a:p>
            <a:pPr marL="714375" lvl="1" indent="0">
              <a:buNone/>
            </a:pPr>
            <a:endParaRPr lang="en-US" altLang="zh-CN" sz="1600" dirty="0" smtClean="0"/>
          </a:p>
          <a:p>
            <a:r>
              <a:rPr lang="en-US" altLang="zh-CN" sz="2000" dirty="0"/>
              <a:t>Move: Leif Wilhelmsson 	Second: Rui Yang	</a:t>
            </a:r>
          </a:p>
          <a:p>
            <a:endParaRPr lang="en-US" altLang="zh-CN" sz="2000" dirty="0"/>
          </a:p>
          <a:p>
            <a:r>
              <a:rPr lang="en-US" altLang="zh-CN" sz="2000" dirty="0"/>
              <a:t>Result: </a:t>
            </a:r>
            <a:r>
              <a:rPr lang="en-US" altLang="zh-CN" sz="2000" dirty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/>
          </a:p>
          <a:p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18338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28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14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>
              <a:defRPr/>
            </a:pPr>
            <a:r>
              <a:rPr lang="en-US" altLang="zh-CN" kern="0" dirty="0"/>
              <a:t>A sensing session may be comprised of multiple burst instances.</a:t>
            </a:r>
          </a:p>
          <a:p>
            <a:pPr lvl="1">
              <a:defRPr/>
            </a:pPr>
            <a:endParaRPr lang="en-US" altLang="zh-CN" kern="0" dirty="0" smtClean="0"/>
          </a:p>
          <a:p>
            <a:pPr lvl="1"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Sang Kim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</a:t>
            </a:r>
            <a:r>
              <a:rPr lang="en-US" altLang="zh-CN" b="1" kern="0" dirty="0"/>
              <a:t>Cheng Chen</a:t>
            </a:r>
            <a:r>
              <a:rPr lang="en-US" altLang="zh-CN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Preliminary </a:t>
            </a:r>
            <a:r>
              <a:rPr lang="en-US" altLang="zh-CN" b="1" kern="0" dirty="0"/>
              <a:t>Result</a:t>
            </a:r>
            <a:r>
              <a:rPr lang="en-US" altLang="zh-CN" b="1" kern="0" dirty="0" smtClean="0"/>
              <a:t>: </a:t>
            </a:r>
            <a:r>
              <a:rPr lang="en-US" altLang="zh-CN" b="1" kern="0" dirty="0"/>
              <a:t>Motion Passes </a:t>
            </a:r>
            <a:r>
              <a:rPr lang="en-US" altLang="zh-CN" b="1" kern="0" dirty="0" smtClean="0"/>
              <a:t>(65Y/2N/14A)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/>
              <a:t>Result</a:t>
            </a:r>
            <a:r>
              <a:rPr lang="en-US" altLang="zh-CN" b="1" kern="0" dirty="0" smtClean="0"/>
              <a:t>*: </a:t>
            </a:r>
            <a:r>
              <a:rPr lang="en-US" altLang="zh-CN" dirty="0" smtClean="0">
                <a:highlight>
                  <a:srgbClr val="00FF00"/>
                </a:highlight>
              </a:rPr>
              <a:t>Motion </a:t>
            </a:r>
            <a:r>
              <a:rPr lang="en-US" altLang="zh-CN" dirty="0">
                <a:highlight>
                  <a:srgbClr val="00FF00"/>
                </a:highlight>
              </a:rPr>
              <a:t>Passes </a:t>
            </a:r>
            <a:r>
              <a:rPr lang="en-US" altLang="zh-CN" dirty="0" smtClean="0">
                <a:highlight>
                  <a:srgbClr val="00FF00"/>
                </a:highlight>
              </a:rPr>
              <a:t>(58Y/2N/11A</a:t>
            </a:r>
            <a:r>
              <a:rPr lang="en-US" altLang="zh-CN" dirty="0">
                <a:highlight>
                  <a:srgbClr val="00FF00"/>
                </a:highlight>
              </a:rPr>
              <a:t>)</a:t>
            </a:r>
            <a:endParaRPr lang="en-US" altLang="zh-CN" b="1" kern="0" dirty="0" smtClean="0"/>
          </a:p>
          <a:p>
            <a:pPr marL="0" lvl="1" indent="0">
              <a:buNone/>
              <a:defRPr/>
            </a:pPr>
            <a:endParaRPr lang="en-US" altLang="zh-CN" b="1" kern="0" dirty="0" smtClean="0"/>
          </a:p>
          <a:p>
            <a:pPr marL="0" lvl="1" indent="0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endParaRPr lang="en-US" altLang="zh-CN" kern="0" dirty="0" smtClean="0"/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/>
              <a:t>* Amended result accounts for removal of </a:t>
            </a:r>
            <a:r>
              <a:rPr lang="en-US" altLang="zh-CN" sz="1800" kern="0" dirty="0" smtClean="0">
                <a:solidFill>
                  <a:srgbClr val="FF0000"/>
                </a:solidFill>
              </a:rPr>
              <a:t>10</a:t>
            </a:r>
            <a:r>
              <a:rPr lang="en-US" altLang="zh-CN" sz="1800" kern="0" dirty="0" smtClean="0"/>
              <a:t> </a:t>
            </a:r>
            <a:r>
              <a:rPr lang="en-US" altLang="zh-CN" sz="1800" kern="0" dirty="0"/>
              <a:t>votes of non-voting members.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r>
              <a:rPr lang="en-US" altLang="zh-CN" sz="1800" kern="0" dirty="0" smtClean="0"/>
              <a:t>Related </a:t>
            </a:r>
            <a:r>
              <a:rPr lang="en-US" altLang="zh-CN" sz="1800" kern="0" dirty="0"/>
              <a:t>document 21/0145r4</a:t>
            </a:r>
          </a:p>
          <a:p>
            <a:pPr marL="285750" lvl="1">
              <a:buFont typeface="微软雅黑" panose="020B0503020204020204" pitchFamily="34" charset="-122"/>
              <a:buChar char="–"/>
              <a:defRPr/>
            </a:pPr>
            <a:endParaRPr lang="en-US" altLang="zh-CN" sz="1800" kern="0" dirty="0"/>
          </a:p>
        </p:txBody>
      </p:sp>
    </p:spTree>
    <p:extLst>
      <p:ext uri="{BB962C8B-B14F-4D97-AF65-F5344CB8AC3E}">
        <p14:creationId xmlns:p14="http://schemas.microsoft.com/office/powerpoint/2010/main" val="3987604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zh-CN" sz="4000" dirty="0">
                <a:solidFill>
                  <a:srgbClr val="0000FF"/>
                </a:solidFill>
              </a:rPr>
              <a:t>March </a:t>
            </a:r>
            <a:r>
              <a:rPr lang="en-US" altLang="zh-CN" sz="4000" dirty="0" smtClean="0">
                <a:solidFill>
                  <a:srgbClr val="0000FF"/>
                </a:solidFill>
              </a:rPr>
              <a:t>23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2395174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on </a:t>
            </a:r>
            <a:r>
              <a:rPr lang="en-US" altLang="en-US" sz="4000" dirty="0" smtClean="0">
                <a:solidFill>
                  <a:srgbClr val="0000FF"/>
                </a:solidFill>
              </a:rPr>
              <a:t>November 3, 6, 9</a:t>
            </a:r>
            <a:r>
              <a:rPr lang="en-US" altLang="en-US" sz="4000" dirty="0" smtClean="0"/>
              <a:t>.</a:t>
            </a:r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15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sz="2000" kern="0" dirty="0"/>
              <a:t>Move to add the following to 11bf SFD</a:t>
            </a:r>
            <a:r>
              <a:rPr lang="en-US" altLang="zh-CN" sz="2000" kern="0" dirty="0" smtClean="0"/>
              <a:t>:</a:t>
            </a:r>
          </a:p>
          <a:p>
            <a:pPr lvl="1">
              <a:defRPr/>
            </a:pPr>
            <a:r>
              <a:rPr lang="en-US" altLang="zh-CN" sz="1800" kern="0" dirty="0" smtClean="0"/>
              <a:t>A </a:t>
            </a:r>
            <a:r>
              <a:rPr lang="en-US" altLang="zh-CN" sz="1800" kern="0" dirty="0"/>
              <a:t>sensing session is composed of one or more of the following phases: setup phase, measurement phase, reporting phase, and termination phase.</a:t>
            </a:r>
          </a:p>
          <a:p>
            <a:pPr lvl="2">
              <a:defRPr/>
            </a:pPr>
            <a:r>
              <a:rPr lang="en-US" altLang="zh-CN" sz="1400" kern="0" dirty="0" smtClean="0"/>
              <a:t>In the setup phase, a sensing session is established, and operational parameters associated with the sensing session are determined and may be exchanged between STAs.</a:t>
            </a:r>
          </a:p>
          <a:p>
            <a:pPr lvl="2">
              <a:defRPr/>
            </a:pPr>
            <a:r>
              <a:rPr lang="en-US" altLang="zh-CN" sz="1400" kern="0" dirty="0" smtClean="0"/>
              <a:t>In the measurement phase, sensing measurements are performed.</a:t>
            </a:r>
          </a:p>
          <a:p>
            <a:pPr lvl="2">
              <a:defRPr/>
            </a:pPr>
            <a:r>
              <a:rPr lang="en-US" altLang="zh-CN" sz="1400" kern="0" dirty="0" smtClean="0"/>
              <a:t>In the reporting phase, sensing measurement results are reported.</a:t>
            </a:r>
          </a:p>
          <a:p>
            <a:pPr lvl="2">
              <a:defRPr/>
            </a:pPr>
            <a:r>
              <a:rPr lang="en-US" altLang="zh-CN" sz="1400" kern="0" dirty="0" smtClean="0"/>
              <a:t>In </a:t>
            </a:r>
            <a:r>
              <a:rPr lang="en-US" altLang="zh-CN" sz="1400" kern="0" dirty="0"/>
              <a:t>the termination phase, STAs stop performing measurements and terminate the sensing session</a:t>
            </a:r>
            <a:r>
              <a:rPr lang="en-US" altLang="zh-CN" sz="1400" kern="0" dirty="0" smtClean="0"/>
              <a:t>.</a:t>
            </a:r>
          </a:p>
          <a:p>
            <a:pPr lvl="2">
              <a:defRPr/>
            </a:pPr>
            <a:endParaRPr lang="en-US" altLang="zh-CN" sz="1100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 smtClean="0"/>
              <a:t>Move: </a:t>
            </a:r>
            <a:r>
              <a:rPr lang="en-US" altLang="zh-CN" sz="1800" b="1" kern="0" dirty="0"/>
              <a:t>Cheng Chen </a:t>
            </a:r>
            <a:r>
              <a:rPr lang="en-US" altLang="zh-CN" sz="1800" b="1" kern="0" dirty="0" smtClean="0"/>
              <a:t>	</a:t>
            </a:r>
            <a:r>
              <a:rPr lang="en-US" altLang="zh-CN" sz="1800" b="1" dirty="0" smtClean="0"/>
              <a:t>	</a:t>
            </a:r>
            <a:r>
              <a:rPr lang="en-US" altLang="zh-CN" sz="1800" b="1" kern="0" dirty="0" smtClean="0"/>
              <a:t>Second: </a:t>
            </a:r>
            <a:r>
              <a:rPr lang="en-US" altLang="zh-CN" sz="1800" b="1" kern="0" dirty="0"/>
              <a:t>Rajat </a:t>
            </a:r>
            <a:r>
              <a:rPr lang="en-US" altLang="zh-CN" sz="1800" b="1" kern="0" dirty="0" err="1"/>
              <a:t>Pushkarna</a:t>
            </a:r>
            <a:r>
              <a:rPr lang="en-US" altLang="zh-CN" sz="1800" b="1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Preliminary Result: Motion Passes </a:t>
            </a:r>
            <a:r>
              <a:rPr lang="en-US" altLang="zh-CN" sz="1800" b="1" kern="0" dirty="0" smtClean="0"/>
              <a:t>(24Y/1N/5A)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sz="1800" b="1" kern="0" dirty="0"/>
              <a:t>Result*: </a:t>
            </a:r>
            <a:r>
              <a:rPr lang="en-US" altLang="zh-CN" sz="1800" dirty="0">
                <a:highlight>
                  <a:srgbClr val="00FF00"/>
                </a:highlight>
              </a:rPr>
              <a:t>Motion Passes </a:t>
            </a:r>
            <a:r>
              <a:rPr lang="en-US" altLang="zh-CN" sz="1800" dirty="0" smtClean="0">
                <a:highlight>
                  <a:srgbClr val="00FF00"/>
                </a:highlight>
              </a:rPr>
              <a:t>(21Y/1N/5A</a:t>
            </a:r>
            <a:r>
              <a:rPr lang="en-US" altLang="zh-CN" sz="1800" dirty="0" smtClean="0">
                <a:highlight>
                  <a:srgbClr val="00FF00"/>
                </a:highlight>
              </a:rPr>
              <a:t>)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endParaRPr lang="en-US" altLang="zh-CN" sz="1800" b="1" kern="0" dirty="0"/>
          </a:p>
          <a:p>
            <a:pPr marL="0" lvl="1" indent="0">
              <a:spcBef>
                <a:spcPct val="0"/>
              </a:spcBef>
              <a:buNone/>
              <a:defRPr/>
            </a:pPr>
            <a:r>
              <a:rPr lang="en-US" altLang="zh-CN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Note</a:t>
            </a:r>
            <a:r>
              <a:rPr lang="zh-CN" altLang="en-US" sz="18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：  </a:t>
            </a:r>
            <a:endParaRPr lang="en-US" altLang="zh-CN" sz="1800" kern="0" dirty="0" smtClean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* Amended result accounts for removal of </a:t>
            </a:r>
            <a:r>
              <a:rPr lang="en-US" altLang="zh-CN" sz="1600" kern="0" dirty="0" smtClean="0">
                <a:solidFill>
                  <a:srgbClr val="FF0000"/>
                </a:solidFill>
                <a:latin typeface="Times New Roman" panose="02020603050405020304" pitchFamily="18" charset="0"/>
                <a:cs typeface="+mn-cs"/>
              </a:rPr>
              <a:t>3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 votes of non-voting members.</a:t>
            </a:r>
          </a:p>
          <a:p>
            <a:pPr marL="285750" lvl="1" indent="0">
              <a:spcBef>
                <a:spcPct val="0"/>
              </a:spcBef>
              <a:buFont typeface="微软雅黑" panose="020B0503020204020204" pitchFamily="34" charset="-122"/>
              <a:buChar char="–"/>
              <a:defRPr/>
            </a:pPr>
            <a:r>
              <a:rPr lang="en-US" altLang="zh-CN" sz="1600" kern="0" dirty="0" smtClean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Related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 panose="02020603050405020304" pitchFamily="18" charset="0"/>
                <a:cs typeface="+mn-cs"/>
              </a:rPr>
              <a:t>document 21/0145r4</a:t>
            </a:r>
            <a:endParaRPr lang="en-US" altLang="zh-CN" sz="1600" kern="0" dirty="0">
              <a:solidFill>
                <a:srgbClr val="000000"/>
              </a:solidFill>
              <a:latin typeface="Times New Roman" panose="02020603050405020304" pitchFamily="18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62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Motions </a:t>
            </a:r>
            <a:r>
              <a:rPr lang="en-US" altLang="zh-CN" sz="4000" smtClean="0"/>
              <a:t>on </a:t>
            </a:r>
            <a:r>
              <a:rPr lang="en-US" altLang="zh-CN" sz="4000" smtClean="0">
                <a:solidFill>
                  <a:srgbClr val="0000FF"/>
                </a:solidFill>
              </a:rPr>
              <a:t>April 6</a:t>
            </a:r>
            <a:r>
              <a:rPr lang="en-US" altLang="en-US" sz="4000" smtClean="0"/>
              <a:t>.</a:t>
            </a:r>
            <a:endParaRPr lang="en-US" altLang="en-US" sz="4000" dirty="0" smtClean="0"/>
          </a:p>
          <a:p>
            <a:pPr lvl="1"/>
            <a:endParaRPr lang="en-US" altLang="en-US" sz="3600" dirty="0" smtClean="0"/>
          </a:p>
          <a:p>
            <a:pPr lvl="1"/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399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32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16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/>
              <a:t>More than one sensing responder may participate in the measurement phase and reporting phase of a sensing </a:t>
            </a:r>
            <a:r>
              <a:rPr lang="en-US" altLang="zh-CN" kern="0" dirty="0" smtClean="0"/>
              <a:t>session.</a:t>
            </a:r>
            <a:endParaRPr lang="en-US" altLang="zh-CN" kern="0" dirty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Sang Kim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	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 algn="just">
              <a:buNone/>
              <a:defRPr/>
            </a:pPr>
            <a:endParaRPr lang="en-US" altLang="zh-CN" kern="0" dirty="0" smtClean="0"/>
          </a:p>
          <a:p>
            <a:pPr marL="0" lvl="1" indent="0" algn="just">
              <a:buNone/>
              <a:defRPr/>
            </a:pPr>
            <a:r>
              <a:rPr lang="en-US" altLang="zh-CN" kern="0" dirty="0" smtClean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 smtClean="0"/>
              <a:t>Related </a:t>
            </a:r>
            <a:r>
              <a:rPr lang="en-US" altLang="zh-CN" kern="0" dirty="0"/>
              <a:t>document 21/0145r5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587372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 dirty="0"/>
              <a:t>Motion </a:t>
            </a:r>
            <a:r>
              <a:rPr lang="en-US" altLang="zh-CN" sz="2800" dirty="0" smtClean="0"/>
              <a:t>17</a:t>
            </a:r>
            <a:endParaRPr lang="en-US" altLang="en-US" sz="2800" dirty="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772400" cy="4038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>
              <a:defRPr/>
            </a:pPr>
            <a:r>
              <a:rPr lang="en-US" altLang="zh-CN" kern="0" dirty="0"/>
              <a:t>Move to add the following to 11bf SFD</a:t>
            </a:r>
            <a:r>
              <a:rPr lang="en-US" altLang="zh-CN" kern="0" dirty="0" smtClean="0"/>
              <a:t>:</a:t>
            </a:r>
          </a:p>
          <a:p>
            <a:pPr lvl="1" algn="just">
              <a:defRPr/>
            </a:pPr>
            <a:r>
              <a:rPr lang="en-US" altLang="zh-CN" kern="0" dirty="0" smtClean="0"/>
              <a:t>11bf </a:t>
            </a:r>
            <a:r>
              <a:rPr lang="en-US" altLang="zh-CN" kern="0" dirty="0"/>
              <a:t>shall define an optional negotiation process in the sensing setup phase for a sensing initiator and sensing responder(s) to exchange and agree on operational parameters associated with a sensing session. </a:t>
            </a:r>
            <a:endParaRPr lang="en-US" altLang="zh-CN" kern="0" dirty="0" smtClean="0"/>
          </a:p>
          <a:p>
            <a:pPr lvl="1" algn="just">
              <a:defRPr/>
            </a:pPr>
            <a:endParaRPr lang="en-US" altLang="zh-CN" kern="0" dirty="0" smtClean="0"/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Move: </a:t>
            </a:r>
            <a:r>
              <a:rPr lang="en-US" altLang="zh-CN" b="1" kern="0" dirty="0"/>
              <a:t>Cheng Chen </a:t>
            </a:r>
            <a:r>
              <a:rPr lang="en-US" altLang="zh-CN" b="1" kern="0" dirty="0" smtClean="0"/>
              <a:t>	</a:t>
            </a:r>
            <a:r>
              <a:rPr lang="en-US" altLang="zh-CN" b="1" dirty="0" smtClean="0"/>
              <a:t>	</a:t>
            </a:r>
            <a:r>
              <a:rPr lang="en-US" altLang="zh-CN" b="1" kern="0" dirty="0" smtClean="0"/>
              <a:t>Second: 	</a:t>
            </a:r>
          </a:p>
          <a:p>
            <a:pPr marL="342900" lvl="1" indent="-342900" algn="just">
              <a:buFont typeface="Arial" panose="020B0604020202020204" pitchFamily="34" charset="0"/>
              <a:buChar char="•"/>
              <a:defRPr/>
            </a:pPr>
            <a:r>
              <a:rPr lang="en-US" altLang="zh-CN" b="1" kern="0" dirty="0" smtClean="0"/>
              <a:t>Result:</a:t>
            </a:r>
          </a:p>
          <a:p>
            <a:pPr marL="0" lvl="1" indent="0" algn="just">
              <a:buNone/>
              <a:defRPr/>
            </a:pPr>
            <a:endParaRPr lang="en-US" altLang="zh-CN" b="1" kern="0" dirty="0"/>
          </a:p>
          <a:p>
            <a:pPr marL="0" lvl="1" indent="0" algn="just">
              <a:buNone/>
              <a:defRPr/>
            </a:pPr>
            <a:r>
              <a:rPr lang="en-US" altLang="zh-CN" kern="0" dirty="0"/>
              <a:t>Note</a:t>
            </a:r>
            <a:r>
              <a:rPr lang="zh-CN" altLang="en-US" kern="0" dirty="0"/>
              <a:t>：  </a:t>
            </a:r>
            <a:r>
              <a:rPr lang="en-US" altLang="zh-CN" kern="0" dirty="0"/>
              <a:t>Related document </a:t>
            </a:r>
            <a:r>
              <a:rPr lang="en-US" altLang="zh-CN" kern="0" dirty="0" smtClean="0"/>
              <a:t>21/0370r1</a:t>
            </a:r>
            <a:endParaRPr lang="en-US" altLang="zh-CN" b="1" kern="0" dirty="0"/>
          </a:p>
        </p:txBody>
      </p:sp>
    </p:spTree>
    <p:extLst>
      <p:ext uri="{BB962C8B-B14F-4D97-AF65-F5344CB8AC3E}">
        <p14:creationId xmlns:p14="http://schemas.microsoft.com/office/powerpoint/2010/main" val="213151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B45F7C9C-C4C8-4504-BDFE-930339A5D84F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b="0" smtClean="0"/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685800" y="2514600"/>
            <a:ext cx="77724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buFontTx/>
              <a:buNone/>
            </a:pPr>
            <a:r>
              <a:rPr lang="en-US" altLang="zh-CN" sz="4000" dirty="0" smtClean="0"/>
              <a:t>Backup</a:t>
            </a:r>
            <a:endParaRPr lang="en-US" altLang="en-US" sz="3600" dirty="0"/>
          </a:p>
        </p:txBody>
      </p:sp>
      <p:sp>
        <p:nvSpPr>
          <p:cNvPr id="7173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3763541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95E1BE7-2806-4869-AE7C-550826B0325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  <p:sp>
        <p:nvSpPr>
          <p:cNvPr id="1945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chemeClr val="tx2"/>
                </a:solidFill>
              </a:rPr>
              <a:t>Approve SENS SG and TGbf meeting minutes</a:t>
            </a:r>
          </a:p>
        </p:txBody>
      </p:sp>
      <p:sp>
        <p:nvSpPr>
          <p:cNvPr id="19460" name="Rectangle 3"/>
          <p:cNvSpPr txBox="1">
            <a:spLocks noChangeArrowheads="1"/>
          </p:cNvSpPr>
          <p:nvPr/>
        </p:nvSpPr>
        <p:spPr bwMode="auto">
          <a:xfrm>
            <a:off x="685800" y="1752600"/>
            <a:ext cx="785812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approve SENS SG </a:t>
            </a:r>
            <a:r>
              <a:rPr lang="en-US" altLang="zh-CN" sz="2000" dirty="0" smtClean="0"/>
              <a:t>and </a:t>
            </a:r>
            <a:r>
              <a:rPr lang="en-US" altLang="zh-CN" sz="2000" dirty="0" err="1" smtClean="0"/>
              <a:t>TGbf</a:t>
            </a:r>
            <a:r>
              <a:rPr lang="en-US" altLang="zh-CN" sz="2000" dirty="0" smtClean="0"/>
              <a:t> minutes </a:t>
            </a:r>
            <a:r>
              <a:rPr lang="en-US" altLang="zh-CN" sz="2000" dirty="0"/>
              <a:t>of meetings and teleconferences from September 2020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September interim: </a:t>
            </a:r>
            <a:r>
              <a:rPr lang="en-US" altLang="zh-CN" sz="1600" dirty="0">
                <a:hlinkClick r:id="rId3"/>
              </a:rPr>
              <a:t>https://mentor.ieee.org/802.11/dcn/20/11-20-1465-00-SENS-wlan-sensing-sg-september-2020-interim-meeting-minutes.docx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600" dirty="0"/>
              <a:t>Teleconferences September-October: </a:t>
            </a:r>
            <a:r>
              <a:rPr lang="en-US" altLang="zh-CN" sz="1600" dirty="0">
                <a:hlinkClick r:id="rId4"/>
              </a:rPr>
              <a:t>https://mentor.ieee.org/802.11/dcn/20/11-20-1729-00-00bf-ieee-802-11bf-teleconference-meeting-minutes-september-and-october-2020.docx</a:t>
            </a:r>
            <a:endParaRPr lang="en-US" altLang="zh-CN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zh-CN" sz="1600" dirty="0"/>
          </a:p>
          <a:p>
            <a:endParaRPr lang="en-US" altLang="zh-CN" sz="2000" dirty="0"/>
          </a:p>
          <a:p>
            <a:r>
              <a:rPr lang="en-US" altLang="zh-CN" sz="2000" dirty="0"/>
              <a:t>Move: Claudio da Silva		Second: </a:t>
            </a:r>
            <a:r>
              <a:rPr lang="en-US" altLang="zh-CN" sz="2000" dirty="0" smtClean="0"/>
              <a:t>Sang Kim </a:t>
            </a:r>
            <a:endParaRPr lang="en-US" altLang="zh-CN" sz="2000" dirty="0"/>
          </a:p>
          <a:p>
            <a:endParaRPr lang="en-US" altLang="zh-CN" sz="2000" dirty="0"/>
          </a:p>
          <a:p>
            <a:r>
              <a:rPr lang="en-US" altLang="zh-CN" sz="2000" dirty="0"/>
              <a:t>Result</a:t>
            </a:r>
            <a:r>
              <a:rPr lang="en-US" altLang="zh-CN" sz="2000" dirty="0" smtClean="0"/>
              <a:t>: </a:t>
            </a:r>
            <a:r>
              <a:rPr lang="en-US" altLang="zh-CN" sz="2000" dirty="0" smtClean="0">
                <a:highlight>
                  <a:srgbClr val="00FF00"/>
                </a:highlight>
              </a:rPr>
              <a:t>Approved by unanimous consent</a:t>
            </a:r>
            <a:endParaRPr lang="zh-CN" altLang="en-US" sz="2000" dirty="0" smtClean="0"/>
          </a:p>
          <a:p>
            <a:endParaRPr lang="zh-CN" altLang="en-US" sz="2000" dirty="0"/>
          </a:p>
        </p:txBody>
      </p:sp>
      <p:sp>
        <p:nvSpPr>
          <p:cNvPr id="19461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79431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98702F4A-CED6-42F2-937E-7DBB9AD38D4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smtClean="0"/>
          </a:p>
        </p:txBody>
      </p:sp>
      <p:sp>
        <p:nvSpPr>
          <p:cNvPr id="3072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1    Timeline Motion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0724" name="Rectangle 3"/>
          <p:cNvSpPr txBox="1">
            <a:spLocks noChangeArrowheads="1"/>
          </p:cNvSpPr>
          <p:nvPr/>
        </p:nvSpPr>
        <p:spPr bwMode="auto">
          <a:xfrm>
            <a:off x="685800" y="1447800"/>
            <a:ext cx="78581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zh-CN" sz="2000" dirty="0"/>
              <a:t>Move to adopt the following timeline for </a:t>
            </a:r>
            <a:r>
              <a:rPr lang="en-US" altLang="zh-CN" sz="2000" dirty="0" err="1"/>
              <a:t>TGbf</a:t>
            </a:r>
            <a:r>
              <a:rPr lang="en-US" altLang="zh-CN" sz="2000" dirty="0"/>
              <a:t>.</a:t>
            </a:r>
          </a:p>
          <a:p>
            <a:pPr lvl="1" algn="just"/>
            <a:r>
              <a:rPr lang="en-US" altLang="zh-CN" sz="1600" dirty="0"/>
              <a:t>PAR approved		Sep, 2020</a:t>
            </a:r>
          </a:p>
          <a:p>
            <a:pPr lvl="1" algn="just"/>
            <a:r>
              <a:rPr lang="en-US" altLang="zh-CN" sz="1600" dirty="0"/>
              <a:t>First TG meeting		Oct, 2020</a:t>
            </a:r>
          </a:p>
          <a:p>
            <a:pPr lvl="1" algn="just"/>
            <a:r>
              <a:rPr lang="en-US" altLang="zh-CN" sz="1600" dirty="0"/>
              <a:t>D0.1 			</a:t>
            </a:r>
            <a:r>
              <a:rPr lang="en-US" altLang="zh-CN" sz="1600" i="1" dirty="0" smtClean="0"/>
              <a:t>Jan, 2022</a:t>
            </a:r>
          </a:p>
          <a:p>
            <a:pPr lvl="1" algn="just"/>
            <a:r>
              <a:rPr lang="en-US" altLang="zh-CN" sz="1600" dirty="0" smtClean="0"/>
              <a:t>Initial Letter Ballot (D1.0)	</a:t>
            </a:r>
            <a:r>
              <a:rPr lang="en-US" altLang="zh-CN" sz="1600" i="1" dirty="0" smtClean="0"/>
              <a:t>Jul, 2022 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(D2.0)		</a:t>
            </a:r>
            <a:r>
              <a:rPr lang="en-US" altLang="zh-CN" sz="1600" i="1" dirty="0" smtClean="0"/>
              <a:t>Jan, 2023</a:t>
            </a:r>
          </a:p>
          <a:p>
            <a:pPr lvl="1" algn="just"/>
            <a:r>
              <a:rPr lang="en-US" altLang="zh-CN" sz="1600" dirty="0" smtClean="0"/>
              <a:t>Recirculation </a:t>
            </a:r>
            <a:r>
              <a:rPr lang="en-US" altLang="zh-CN" sz="1600" dirty="0"/>
              <a:t>LB (D3.0)		</a:t>
            </a:r>
            <a:r>
              <a:rPr lang="en-US" altLang="zh-CN" sz="1600" i="1" dirty="0" smtClean="0"/>
              <a:t>May, 2023</a:t>
            </a:r>
          </a:p>
          <a:p>
            <a:pPr lvl="1" algn="just"/>
            <a:r>
              <a:rPr lang="en-US" altLang="zh-CN" sz="1600" dirty="0" smtClean="0"/>
              <a:t>Initial </a:t>
            </a:r>
            <a:r>
              <a:rPr lang="en-US" altLang="zh-CN" sz="1600" dirty="0"/>
              <a:t>SA Ballot (D4.0)		Sep </a:t>
            </a:r>
            <a:r>
              <a:rPr lang="en-US" altLang="zh-CN" sz="1600" dirty="0" smtClean="0"/>
              <a:t>2023</a:t>
            </a:r>
            <a:endParaRPr lang="en-US" altLang="zh-CN" sz="1600" dirty="0"/>
          </a:p>
          <a:p>
            <a:pPr lvl="1" algn="just"/>
            <a:r>
              <a:rPr lang="en-US" altLang="zh-CN" sz="1600" dirty="0"/>
              <a:t>Final 802.11 WG approval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smtClean="0"/>
              <a:t>802 EC approval		</a:t>
            </a:r>
            <a:r>
              <a:rPr lang="en-US" altLang="zh-CN" sz="1600" i="1" dirty="0" smtClean="0"/>
              <a:t>July 2024 </a:t>
            </a:r>
          </a:p>
          <a:p>
            <a:pPr lvl="1" algn="just"/>
            <a:r>
              <a:rPr lang="en-US" altLang="zh-CN" sz="1600" dirty="0" err="1" smtClean="0"/>
              <a:t>RevCom</a:t>
            </a:r>
            <a:r>
              <a:rPr lang="en-US" altLang="zh-CN" sz="1600" dirty="0" smtClean="0"/>
              <a:t> </a:t>
            </a:r>
            <a:r>
              <a:rPr lang="en-US" altLang="zh-CN" sz="1600" dirty="0"/>
              <a:t>and SASB approval	Sep </a:t>
            </a:r>
            <a:r>
              <a:rPr lang="en-US" altLang="zh-CN" sz="1600" dirty="0" smtClean="0"/>
              <a:t>2024</a:t>
            </a:r>
            <a:endParaRPr lang="en-US" altLang="zh-CN" sz="1600" dirty="0"/>
          </a:p>
          <a:p>
            <a:endParaRPr lang="en-US" altLang="zh-CN" sz="1800" dirty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Move:  Oscar Au 		Second: Assaf Kasher 	</a:t>
            </a:r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Result:</a:t>
            </a:r>
            <a:r>
              <a:rPr lang="en-US" altLang="zh-CN" sz="1800" dirty="0">
                <a:highlight>
                  <a:srgbClr val="00FF00"/>
                </a:highlight>
              </a:rPr>
              <a:t> Approved by unanimous </a:t>
            </a:r>
            <a:r>
              <a:rPr lang="en-US" altLang="zh-CN" sz="1800" dirty="0" smtClean="0">
                <a:highlight>
                  <a:srgbClr val="00FF00"/>
                </a:highlight>
              </a:rPr>
              <a:t>consent</a:t>
            </a:r>
            <a:r>
              <a:rPr lang="en-US" altLang="zh-CN" sz="1800" dirty="0"/>
              <a:t> </a:t>
            </a: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361950" lvl="1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Note</a:t>
            </a:r>
            <a:r>
              <a:rPr lang="zh-CN" altLang="en-US" sz="1800" dirty="0" smtClean="0"/>
              <a:t>： </a:t>
            </a:r>
            <a:r>
              <a:rPr lang="en-US" altLang="zh-CN" sz="1800" dirty="0"/>
              <a:t> Related document </a:t>
            </a:r>
            <a:r>
              <a:rPr lang="en-US" altLang="zh-CN" sz="1800" dirty="0" smtClean="0"/>
              <a:t>20/1746r1</a:t>
            </a:r>
            <a:endParaRPr lang="en-US" altLang="zh-CN" sz="1800" dirty="0"/>
          </a:p>
        </p:txBody>
      </p:sp>
      <p:sp>
        <p:nvSpPr>
          <p:cNvPr id="3072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</p:spTree>
    <p:extLst>
      <p:ext uri="{BB962C8B-B14F-4D97-AF65-F5344CB8AC3E}">
        <p14:creationId xmlns:p14="http://schemas.microsoft.com/office/powerpoint/2010/main" val="53584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60BBC1A3-3A8D-471C-8F74-0A35A7C0332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smtClean="0"/>
          </a:p>
        </p:txBody>
      </p:sp>
      <p:sp>
        <p:nvSpPr>
          <p:cNvPr id="33795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2a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3796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Sang </a:t>
            </a:r>
            <a:r>
              <a:rPr lang="en-US" altLang="zh-CN" kern="0" dirty="0" smtClean="0"/>
              <a:t>Kim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285750" lvl="1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211430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02D55DD-44A2-4C1C-B83A-B52324D3860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34819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2b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4820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Assaf </a:t>
            </a:r>
            <a:r>
              <a:rPr lang="en-US" altLang="zh-CN" kern="0" dirty="0" smtClean="0"/>
              <a:t>Kasher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Vice-Chair.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</a:t>
            </a:r>
            <a:r>
              <a:rPr lang="en-US" altLang="zh-CN" kern="0" dirty="0"/>
              <a:t>: Oscar Au  </a:t>
            </a:r>
            <a:r>
              <a:rPr lang="en-US" altLang="zh-CN" kern="0" dirty="0" smtClean="0"/>
              <a:t>		Second: </a:t>
            </a:r>
            <a:r>
              <a:rPr lang="en-US" altLang="zh-CN" kern="0" dirty="0" err="1"/>
              <a:t>Jinsoo</a:t>
            </a:r>
            <a:r>
              <a:rPr lang="en-US" altLang="zh-CN" kern="0" dirty="0"/>
              <a:t> Choi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62719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C77B8034-7C15-4985-9921-75698BDCB37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smtClean="0"/>
          </a:p>
        </p:txBody>
      </p:sp>
      <p:sp>
        <p:nvSpPr>
          <p:cNvPr id="35843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3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584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Claudio Da </a:t>
            </a:r>
            <a:r>
              <a:rPr lang="en-US" altLang="zh-CN" kern="0" dirty="0" smtClean="0"/>
              <a:t>Silva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kern="0" dirty="0"/>
              <a:t>Technical </a:t>
            </a:r>
            <a:r>
              <a:rPr lang="en-US" altLang="zh-CN" dirty="0" smtClean="0"/>
              <a:t>Editor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Edward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3627510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532C7EAE-FC0D-4F4D-BC2A-6BC936827B90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smtClean="0"/>
          </a:p>
        </p:txBody>
      </p:sp>
      <p:sp>
        <p:nvSpPr>
          <p:cNvPr id="36867" name="Rectangle 2"/>
          <p:cNvSpPr txBox="1">
            <a:spLocks noChangeArrowheads="1"/>
          </p:cNvSpPr>
          <p:nvPr/>
        </p:nvSpPr>
        <p:spPr bwMode="auto">
          <a:xfrm>
            <a:off x="685800" y="5334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zh-CN" sz="2800"/>
              <a:t>Motion 4</a:t>
            </a:r>
            <a:endParaRPr lang="en-US" altLang="en-US" sz="2800">
              <a:solidFill>
                <a:schemeClr val="tx2"/>
              </a:solidFill>
            </a:endParaRPr>
          </a:p>
        </p:txBody>
      </p:sp>
      <p:sp>
        <p:nvSpPr>
          <p:cNvPr id="36868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6475413"/>
            <a:ext cx="2447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Tony Xiao Han (Huawei)</a:t>
            </a:r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685800" y="1981200"/>
            <a:ext cx="77724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 altLang="zh-CN" kern="0" dirty="0" smtClean="0"/>
              <a:t>Move to confirm </a:t>
            </a:r>
            <a:r>
              <a:rPr lang="en-US" altLang="zh-CN" kern="0" dirty="0"/>
              <a:t>Leif Wilhelmsson as </a:t>
            </a:r>
            <a:r>
              <a:rPr lang="en-US" altLang="zh-CN" kern="0" dirty="0" err="1" smtClean="0"/>
              <a:t>TGbf</a:t>
            </a:r>
            <a:r>
              <a:rPr lang="en-US" altLang="zh-CN" kern="0" dirty="0" smtClean="0"/>
              <a:t> </a:t>
            </a:r>
            <a:r>
              <a:rPr lang="en-US" altLang="zh-CN" dirty="0" smtClean="0"/>
              <a:t>Secretary</a:t>
            </a:r>
            <a:r>
              <a:rPr lang="en-US" altLang="zh-CN" kern="0" dirty="0" smtClean="0"/>
              <a:t>.</a:t>
            </a:r>
          </a:p>
          <a:p>
            <a:pPr>
              <a:defRPr/>
            </a:pPr>
            <a:endParaRPr lang="en-US" altLang="zh-CN" kern="0" dirty="0" smtClean="0"/>
          </a:p>
          <a:p>
            <a:pPr>
              <a:defRPr/>
            </a:pPr>
            <a:endParaRPr lang="en-US" altLang="zh-CN" kern="0" dirty="0" smtClean="0"/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Move: </a:t>
            </a:r>
            <a:r>
              <a:rPr lang="en-US" altLang="zh-CN" kern="0" dirty="0"/>
              <a:t>Oscar Au </a:t>
            </a:r>
            <a:r>
              <a:rPr lang="en-US" altLang="zh-CN" kern="0" dirty="0" smtClean="0"/>
              <a:t>			Second: </a:t>
            </a:r>
            <a:r>
              <a:rPr lang="en-US" altLang="zh-CN" kern="0" dirty="0"/>
              <a:t>Sang Kim </a:t>
            </a:r>
            <a:r>
              <a:rPr lang="en-US" altLang="zh-CN" kern="0" dirty="0" smtClean="0"/>
              <a:t>	</a:t>
            </a:r>
          </a:p>
          <a:p>
            <a:pPr marL="342900" lvl="1" indent="-342900">
              <a:buFont typeface="Arial" panose="020B0604020202020204" pitchFamily="34" charset="0"/>
              <a:buChar char="•"/>
              <a:defRPr/>
            </a:pPr>
            <a:r>
              <a:rPr lang="en-US" altLang="zh-CN" kern="0" dirty="0" smtClean="0"/>
              <a:t>Result: </a:t>
            </a:r>
            <a:r>
              <a:rPr lang="en-US" altLang="zh-CN" dirty="0">
                <a:highlight>
                  <a:srgbClr val="00FF00"/>
                </a:highlight>
              </a:rPr>
              <a:t>Approved by unanimous consent</a:t>
            </a:r>
            <a:endParaRPr lang="en-US" altLang="zh-CN" kern="0" dirty="0"/>
          </a:p>
        </p:txBody>
      </p:sp>
    </p:spTree>
    <p:extLst>
      <p:ext uri="{BB962C8B-B14F-4D97-AF65-F5344CB8AC3E}">
        <p14:creationId xmlns:p14="http://schemas.microsoft.com/office/powerpoint/2010/main" val="97634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102116</TotalTime>
  <Words>1243</Words>
  <Application>Microsoft Office PowerPoint</Application>
  <PresentationFormat>全屏显示(4:3)</PresentationFormat>
  <Paragraphs>332</Paragraphs>
  <Slides>34</Slides>
  <Notes>34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39" baseType="lpstr">
      <vt:lpstr>MS PGothic</vt:lpstr>
      <vt:lpstr>微软雅黑</vt:lpstr>
      <vt:lpstr>Arial</vt:lpstr>
      <vt:lpstr>Times New Roman</vt:lpstr>
      <vt:lpstr>802-11-Submission</vt:lpstr>
      <vt:lpstr>TGbf Motions List</vt:lpstr>
      <vt:lpstr>IEEE 802.11 Task Group bf WLAN Sensing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>Marvell Semiconductor Inc.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19/0543r12</dc:title>
  <dc:subject>Task Group AY November 2015 Meeting Agenda</dc:subject>
  <dc:creator>Edward Au</dc:creator>
  <cp:keywords>March, April, May 2019</cp:keywords>
  <dc:description/>
  <cp:lastModifiedBy>Hanxiao (Tony, WT Lab)</cp:lastModifiedBy>
  <cp:revision>4516</cp:revision>
  <cp:lastPrinted>2014-11-04T15:04:57Z</cp:lastPrinted>
  <dcterms:created xsi:type="dcterms:W3CDTF">2007-04-17T18:10:23Z</dcterms:created>
  <dcterms:modified xsi:type="dcterms:W3CDTF">2021-03-29T01:34:36Z</dcterms:modified>
  <cp:category>Agenda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(3)ceswxzBrIWEUxtFHWrP8qr4DqR8N2z9SDkWoxZBnNbHWJN0DLL4cXLhbA6KxA7rvMC8LzKdn
awf8gT92tm1oSfv/O309eNQEf+vGjtIV2CZsmqLxpjGgKW4TukOuZPoicbApmCFxipxhIq/y
1s6eK+7GV845r7Ge6DJ4FhmAi4oQ52d3FTFO987xImw9w+dnWPn0iSGAR/qvps1/+eqiYxyv
p8A131EU6c107hZa19</vt:lpwstr>
  </property>
  <property fmtid="{D5CDD505-2E9C-101B-9397-08002B2CF9AE}" pid="27" name="_2015_ms_pID_7253431">
    <vt:lpwstr>u1EE1LAk/VdioEBeyJhcgHFY+7BZu94NorjAsqgLUtYnskmKpe0OgG
A5j2u/5ldttoiWERHzcr8fduKGQFwPS2tgh6rOAYig2Sl2c2//8cseEzgV+JLvRPmjILajx+
Nmx4RMteP4JN+RfI5hsKbPwLVeLbpiE2cfzKCnZBk3YPq4xg7Unp+3hj7I9R1ot6j8amsmUF
7b2IT6aMp4EX886dy1MIQr5bCIwjzaxctBBH</vt:lpwstr>
  </property>
  <property fmtid="{D5CDD505-2E9C-101B-9397-08002B2CF9AE}" pid="28" name="_2015_ms_pID_7253432">
    <vt:lpwstr>iQ==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1605017278</vt:lpwstr>
  </property>
</Properties>
</file>