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28" r:id="rId16"/>
    <p:sldId id="332" r:id="rId17"/>
    <p:sldId id="334" r:id="rId18"/>
    <p:sldId id="335" r:id="rId19"/>
    <p:sldId id="314" r:id="rId20"/>
    <p:sldId id="264" r:id="rId21"/>
    <p:sldId id="336" r:id="rId22"/>
    <p:sldId id="324" r:id="rId23"/>
    <p:sldId id="333" r:id="rId24"/>
    <p:sldId id="322"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802.11-20/1870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802.11-20/1870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802.11-20/1870</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802.11-20/1870</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802.11-20/1870</a:t>
            </a:r>
            <a:endParaRPr lang="en-US"/>
          </a:p>
        </p:txBody>
      </p:sp>
      <p:sp>
        <p:nvSpPr>
          <p:cNvPr id="5" name="Rectangle 3"/>
          <p:cNvSpPr>
            <a:spLocks noGrp="1" noChangeArrowheads="1"/>
          </p:cNvSpPr>
          <p:nvPr>
            <p:ph type="dt"/>
          </p:nvPr>
        </p:nvSpPr>
        <p:spPr>
          <a:ln/>
        </p:spPr>
        <p:txBody>
          <a:bodyPr/>
          <a:lstStyle/>
          <a:p>
            <a:r>
              <a:rPr lang="en-GB"/>
              <a:t>November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802.11-20/1870r0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November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17,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2020-10-17</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49"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Straw Polls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08233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104411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454202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178449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November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November 17,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November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42F5-92CA-B44D-9845-3250F249976C}"/>
              </a:ext>
            </a:extLst>
          </p:cNvPr>
          <p:cNvSpPr>
            <a:spLocks noGrp="1"/>
          </p:cNvSpPr>
          <p:nvPr>
            <p:ph type="title"/>
          </p:nvPr>
        </p:nvSpPr>
        <p:spPr/>
        <p:txBody>
          <a:bodyPr/>
          <a:lstStyle/>
          <a:p>
            <a:r>
              <a:rPr lang="de-DE" dirty="0" err="1"/>
              <a:t>Telco</a:t>
            </a:r>
            <a:r>
              <a:rPr lang="de-DE" dirty="0"/>
              <a:t> Schedule Nov 2020 – Jan 2021</a:t>
            </a:r>
          </a:p>
        </p:txBody>
      </p:sp>
      <p:sp>
        <p:nvSpPr>
          <p:cNvPr id="3" name="Content Placeholder 2">
            <a:extLst>
              <a:ext uri="{FF2B5EF4-FFF2-40B4-BE49-F238E27FC236}">
                <a16:creationId xmlns:a16="http://schemas.microsoft.com/office/drawing/2014/main" id="{1F7FAA42-9544-654E-A2CC-BFD60075D65B}"/>
              </a:ext>
            </a:extLst>
          </p:cNvPr>
          <p:cNvSpPr>
            <a:spLocks noGrp="1"/>
          </p:cNvSpPr>
          <p:nvPr>
            <p:ph idx="1"/>
          </p:nvPr>
        </p:nvSpPr>
        <p:spPr/>
        <p:txBody>
          <a:bodyPr/>
          <a:lstStyle/>
          <a:p>
            <a:r>
              <a:rPr lang="en-US" dirty="0"/>
              <a:t>Tuesdays, 10:00h ET, Duration 1 hour</a:t>
            </a:r>
          </a:p>
          <a:p>
            <a:endParaRPr lang="en-US" dirty="0"/>
          </a:p>
          <a:p>
            <a:r>
              <a:rPr lang="en-US" dirty="0"/>
              <a:t>November 17, 24 (potentially joint call with ARC, </a:t>
            </a:r>
            <a:r>
              <a:rPr lang="en-US" dirty="0" err="1"/>
              <a:t>tbd</a:t>
            </a:r>
            <a:r>
              <a:rPr lang="en-US" dirty="0"/>
              <a:t>.)</a:t>
            </a:r>
          </a:p>
          <a:p>
            <a:r>
              <a:rPr lang="en-US" dirty="0"/>
              <a:t>December 1, 8, 15</a:t>
            </a:r>
          </a:p>
          <a:p>
            <a:r>
              <a:rPr lang="en-US" dirty="0"/>
              <a:t>January 5</a:t>
            </a:r>
          </a:p>
          <a:p>
            <a:endParaRPr lang="en-US" dirty="0"/>
          </a:p>
          <a:p>
            <a:r>
              <a:rPr lang="en-US" dirty="0"/>
              <a:t>Note – January interim meeting Jan 11-15 (planned)</a:t>
            </a:r>
          </a:p>
        </p:txBody>
      </p:sp>
      <p:sp>
        <p:nvSpPr>
          <p:cNvPr id="4" name="Slide Number Placeholder 3">
            <a:extLst>
              <a:ext uri="{FF2B5EF4-FFF2-40B4-BE49-F238E27FC236}">
                <a16:creationId xmlns:a16="http://schemas.microsoft.com/office/drawing/2014/main" id="{A54F3522-5000-B643-ACD4-CBB43E2D17F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F644499-A671-264A-B8BE-D2358C598C7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65A79D9-1AFB-AC4E-ABCC-8740685160F8}"/>
              </a:ext>
            </a:extLst>
          </p:cNvPr>
          <p:cNvSpPr>
            <a:spLocks noGrp="1"/>
          </p:cNvSpPr>
          <p:nvPr>
            <p:ph type="dt" idx="15"/>
          </p:nvPr>
        </p:nvSpPr>
        <p:spPr/>
        <p:txBody>
          <a:bodyPr/>
          <a:lstStyle/>
          <a:p>
            <a:r>
              <a:rPr lang="en-GB"/>
              <a:t>November 2020</a:t>
            </a:r>
            <a:endParaRPr lang="en-GB" dirty="0"/>
          </a:p>
        </p:txBody>
      </p:sp>
    </p:spTree>
    <p:extLst>
      <p:ext uri="{BB962C8B-B14F-4D97-AF65-F5344CB8AC3E}">
        <p14:creationId xmlns:p14="http://schemas.microsoft.com/office/powerpoint/2010/main" val="3978935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Shift following dates by 2-3 months</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July 2021			Form SB Pool</a:t>
            </a:r>
          </a:p>
          <a:p>
            <a:pPr marL="0" indent="0">
              <a:lnSpc>
                <a:spcPct val="80000"/>
              </a:lnSpc>
            </a:pPr>
            <a:r>
              <a:rPr lang="en-US" altLang="en-US" dirty="0">
                <a:solidFill>
                  <a:schemeClr val="tx1"/>
                </a:solidFill>
              </a:rPr>
              <a:t>July 2021			MEC/MDR done</a:t>
            </a:r>
          </a:p>
          <a:p>
            <a:pPr marL="0" indent="0">
              <a:lnSpc>
                <a:spcPct val="80000"/>
              </a:lnSpc>
            </a:pPr>
            <a:r>
              <a:rPr lang="en-US" altLang="en-US" dirty="0">
                <a:solidFill>
                  <a:schemeClr val="tx1"/>
                </a:solidFill>
              </a:rPr>
              <a:t>September 2021	Initial SB</a:t>
            </a:r>
          </a:p>
          <a:p>
            <a:pPr marL="0" indent="0">
              <a:lnSpc>
                <a:spcPct val="80000"/>
              </a:lnSpc>
            </a:pPr>
            <a:r>
              <a:rPr lang="en-US" altLang="en-US" dirty="0">
                <a:solidFill>
                  <a:schemeClr val="tx1"/>
                </a:solidFill>
              </a:rPr>
              <a:t>Jan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2020</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November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November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=m5c3a711924ff4c3e1af8a55fb9374ed0</a:t>
            </a:r>
          </a:p>
          <a:p>
            <a:endParaRPr lang="en-GB" sz="800" dirty="0"/>
          </a:p>
          <a:p>
            <a:r>
              <a:rPr lang="en-GB" sz="800" dirty="0"/>
              <a:t>Meeting number: 173 379 9926</a:t>
            </a:r>
          </a:p>
          <a:p>
            <a:r>
              <a:rPr lang="en-GB" sz="8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a:t>
            </a:r>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lvl="1">
              <a:buFont typeface="Arial" panose="020B0604020202020204" pitchFamily="34" charset="0"/>
              <a:buChar char="•"/>
            </a:pPr>
            <a:endParaRPr lang="en-US" sz="900" dirty="0"/>
          </a:p>
          <a:p>
            <a:pPr>
              <a:buFont typeface="Arial" panose="020B0604020202020204" pitchFamily="34" charset="0"/>
              <a:buChar char="•"/>
            </a:pPr>
            <a:r>
              <a:rPr lang="en-US" sz="1200"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2020</a:t>
            </a:r>
            <a:endParaRPr lang="en-GB" dirty="0"/>
          </a:p>
        </p:txBody>
      </p:sp>
      <p:graphicFrame>
        <p:nvGraphicFramePr>
          <p:cNvPr id="7" name="Table 6">
            <a:extLst>
              <a:ext uri="{FF2B5EF4-FFF2-40B4-BE49-F238E27FC236}">
                <a16:creationId xmlns:a16="http://schemas.microsoft.com/office/drawing/2014/main" id="{36CC2879-96B6-224A-804F-E109AB59AD16}"/>
              </a:ext>
            </a:extLst>
          </p:cNvPr>
          <p:cNvGraphicFramePr>
            <a:graphicFrameLocks noGrp="1"/>
          </p:cNvGraphicFramePr>
          <p:nvPr>
            <p:extLst>
              <p:ext uri="{D42A27DB-BD31-4B8C-83A1-F6EECF244321}">
                <p14:modId xmlns:p14="http://schemas.microsoft.com/office/powerpoint/2010/main" val="2230218857"/>
              </p:ext>
            </p:extLst>
          </p:nvPr>
        </p:nvGraphicFramePr>
        <p:xfrm>
          <a:off x="1634324" y="3075806"/>
          <a:ext cx="5969000" cy="495300"/>
        </p:xfrm>
        <a:graphic>
          <a:graphicData uri="http://schemas.openxmlformats.org/drawingml/2006/table">
            <a:tbl>
              <a:tblPr>
                <a:tableStyleId>{5C22544A-7EE6-4342-B048-85BDC9FD1C3A}</a:tableStyleId>
              </a:tblPr>
              <a:tblGrid>
                <a:gridCol w="431800">
                  <a:extLst>
                    <a:ext uri="{9D8B030D-6E8A-4147-A177-3AD203B41FA5}">
                      <a16:colId xmlns:a16="http://schemas.microsoft.com/office/drawing/2014/main" val="1713749672"/>
                    </a:ext>
                  </a:extLst>
                </a:gridCol>
                <a:gridCol w="431800">
                  <a:extLst>
                    <a:ext uri="{9D8B030D-6E8A-4147-A177-3AD203B41FA5}">
                      <a16:colId xmlns:a16="http://schemas.microsoft.com/office/drawing/2014/main" val="2069692530"/>
                    </a:ext>
                  </a:extLst>
                </a:gridCol>
                <a:gridCol w="431800">
                  <a:extLst>
                    <a:ext uri="{9D8B030D-6E8A-4147-A177-3AD203B41FA5}">
                      <a16:colId xmlns:a16="http://schemas.microsoft.com/office/drawing/2014/main" val="696016701"/>
                    </a:ext>
                  </a:extLst>
                </a:gridCol>
                <a:gridCol w="2336800">
                  <a:extLst>
                    <a:ext uri="{9D8B030D-6E8A-4147-A177-3AD203B41FA5}">
                      <a16:colId xmlns:a16="http://schemas.microsoft.com/office/drawing/2014/main" val="1324043391"/>
                    </a:ext>
                  </a:extLst>
                </a:gridCol>
                <a:gridCol w="2336800">
                  <a:extLst>
                    <a:ext uri="{9D8B030D-6E8A-4147-A177-3AD203B41FA5}">
                      <a16:colId xmlns:a16="http://schemas.microsoft.com/office/drawing/2014/main" val="4183978566"/>
                    </a:ext>
                  </a:extLst>
                </a:gridCol>
              </a:tblGrid>
              <a:tr h="165100">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79921276"/>
                  </a:ext>
                </a:extLst>
              </a:tr>
              <a:tr h="165100">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1861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UL Architecture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35617515"/>
                  </a:ext>
                </a:extLst>
              </a:tr>
              <a:tr h="165100">
                <a:tc>
                  <a:txBody>
                    <a:bodyPr/>
                    <a:lstStyle/>
                    <a:p>
                      <a:pPr algn="r" fontAlgn="b"/>
                      <a:r>
                        <a:rPr lang="en-GB" sz="1000" u="none" strike="noStrike">
                          <a:effectLst/>
                        </a:rPr>
                        <a:t>2020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1781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3</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DL Architecture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279177193"/>
                  </a:ext>
                </a:extLst>
              </a:tr>
            </a:tbl>
          </a:graphicData>
        </a:graphic>
      </p:graphicFrame>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1497</TotalTime>
  <Words>1830</Words>
  <Application>Microsoft Macintosh PowerPoint</Application>
  <PresentationFormat>On-screen Show (16:9)</PresentationFormat>
  <Paragraphs>248</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November 17,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Polls</vt:lpstr>
      <vt:lpstr>Editor’s Report</vt:lpstr>
      <vt:lpstr>Submissions</vt:lpstr>
      <vt:lpstr>AOB</vt:lpstr>
      <vt:lpstr>Adjourn</vt:lpstr>
      <vt:lpstr>References</vt:lpstr>
      <vt:lpstr>Telco Schedule Nov 2020 – Jan 2021</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138</cp:revision>
  <cp:lastPrinted>1601-01-01T00:00:00Z</cp:lastPrinted>
  <dcterms:created xsi:type="dcterms:W3CDTF">2020-02-25T15:01:23Z</dcterms:created>
  <dcterms:modified xsi:type="dcterms:W3CDTF">2020-11-17T12:39:35Z</dcterms:modified>
  <cp:category/>
</cp:coreProperties>
</file>