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31" r:id="rId2"/>
    <p:sldId id="700" r:id="rId3"/>
    <p:sldId id="721" r:id="rId4"/>
    <p:sldId id="705" r:id="rId5"/>
    <p:sldId id="720" r:id="rId6"/>
    <p:sldId id="722" r:id="rId7"/>
    <p:sldId id="707" r:id="rId8"/>
    <p:sldId id="719" r:id="rId9"/>
    <p:sldId id="723" r:id="rId10"/>
    <p:sldId id="346" r:id="rId1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D561E52E-98A1-4E32-B064-4A068AF19C10}">
          <p14:sldIdLst>
            <p14:sldId id="331"/>
            <p14:sldId id="700"/>
            <p14:sldId id="721"/>
            <p14:sldId id="705"/>
            <p14:sldId id="720"/>
            <p14:sldId id="722"/>
            <p14:sldId id="707"/>
            <p14:sldId id="719"/>
            <p14:sldId id="723"/>
            <p14:sldId id="34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Brian Hart (brianh)" initials="BH(" lastIdx="10" clrIdx="3">
    <p:extLst>
      <p:ext uri="{19B8F6BF-5375-455C-9EA6-DF929625EA0E}">
        <p15:presenceInfo xmlns:p15="http://schemas.microsoft.com/office/powerpoint/2012/main" userId="S::brianh@cisco.com::b480e93f-9b7e-426d-89cd-28bc03e9a0d0" providerId="AD"/>
      </p:ext>
    </p:extLst>
  </p:cmAuthor>
  <p:cmAuthor id="5" name="Pooya Monajemi (pmonajem)" initials="PM(" lastIdx="2" clrIdx="4">
    <p:extLst>
      <p:ext uri="{19B8F6BF-5375-455C-9EA6-DF929625EA0E}">
        <p15:presenceInfo xmlns:p15="http://schemas.microsoft.com/office/powerpoint/2012/main" userId="S::pmonajem@cisco.com::f3517947-8623-45ec-8a63-b9bc55f5e04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240" autoAdjust="0"/>
    <p:restoredTop sz="97520" autoAdjust="0"/>
  </p:normalViewPr>
  <p:slideViewPr>
    <p:cSldViewPr>
      <p:cViewPr varScale="1">
        <p:scale>
          <a:sx n="168" d="100"/>
          <a:sy n="168" d="100"/>
        </p:scale>
        <p:origin x="2076" y="126"/>
      </p:cViewPr>
      <p:guideLst>
        <p:guide orient="horz" pos="2160"/>
        <p:guide pos="2880"/>
      </p:guideLst>
    </p:cSldViewPr>
  </p:slideViewPr>
  <p:outlineViewPr>
    <p:cViewPr>
      <p:scale>
        <a:sx n="50" d="100"/>
        <a:sy n="50" d="100"/>
      </p:scale>
      <p:origin x="0" y="-2676"/>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5490" y="64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4005786" y="203656"/>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802.11-20/000r1</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April 2020</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Pooya Monajemi (Cisco)</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April 2020</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Pooya Monajemi (Cisco)</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 name="Header Placeholder 3">
            <a:extLst>
              <a:ext uri="{FF2B5EF4-FFF2-40B4-BE49-F238E27FC236}">
                <a16:creationId xmlns:a16="http://schemas.microsoft.com/office/drawing/2014/main" id="{B351C5C6-95C4-412A-BE89-304B45054EF6}"/>
              </a:ext>
            </a:extLst>
          </p:cNvPr>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April 2020</a:t>
            </a:r>
            <a:endParaRPr lang="en-GB" altLang="en-US" sz="1400"/>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Pooya Monajemi (Cisco)</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 name="Header Placeholder 1">
            <a:extLst>
              <a:ext uri="{FF2B5EF4-FFF2-40B4-BE49-F238E27FC236}">
                <a16:creationId xmlns:a16="http://schemas.microsoft.com/office/drawing/2014/main" id="{FF981657-9AC3-4833-B57B-8657FD1867D8}"/>
              </a:ext>
            </a:extLst>
          </p:cNvPr>
          <p:cNvSpPr>
            <a:spLocks noGrp="1"/>
          </p:cNvSpPr>
          <p:nvPr>
            <p:ph type="hdr" sz="quarter"/>
          </p:nvPr>
        </p:nvSpPr>
        <p:spPr>
          <a:xfrm>
            <a:off x="3328988" y="120650"/>
            <a:ext cx="2825750" cy="212725"/>
          </a:xfrm>
          <a:prstGeom prst="rect">
            <a:avLst/>
          </a:prstGeom>
        </p:spPr>
        <p:txBody>
          <a:bodyPr/>
          <a:lstStyle/>
          <a:p>
            <a:pPr>
              <a:defRPr/>
            </a:pPr>
            <a:r>
              <a:rPr lang="en-GB"/>
              <a:t>doc.: IEEE 802.11-20/000r0</a:t>
            </a:r>
            <a:endParaRPr lang="en-GB" dirty="0"/>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16918" cy="276999"/>
          </a:xfrm>
        </p:spPr>
        <p:txBody>
          <a:bodyPr/>
          <a:lstStyle>
            <a:lvl1pPr>
              <a:defRPr/>
            </a:lvl1pPr>
          </a:lstStyle>
          <a:p>
            <a:pPr>
              <a:defRPr/>
            </a:pPr>
            <a:r>
              <a:rPr lang="en-US" altLang="zh-CN" dirty="0"/>
              <a:t>Nov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Pooya Monajemi, Cisco</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dirty="0"/>
              <a:t>Nov 2020</a:t>
            </a:r>
            <a:endParaRPr lang="en-GB" altLang="en-US" dirty="0"/>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dirty="0"/>
              <a:t>Nov 2020</a:t>
            </a:r>
            <a:endParaRPr lang="en-GB" altLang="en-US" dirty="0"/>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11/16/2020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B78260D3-AC31-4591-890D-221F3E5D738B}"/>
              </a:ext>
            </a:extLst>
          </p:cNvPr>
          <p:cNvSpPr>
            <a:spLocks noGrp="1"/>
          </p:cNvSpPr>
          <p:nvPr>
            <p:ph type="title"/>
          </p:nvPr>
        </p:nvSpPr>
        <p:spPr/>
        <p:txBody>
          <a:bodyPr/>
          <a:lstStyle/>
          <a:p>
            <a:r>
              <a:rPr lang="en-US" dirty="0"/>
              <a:t>Click to edit Master title style</a:t>
            </a:r>
          </a:p>
        </p:txBody>
      </p:sp>
      <p:sp>
        <p:nvSpPr>
          <p:cNvPr id="5" name="Date Placeholder 4">
            <a:extLst>
              <a:ext uri="{FF2B5EF4-FFF2-40B4-BE49-F238E27FC236}">
                <a16:creationId xmlns:a16="http://schemas.microsoft.com/office/drawing/2014/main" id="{690FC0F9-00E9-49FF-A949-E9FEE6F22F70}"/>
              </a:ext>
            </a:extLst>
          </p:cNvPr>
          <p:cNvSpPr>
            <a:spLocks noGrp="1"/>
          </p:cNvSpPr>
          <p:nvPr>
            <p:ph type="dt" sz="half" idx="10"/>
          </p:nvPr>
        </p:nvSpPr>
        <p:spPr>
          <a:xfrm>
            <a:off x="696913" y="332601"/>
            <a:ext cx="916918" cy="276999"/>
          </a:xfrm>
        </p:spPr>
        <p:txBody>
          <a:bodyPr/>
          <a:lstStyle/>
          <a:p>
            <a:pPr>
              <a:defRPr/>
            </a:pPr>
            <a:r>
              <a:rPr lang="en-US" altLang="zh-CN" dirty="0"/>
              <a:t>Nov 2020</a:t>
            </a:r>
            <a:endParaRPr lang="en-GB" altLang="en-US" dirty="0"/>
          </a:p>
        </p:txBody>
      </p:sp>
      <p:sp>
        <p:nvSpPr>
          <p:cNvPr id="6" name="Footer Placeholder 5">
            <a:extLst>
              <a:ext uri="{FF2B5EF4-FFF2-40B4-BE49-F238E27FC236}">
                <a16:creationId xmlns:a16="http://schemas.microsoft.com/office/drawing/2014/main" id="{8113C111-F8F2-4585-B99B-AA7DD2EFEFA2}"/>
              </a:ext>
            </a:extLst>
          </p:cNvPr>
          <p:cNvSpPr>
            <a:spLocks noGrp="1"/>
          </p:cNvSpPr>
          <p:nvPr>
            <p:ph type="ftr" sz="quarter" idx="11"/>
          </p:nvPr>
        </p:nvSpPr>
        <p:spPr/>
        <p:txBody>
          <a:bodyPr/>
          <a:lstStyle/>
          <a:p>
            <a:pPr>
              <a:defRPr/>
            </a:pPr>
            <a:r>
              <a:rPr lang="en-GB"/>
              <a:t>Pooya Monajemi, Cisco</a:t>
            </a:r>
            <a:endParaRPr lang="en-GB" dirty="0"/>
          </a:p>
        </p:txBody>
      </p:sp>
      <p:sp>
        <p:nvSpPr>
          <p:cNvPr id="10" name="Slide Number Placeholder 9">
            <a:extLst>
              <a:ext uri="{FF2B5EF4-FFF2-40B4-BE49-F238E27FC236}">
                <a16:creationId xmlns:a16="http://schemas.microsoft.com/office/drawing/2014/main" id="{D6F573DE-8D4F-4653-8906-71954470D7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8" name="Title 7">
            <a:extLst>
              <a:ext uri="{FF2B5EF4-FFF2-40B4-BE49-F238E27FC236}">
                <a16:creationId xmlns:a16="http://schemas.microsoft.com/office/drawing/2014/main" id="{04A4ADCC-1FF2-43A0-8B51-D9DAAACC5A09}"/>
              </a:ext>
            </a:extLst>
          </p:cNvPr>
          <p:cNvSpPr>
            <a:spLocks noGrp="1"/>
          </p:cNvSpPr>
          <p:nvPr>
            <p:ph type="title"/>
          </p:nvPr>
        </p:nvSpPr>
        <p:spPr/>
        <p:txBody>
          <a:bodyPr/>
          <a:lstStyle/>
          <a:p>
            <a:r>
              <a:rPr lang="en-US"/>
              <a:t>Click to edit Master title style</a:t>
            </a:r>
          </a:p>
        </p:txBody>
      </p:sp>
      <p:sp>
        <p:nvSpPr>
          <p:cNvPr id="9" name="Date Placeholder 8">
            <a:extLst>
              <a:ext uri="{FF2B5EF4-FFF2-40B4-BE49-F238E27FC236}">
                <a16:creationId xmlns:a16="http://schemas.microsoft.com/office/drawing/2014/main" id="{3FA9DA5C-C5FA-489F-B433-4654D4901776}"/>
              </a:ext>
            </a:extLst>
          </p:cNvPr>
          <p:cNvSpPr>
            <a:spLocks noGrp="1"/>
          </p:cNvSpPr>
          <p:nvPr>
            <p:ph type="dt" sz="half" idx="10"/>
          </p:nvPr>
        </p:nvSpPr>
        <p:spPr>
          <a:xfrm>
            <a:off x="696913" y="332601"/>
            <a:ext cx="916918" cy="276999"/>
          </a:xfrm>
        </p:spPr>
        <p:txBody>
          <a:bodyPr/>
          <a:lstStyle/>
          <a:p>
            <a:pPr>
              <a:defRPr/>
            </a:pPr>
            <a:r>
              <a:rPr lang="en-US" altLang="zh-CN" dirty="0"/>
              <a:t>Nov 2020</a:t>
            </a:r>
            <a:endParaRPr lang="en-GB" altLang="en-US" dirty="0"/>
          </a:p>
        </p:txBody>
      </p:sp>
      <p:sp>
        <p:nvSpPr>
          <p:cNvPr id="10" name="Footer Placeholder 9">
            <a:extLst>
              <a:ext uri="{FF2B5EF4-FFF2-40B4-BE49-F238E27FC236}">
                <a16:creationId xmlns:a16="http://schemas.microsoft.com/office/drawing/2014/main" id="{A54B12E4-AA6F-427A-B013-DA308BE992D1}"/>
              </a:ext>
            </a:extLst>
          </p:cNvPr>
          <p:cNvSpPr>
            <a:spLocks noGrp="1"/>
          </p:cNvSpPr>
          <p:nvPr>
            <p:ph type="ftr" sz="quarter" idx="11"/>
          </p:nvPr>
        </p:nvSpPr>
        <p:spPr/>
        <p:txBody>
          <a:bodyPr/>
          <a:lstStyle/>
          <a:p>
            <a:pPr>
              <a:defRPr/>
            </a:pPr>
            <a:r>
              <a:rPr lang="en-GB"/>
              <a:t>Pooya Monajemi, Cisco</a:t>
            </a:r>
            <a:endParaRPr lang="en-GB" dirty="0"/>
          </a:p>
        </p:txBody>
      </p:sp>
      <p:sp>
        <p:nvSpPr>
          <p:cNvPr id="11" name="Slide Number Placeholder 10">
            <a:extLst>
              <a:ext uri="{FF2B5EF4-FFF2-40B4-BE49-F238E27FC236}">
                <a16:creationId xmlns:a16="http://schemas.microsoft.com/office/drawing/2014/main" id="{92FAAB07-1365-4402-A022-35BD6293497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3" y="332601"/>
            <a:ext cx="916918" cy="276999"/>
          </a:xfrm>
        </p:spPr>
        <p:txBody>
          <a:bodyPr/>
          <a:lstStyle>
            <a:lvl1pPr>
              <a:defRPr/>
            </a:lvl1pPr>
          </a:lstStyle>
          <a:p>
            <a:pPr>
              <a:defRPr/>
            </a:pPr>
            <a:r>
              <a:rPr lang="en-US" altLang="zh-CN" dirty="0"/>
              <a:t>Nov 2020</a:t>
            </a:r>
            <a:endParaRPr lang="en-GB" altLang="en-US" dirty="0"/>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3" y="332601"/>
            <a:ext cx="916918" cy="276999"/>
          </a:xfrm>
        </p:spPr>
        <p:txBody>
          <a:bodyPr/>
          <a:lstStyle>
            <a:lvl1pPr>
              <a:defRPr/>
            </a:lvl1pPr>
          </a:lstStyle>
          <a:p>
            <a:pPr>
              <a:defRPr/>
            </a:pPr>
            <a:r>
              <a:rPr lang="en-US" altLang="zh-CN" dirty="0"/>
              <a:t>Nov 2020</a:t>
            </a:r>
            <a:endParaRPr lang="en-GB" altLang="en-US" dirty="0"/>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3" y="332601"/>
            <a:ext cx="916918" cy="276999"/>
          </a:xfrm>
        </p:spPr>
        <p:txBody>
          <a:bodyPr/>
          <a:lstStyle>
            <a:lvl1pPr>
              <a:defRPr/>
            </a:lvl1pPr>
          </a:lstStyle>
          <a:p>
            <a:pPr>
              <a:defRPr/>
            </a:pPr>
            <a:r>
              <a:rPr lang="en-US" altLang="zh-CN" dirty="0"/>
              <a:t>Nov 2020</a:t>
            </a:r>
            <a:endParaRPr lang="en-GB" alt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dirty="0"/>
              <a:t>Nov 2020</a:t>
            </a:r>
            <a:endParaRPr lang="en-GB" altLang="en-US" dirty="0"/>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dirty="0"/>
              <a:t>Nov 2020</a:t>
            </a:r>
            <a:endParaRPr lang="en-GB" altLang="en-US" dirty="0"/>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dirty="0"/>
              <a:t>Nov 2020</a:t>
            </a:r>
            <a:endParaRPr lang="en-GB" altLang="en-US" dirty="0"/>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Nov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Pooya Monajemi, Cisco</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802.11-20/1862r0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altLang="zh-CN" dirty="0"/>
              <a:t>Complete BSS Update Report Indication</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2020-11-05</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7057941" y="6475413"/>
            <a:ext cx="1485984" cy="184666"/>
          </a:xfrm>
        </p:spPr>
        <p:txBody>
          <a:bodyPr/>
          <a:lstStyle/>
          <a:p>
            <a:pPr>
              <a:defRPr/>
            </a:pPr>
            <a:r>
              <a:rPr lang="en-GB" dirty="0"/>
              <a:t>Pooya Monajemi, Cisco</a:t>
            </a:r>
          </a:p>
        </p:txBody>
      </p:sp>
      <p:graphicFrame>
        <p:nvGraphicFramePr>
          <p:cNvPr id="9" name="Table 8">
            <a:extLst>
              <a:ext uri="{FF2B5EF4-FFF2-40B4-BE49-F238E27FC236}">
                <a16:creationId xmlns:a16="http://schemas.microsoft.com/office/drawing/2014/main" id="{AD0CABEE-34EC-4CC0-ADE2-E78A81E3D83A}"/>
              </a:ext>
            </a:extLst>
          </p:cNvPr>
          <p:cNvGraphicFramePr>
            <a:graphicFrameLocks noGrp="1"/>
          </p:cNvGraphicFramePr>
          <p:nvPr>
            <p:extLst>
              <p:ext uri="{D42A27DB-BD31-4B8C-83A1-F6EECF244321}">
                <p14:modId xmlns:p14="http://schemas.microsoft.com/office/powerpoint/2010/main" val="3897431972"/>
              </p:ext>
            </p:extLst>
          </p:nvPr>
        </p:nvGraphicFramePr>
        <p:xfrm>
          <a:off x="696913" y="2931448"/>
          <a:ext cx="7772402" cy="1582332"/>
        </p:xfrm>
        <a:graphic>
          <a:graphicData uri="http://schemas.openxmlformats.org/drawingml/2006/table">
            <a:tbl>
              <a:tblPr firstRow="1" bandRow="1">
                <a:tableStyleId>{21E4AEA4-8DFA-4A89-87EB-49C32662AFE0}</a:tableStyleId>
              </a:tblPr>
              <a:tblGrid>
                <a:gridCol w="1522429">
                  <a:extLst>
                    <a:ext uri="{9D8B030D-6E8A-4147-A177-3AD203B41FA5}">
                      <a16:colId xmlns:a16="http://schemas.microsoft.com/office/drawing/2014/main" val="20000"/>
                    </a:ext>
                  </a:extLst>
                </a:gridCol>
                <a:gridCol w="1041662">
                  <a:extLst>
                    <a:ext uri="{9D8B030D-6E8A-4147-A177-3AD203B41FA5}">
                      <a16:colId xmlns:a16="http://schemas.microsoft.com/office/drawing/2014/main" val="20001"/>
                    </a:ext>
                  </a:extLst>
                </a:gridCol>
                <a:gridCol w="2163452">
                  <a:extLst>
                    <a:ext uri="{9D8B030D-6E8A-4147-A177-3AD203B41FA5}">
                      <a16:colId xmlns:a16="http://schemas.microsoft.com/office/drawing/2014/main" val="20002"/>
                    </a:ext>
                  </a:extLst>
                </a:gridCol>
                <a:gridCol w="721151">
                  <a:extLst>
                    <a:ext uri="{9D8B030D-6E8A-4147-A177-3AD203B41FA5}">
                      <a16:colId xmlns:a16="http://schemas.microsoft.com/office/drawing/2014/main" val="20003"/>
                    </a:ext>
                  </a:extLst>
                </a:gridCol>
                <a:gridCol w="2323708">
                  <a:extLst>
                    <a:ext uri="{9D8B030D-6E8A-4147-A177-3AD203B41FA5}">
                      <a16:colId xmlns:a16="http://schemas.microsoft.com/office/drawing/2014/main" val="20004"/>
                    </a:ext>
                  </a:extLst>
                </a:gridCol>
              </a:tblGrid>
              <a:tr h="73011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Pooya Monajemi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100" dirty="0"/>
                        <a:t>Cisco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pmonajem@cisco.com</a:t>
                      </a:r>
                    </a:p>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9153592"/>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Brian Hart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brianh@cisco.com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9015980"/>
                  </a:ext>
                </a:extLst>
              </a:tr>
            </a:tbl>
          </a:graphicData>
        </a:graphic>
      </p:graphicFrame>
      <p:sp>
        <p:nvSpPr>
          <p:cNvPr id="3" name="Date Placeholder 2">
            <a:extLst>
              <a:ext uri="{FF2B5EF4-FFF2-40B4-BE49-F238E27FC236}">
                <a16:creationId xmlns:a16="http://schemas.microsoft.com/office/drawing/2014/main" id="{60D59E18-8194-4B58-B368-24B33C4755CA}"/>
              </a:ext>
            </a:extLst>
          </p:cNvPr>
          <p:cNvSpPr>
            <a:spLocks noGrp="1"/>
          </p:cNvSpPr>
          <p:nvPr>
            <p:ph type="dt" sz="half" idx="10"/>
          </p:nvPr>
        </p:nvSpPr>
        <p:spPr>
          <a:xfrm>
            <a:off x="696913" y="332601"/>
            <a:ext cx="916918" cy="276999"/>
          </a:xfrm>
        </p:spPr>
        <p:txBody>
          <a:bodyPr/>
          <a:lstStyle/>
          <a:p>
            <a:pPr>
              <a:defRPr/>
            </a:pPr>
            <a:r>
              <a:rPr lang="en-US" altLang="zh-CN" dirty="0"/>
              <a:t>Nov 2020</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7772400" cy="1066800"/>
          </a:xfrm>
        </p:spPr>
        <p:txBody>
          <a:bodyPr/>
          <a:lstStyle/>
          <a:p>
            <a:r>
              <a:rPr lang="en-US" altLang="zh-CN" dirty="0"/>
              <a:t>References</a:t>
            </a:r>
            <a:endParaRPr lang="zh-CN" altLang="en-US" dirty="0"/>
          </a:p>
        </p:txBody>
      </p:sp>
      <p:sp>
        <p:nvSpPr>
          <p:cNvPr id="6" name="Content Placeholder 5"/>
          <p:cNvSpPr>
            <a:spLocks noGrp="1"/>
          </p:cNvSpPr>
          <p:nvPr>
            <p:ph idx="1"/>
          </p:nvPr>
        </p:nvSpPr>
        <p:spPr/>
        <p:txBody>
          <a:bodyPr/>
          <a:lstStyle/>
          <a:p>
            <a:r>
              <a:rPr lang="en-US" altLang="zh-CN" dirty="0"/>
              <a:t>[1] 11be</a:t>
            </a:r>
            <a:r>
              <a:rPr lang="zh-CN" altLang="en-US" dirty="0"/>
              <a:t> </a:t>
            </a:r>
            <a:r>
              <a:rPr lang="en-US" altLang="zh-CN" dirty="0"/>
              <a:t>SFD</a:t>
            </a:r>
          </a:p>
          <a:p>
            <a:r>
              <a:rPr lang="en-US" altLang="zh-CN" dirty="0"/>
              <a:t>[2] 11-20/0586r7 </a:t>
            </a:r>
            <a:r>
              <a:rPr lang="en-US" dirty="0">
                <a:solidFill>
                  <a:schemeClr val="tx1"/>
                </a:solidFill>
              </a:rPr>
              <a:t>MLO Indication of Critical Updates</a:t>
            </a:r>
            <a:endParaRPr lang="en-US" altLang="zh-CN" dirty="0"/>
          </a:p>
        </p:txBody>
      </p:sp>
      <p:sp>
        <p:nvSpPr>
          <p:cNvPr id="3" name="Footer Placeholder 2"/>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GB" altLang="en-US"/>
              <a:t>Slide </a:t>
            </a:r>
            <a:fld id="{32E413AC-0033-4B91-B3E5-414687900E6A}" type="slidenum">
              <a:rPr lang="en-GB" altLang="en-US" smtClean="0"/>
              <a:pPr>
                <a:defRPr/>
              </a:pPr>
              <a:t>10</a:t>
            </a:fld>
            <a:endParaRPr lang="en-GB" altLang="en-US"/>
          </a:p>
        </p:txBody>
      </p:sp>
      <p:sp>
        <p:nvSpPr>
          <p:cNvPr id="8" name="Date Placeholder 6">
            <a:extLst>
              <a:ext uri="{FF2B5EF4-FFF2-40B4-BE49-F238E27FC236}">
                <a16:creationId xmlns:a16="http://schemas.microsoft.com/office/drawing/2014/main" id="{B3E2C468-420C-4100-8011-CC87BCCB8466}"/>
              </a:ext>
            </a:extLst>
          </p:cNvPr>
          <p:cNvSpPr>
            <a:spLocks noGrp="1"/>
          </p:cNvSpPr>
          <p:nvPr>
            <p:ph type="dt" sz="half" idx="10"/>
          </p:nvPr>
        </p:nvSpPr>
        <p:spPr>
          <a:xfrm>
            <a:off x="696913" y="332601"/>
            <a:ext cx="916918" cy="276999"/>
          </a:xfrm>
        </p:spPr>
        <p:txBody>
          <a:bodyPr/>
          <a:lstStyle/>
          <a:p>
            <a:pPr>
              <a:defRPr/>
            </a:pPr>
            <a:r>
              <a:rPr lang="en-US" altLang="zh-CN" dirty="0"/>
              <a:t>Nov 2020</a:t>
            </a:r>
            <a:endParaRPr lang="en-GB" altLang="en-US" dirty="0"/>
          </a:p>
        </p:txBody>
      </p:sp>
    </p:spTree>
    <p:extLst>
      <p:ext uri="{BB962C8B-B14F-4D97-AF65-F5344CB8AC3E}">
        <p14:creationId xmlns:p14="http://schemas.microsoft.com/office/powerpoint/2010/main" val="1214083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671C-7EED-4684-932C-6841817EDEB6}"/>
              </a:ext>
            </a:extLst>
          </p:cNvPr>
          <p:cNvSpPr>
            <a:spLocks noGrp="1"/>
          </p:cNvSpPr>
          <p:nvPr>
            <p:ph type="title"/>
          </p:nvPr>
        </p:nvSpPr>
        <p:spPr>
          <a:xfrm>
            <a:off x="685800" y="685800"/>
            <a:ext cx="7772400" cy="1066800"/>
          </a:xfrm>
        </p:spPr>
        <p:txBody>
          <a:bodyPr/>
          <a:lstStyle/>
          <a:p>
            <a:r>
              <a:rPr lang="en-US" dirty="0"/>
              <a:t>Background</a:t>
            </a:r>
          </a:p>
        </p:txBody>
      </p:sp>
      <p:sp>
        <p:nvSpPr>
          <p:cNvPr id="3" name="Content Placeholder 2">
            <a:extLst>
              <a:ext uri="{FF2B5EF4-FFF2-40B4-BE49-F238E27FC236}">
                <a16:creationId xmlns:a16="http://schemas.microsoft.com/office/drawing/2014/main" id="{F5CB1084-DCA4-4A25-BAEB-66BB84C748BE}"/>
              </a:ext>
            </a:extLst>
          </p:cNvPr>
          <p:cNvSpPr>
            <a:spLocks noGrp="1"/>
          </p:cNvSpPr>
          <p:nvPr>
            <p:ph idx="1"/>
          </p:nvPr>
        </p:nvSpPr>
        <p:spPr>
          <a:xfrm>
            <a:off x="685800" y="1834480"/>
            <a:ext cx="7772400" cy="4114800"/>
          </a:xfrm>
        </p:spPr>
        <p:txBody>
          <a:bodyPr/>
          <a:lstStyle/>
          <a:p>
            <a:r>
              <a:rPr lang="en-US" sz="1600" dirty="0"/>
              <a:t>Out of link BSS parameter updates </a:t>
            </a:r>
          </a:p>
          <a:p>
            <a:pPr lvl="1"/>
            <a:r>
              <a:rPr lang="en-US" sz="1200" dirty="0"/>
              <a:t>Addressed by multiple contributions so far</a:t>
            </a:r>
          </a:p>
          <a:p>
            <a:pPr lvl="1"/>
            <a:r>
              <a:rPr lang="en-US" sz="1200" dirty="0"/>
              <a:t>An AP of an AP MLD transmits a Change Sequence Number for each of the other APs belonging to the same AP MLD</a:t>
            </a:r>
          </a:p>
          <a:p>
            <a:pPr lvl="1"/>
            <a:r>
              <a:rPr lang="en-US" sz="1200" dirty="0"/>
              <a:t>CSN updated to notify the client device that another link of the MLD has had updates in critical BSS parameters</a:t>
            </a:r>
          </a:p>
          <a:p>
            <a:pPr lvl="1"/>
            <a:r>
              <a:rPr lang="en-US" sz="1200" dirty="0"/>
              <a:t>Once notified of a update, STA may obtain the out-of-link updates from multiple sources</a:t>
            </a:r>
          </a:p>
          <a:p>
            <a:pPr lvl="2"/>
            <a:r>
              <a:rPr lang="en-US" sz="1100" dirty="0"/>
              <a:t>On-link beacons</a:t>
            </a:r>
          </a:p>
          <a:p>
            <a:pPr lvl="2"/>
            <a:r>
              <a:rPr lang="en-US" sz="1100" dirty="0"/>
              <a:t>Out-of-link beacons</a:t>
            </a:r>
          </a:p>
          <a:p>
            <a:pPr lvl="2"/>
            <a:r>
              <a:rPr lang="en-US" sz="1100" dirty="0"/>
              <a:t>Probe requests</a:t>
            </a:r>
          </a:p>
          <a:p>
            <a:pPr lvl="2"/>
            <a:endParaRPr lang="en-US" sz="1050" dirty="0"/>
          </a:p>
          <a:p>
            <a:pPr marL="457200" lvl="1" indent="0">
              <a:buNone/>
            </a:pPr>
            <a:endParaRPr lang="en-US" sz="1200" dirty="0"/>
          </a:p>
        </p:txBody>
      </p:sp>
      <p:sp>
        <p:nvSpPr>
          <p:cNvPr id="4" name="Footer Placeholder 3">
            <a:extLst>
              <a:ext uri="{FF2B5EF4-FFF2-40B4-BE49-F238E27FC236}">
                <a16:creationId xmlns:a16="http://schemas.microsoft.com/office/drawing/2014/main" id="{B195288E-8C81-42D8-BAB9-6EFDC4AB80F3}"/>
              </a:ext>
            </a:extLst>
          </p:cNvPr>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5" name="Slide Number Placeholder 4">
            <a:extLst>
              <a:ext uri="{FF2B5EF4-FFF2-40B4-BE49-F238E27FC236}">
                <a16:creationId xmlns:a16="http://schemas.microsoft.com/office/drawing/2014/main" id="{86A6E1F5-0A26-45CC-8DD4-E869AEC6034D}"/>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7" name="Date Placeholder 6">
            <a:extLst>
              <a:ext uri="{FF2B5EF4-FFF2-40B4-BE49-F238E27FC236}">
                <a16:creationId xmlns:a16="http://schemas.microsoft.com/office/drawing/2014/main" id="{36F5327B-5C6C-41A7-84ED-01A3977DA7B9}"/>
              </a:ext>
            </a:extLst>
          </p:cNvPr>
          <p:cNvSpPr>
            <a:spLocks noGrp="1"/>
          </p:cNvSpPr>
          <p:nvPr>
            <p:ph type="dt" sz="half" idx="10"/>
          </p:nvPr>
        </p:nvSpPr>
        <p:spPr>
          <a:xfrm>
            <a:off x="696913" y="332601"/>
            <a:ext cx="916918" cy="276999"/>
          </a:xfrm>
        </p:spPr>
        <p:txBody>
          <a:bodyPr/>
          <a:lstStyle/>
          <a:p>
            <a:pPr>
              <a:defRPr/>
            </a:pPr>
            <a:r>
              <a:rPr lang="en-US" altLang="zh-CN" dirty="0"/>
              <a:t>Nov 2020</a:t>
            </a:r>
            <a:endParaRPr lang="en-GB" altLang="en-US" dirty="0"/>
          </a:p>
        </p:txBody>
      </p:sp>
    </p:spTree>
    <p:extLst>
      <p:ext uri="{BB962C8B-B14F-4D97-AF65-F5344CB8AC3E}">
        <p14:creationId xmlns:p14="http://schemas.microsoft.com/office/powerpoint/2010/main" val="2050652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671C-7EED-4684-932C-6841817EDEB6}"/>
              </a:ext>
            </a:extLst>
          </p:cNvPr>
          <p:cNvSpPr>
            <a:spLocks noGrp="1"/>
          </p:cNvSpPr>
          <p:nvPr>
            <p:ph type="title"/>
          </p:nvPr>
        </p:nvSpPr>
        <p:spPr>
          <a:xfrm>
            <a:off x="685800" y="685800"/>
            <a:ext cx="7772400" cy="1066800"/>
          </a:xfrm>
        </p:spPr>
        <p:txBody>
          <a:bodyPr/>
          <a:lstStyle/>
          <a:p>
            <a:r>
              <a:rPr lang="en-US" dirty="0"/>
              <a:t>Probe Storm Problem</a:t>
            </a:r>
          </a:p>
        </p:txBody>
      </p:sp>
      <p:sp>
        <p:nvSpPr>
          <p:cNvPr id="3" name="Content Placeholder 2">
            <a:extLst>
              <a:ext uri="{FF2B5EF4-FFF2-40B4-BE49-F238E27FC236}">
                <a16:creationId xmlns:a16="http://schemas.microsoft.com/office/drawing/2014/main" id="{F5CB1084-DCA4-4A25-BAEB-66BB84C748BE}"/>
              </a:ext>
            </a:extLst>
          </p:cNvPr>
          <p:cNvSpPr>
            <a:spLocks noGrp="1"/>
          </p:cNvSpPr>
          <p:nvPr>
            <p:ph idx="1"/>
          </p:nvPr>
        </p:nvSpPr>
        <p:spPr>
          <a:xfrm>
            <a:off x="685800" y="1700808"/>
            <a:ext cx="7772400" cy="4114800"/>
          </a:xfrm>
        </p:spPr>
        <p:txBody>
          <a:bodyPr/>
          <a:lstStyle/>
          <a:p>
            <a:pPr lvl="2"/>
            <a:endParaRPr lang="en-US" sz="1050" dirty="0"/>
          </a:p>
          <a:p>
            <a:r>
              <a:rPr lang="en-US" sz="1600" dirty="0"/>
              <a:t>Problem : Probe Storms</a:t>
            </a:r>
          </a:p>
          <a:p>
            <a:pPr lvl="1"/>
            <a:r>
              <a:rPr lang="en-US" sz="1200" dirty="0"/>
              <a:t>An indication of update in one link may cause many clients to send probe requests to obtain the updated parameters at the same time</a:t>
            </a:r>
          </a:p>
          <a:p>
            <a:pPr lvl="1"/>
            <a:r>
              <a:rPr lang="en-US" sz="1200" dirty="0"/>
              <a:t>Storm of probes can be very disruptive to medium</a:t>
            </a:r>
          </a:p>
          <a:p>
            <a:pPr marL="457200" lvl="1" indent="0">
              <a:buNone/>
            </a:pPr>
            <a:endParaRPr lang="en-US" sz="1200" dirty="0"/>
          </a:p>
          <a:p>
            <a:pPr marL="857250" lvl="2" indent="0">
              <a:buNone/>
            </a:pPr>
            <a:endParaRPr lang="en-US" sz="1200" dirty="0"/>
          </a:p>
          <a:p>
            <a:pPr marL="457200" lvl="1" indent="0">
              <a:buNone/>
            </a:pPr>
            <a:endParaRPr lang="en-US" sz="1200" dirty="0"/>
          </a:p>
        </p:txBody>
      </p:sp>
      <p:sp>
        <p:nvSpPr>
          <p:cNvPr id="4" name="Footer Placeholder 3">
            <a:extLst>
              <a:ext uri="{FF2B5EF4-FFF2-40B4-BE49-F238E27FC236}">
                <a16:creationId xmlns:a16="http://schemas.microsoft.com/office/drawing/2014/main" id="{B195288E-8C81-42D8-BAB9-6EFDC4AB80F3}"/>
              </a:ext>
            </a:extLst>
          </p:cNvPr>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5" name="Slide Number Placeholder 4">
            <a:extLst>
              <a:ext uri="{FF2B5EF4-FFF2-40B4-BE49-F238E27FC236}">
                <a16:creationId xmlns:a16="http://schemas.microsoft.com/office/drawing/2014/main" id="{86A6E1F5-0A26-45CC-8DD4-E869AEC6034D}"/>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3</a:t>
            </a:fld>
            <a:endParaRPr lang="en-GB" altLang="en-US"/>
          </a:p>
        </p:txBody>
      </p:sp>
      <p:grpSp>
        <p:nvGrpSpPr>
          <p:cNvPr id="6" name="Group 5">
            <a:extLst>
              <a:ext uri="{FF2B5EF4-FFF2-40B4-BE49-F238E27FC236}">
                <a16:creationId xmlns:a16="http://schemas.microsoft.com/office/drawing/2014/main" id="{8344FA92-E2A6-4526-BB8C-AD14CF7DB651}"/>
              </a:ext>
            </a:extLst>
          </p:cNvPr>
          <p:cNvGrpSpPr/>
          <p:nvPr/>
        </p:nvGrpSpPr>
        <p:grpSpPr>
          <a:xfrm>
            <a:off x="1259632" y="3624822"/>
            <a:ext cx="6544965" cy="1786286"/>
            <a:chOff x="979363" y="4514204"/>
            <a:chExt cx="6905005" cy="2116119"/>
          </a:xfrm>
        </p:grpSpPr>
        <p:sp>
          <p:nvSpPr>
            <p:cNvPr id="8" name="Rectangle 7">
              <a:extLst>
                <a:ext uri="{FF2B5EF4-FFF2-40B4-BE49-F238E27FC236}">
                  <a16:creationId xmlns:a16="http://schemas.microsoft.com/office/drawing/2014/main" id="{50C4665F-BA49-4473-8F25-30450579F353}"/>
                </a:ext>
              </a:extLst>
            </p:cNvPr>
            <p:cNvSpPr/>
            <p:nvPr/>
          </p:nvSpPr>
          <p:spPr bwMode="auto">
            <a:xfrm>
              <a:off x="979363" y="4581151"/>
              <a:ext cx="712317" cy="17483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9" name="Straight Connector 8">
              <a:extLst>
                <a:ext uri="{FF2B5EF4-FFF2-40B4-BE49-F238E27FC236}">
                  <a16:creationId xmlns:a16="http://schemas.microsoft.com/office/drawing/2014/main" id="{DE1D60F3-4C59-4C37-982F-C41985C81464}"/>
                </a:ext>
              </a:extLst>
            </p:cNvPr>
            <p:cNvCxnSpPr/>
            <p:nvPr/>
          </p:nvCxnSpPr>
          <p:spPr bwMode="auto">
            <a:xfrm>
              <a:off x="1763688" y="5157192"/>
              <a:ext cx="612068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a:extLst>
                <a:ext uri="{FF2B5EF4-FFF2-40B4-BE49-F238E27FC236}">
                  <a16:creationId xmlns:a16="http://schemas.microsoft.com/office/drawing/2014/main" id="{11603E4F-CDC8-49EB-AA75-4411F2FA59AC}"/>
                </a:ext>
              </a:extLst>
            </p:cNvPr>
            <p:cNvCxnSpPr/>
            <p:nvPr/>
          </p:nvCxnSpPr>
          <p:spPr bwMode="auto">
            <a:xfrm>
              <a:off x="1763688" y="5877293"/>
              <a:ext cx="61206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a:extLst>
                <a:ext uri="{FF2B5EF4-FFF2-40B4-BE49-F238E27FC236}">
                  <a16:creationId xmlns:a16="http://schemas.microsoft.com/office/drawing/2014/main" id="{8A278F07-6E7E-4D4F-9500-3924490D880D}"/>
                </a:ext>
              </a:extLst>
            </p:cNvPr>
            <p:cNvSpPr txBox="1"/>
            <p:nvPr/>
          </p:nvSpPr>
          <p:spPr>
            <a:xfrm>
              <a:off x="1043608" y="4797175"/>
              <a:ext cx="620683" cy="400110"/>
            </a:xfrm>
            <a:prstGeom prst="rect">
              <a:avLst/>
            </a:prstGeom>
            <a:noFill/>
          </p:spPr>
          <p:txBody>
            <a:bodyPr wrap="none" rtlCol="0">
              <a:spAutoFit/>
            </a:bodyPr>
            <a:lstStyle/>
            <a:p>
              <a:r>
                <a:rPr lang="en-US" sz="1000" dirty="0"/>
                <a:t>AP 1</a:t>
              </a:r>
            </a:p>
            <a:p>
              <a:r>
                <a:rPr lang="en-US" sz="1000" dirty="0"/>
                <a:t>Beacons</a:t>
              </a:r>
            </a:p>
          </p:txBody>
        </p:sp>
        <p:sp>
          <p:nvSpPr>
            <p:cNvPr id="12" name="TextBox 11">
              <a:extLst>
                <a:ext uri="{FF2B5EF4-FFF2-40B4-BE49-F238E27FC236}">
                  <a16:creationId xmlns:a16="http://schemas.microsoft.com/office/drawing/2014/main" id="{591C1814-AED2-4183-B30A-CCFB0D4A46B2}"/>
                </a:ext>
              </a:extLst>
            </p:cNvPr>
            <p:cNvSpPr txBox="1"/>
            <p:nvPr/>
          </p:nvSpPr>
          <p:spPr>
            <a:xfrm>
              <a:off x="1043608" y="5517255"/>
              <a:ext cx="620683" cy="400110"/>
            </a:xfrm>
            <a:prstGeom prst="rect">
              <a:avLst/>
            </a:prstGeom>
            <a:noFill/>
          </p:spPr>
          <p:txBody>
            <a:bodyPr wrap="none" rtlCol="0">
              <a:spAutoFit/>
            </a:bodyPr>
            <a:lstStyle/>
            <a:p>
              <a:r>
                <a:rPr lang="en-US" sz="1000" dirty="0"/>
                <a:t>AP 2</a:t>
              </a:r>
            </a:p>
            <a:p>
              <a:r>
                <a:rPr lang="en-US" sz="1000" dirty="0"/>
                <a:t>Beacons</a:t>
              </a:r>
            </a:p>
          </p:txBody>
        </p:sp>
        <p:sp>
          <p:nvSpPr>
            <p:cNvPr id="13" name="Rectangle 12">
              <a:extLst>
                <a:ext uri="{FF2B5EF4-FFF2-40B4-BE49-F238E27FC236}">
                  <a16:creationId xmlns:a16="http://schemas.microsoft.com/office/drawing/2014/main" id="{184B5233-B48B-4642-902B-D8D3D3BD2B16}"/>
                </a:ext>
              </a:extLst>
            </p:cNvPr>
            <p:cNvSpPr/>
            <p:nvPr/>
          </p:nvSpPr>
          <p:spPr bwMode="auto">
            <a:xfrm>
              <a:off x="1979712" y="4941191"/>
              <a:ext cx="216024" cy="216003"/>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5E23A960-2D72-4CDF-B11E-F4E738BF8E88}"/>
                </a:ext>
              </a:extLst>
            </p:cNvPr>
            <p:cNvSpPr/>
            <p:nvPr/>
          </p:nvSpPr>
          <p:spPr bwMode="auto">
            <a:xfrm>
              <a:off x="3569382" y="4941190"/>
              <a:ext cx="216024" cy="216003"/>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B7B83D1B-E181-4DAC-AD4D-FF670BDC96CB}"/>
                </a:ext>
              </a:extLst>
            </p:cNvPr>
            <p:cNvSpPr/>
            <p:nvPr/>
          </p:nvSpPr>
          <p:spPr bwMode="auto">
            <a:xfrm>
              <a:off x="5316710" y="4941189"/>
              <a:ext cx="216024" cy="216003"/>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54EA9B6A-991A-41E2-9507-6AAB475E8485}"/>
                </a:ext>
              </a:extLst>
            </p:cNvPr>
            <p:cNvSpPr/>
            <p:nvPr/>
          </p:nvSpPr>
          <p:spPr bwMode="auto">
            <a:xfrm>
              <a:off x="6956026" y="4941189"/>
              <a:ext cx="216024" cy="216003"/>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7697D3A4-5F29-4237-9B93-DEB9DE242F01}"/>
                </a:ext>
              </a:extLst>
            </p:cNvPr>
            <p:cNvSpPr/>
            <p:nvPr/>
          </p:nvSpPr>
          <p:spPr bwMode="auto">
            <a:xfrm>
              <a:off x="2483768" y="5661292"/>
              <a:ext cx="216024" cy="216003"/>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7F3DB3F9-DCCB-46D3-8686-5B07E9360830}"/>
                </a:ext>
              </a:extLst>
            </p:cNvPr>
            <p:cNvSpPr/>
            <p:nvPr/>
          </p:nvSpPr>
          <p:spPr bwMode="auto">
            <a:xfrm>
              <a:off x="4073438" y="5661291"/>
              <a:ext cx="216025" cy="216003"/>
            </a:xfrm>
            <a:prstGeom prst="rect">
              <a:avLst/>
            </a:prstGeom>
            <a:solidFill>
              <a:schemeClr val="accent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A8A3C304-5D90-4BFC-BD5B-1CFCC9ACA480}"/>
                </a:ext>
              </a:extLst>
            </p:cNvPr>
            <p:cNvSpPr/>
            <p:nvPr/>
          </p:nvSpPr>
          <p:spPr bwMode="auto">
            <a:xfrm>
              <a:off x="5820767" y="5661290"/>
              <a:ext cx="216026" cy="216003"/>
            </a:xfrm>
            <a:prstGeom prst="rect">
              <a:avLst/>
            </a:prstGeom>
            <a:solidFill>
              <a:schemeClr val="accent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B5DB845F-EBD8-49D9-A430-830448D4B974}"/>
                </a:ext>
              </a:extLst>
            </p:cNvPr>
            <p:cNvSpPr/>
            <p:nvPr/>
          </p:nvSpPr>
          <p:spPr bwMode="auto">
            <a:xfrm>
              <a:off x="7460083" y="5661290"/>
              <a:ext cx="216026" cy="216003"/>
            </a:xfrm>
            <a:prstGeom prst="rect">
              <a:avLst/>
            </a:prstGeom>
            <a:solidFill>
              <a:schemeClr val="accent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TextBox 20">
              <a:extLst>
                <a:ext uri="{FF2B5EF4-FFF2-40B4-BE49-F238E27FC236}">
                  <a16:creationId xmlns:a16="http://schemas.microsoft.com/office/drawing/2014/main" id="{3F852035-6207-4BE5-9BFD-4B2247CA7C9F}"/>
                </a:ext>
              </a:extLst>
            </p:cNvPr>
            <p:cNvSpPr txBox="1"/>
            <p:nvPr/>
          </p:nvSpPr>
          <p:spPr>
            <a:xfrm>
              <a:off x="2469970" y="4514204"/>
              <a:ext cx="1149674" cy="253916"/>
            </a:xfrm>
            <a:prstGeom prst="rect">
              <a:avLst/>
            </a:prstGeom>
            <a:noFill/>
          </p:spPr>
          <p:txBody>
            <a:bodyPr wrap="none" rtlCol="0">
              <a:spAutoFit/>
            </a:bodyPr>
            <a:lstStyle/>
            <a:p>
              <a:r>
                <a:rPr lang="en-US" sz="1050" dirty="0"/>
                <a:t>Parameter Update</a:t>
              </a:r>
            </a:p>
          </p:txBody>
        </p:sp>
        <p:cxnSp>
          <p:nvCxnSpPr>
            <p:cNvPr id="22" name="Straight Arrow Connector 21">
              <a:extLst>
                <a:ext uri="{FF2B5EF4-FFF2-40B4-BE49-F238E27FC236}">
                  <a16:creationId xmlns:a16="http://schemas.microsoft.com/office/drawing/2014/main" id="{004A3040-1B5B-42F5-BD44-C4BBD8E854C2}"/>
                </a:ext>
              </a:extLst>
            </p:cNvPr>
            <p:cNvCxnSpPr>
              <a:cxnSpLocks/>
            </p:cNvCxnSpPr>
            <p:nvPr/>
          </p:nvCxnSpPr>
          <p:spPr bwMode="auto">
            <a:xfrm flipH="1">
              <a:off x="4520396" y="4759286"/>
              <a:ext cx="211829" cy="16056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3" name="TextBox 22">
              <a:extLst>
                <a:ext uri="{FF2B5EF4-FFF2-40B4-BE49-F238E27FC236}">
                  <a16:creationId xmlns:a16="http://schemas.microsoft.com/office/drawing/2014/main" id="{5AD2CE3C-5646-4A4A-90C1-99E676D38B09}"/>
                </a:ext>
              </a:extLst>
            </p:cNvPr>
            <p:cNvSpPr txBox="1"/>
            <p:nvPr/>
          </p:nvSpPr>
          <p:spPr>
            <a:xfrm>
              <a:off x="3433824" y="6329522"/>
              <a:ext cx="761371" cy="300801"/>
            </a:xfrm>
            <a:prstGeom prst="rect">
              <a:avLst/>
            </a:prstGeom>
            <a:noFill/>
          </p:spPr>
          <p:txBody>
            <a:bodyPr wrap="none" rtlCol="0">
              <a:spAutoFit/>
            </a:bodyPr>
            <a:lstStyle/>
            <a:p>
              <a:r>
                <a:rPr lang="en-US" sz="1050" dirty="0"/>
                <a:t>AP1 CSN</a:t>
              </a:r>
            </a:p>
          </p:txBody>
        </p:sp>
        <p:cxnSp>
          <p:nvCxnSpPr>
            <p:cNvPr id="24" name="Straight Arrow Connector 23">
              <a:extLst>
                <a:ext uri="{FF2B5EF4-FFF2-40B4-BE49-F238E27FC236}">
                  <a16:creationId xmlns:a16="http://schemas.microsoft.com/office/drawing/2014/main" id="{260A1F28-FC3D-4695-A672-8B75AB17643B}"/>
                </a:ext>
              </a:extLst>
            </p:cNvPr>
            <p:cNvCxnSpPr>
              <a:cxnSpLocks/>
              <a:stCxn id="23" idx="0"/>
              <a:endCxn id="18" idx="2"/>
            </p:cNvCxnSpPr>
            <p:nvPr/>
          </p:nvCxnSpPr>
          <p:spPr bwMode="auto">
            <a:xfrm flipV="1">
              <a:off x="3814510" y="5877294"/>
              <a:ext cx="366941" cy="45222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pSp>
      <p:sp>
        <p:nvSpPr>
          <p:cNvPr id="25" name="Rectangle 24">
            <a:extLst>
              <a:ext uri="{FF2B5EF4-FFF2-40B4-BE49-F238E27FC236}">
                <a16:creationId xmlns:a16="http://schemas.microsoft.com/office/drawing/2014/main" id="{39259DFF-7737-4F03-ACEF-53AD41365DA2}"/>
              </a:ext>
            </a:extLst>
          </p:cNvPr>
          <p:cNvSpPr/>
          <p:nvPr/>
        </p:nvSpPr>
        <p:spPr bwMode="auto">
          <a:xfrm>
            <a:off x="4532115" y="4593115"/>
            <a:ext cx="45719" cy="17411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Rectangle 26">
            <a:extLst>
              <a:ext uri="{FF2B5EF4-FFF2-40B4-BE49-F238E27FC236}">
                <a16:creationId xmlns:a16="http://schemas.microsoft.com/office/drawing/2014/main" id="{9E47BC8C-EF0E-4EB7-A63A-86F8AB151889}"/>
              </a:ext>
            </a:extLst>
          </p:cNvPr>
          <p:cNvSpPr/>
          <p:nvPr/>
        </p:nvSpPr>
        <p:spPr bwMode="auto">
          <a:xfrm>
            <a:off x="4627529" y="4597226"/>
            <a:ext cx="45719" cy="17411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99960CF8-72E0-4736-A5FF-54B3DF918956}"/>
              </a:ext>
            </a:extLst>
          </p:cNvPr>
          <p:cNvSpPr/>
          <p:nvPr/>
        </p:nvSpPr>
        <p:spPr bwMode="auto">
          <a:xfrm>
            <a:off x="4722943" y="4593115"/>
            <a:ext cx="45719" cy="17411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1" name="Rectangle 30">
            <a:extLst>
              <a:ext uri="{FF2B5EF4-FFF2-40B4-BE49-F238E27FC236}">
                <a16:creationId xmlns:a16="http://schemas.microsoft.com/office/drawing/2014/main" id="{63DF5167-1872-43B6-B8FB-B793E29C2EA6}"/>
              </a:ext>
            </a:extLst>
          </p:cNvPr>
          <p:cNvSpPr/>
          <p:nvPr/>
        </p:nvSpPr>
        <p:spPr bwMode="auto">
          <a:xfrm>
            <a:off x="4821642" y="4593115"/>
            <a:ext cx="45719" cy="17411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3" name="Rectangle 32">
            <a:extLst>
              <a:ext uri="{FF2B5EF4-FFF2-40B4-BE49-F238E27FC236}">
                <a16:creationId xmlns:a16="http://schemas.microsoft.com/office/drawing/2014/main" id="{5A5D7925-A9D9-4F7B-9D47-301B4ED75880}"/>
              </a:ext>
            </a:extLst>
          </p:cNvPr>
          <p:cNvSpPr/>
          <p:nvPr/>
        </p:nvSpPr>
        <p:spPr bwMode="auto">
          <a:xfrm>
            <a:off x="4460262" y="3984862"/>
            <a:ext cx="45719" cy="17411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3E8EE1B9-8877-44AE-B943-70CE03434E0F}"/>
              </a:ext>
            </a:extLst>
          </p:cNvPr>
          <p:cNvSpPr/>
          <p:nvPr/>
        </p:nvSpPr>
        <p:spPr bwMode="auto">
          <a:xfrm>
            <a:off x="4559606" y="3986856"/>
            <a:ext cx="45719" cy="17411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9B0D9B5C-6BB9-41BD-BBD7-9146E514D614}"/>
              </a:ext>
            </a:extLst>
          </p:cNvPr>
          <p:cNvSpPr/>
          <p:nvPr/>
        </p:nvSpPr>
        <p:spPr bwMode="auto">
          <a:xfrm>
            <a:off x="4663582" y="3990962"/>
            <a:ext cx="45719" cy="17411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9" name="Rectangle 38">
            <a:extLst>
              <a:ext uri="{FF2B5EF4-FFF2-40B4-BE49-F238E27FC236}">
                <a16:creationId xmlns:a16="http://schemas.microsoft.com/office/drawing/2014/main" id="{533476BF-23D6-483E-ABE8-83E4C88E95A0}"/>
              </a:ext>
            </a:extLst>
          </p:cNvPr>
          <p:cNvSpPr/>
          <p:nvPr/>
        </p:nvSpPr>
        <p:spPr bwMode="auto">
          <a:xfrm>
            <a:off x="4757104" y="3992220"/>
            <a:ext cx="45719" cy="17411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1" name="TextBox 40">
            <a:extLst>
              <a:ext uri="{FF2B5EF4-FFF2-40B4-BE49-F238E27FC236}">
                <a16:creationId xmlns:a16="http://schemas.microsoft.com/office/drawing/2014/main" id="{EAB7CF4B-9F8E-483A-B025-58F82AE7879C}"/>
              </a:ext>
            </a:extLst>
          </p:cNvPr>
          <p:cNvSpPr txBox="1"/>
          <p:nvPr/>
        </p:nvSpPr>
        <p:spPr>
          <a:xfrm>
            <a:off x="4276778" y="3543572"/>
            <a:ext cx="1055097" cy="253916"/>
          </a:xfrm>
          <a:prstGeom prst="rect">
            <a:avLst/>
          </a:prstGeom>
          <a:noFill/>
        </p:spPr>
        <p:txBody>
          <a:bodyPr wrap="none" rtlCol="0">
            <a:spAutoFit/>
          </a:bodyPr>
          <a:lstStyle/>
          <a:p>
            <a:r>
              <a:rPr lang="en-US" sz="1050" dirty="0"/>
              <a:t>Probe Req/Resp</a:t>
            </a:r>
          </a:p>
        </p:txBody>
      </p:sp>
      <p:sp>
        <p:nvSpPr>
          <p:cNvPr id="45" name="TextBox 44">
            <a:extLst>
              <a:ext uri="{FF2B5EF4-FFF2-40B4-BE49-F238E27FC236}">
                <a16:creationId xmlns:a16="http://schemas.microsoft.com/office/drawing/2014/main" id="{6A974CC7-775C-44ED-ADA1-EA33B529BFA1}"/>
              </a:ext>
            </a:extLst>
          </p:cNvPr>
          <p:cNvSpPr txBox="1"/>
          <p:nvPr/>
        </p:nvSpPr>
        <p:spPr>
          <a:xfrm>
            <a:off x="4768662" y="4958429"/>
            <a:ext cx="1388522" cy="253916"/>
          </a:xfrm>
          <a:prstGeom prst="rect">
            <a:avLst/>
          </a:prstGeom>
          <a:noFill/>
        </p:spPr>
        <p:txBody>
          <a:bodyPr wrap="none" rtlCol="0">
            <a:spAutoFit/>
          </a:bodyPr>
          <a:lstStyle/>
          <a:p>
            <a:r>
              <a:rPr lang="en-US" sz="1050" dirty="0"/>
              <a:t>MLD Probe Req/Resp</a:t>
            </a:r>
          </a:p>
        </p:txBody>
      </p:sp>
      <p:cxnSp>
        <p:nvCxnSpPr>
          <p:cNvPr id="49" name="Straight Arrow Connector 48">
            <a:extLst>
              <a:ext uri="{FF2B5EF4-FFF2-40B4-BE49-F238E27FC236}">
                <a16:creationId xmlns:a16="http://schemas.microsoft.com/office/drawing/2014/main" id="{AE641BB8-959E-4E34-A7C3-0F2233D4BF68}"/>
              </a:ext>
            </a:extLst>
          </p:cNvPr>
          <p:cNvCxnSpPr>
            <a:cxnSpLocks/>
          </p:cNvCxnSpPr>
          <p:nvPr/>
        </p:nvCxnSpPr>
        <p:spPr bwMode="auto">
          <a:xfrm flipH="1" flipV="1">
            <a:off x="4757104" y="4830862"/>
            <a:ext cx="495091" cy="12156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6" name="TextBox 25">
            <a:extLst>
              <a:ext uri="{FF2B5EF4-FFF2-40B4-BE49-F238E27FC236}">
                <a16:creationId xmlns:a16="http://schemas.microsoft.com/office/drawing/2014/main" id="{A4534185-0C11-4AF2-8A09-B7EF94EDF561}"/>
              </a:ext>
            </a:extLst>
          </p:cNvPr>
          <p:cNvSpPr txBox="1"/>
          <p:nvPr/>
        </p:nvSpPr>
        <p:spPr>
          <a:xfrm>
            <a:off x="2123082" y="5126969"/>
            <a:ext cx="833883" cy="253916"/>
          </a:xfrm>
          <a:prstGeom prst="rect">
            <a:avLst/>
          </a:prstGeom>
          <a:noFill/>
        </p:spPr>
        <p:txBody>
          <a:bodyPr wrap="none" rtlCol="0">
            <a:spAutoFit/>
          </a:bodyPr>
          <a:lstStyle/>
          <a:p>
            <a:r>
              <a:rPr lang="en-US" sz="1050" dirty="0"/>
              <a:t>AP1 CSN-1</a:t>
            </a:r>
          </a:p>
        </p:txBody>
      </p:sp>
      <p:cxnSp>
        <p:nvCxnSpPr>
          <p:cNvPr id="40" name="Straight Arrow Connector 39">
            <a:extLst>
              <a:ext uri="{FF2B5EF4-FFF2-40B4-BE49-F238E27FC236}">
                <a16:creationId xmlns:a16="http://schemas.microsoft.com/office/drawing/2014/main" id="{C132B073-03BA-4C9E-81F7-DCE80CC91595}"/>
              </a:ext>
            </a:extLst>
          </p:cNvPr>
          <p:cNvCxnSpPr>
            <a:cxnSpLocks/>
            <a:stCxn id="26" idx="0"/>
            <a:endCxn id="17" idx="2"/>
          </p:cNvCxnSpPr>
          <p:nvPr/>
        </p:nvCxnSpPr>
        <p:spPr bwMode="auto">
          <a:xfrm flipV="1">
            <a:off x="2540024" y="4775452"/>
            <a:ext cx="247950" cy="35151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8" name="Date Placeholder 6">
            <a:extLst>
              <a:ext uri="{FF2B5EF4-FFF2-40B4-BE49-F238E27FC236}">
                <a16:creationId xmlns:a16="http://schemas.microsoft.com/office/drawing/2014/main" id="{B2013E96-6026-4004-81C2-7B57585CE76B}"/>
              </a:ext>
            </a:extLst>
          </p:cNvPr>
          <p:cNvSpPr>
            <a:spLocks noGrp="1"/>
          </p:cNvSpPr>
          <p:nvPr>
            <p:ph type="dt" sz="half" idx="10"/>
          </p:nvPr>
        </p:nvSpPr>
        <p:spPr>
          <a:xfrm>
            <a:off x="696913" y="332601"/>
            <a:ext cx="916918" cy="276999"/>
          </a:xfrm>
        </p:spPr>
        <p:txBody>
          <a:bodyPr/>
          <a:lstStyle/>
          <a:p>
            <a:pPr>
              <a:defRPr/>
            </a:pPr>
            <a:r>
              <a:rPr lang="en-US" altLang="zh-CN" dirty="0"/>
              <a:t>Nov 2020</a:t>
            </a:r>
            <a:endParaRPr lang="en-GB" altLang="en-US" dirty="0"/>
          </a:p>
        </p:txBody>
      </p:sp>
    </p:spTree>
    <p:extLst>
      <p:ext uri="{BB962C8B-B14F-4D97-AF65-F5344CB8AC3E}">
        <p14:creationId xmlns:p14="http://schemas.microsoft.com/office/powerpoint/2010/main" val="942264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A583D49B-C314-463D-B9B8-C6FAA8ADFF29}"/>
              </a:ext>
            </a:extLst>
          </p:cNvPr>
          <p:cNvSpPr/>
          <p:nvPr/>
        </p:nvSpPr>
        <p:spPr bwMode="auto">
          <a:xfrm>
            <a:off x="701454" y="3640948"/>
            <a:ext cx="712317" cy="17483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a:xfrm>
            <a:off x="685800" y="685800"/>
            <a:ext cx="7772400" cy="1066800"/>
          </a:xfrm>
        </p:spPr>
        <p:txBody>
          <a:bodyPr/>
          <a:lstStyle/>
          <a:p>
            <a:r>
              <a:rPr lang="en-US" dirty="0"/>
              <a:t>Complete Update Transmission</a:t>
            </a:r>
          </a:p>
        </p:txBody>
      </p:sp>
      <p:sp>
        <p:nvSpPr>
          <p:cNvPr id="3" name="Content Placeholder 2">
            <a:extLst>
              <a:ext uri="{FF2B5EF4-FFF2-40B4-BE49-F238E27FC236}">
                <a16:creationId xmlns:a16="http://schemas.microsoft.com/office/drawing/2014/main" id="{9E6AC8DD-2781-44F6-9FC0-6B7D8DFBA2D7}"/>
              </a:ext>
            </a:extLst>
          </p:cNvPr>
          <p:cNvSpPr>
            <a:spLocks noGrp="1"/>
          </p:cNvSpPr>
          <p:nvPr>
            <p:ph idx="1"/>
          </p:nvPr>
        </p:nvSpPr>
        <p:spPr>
          <a:xfrm>
            <a:off x="684212" y="1844824"/>
            <a:ext cx="7056139" cy="4259114"/>
          </a:xfrm>
        </p:spPr>
        <p:txBody>
          <a:bodyPr/>
          <a:lstStyle/>
          <a:p>
            <a:r>
              <a:rPr lang="en-US" sz="1800" dirty="0"/>
              <a:t>Probe Storm Prevention vs. Beacon Bloat</a:t>
            </a:r>
          </a:p>
          <a:p>
            <a:pPr lvl="1"/>
            <a:r>
              <a:rPr lang="en-US" sz="1400" dirty="0"/>
              <a:t>A simple solution is to include the updated parameters in the out-of-link beacons</a:t>
            </a:r>
          </a:p>
          <a:p>
            <a:pPr lvl="2"/>
            <a:r>
              <a:rPr lang="en-US" sz="1200" dirty="0"/>
              <a:t>Devices then do not need to probe to obtain new parameters</a:t>
            </a:r>
          </a:p>
          <a:p>
            <a:pPr lvl="1"/>
            <a:r>
              <a:rPr lang="en-US" sz="1400" dirty="0"/>
              <a:t>If always included, this may cause undesirable beacon bloat</a:t>
            </a:r>
          </a:p>
          <a:p>
            <a:pPr marL="457200" lvl="1" indent="0">
              <a:buNone/>
            </a:pPr>
            <a:endParaRPr lang="en-US" sz="1400" dirty="0"/>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a:xfrm>
            <a:off x="7057941" y="6475413"/>
            <a:ext cx="1485984" cy="184666"/>
          </a:xfrm>
        </p:spPr>
        <p:txBody>
          <a:bodyPr/>
          <a:lstStyle/>
          <a:p>
            <a:pPr>
              <a:defRPr/>
            </a:pPr>
            <a:r>
              <a:rPr lang="en-GB"/>
              <a:t>Pooya Monajemi, Cisco</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4</a:t>
            </a:fld>
            <a:endParaRPr lang="en-GB" altLang="en-US"/>
          </a:p>
        </p:txBody>
      </p:sp>
      <p:cxnSp>
        <p:nvCxnSpPr>
          <p:cNvPr id="8" name="Straight Connector 7">
            <a:extLst>
              <a:ext uri="{FF2B5EF4-FFF2-40B4-BE49-F238E27FC236}">
                <a16:creationId xmlns:a16="http://schemas.microsoft.com/office/drawing/2014/main" id="{F20E22E7-50D3-4713-9405-7B6D894352C9}"/>
              </a:ext>
            </a:extLst>
          </p:cNvPr>
          <p:cNvCxnSpPr/>
          <p:nvPr/>
        </p:nvCxnSpPr>
        <p:spPr bwMode="auto">
          <a:xfrm>
            <a:off x="1485779" y="4216989"/>
            <a:ext cx="612068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D0902175-2DEC-49DE-92D2-9457AD794768}"/>
              </a:ext>
            </a:extLst>
          </p:cNvPr>
          <p:cNvCxnSpPr/>
          <p:nvPr/>
        </p:nvCxnSpPr>
        <p:spPr bwMode="auto">
          <a:xfrm>
            <a:off x="1485779" y="4937090"/>
            <a:ext cx="61206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a:extLst>
              <a:ext uri="{FF2B5EF4-FFF2-40B4-BE49-F238E27FC236}">
                <a16:creationId xmlns:a16="http://schemas.microsoft.com/office/drawing/2014/main" id="{800FE0A5-04A1-41ED-9737-713D6565080B}"/>
              </a:ext>
            </a:extLst>
          </p:cNvPr>
          <p:cNvSpPr txBox="1"/>
          <p:nvPr/>
        </p:nvSpPr>
        <p:spPr>
          <a:xfrm>
            <a:off x="765699" y="3856972"/>
            <a:ext cx="620683" cy="400110"/>
          </a:xfrm>
          <a:prstGeom prst="rect">
            <a:avLst/>
          </a:prstGeom>
          <a:noFill/>
        </p:spPr>
        <p:txBody>
          <a:bodyPr wrap="none" rtlCol="0">
            <a:spAutoFit/>
          </a:bodyPr>
          <a:lstStyle/>
          <a:p>
            <a:r>
              <a:rPr lang="en-US" sz="1000" dirty="0"/>
              <a:t>AP 1</a:t>
            </a:r>
          </a:p>
          <a:p>
            <a:r>
              <a:rPr lang="en-US" sz="1000" dirty="0"/>
              <a:t>Beacons</a:t>
            </a:r>
          </a:p>
        </p:txBody>
      </p:sp>
      <p:sp>
        <p:nvSpPr>
          <p:cNvPr id="12" name="TextBox 11">
            <a:extLst>
              <a:ext uri="{FF2B5EF4-FFF2-40B4-BE49-F238E27FC236}">
                <a16:creationId xmlns:a16="http://schemas.microsoft.com/office/drawing/2014/main" id="{03D372E0-F49E-4E60-AFF2-AA3F18AAB15F}"/>
              </a:ext>
            </a:extLst>
          </p:cNvPr>
          <p:cNvSpPr txBox="1"/>
          <p:nvPr/>
        </p:nvSpPr>
        <p:spPr>
          <a:xfrm>
            <a:off x="765699" y="4577052"/>
            <a:ext cx="620683" cy="400110"/>
          </a:xfrm>
          <a:prstGeom prst="rect">
            <a:avLst/>
          </a:prstGeom>
          <a:noFill/>
        </p:spPr>
        <p:txBody>
          <a:bodyPr wrap="none" rtlCol="0">
            <a:spAutoFit/>
          </a:bodyPr>
          <a:lstStyle/>
          <a:p>
            <a:r>
              <a:rPr lang="en-US" sz="1000" dirty="0"/>
              <a:t>AP 2</a:t>
            </a:r>
          </a:p>
          <a:p>
            <a:r>
              <a:rPr lang="en-US" sz="1000" dirty="0"/>
              <a:t>Beacons</a:t>
            </a:r>
          </a:p>
        </p:txBody>
      </p:sp>
      <p:sp>
        <p:nvSpPr>
          <p:cNvPr id="13" name="Rectangle 12">
            <a:extLst>
              <a:ext uri="{FF2B5EF4-FFF2-40B4-BE49-F238E27FC236}">
                <a16:creationId xmlns:a16="http://schemas.microsoft.com/office/drawing/2014/main" id="{06E4F5A4-48AB-494C-853A-6112149E3BCC}"/>
              </a:ext>
            </a:extLst>
          </p:cNvPr>
          <p:cNvSpPr/>
          <p:nvPr/>
        </p:nvSpPr>
        <p:spPr bwMode="auto">
          <a:xfrm>
            <a:off x="1701803" y="4000988"/>
            <a:ext cx="216024" cy="216003"/>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348C40DC-E6B5-4989-BCC1-F34E26892D2F}"/>
              </a:ext>
            </a:extLst>
          </p:cNvPr>
          <p:cNvSpPr/>
          <p:nvPr/>
        </p:nvSpPr>
        <p:spPr bwMode="auto">
          <a:xfrm>
            <a:off x="3291473" y="4000987"/>
            <a:ext cx="216024" cy="216003"/>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1C0165B5-AAF4-4B89-9035-A7DF0A386B9B}"/>
              </a:ext>
            </a:extLst>
          </p:cNvPr>
          <p:cNvSpPr/>
          <p:nvPr/>
        </p:nvSpPr>
        <p:spPr bwMode="auto">
          <a:xfrm>
            <a:off x="5038801" y="4000986"/>
            <a:ext cx="216024" cy="216003"/>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3454CD62-013C-4AD8-860C-0D24F1FD6691}"/>
              </a:ext>
            </a:extLst>
          </p:cNvPr>
          <p:cNvSpPr/>
          <p:nvPr/>
        </p:nvSpPr>
        <p:spPr bwMode="auto">
          <a:xfrm>
            <a:off x="6678117" y="4000986"/>
            <a:ext cx="216024" cy="216003"/>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923C8E32-E7F8-4C30-BBAC-60BB90BFE702}"/>
              </a:ext>
            </a:extLst>
          </p:cNvPr>
          <p:cNvSpPr/>
          <p:nvPr/>
        </p:nvSpPr>
        <p:spPr bwMode="auto">
          <a:xfrm>
            <a:off x="2205859" y="4721089"/>
            <a:ext cx="216024" cy="216003"/>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Rectangle 24">
            <a:extLst>
              <a:ext uri="{FF2B5EF4-FFF2-40B4-BE49-F238E27FC236}">
                <a16:creationId xmlns:a16="http://schemas.microsoft.com/office/drawing/2014/main" id="{C165C3B9-9192-4613-992E-22723786B28B}"/>
              </a:ext>
            </a:extLst>
          </p:cNvPr>
          <p:cNvSpPr/>
          <p:nvPr/>
        </p:nvSpPr>
        <p:spPr bwMode="auto">
          <a:xfrm>
            <a:off x="3795529" y="4721088"/>
            <a:ext cx="426554" cy="216003"/>
          </a:xfrm>
          <a:prstGeom prst="rect">
            <a:avLst/>
          </a:prstGeom>
          <a:solidFill>
            <a:schemeClr val="accent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Rectangle 26">
            <a:extLst>
              <a:ext uri="{FF2B5EF4-FFF2-40B4-BE49-F238E27FC236}">
                <a16:creationId xmlns:a16="http://schemas.microsoft.com/office/drawing/2014/main" id="{23E10AB5-ADC0-421E-9943-8FE4EBE74065}"/>
              </a:ext>
            </a:extLst>
          </p:cNvPr>
          <p:cNvSpPr/>
          <p:nvPr/>
        </p:nvSpPr>
        <p:spPr bwMode="auto">
          <a:xfrm>
            <a:off x="5542857" y="4721087"/>
            <a:ext cx="426554" cy="216003"/>
          </a:xfrm>
          <a:prstGeom prst="rect">
            <a:avLst/>
          </a:prstGeom>
          <a:solidFill>
            <a:schemeClr val="accent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E31A9E26-5F75-47CE-A3F2-265E568CC38D}"/>
              </a:ext>
            </a:extLst>
          </p:cNvPr>
          <p:cNvSpPr/>
          <p:nvPr/>
        </p:nvSpPr>
        <p:spPr bwMode="auto">
          <a:xfrm>
            <a:off x="7182173" y="4721087"/>
            <a:ext cx="424286" cy="216003"/>
          </a:xfrm>
          <a:prstGeom prst="rect">
            <a:avLst/>
          </a:prstGeom>
          <a:solidFill>
            <a:schemeClr val="accent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1" name="TextBox 30">
            <a:extLst>
              <a:ext uri="{FF2B5EF4-FFF2-40B4-BE49-F238E27FC236}">
                <a16:creationId xmlns:a16="http://schemas.microsoft.com/office/drawing/2014/main" id="{EBFA8C8A-DCB0-4DFF-BE02-E98BBE894F62}"/>
              </a:ext>
            </a:extLst>
          </p:cNvPr>
          <p:cNvSpPr txBox="1"/>
          <p:nvPr/>
        </p:nvSpPr>
        <p:spPr>
          <a:xfrm>
            <a:off x="2192061" y="3574001"/>
            <a:ext cx="1149674" cy="253916"/>
          </a:xfrm>
          <a:prstGeom prst="rect">
            <a:avLst/>
          </a:prstGeom>
          <a:noFill/>
        </p:spPr>
        <p:txBody>
          <a:bodyPr wrap="none" rtlCol="0">
            <a:spAutoFit/>
          </a:bodyPr>
          <a:lstStyle/>
          <a:p>
            <a:r>
              <a:rPr lang="en-US" sz="1050" dirty="0"/>
              <a:t>Parameter Update</a:t>
            </a:r>
          </a:p>
        </p:txBody>
      </p:sp>
      <p:cxnSp>
        <p:nvCxnSpPr>
          <p:cNvPr id="35" name="Straight Arrow Connector 34">
            <a:extLst>
              <a:ext uri="{FF2B5EF4-FFF2-40B4-BE49-F238E27FC236}">
                <a16:creationId xmlns:a16="http://schemas.microsoft.com/office/drawing/2014/main" id="{BEDEEECD-A321-4CF5-BFD1-9F8214B36F6B}"/>
              </a:ext>
            </a:extLst>
          </p:cNvPr>
          <p:cNvCxnSpPr/>
          <p:nvPr/>
        </p:nvCxnSpPr>
        <p:spPr bwMode="auto">
          <a:xfrm>
            <a:off x="2925939" y="3856972"/>
            <a:ext cx="288032" cy="14401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6" name="TextBox 35">
            <a:extLst>
              <a:ext uri="{FF2B5EF4-FFF2-40B4-BE49-F238E27FC236}">
                <a16:creationId xmlns:a16="http://schemas.microsoft.com/office/drawing/2014/main" id="{EDE1B409-8A2C-465F-8A75-E6F2AB1F0233}"/>
              </a:ext>
            </a:extLst>
          </p:cNvPr>
          <p:cNvSpPr txBox="1"/>
          <p:nvPr/>
        </p:nvSpPr>
        <p:spPr>
          <a:xfrm>
            <a:off x="4584003" y="5294221"/>
            <a:ext cx="2246128" cy="253916"/>
          </a:xfrm>
          <a:prstGeom prst="rect">
            <a:avLst/>
          </a:prstGeom>
          <a:noFill/>
        </p:spPr>
        <p:txBody>
          <a:bodyPr wrap="none" rtlCol="0">
            <a:spAutoFit/>
          </a:bodyPr>
          <a:lstStyle/>
          <a:p>
            <a:r>
              <a:rPr lang="en-US" sz="1050" dirty="0"/>
              <a:t>AP 1 CSN, All AP1 Updates Included</a:t>
            </a:r>
          </a:p>
        </p:txBody>
      </p:sp>
      <p:cxnSp>
        <p:nvCxnSpPr>
          <p:cNvPr id="37" name="Straight Arrow Connector 36">
            <a:extLst>
              <a:ext uri="{FF2B5EF4-FFF2-40B4-BE49-F238E27FC236}">
                <a16:creationId xmlns:a16="http://schemas.microsoft.com/office/drawing/2014/main" id="{EE8D667C-EB0A-44C6-91B0-C528FE50489C}"/>
              </a:ext>
            </a:extLst>
          </p:cNvPr>
          <p:cNvCxnSpPr>
            <a:cxnSpLocks/>
            <a:stCxn id="36" idx="0"/>
            <a:endCxn id="25" idx="2"/>
          </p:cNvCxnSpPr>
          <p:nvPr/>
        </p:nvCxnSpPr>
        <p:spPr bwMode="auto">
          <a:xfrm flipH="1" flipV="1">
            <a:off x="4008806" y="4937091"/>
            <a:ext cx="1698261" cy="35713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6" name="TextBox 25">
            <a:extLst>
              <a:ext uri="{FF2B5EF4-FFF2-40B4-BE49-F238E27FC236}">
                <a16:creationId xmlns:a16="http://schemas.microsoft.com/office/drawing/2014/main" id="{54385A1B-C676-4339-BDF5-824745D53A01}"/>
              </a:ext>
            </a:extLst>
          </p:cNvPr>
          <p:cNvSpPr txBox="1"/>
          <p:nvPr/>
        </p:nvSpPr>
        <p:spPr>
          <a:xfrm>
            <a:off x="1669886" y="5262361"/>
            <a:ext cx="833883" cy="253916"/>
          </a:xfrm>
          <a:prstGeom prst="rect">
            <a:avLst/>
          </a:prstGeom>
          <a:noFill/>
        </p:spPr>
        <p:txBody>
          <a:bodyPr wrap="square" rtlCol="0">
            <a:spAutoFit/>
          </a:bodyPr>
          <a:lstStyle/>
          <a:p>
            <a:r>
              <a:rPr lang="en-US" sz="1050" dirty="0"/>
              <a:t>AP1 CSN-1</a:t>
            </a:r>
          </a:p>
        </p:txBody>
      </p:sp>
      <p:cxnSp>
        <p:nvCxnSpPr>
          <p:cNvPr id="28" name="Straight Arrow Connector 27">
            <a:extLst>
              <a:ext uri="{FF2B5EF4-FFF2-40B4-BE49-F238E27FC236}">
                <a16:creationId xmlns:a16="http://schemas.microsoft.com/office/drawing/2014/main" id="{3A731B8D-0C9C-4992-86C2-DEE3D6D9E767}"/>
              </a:ext>
            </a:extLst>
          </p:cNvPr>
          <p:cNvCxnSpPr>
            <a:cxnSpLocks/>
            <a:stCxn id="26" idx="0"/>
            <a:endCxn id="23" idx="2"/>
          </p:cNvCxnSpPr>
          <p:nvPr/>
        </p:nvCxnSpPr>
        <p:spPr bwMode="auto">
          <a:xfrm flipV="1">
            <a:off x="2086828" y="4937092"/>
            <a:ext cx="227043" cy="32526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a:extLst>
              <a:ext uri="{FF2B5EF4-FFF2-40B4-BE49-F238E27FC236}">
                <a16:creationId xmlns:a16="http://schemas.microsoft.com/office/drawing/2014/main" id="{8049AC43-79E1-47FB-AF33-8F665E957684}"/>
              </a:ext>
            </a:extLst>
          </p:cNvPr>
          <p:cNvCxnSpPr>
            <a:cxnSpLocks/>
            <a:stCxn id="36" idx="0"/>
            <a:endCxn id="27" idx="2"/>
          </p:cNvCxnSpPr>
          <p:nvPr/>
        </p:nvCxnSpPr>
        <p:spPr bwMode="auto">
          <a:xfrm flipV="1">
            <a:off x="5707067" y="4937090"/>
            <a:ext cx="49067" cy="3571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Straight Arrow Connector 32">
            <a:extLst>
              <a:ext uri="{FF2B5EF4-FFF2-40B4-BE49-F238E27FC236}">
                <a16:creationId xmlns:a16="http://schemas.microsoft.com/office/drawing/2014/main" id="{5D6FEFF8-B27F-44CE-9C8A-49099542B26A}"/>
              </a:ext>
            </a:extLst>
          </p:cNvPr>
          <p:cNvCxnSpPr>
            <a:cxnSpLocks/>
            <a:stCxn id="36" idx="0"/>
            <a:endCxn id="29" idx="2"/>
          </p:cNvCxnSpPr>
          <p:nvPr/>
        </p:nvCxnSpPr>
        <p:spPr bwMode="auto">
          <a:xfrm flipV="1">
            <a:off x="5707067" y="4937090"/>
            <a:ext cx="1687249" cy="3571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4" name="Date Placeholder 6">
            <a:extLst>
              <a:ext uri="{FF2B5EF4-FFF2-40B4-BE49-F238E27FC236}">
                <a16:creationId xmlns:a16="http://schemas.microsoft.com/office/drawing/2014/main" id="{27828690-4737-40D1-B0C6-99AF11AE5863}"/>
              </a:ext>
            </a:extLst>
          </p:cNvPr>
          <p:cNvSpPr>
            <a:spLocks noGrp="1"/>
          </p:cNvSpPr>
          <p:nvPr>
            <p:ph type="dt" sz="half" idx="10"/>
          </p:nvPr>
        </p:nvSpPr>
        <p:spPr>
          <a:xfrm>
            <a:off x="696913" y="332601"/>
            <a:ext cx="916918" cy="276999"/>
          </a:xfrm>
        </p:spPr>
        <p:txBody>
          <a:bodyPr/>
          <a:lstStyle/>
          <a:p>
            <a:pPr>
              <a:defRPr/>
            </a:pPr>
            <a:r>
              <a:rPr lang="en-US" altLang="zh-CN" dirty="0"/>
              <a:t>Nov 2020</a:t>
            </a:r>
            <a:endParaRPr lang="en-GB" altLang="en-US" dirty="0"/>
          </a:p>
        </p:txBody>
      </p:sp>
    </p:spTree>
    <p:extLst>
      <p:ext uri="{BB962C8B-B14F-4D97-AF65-F5344CB8AC3E}">
        <p14:creationId xmlns:p14="http://schemas.microsoft.com/office/powerpoint/2010/main" val="930659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a:xfrm>
            <a:off x="685800" y="685800"/>
            <a:ext cx="7772400" cy="1066800"/>
          </a:xfrm>
        </p:spPr>
        <p:txBody>
          <a:bodyPr/>
          <a:lstStyle/>
          <a:p>
            <a:r>
              <a:rPr lang="en-US" dirty="0"/>
              <a:t>Indication of Complete Updates</a:t>
            </a:r>
          </a:p>
        </p:txBody>
      </p:sp>
      <p:sp>
        <p:nvSpPr>
          <p:cNvPr id="3" name="Content Placeholder 2">
            <a:extLst>
              <a:ext uri="{FF2B5EF4-FFF2-40B4-BE49-F238E27FC236}">
                <a16:creationId xmlns:a16="http://schemas.microsoft.com/office/drawing/2014/main" id="{9E6AC8DD-2781-44F6-9FC0-6B7D8DFBA2D7}"/>
              </a:ext>
            </a:extLst>
          </p:cNvPr>
          <p:cNvSpPr>
            <a:spLocks noGrp="1"/>
          </p:cNvSpPr>
          <p:nvPr>
            <p:ph idx="1"/>
          </p:nvPr>
        </p:nvSpPr>
        <p:spPr>
          <a:xfrm>
            <a:off x="670790" y="1628800"/>
            <a:ext cx="7442662" cy="4259114"/>
          </a:xfrm>
        </p:spPr>
        <p:txBody>
          <a:bodyPr/>
          <a:lstStyle/>
          <a:p>
            <a:r>
              <a:rPr lang="en-US" sz="1600" dirty="0"/>
              <a:t>Proposal:</a:t>
            </a:r>
            <a:endParaRPr lang="en-US" sz="1200" dirty="0"/>
          </a:p>
          <a:p>
            <a:pPr lvl="1"/>
            <a:r>
              <a:rPr lang="en-US" sz="1200" dirty="0"/>
              <a:t>An AP may decide to include all updated parameters from another AP of the same AP MLD in a beacon (in ML element)</a:t>
            </a:r>
          </a:p>
          <a:p>
            <a:pPr lvl="2"/>
            <a:r>
              <a:rPr lang="en-US" sz="1100" dirty="0"/>
              <a:t>This includes all updates since “CSN-1”</a:t>
            </a:r>
          </a:p>
          <a:p>
            <a:pPr lvl="1"/>
            <a:r>
              <a:rPr lang="en-US" sz="1200" dirty="0"/>
              <a:t>When all parameters are included, a flag is set in the beacon to indicate that all out-of-link updates are included in the current beacon</a:t>
            </a:r>
          </a:p>
          <a:p>
            <a:pPr lvl="2"/>
            <a:r>
              <a:rPr lang="en-US" sz="1100" dirty="0"/>
              <a:t>Hence the client device that has all updates until CSN-1 only needs to decode the current beacon to obtain all updated parameters up to CSN, and needs not send probe requests</a:t>
            </a:r>
          </a:p>
          <a:p>
            <a:pPr lvl="1"/>
            <a:r>
              <a:rPr lang="en-US" sz="1200" dirty="0"/>
              <a:t>It is up to the AP to decide when and for how long to include all out-of-link updates</a:t>
            </a:r>
          </a:p>
          <a:p>
            <a:pPr lvl="2"/>
            <a:r>
              <a:rPr lang="en-US" sz="1100" dirty="0"/>
              <a:t>AP may include complete update information for a few beacon periods so that most clients in doze state receive the updates and don’t probe</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a:xfrm>
            <a:off x="7057941" y="6475413"/>
            <a:ext cx="1485984" cy="184666"/>
          </a:xfrm>
        </p:spPr>
        <p:txBody>
          <a:bodyPr/>
          <a:lstStyle/>
          <a:p>
            <a:pPr>
              <a:defRPr/>
            </a:pPr>
            <a:r>
              <a:rPr lang="en-GB"/>
              <a:t>Pooya Monajemi, Cisco</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8" name="Rectangle 7">
            <a:extLst>
              <a:ext uri="{FF2B5EF4-FFF2-40B4-BE49-F238E27FC236}">
                <a16:creationId xmlns:a16="http://schemas.microsoft.com/office/drawing/2014/main" id="{B7C49FF0-FC45-428F-8CDA-F88DFC98842B}"/>
              </a:ext>
            </a:extLst>
          </p:cNvPr>
          <p:cNvSpPr/>
          <p:nvPr/>
        </p:nvSpPr>
        <p:spPr bwMode="auto">
          <a:xfrm>
            <a:off x="1030548" y="4282477"/>
            <a:ext cx="712317" cy="17483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9" name="Straight Connector 8">
            <a:extLst>
              <a:ext uri="{FF2B5EF4-FFF2-40B4-BE49-F238E27FC236}">
                <a16:creationId xmlns:a16="http://schemas.microsoft.com/office/drawing/2014/main" id="{FF7D8E3D-30A6-4D93-BA96-3E19B300D76E}"/>
              </a:ext>
            </a:extLst>
          </p:cNvPr>
          <p:cNvCxnSpPr/>
          <p:nvPr/>
        </p:nvCxnSpPr>
        <p:spPr bwMode="auto">
          <a:xfrm>
            <a:off x="1814873" y="4858518"/>
            <a:ext cx="612068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a:extLst>
              <a:ext uri="{FF2B5EF4-FFF2-40B4-BE49-F238E27FC236}">
                <a16:creationId xmlns:a16="http://schemas.microsoft.com/office/drawing/2014/main" id="{0778A6A6-49F4-42EF-92C6-BC59E19E69B4}"/>
              </a:ext>
            </a:extLst>
          </p:cNvPr>
          <p:cNvCxnSpPr/>
          <p:nvPr/>
        </p:nvCxnSpPr>
        <p:spPr bwMode="auto">
          <a:xfrm>
            <a:off x="1814873" y="5578619"/>
            <a:ext cx="61206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a:extLst>
              <a:ext uri="{FF2B5EF4-FFF2-40B4-BE49-F238E27FC236}">
                <a16:creationId xmlns:a16="http://schemas.microsoft.com/office/drawing/2014/main" id="{8BD47A0C-1FAA-454A-A1F4-B66497838BC0}"/>
              </a:ext>
            </a:extLst>
          </p:cNvPr>
          <p:cNvSpPr txBox="1"/>
          <p:nvPr/>
        </p:nvSpPr>
        <p:spPr>
          <a:xfrm>
            <a:off x="1094793" y="4498501"/>
            <a:ext cx="620683" cy="400110"/>
          </a:xfrm>
          <a:prstGeom prst="rect">
            <a:avLst/>
          </a:prstGeom>
          <a:noFill/>
        </p:spPr>
        <p:txBody>
          <a:bodyPr wrap="none" rtlCol="0">
            <a:spAutoFit/>
          </a:bodyPr>
          <a:lstStyle/>
          <a:p>
            <a:r>
              <a:rPr lang="en-US" sz="1000" dirty="0"/>
              <a:t>AP 1</a:t>
            </a:r>
          </a:p>
          <a:p>
            <a:r>
              <a:rPr lang="en-US" sz="1000" dirty="0"/>
              <a:t>Beacons</a:t>
            </a:r>
          </a:p>
        </p:txBody>
      </p:sp>
      <p:sp>
        <p:nvSpPr>
          <p:cNvPr id="12" name="TextBox 11">
            <a:extLst>
              <a:ext uri="{FF2B5EF4-FFF2-40B4-BE49-F238E27FC236}">
                <a16:creationId xmlns:a16="http://schemas.microsoft.com/office/drawing/2014/main" id="{9B283B0D-6359-40CC-9189-9C03BFA8EE55}"/>
              </a:ext>
            </a:extLst>
          </p:cNvPr>
          <p:cNvSpPr txBox="1"/>
          <p:nvPr/>
        </p:nvSpPr>
        <p:spPr>
          <a:xfrm>
            <a:off x="1094793" y="5218581"/>
            <a:ext cx="620683" cy="400110"/>
          </a:xfrm>
          <a:prstGeom prst="rect">
            <a:avLst/>
          </a:prstGeom>
          <a:noFill/>
        </p:spPr>
        <p:txBody>
          <a:bodyPr wrap="none" rtlCol="0">
            <a:spAutoFit/>
          </a:bodyPr>
          <a:lstStyle/>
          <a:p>
            <a:r>
              <a:rPr lang="en-US" sz="1000" dirty="0"/>
              <a:t>AP 2</a:t>
            </a:r>
          </a:p>
          <a:p>
            <a:r>
              <a:rPr lang="en-US" sz="1000" dirty="0"/>
              <a:t>Beacons</a:t>
            </a:r>
          </a:p>
        </p:txBody>
      </p:sp>
      <p:sp>
        <p:nvSpPr>
          <p:cNvPr id="13" name="Rectangle 12">
            <a:extLst>
              <a:ext uri="{FF2B5EF4-FFF2-40B4-BE49-F238E27FC236}">
                <a16:creationId xmlns:a16="http://schemas.microsoft.com/office/drawing/2014/main" id="{C3B26B88-BC4D-4B9C-BBE6-7690B9F633B6}"/>
              </a:ext>
            </a:extLst>
          </p:cNvPr>
          <p:cNvSpPr/>
          <p:nvPr/>
        </p:nvSpPr>
        <p:spPr bwMode="auto">
          <a:xfrm>
            <a:off x="2030897" y="4642517"/>
            <a:ext cx="216024" cy="216003"/>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3368EA57-CB2C-43F1-B2D2-A3E061B81BAE}"/>
              </a:ext>
            </a:extLst>
          </p:cNvPr>
          <p:cNvSpPr/>
          <p:nvPr/>
        </p:nvSpPr>
        <p:spPr bwMode="auto">
          <a:xfrm>
            <a:off x="3620567" y="4642516"/>
            <a:ext cx="216024" cy="216003"/>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671814B2-2988-4F26-A3AC-FF50AE484E6F}"/>
              </a:ext>
            </a:extLst>
          </p:cNvPr>
          <p:cNvSpPr/>
          <p:nvPr/>
        </p:nvSpPr>
        <p:spPr bwMode="auto">
          <a:xfrm>
            <a:off x="5367895" y="4642515"/>
            <a:ext cx="216024" cy="216003"/>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2CD7946D-9F56-401C-B1A3-47924FBEC499}"/>
              </a:ext>
            </a:extLst>
          </p:cNvPr>
          <p:cNvSpPr/>
          <p:nvPr/>
        </p:nvSpPr>
        <p:spPr bwMode="auto">
          <a:xfrm>
            <a:off x="7007211" y="4642515"/>
            <a:ext cx="216024" cy="216003"/>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1DA5A0B0-139A-400B-803F-1DF06EE18BD1}"/>
              </a:ext>
            </a:extLst>
          </p:cNvPr>
          <p:cNvSpPr/>
          <p:nvPr/>
        </p:nvSpPr>
        <p:spPr bwMode="auto">
          <a:xfrm>
            <a:off x="2534953" y="5362618"/>
            <a:ext cx="216024" cy="216003"/>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591E733C-D288-4A0F-B5DF-4C951EAF8197}"/>
              </a:ext>
            </a:extLst>
          </p:cNvPr>
          <p:cNvSpPr/>
          <p:nvPr/>
        </p:nvSpPr>
        <p:spPr bwMode="auto">
          <a:xfrm>
            <a:off x="4124623" y="5362617"/>
            <a:ext cx="426554" cy="216003"/>
          </a:xfrm>
          <a:prstGeom prst="rect">
            <a:avLst/>
          </a:prstGeom>
          <a:solidFill>
            <a:schemeClr val="accent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F0BE10A6-B771-41AE-AF27-544EE2DC5342}"/>
              </a:ext>
            </a:extLst>
          </p:cNvPr>
          <p:cNvSpPr/>
          <p:nvPr/>
        </p:nvSpPr>
        <p:spPr bwMode="auto">
          <a:xfrm>
            <a:off x="5871951" y="5362616"/>
            <a:ext cx="426554" cy="216003"/>
          </a:xfrm>
          <a:prstGeom prst="rect">
            <a:avLst/>
          </a:prstGeom>
          <a:solidFill>
            <a:schemeClr val="accent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8906AC70-649F-4291-AAD2-84E775D6960A}"/>
              </a:ext>
            </a:extLst>
          </p:cNvPr>
          <p:cNvSpPr/>
          <p:nvPr/>
        </p:nvSpPr>
        <p:spPr bwMode="auto">
          <a:xfrm>
            <a:off x="7511267" y="5362616"/>
            <a:ext cx="215662" cy="216003"/>
          </a:xfrm>
          <a:prstGeom prst="rect">
            <a:avLst/>
          </a:prstGeom>
          <a:solidFill>
            <a:schemeClr val="accent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TextBox 20">
            <a:extLst>
              <a:ext uri="{FF2B5EF4-FFF2-40B4-BE49-F238E27FC236}">
                <a16:creationId xmlns:a16="http://schemas.microsoft.com/office/drawing/2014/main" id="{B9300704-421D-4892-9AA6-38EB2BE04336}"/>
              </a:ext>
            </a:extLst>
          </p:cNvPr>
          <p:cNvSpPr txBox="1"/>
          <p:nvPr/>
        </p:nvSpPr>
        <p:spPr>
          <a:xfrm>
            <a:off x="2521155" y="4215530"/>
            <a:ext cx="1149674" cy="253916"/>
          </a:xfrm>
          <a:prstGeom prst="rect">
            <a:avLst/>
          </a:prstGeom>
          <a:noFill/>
        </p:spPr>
        <p:txBody>
          <a:bodyPr wrap="none" rtlCol="0">
            <a:spAutoFit/>
          </a:bodyPr>
          <a:lstStyle/>
          <a:p>
            <a:r>
              <a:rPr lang="en-US" sz="1050" dirty="0"/>
              <a:t>Parameter Update</a:t>
            </a:r>
          </a:p>
        </p:txBody>
      </p:sp>
      <p:cxnSp>
        <p:nvCxnSpPr>
          <p:cNvPr id="22" name="Straight Arrow Connector 21">
            <a:extLst>
              <a:ext uri="{FF2B5EF4-FFF2-40B4-BE49-F238E27FC236}">
                <a16:creationId xmlns:a16="http://schemas.microsoft.com/office/drawing/2014/main" id="{0A5838F3-DC87-4CD4-AC2D-92A9F97B1CBC}"/>
              </a:ext>
            </a:extLst>
          </p:cNvPr>
          <p:cNvCxnSpPr/>
          <p:nvPr/>
        </p:nvCxnSpPr>
        <p:spPr bwMode="auto">
          <a:xfrm>
            <a:off x="3255033" y="4498501"/>
            <a:ext cx="288032" cy="14401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3" name="TextBox 22">
            <a:extLst>
              <a:ext uri="{FF2B5EF4-FFF2-40B4-BE49-F238E27FC236}">
                <a16:creationId xmlns:a16="http://schemas.microsoft.com/office/drawing/2014/main" id="{E592B9E5-A866-422A-AE5D-C7677E4F6437}"/>
              </a:ext>
            </a:extLst>
          </p:cNvPr>
          <p:cNvSpPr txBox="1"/>
          <p:nvPr/>
        </p:nvSpPr>
        <p:spPr>
          <a:xfrm>
            <a:off x="2930586" y="5839380"/>
            <a:ext cx="2735044" cy="253916"/>
          </a:xfrm>
          <a:prstGeom prst="rect">
            <a:avLst/>
          </a:prstGeom>
          <a:noFill/>
        </p:spPr>
        <p:txBody>
          <a:bodyPr wrap="none" rtlCol="0">
            <a:spAutoFit/>
          </a:bodyPr>
          <a:lstStyle/>
          <a:p>
            <a:r>
              <a:rPr lang="en-US" sz="1050" dirty="0"/>
              <a:t>AP 1 CSN, All AP1 Updates Included, Flag set</a:t>
            </a:r>
          </a:p>
        </p:txBody>
      </p:sp>
      <p:cxnSp>
        <p:nvCxnSpPr>
          <p:cNvPr id="24" name="Straight Arrow Connector 23">
            <a:extLst>
              <a:ext uri="{FF2B5EF4-FFF2-40B4-BE49-F238E27FC236}">
                <a16:creationId xmlns:a16="http://schemas.microsoft.com/office/drawing/2014/main" id="{95055BF6-29EF-44BC-9F7C-957858E35C81}"/>
              </a:ext>
            </a:extLst>
          </p:cNvPr>
          <p:cNvCxnSpPr>
            <a:cxnSpLocks/>
            <a:stCxn id="23" idx="0"/>
            <a:endCxn id="18" idx="2"/>
          </p:cNvCxnSpPr>
          <p:nvPr/>
        </p:nvCxnSpPr>
        <p:spPr bwMode="auto">
          <a:xfrm flipV="1">
            <a:off x="4298108" y="5578620"/>
            <a:ext cx="39792" cy="26076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 name="TextBox 5">
            <a:extLst>
              <a:ext uri="{FF2B5EF4-FFF2-40B4-BE49-F238E27FC236}">
                <a16:creationId xmlns:a16="http://schemas.microsoft.com/office/drawing/2014/main" id="{7BDE1CAA-B911-42D2-8504-D2B64CADD983}"/>
              </a:ext>
            </a:extLst>
          </p:cNvPr>
          <p:cNvSpPr txBox="1"/>
          <p:nvPr/>
        </p:nvSpPr>
        <p:spPr>
          <a:xfrm>
            <a:off x="5997769" y="5833735"/>
            <a:ext cx="2702984" cy="415498"/>
          </a:xfrm>
          <a:prstGeom prst="rect">
            <a:avLst/>
          </a:prstGeom>
          <a:noFill/>
        </p:spPr>
        <p:txBody>
          <a:bodyPr wrap="none" rtlCol="0">
            <a:spAutoFit/>
          </a:bodyPr>
          <a:lstStyle/>
          <a:p>
            <a:r>
              <a:rPr lang="en-US" sz="1050" dirty="0"/>
              <a:t>AP 1 CSN, AP1 Updates omitted, Flag not set</a:t>
            </a:r>
          </a:p>
          <a:p>
            <a:r>
              <a:rPr lang="en-US" sz="1050" dirty="0"/>
              <a:t>(non-AP STA obtains updates by other means)</a:t>
            </a:r>
          </a:p>
        </p:txBody>
      </p:sp>
      <p:cxnSp>
        <p:nvCxnSpPr>
          <p:cNvPr id="26" name="Straight Arrow Connector 25">
            <a:extLst>
              <a:ext uri="{FF2B5EF4-FFF2-40B4-BE49-F238E27FC236}">
                <a16:creationId xmlns:a16="http://schemas.microsoft.com/office/drawing/2014/main" id="{6E39CD57-3360-40DD-9A2D-364954B8E8A5}"/>
              </a:ext>
            </a:extLst>
          </p:cNvPr>
          <p:cNvCxnSpPr>
            <a:cxnSpLocks/>
            <a:stCxn id="23" idx="0"/>
            <a:endCxn id="19" idx="2"/>
          </p:cNvCxnSpPr>
          <p:nvPr/>
        </p:nvCxnSpPr>
        <p:spPr bwMode="auto">
          <a:xfrm flipV="1">
            <a:off x="4298108" y="5578619"/>
            <a:ext cx="1787120" cy="2607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Straight Arrow Connector 35">
            <a:extLst>
              <a:ext uri="{FF2B5EF4-FFF2-40B4-BE49-F238E27FC236}">
                <a16:creationId xmlns:a16="http://schemas.microsoft.com/office/drawing/2014/main" id="{49E254C6-2EFA-4132-A92A-FB61F93AA775}"/>
              </a:ext>
            </a:extLst>
          </p:cNvPr>
          <p:cNvCxnSpPr>
            <a:cxnSpLocks/>
            <a:stCxn id="6" idx="0"/>
            <a:endCxn id="20" idx="2"/>
          </p:cNvCxnSpPr>
          <p:nvPr/>
        </p:nvCxnSpPr>
        <p:spPr bwMode="auto">
          <a:xfrm flipV="1">
            <a:off x="7349261" y="5578619"/>
            <a:ext cx="269837" cy="2551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7" name="TextBox 26">
            <a:extLst>
              <a:ext uri="{FF2B5EF4-FFF2-40B4-BE49-F238E27FC236}">
                <a16:creationId xmlns:a16="http://schemas.microsoft.com/office/drawing/2014/main" id="{8000FC72-8B7B-4439-8350-360C0FC81812}"/>
              </a:ext>
            </a:extLst>
          </p:cNvPr>
          <p:cNvSpPr txBox="1"/>
          <p:nvPr/>
        </p:nvSpPr>
        <p:spPr>
          <a:xfrm>
            <a:off x="1923093" y="5840908"/>
            <a:ext cx="833883" cy="253916"/>
          </a:xfrm>
          <a:prstGeom prst="rect">
            <a:avLst/>
          </a:prstGeom>
          <a:noFill/>
        </p:spPr>
        <p:txBody>
          <a:bodyPr wrap="square" rtlCol="0">
            <a:spAutoFit/>
          </a:bodyPr>
          <a:lstStyle/>
          <a:p>
            <a:r>
              <a:rPr lang="en-US" sz="1050" dirty="0"/>
              <a:t>AP1 CSN-1</a:t>
            </a:r>
          </a:p>
        </p:txBody>
      </p:sp>
      <p:cxnSp>
        <p:nvCxnSpPr>
          <p:cNvPr id="28" name="Straight Arrow Connector 27">
            <a:extLst>
              <a:ext uri="{FF2B5EF4-FFF2-40B4-BE49-F238E27FC236}">
                <a16:creationId xmlns:a16="http://schemas.microsoft.com/office/drawing/2014/main" id="{B4220969-D0E9-4FC8-8518-FFC4FD86B9D8}"/>
              </a:ext>
            </a:extLst>
          </p:cNvPr>
          <p:cNvCxnSpPr>
            <a:cxnSpLocks/>
            <a:stCxn id="27" idx="0"/>
            <a:endCxn id="17" idx="2"/>
          </p:cNvCxnSpPr>
          <p:nvPr/>
        </p:nvCxnSpPr>
        <p:spPr bwMode="auto">
          <a:xfrm flipV="1">
            <a:off x="2340035" y="5578621"/>
            <a:ext cx="302930" cy="26228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9" name="Date Placeholder 6">
            <a:extLst>
              <a:ext uri="{FF2B5EF4-FFF2-40B4-BE49-F238E27FC236}">
                <a16:creationId xmlns:a16="http://schemas.microsoft.com/office/drawing/2014/main" id="{AAC1B2FB-C04F-48C9-885E-62205E73880F}"/>
              </a:ext>
            </a:extLst>
          </p:cNvPr>
          <p:cNvSpPr>
            <a:spLocks noGrp="1"/>
          </p:cNvSpPr>
          <p:nvPr>
            <p:ph type="dt" sz="half" idx="10"/>
          </p:nvPr>
        </p:nvSpPr>
        <p:spPr>
          <a:xfrm>
            <a:off x="696913" y="332601"/>
            <a:ext cx="916918" cy="276999"/>
          </a:xfrm>
        </p:spPr>
        <p:txBody>
          <a:bodyPr/>
          <a:lstStyle/>
          <a:p>
            <a:pPr>
              <a:defRPr/>
            </a:pPr>
            <a:r>
              <a:rPr lang="en-US" altLang="zh-CN" dirty="0"/>
              <a:t>Nov 2020</a:t>
            </a:r>
            <a:endParaRPr lang="en-GB" altLang="en-US" dirty="0"/>
          </a:p>
        </p:txBody>
      </p:sp>
    </p:spTree>
    <p:extLst>
      <p:ext uri="{BB962C8B-B14F-4D97-AF65-F5344CB8AC3E}">
        <p14:creationId xmlns:p14="http://schemas.microsoft.com/office/powerpoint/2010/main" val="3839626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940854-A167-4F75-A94A-6F0496E3F00E}"/>
              </a:ext>
            </a:extLst>
          </p:cNvPr>
          <p:cNvSpPr>
            <a:spLocks noGrp="1"/>
          </p:cNvSpPr>
          <p:nvPr>
            <p:ph idx="1"/>
          </p:nvPr>
        </p:nvSpPr>
        <p:spPr/>
        <p:txBody>
          <a:bodyPr/>
          <a:lstStyle/>
          <a:p>
            <a:r>
              <a:rPr lang="en-US" sz="2000" dirty="0"/>
              <a:t>Bits assigned to the indication flag</a:t>
            </a:r>
          </a:p>
          <a:p>
            <a:pPr lvl="1"/>
            <a:r>
              <a:rPr lang="en-US" sz="1800" dirty="0"/>
              <a:t>If one is assigned, the AP can only signal complete updates since CSN-1</a:t>
            </a:r>
          </a:p>
          <a:p>
            <a:pPr lvl="1"/>
            <a:r>
              <a:rPr lang="en-US" sz="1800" dirty="0"/>
              <a:t>We may choose to assign more bits, in which case AP can include all parameter updates since CSN-(2^N -1)</a:t>
            </a:r>
          </a:p>
        </p:txBody>
      </p:sp>
      <p:sp>
        <p:nvSpPr>
          <p:cNvPr id="3" name="Title 2">
            <a:extLst>
              <a:ext uri="{FF2B5EF4-FFF2-40B4-BE49-F238E27FC236}">
                <a16:creationId xmlns:a16="http://schemas.microsoft.com/office/drawing/2014/main" id="{D81AC1BD-29FD-487A-8E2C-C1D7A0C63780}"/>
              </a:ext>
            </a:extLst>
          </p:cNvPr>
          <p:cNvSpPr>
            <a:spLocks noGrp="1"/>
          </p:cNvSpPr>
          <p:nvPr>
            <p:ph type="title"/>
          </p:nvPr>
        </p:nvSpPr>
        <p:spPr/>
        <p:txBody>
          <a:bodyPr/>
          <a:lstStyle/>
          <a:p>
            <a:r>
              <a:rPr lang="en-US" dirty="0"/>
              <a:t>Extending Beyond 1 CSN</a:t>
            </a:r>
          </a:p>
        </p:txBody>
      </p:sp>
      <p:sp>
        <p:nvSpPr>
          <p:cNvPr id="4" name="Date Placeholder 3">
            <a:extLst>
              <a:ext uri="{FF2B5EF4-FFF2-40B4-BE49-F238E27FC236}">
                <a16:creationId xmlns:a16="http://schemas.microsoft.com/office/drawing/2014/main" id="{35C94369-DB44-4A66-AF49-5D9D7F484F98}"/>
              </a:ext>
            </a:extLst>
          </p:cNvPr>
          <p:cNvSpPr>
            <a:spLocks noGrp="1"/>
          </p:cNvSpPr>
          <p:nvPr>
            <p:ph type="dt" sz="half" idx="10"/>
          </p:nvPr>
        </p:nvSpPr>
        <p:spPr/>
        <p:txBody>
          <a:bodyPr/>
          <a:lstStyle/>
          <a:p>
            <a:pPr>
              <a:defRPr/>
            </a:pPr>
            <a:r>
              <a:rPr lang="en-US" altLang="zh-CN"/>
              <a:t>Nov 2020</a:t>
            </a:r>
            <a:endParaRPr lang="en-GB" altLang="en-US" dirty="0"/>
          </a:p>
        </p:txBody>
      </p:sp>
      <p:sp>
        <p:nvSpPr>
          <p:cNvPr id="5" name="Footer Placeholder 4">
            <a:extLst>
              <a:ext uri="{FF2B5EF4-FFF2-40B4-BE49-F238E27FC236}">
                <a16:creationId xmlns:a16="http://schemas.microsoft.com/office/drawing/2014/main" id="{7563D77B-2899-40B6-9BD5-A2B93B509121}"/>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4B18116B-7394-420A-9044-E8DD5B4DB21A}"/>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6</a:t>
            </a:fld>
            <a:endParaRPr lang="en-GB" altLang="en-US"/>
          </a:p>
        </p:txBody>
      </p:sp>
      <p:sp>
        <p:nvSpPr>
          <p:cNvPr id="7" name="Rectangle 6">
            <a:extLst>
              <a:ext uri="{FF2B5EF4-FFF2-40B4-BE49-F238E27FC236}">
                <a16:creationId xmlns:a16="http://schemas.microsoft.com/office/drawing/2014/main" id="{AF02F09D-A8DE-4A46-8BEF-4FD3559D5C63}"/>
              </a:ext>
            </a:extLst>
          </p:cNvPr>
          <p:cNvSpPr/>
          <p:nvPr/>
        </p:nvSpPr>
        <p:spPr bwMode="auto">
          <a:xfrm>
            <a:off x="907355" y="4005087"/>
            <a:ext cx="712317" cy="17483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8" name="Straight Connector 7">
            <a:extLst>
              <a:ext uri="{FF2B5EF4-FFF2-40B4-BE49-F238E27FC236}">
                <a16:creationId xmlns:a16="http://schemas.microsoft.com/office/drawing/2014/main" id="{655E603C-9D2F-402B-8193-67321A6133AC}"/>
              </a:ext>
            </a:extLst>
          </p:cNvPr>
          <p:cNvCxnSpPr/>
          <p:nvPr/>
        </p:nvCxnSpPr>
        <p:spPr bwMode="auto">
          <a:xfrm>
            <a:off x="1691680" y="4581128"/>
            <a:ext cx="612068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F8099DE1-D2E0-4B9A-A318-3E7F97583203}"/>
              </a:ext>
            </a:extLst>
          </p:cNvPr>
          <p:cNvCxnSpPr/>
          <p:nvPr/>
        </p:nvCxnSpPr>
        <p:spPr bwMode="auto">
          <a:xfrm>
            <a:off x="1691680" y="5301229"/>
            <a:ext cx="61206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a:extLst>
              <a:ext uri="{FF2B5EF4-FFF2-40B4-BE49-F238E27FC236}">
                <a16:creationId xmlns:a16="http://schemas.microsoft.com/office/drawing/2014/main" id="{9CC83E6D-84DB-4A04-85C6-3EBF3E4FEAE7}"/>
              </a:ext>
            </a:extLst>
          </p:cNvPr>
          <p:cNvSpPr txBox="1"/>
          <p:nvPr/>
        </p:nvSpPr>
        <p:spPr>
          <a:xfrm>
            <a:off x="971600" y="4221111"/>
            <a:ext cx="620683" cy="400110"/>
          </a:xfrm>
          <a:prstGeom prst="rect">
            <a:avLst/>
          </a:prstGeom>
          <a:noFill/>
        </p:spPr>
        <p:txBody>
          <a:bodyPr wrap="none" rtlCol="0">
            <a:spAutoFit/>
          </a:bodyPr>
          <a:lstStyle/>
          <a:p>
            <a:r>
              <a:rPr lang="en-US" sz="1000" dirty="0"/>
              <a:t>AP 1</a:t>
            </a:r>
          </a:p>
          <a:p>
            <a:r>
              <a:rPr lang="en-US" sz="1000" dirty="0"/>
              <a:t>Beacons</a:t>
            </a:r>
          </a:p>
        </p:txBody>
      </p:sp>
      <p:sp>
        <p:nvSpPr>
          <p:cNvPr id="11" name="TextBox 10">
            <a:extLst>
              <a:ext uri="{FF2B5EF4-FFF2-40B4-BE49-F238E27FC236}">
                <a16:creationId xmlns:a16="http://schemas.microsoft.com/office/drawing/2014/main" id="{58C331B8-6765-448E-80A2-9CC508FB2CA8}"/>
              </a:ext>
            </a:extLst>
          </p:cNvPr>
          <p:cNvSpPr txBox="1"/>
          <p:nvPr/>
        </p:nvSpPr>
        <p:spPr>
          <a:xfrm>
            <a:off x="971600" y="4941191"/>
            <a:ext cx="620683" cy="400110"/>
          </a:xfrm>
          <a:prstGeom prst="rect">
            <a:avLst/>
          </a:prstGeom>
          <a:noFill/>
        </p:spPr>
        <p:txBody>
          <a:bodyPr wrap="none" rtlCol="0">
            <a:spAutoFit/>
          </a:bodyPr>
          <a:lstStyle/>
          <a:p>
            <a:r>
              <a:rPr lang="en-US" sz="1000" dirty="0"/>
              <a:t>AP 2</a:t>
            </a:r>
          </a:p>
          <a:p>
            <a:r>
              <a:rPr lang="en-US" sz="1000" dirty="0"/>
              <a:t>Beacons</a:t>
            </a:r>
          </a:p>
        </p:txBody>
      </p:sp>
      <p:sp>
        <p:nvSpPr>
          <p:cNvPr id="12" name="Rectangle 11">
            <a:extLst>
              <a:ext uri="{FF2B5EF4-FFF2-40B4-BE49-F238E27FC236}">
                <a16:creationId xmlns:a16="http://schemas.microsoft.com/office/drawing/2014/main" id="{E3F74B1D-4D98-4A3D-95FA-0DDBA7BC38EB}"/>
              </a:ext>
            </a:extLst>
          </p:cNvPr>
          <p:cNvSpPr/>
          <p:nvPr/>
        </p:nvSpPr>
        <p:spPr bwMode="auto">
          <a:xfrm>
            <a:off x="1907704" y="4365127"/>
            <a:ext cx="216024" cy="216003"/>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E034C616-D394-4DC0-B1FA-7704DD7E8293}"/>
              </a:ext>
            </a:extLst>
          </p:cNvPr>
          <p:cNvSpPr/>
          <p:nvPr/>
        </p:nvSpPr>
        <p:spPr bwMode="auto">
          <a:xfrm>
            <a:off x="3497374" y="4365126"/>
            <a:ext cx="216024" cy="216003"/>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68948C57-8028-49F8-8788-0AAF2A9B5B9E}"/>
              </a:ext>
            </a:extLst>
          </p:cNvPr>
          <p:cNvSpPr/>
          <p:nvPr/>
        </p:nvSpPr>
        <p:spPr bwMode="auto">
          <a:xfrm>
            <a:off x="5244702" y="4365125"/>
            <a:ext cx="216024" cy="216003"/>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AA035F3E-926A-4051-A832-26BFA83C58C6}"/>
              </a:ext>
            </a:extLst>
          </p:cNvPr>
          <p:cNvSpPr/>
          <p:nvPr/>
        </p:nvSpPr>
        <p:spPr bwMode="auto">
          <a:xfrm>
            <a:off x="6884018" y="4365125"/>
            <a:ext cx="216024" cy="216003"/>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CFABAD91-8E84-4E93-A48E-88062480114C}"/>
              </a:ext>
            </a:extLst>
          </p:cNvPr>
          <p:cNvSpPr/>
          <p:nvPr/>
        </p:nvSpPr>
        <p:spPr bwMode="auto">
          <a:xfrm>
            <a:off x="2411760" y="5085228"/>
            <a:ext cx="216024" cy="216003"/>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AD5EA93F-0613-4338-98F9-5A53D80C8A1E}"/>
              </a:ext>
            </a:extLst>
          </p:cNvPr>
          <p:cNvSpPr/>
          <p:nvPr/>
        </p:nvSpPr>
        <p:spPr bwMode="auto">
          <a:xfrm>
            <a:off x="4001430" y="5085227"/>
            <a:ext cx="426554" cy="216003"/>
          </a:xfrm>
          <a:prstGeom prst="rect">
            <a:avLst/>
          </a:prstGeom>
          <a:solidFill>
            <a:schemeClr val="accent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B1AA2C62-E680-469E-AC1C-2E505CDEF43F}"/>
              </a:ext>
            </a:extLst>
          </p:cNvPr>
          <p:cNvSpPr/>
          <p:nvPr/>
        </p:nvSpPr>
        <p:spPr bwMode="auto">
          <a:xfrm>
            <a:off x="5748758" y="5085226"/>
            <a:ext cx="426554" cy="216003"/>
          </a:xfrm>
          <a:prstGeom prst="rect">
            <a:avLst/>
          </a:prstGeom>
          <a:solidFill>
            <a:schemeClr val="accent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FB41776D-8E71-4195-A5BA-E2A0813068A7}"/>
              </a:ext>
            </a:extLst>
          </p:cNvPr>
          <p:cNvSpPr/>
          <p:nvPr/>
        </p:nvSpPr>
        <p:spPr bwMode="auto">
          <a:xfrm>
            <a:off x="7388074" y="5085226"/>
            <a:ext cx="568302" cy="216003"/>
          </a:xfrm>
          <a:prstGeom prst="rect">
            <a:avLst/>
          </a:prstGeom>
          <a:solidFill>
            <a:schemeClr val="accent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TextBox 19">
            <a:extLst>
              <a:ext uri="{FF2B5EF4-FFF2-40B4-BE49-F238E27FC236}">
                <a16:creationId xmlns:a16="http://schemas.microsoft.com/office/drawing/2014/main" id="{02E6C76A-3DA8-4B33-9C0D-B22D07334202}"/>
              </a:ext>
            </a:extLst>
          </p:cNvPr>
          <p:cNvSpPr txBox="1"/>
          <p:nvPr/>
        </p:nvSpPr>
        <p:spPr>
          <a:xfrm>
            <a:off x="2397962" y="3938140"/>
            <a:ext cx="1149674" cy="253916"/>
          </a:xfrm>
          <a:prstGeom prst="rect">
            <a:avLst/>
          </a:prstGeom>
          <a:noFill/>
        </p:spPr>
        <p:txBody>
          <a:bodyPr wrap="none" rtlCol="0">
            <a:spAutoFit/>
          </a:bodyPr>
          <a:lstStyle/>
          <a:p>
            <a:r>
              <a:rPr lang="en-US" sz="1050" dirty="0"/>
              <a:t>Parameter Update</a:t>
            </a:r>
          </a:p>
        </p:txBody>
      </p:sp>
      <p:cxnSp>
        <p:nvCxnSpPr>
          <p:cNvPr id="21" name="Straight Arrow Connector 20">
            <a:extLst>
              <a:ext uri="{FF2B5EF4-FFF2-40B4-BE49-F238E27FC236}">
                <a16:creationId xmlns:a16="http://schemas.microsoft.com/office/drawing/2014/main" id="{F4B9BFF0-A579-4F97-B817-D8BE2CD13D78}"/>
              </a:ext>
            </a:extLst>
          </p:cNvPr>
          <p:cNvCxnSpPr/>
          <p:nvPr/>
        </p:nvCxnSpPr>
        <p:spPr bwMode="auto">
          <a:xfrm>
            <a:off x="3131840" y="4221111"/>
            <a:ext cx="288032" cy="14401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D1935686-BD96-4EEC-B4E9-AE860359F613}"/>
              </a:ext>
            </a:extLst>
          </p:cNvPr>
          <p:cNvSpPr txBox="1"/>
          <p:nvPr/>
        </p:nvSpPr>
        <p:spPr>
          <a:xfrm>
            <a:off x="2807393" y="5561990"/>
            <a:ext cx="2148345" cy="415498"/>
          </a:xfrm>
          <a:prstGeom prst="rect">
            <a:avLst/>
          </a:prstGeom>
          <a:noFill/>
        </p:spPr>
        <p:txBody>
          <a:bodyPr wrap="none" rtlCol="0">
            <a:spAutoFit/>
          </a:bodyPr>
          <a:lstStyle/>
          <a:p>
            <a:pPr algn="ctr"/>
            <a:r>
              <a:rPr lang="en-US" sz="1050" dirty="0"/>
              <a:t>CSN+1, All AP1 Updates Included, </a:t>
            </a:r>
          </a:p>
          <a:p>
            <a:pPr algn="ctr"/>
            <a:r>
              <a:rPr lang="en-US" sz="1050" dirty="0"/>
              <a:t>Flag set to 1</a:t>
            </a:r>
          </a:p>
        </p:txBody>
      </p:sp>
      <p:cxnSp>
        <p:nvCxnSpPr>
          <p:cNvPr id="23" name="Straight Arrow Connector 22">
            <a:extLst>
              <a:ext uri="{FF2B5EF4-FFF2-40B4-BE49-F238E27FC236}">
                <a16:creationId xmlns:a16="http://schemas.microsoft.com/office/drawing/2014/main" id="{F77A0629-2474-4618-A01C-22B7F5791BAF}"/>
              </a:ext>
            </a:extLst>
          </p:cNvPr>
          <p:cNvCxnSpPr>
            <a:cxnSpLocks/>
            <a:stCxn id="22" idx="0"/>
            <a:endCxn id="17" idx="2"/>
          </p:cNvCxnSpPr>
          <p:nvPr/>
        </p:nvCxnSpPr>
        <p:spPr bwMode="auto">
          <a:xfrm flipV="1">
            <a:off x="3881566" y="5301230"/>
            <a:ext cx="333141" cy="26076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4" name="TextBox 23">
            <a:extLst>
              <a:ext uri="{FF2B5EF4-FFF2-40B4-BE49-F238E27FC236}">
                <a16:creationId xmlns:a16="http://schemas.microsoft.com/office/drawing/2014/main" id="{4548A348-56B2-49FC-9F07-B3E970193550}"/>
              </a:ext>
            </a:extLst>
          </p:cNvPr>
          <p:cNvSpPr txBox="1"/>
          <p:nvPr/>
        </p:nvSpPr>
        <p:spPr>
          <a:xfrm>
            <a:off x="6300192" y="5596857"/>
            <a:ext cx="2720617" cy="415498"/>
          </a:xfrm>
          <a:prstGeom prst="rect">
            <a:avLst/>
          </a:prstGeom>
          <a:noFill/>
        </p:spPr>
        <p:txBody>
          <a:bodyPr wrap="none" rtlCol="0">
            <a:spAutoFit/>
          </a:bodyPr>
          <a:lstStyle/>
          <a:p>
            <a:pPr algn="ctr"/>
            <a:r>
              <a:rPr lang="en-US" sz="1050" dirty="0"/>
              <a:t>CSN+2, All AP1 Updates Included since CSN,</a:t>
            </a:r>
          </a:p>
          <a:p>
            <a:pPr algn="ctr"/>
            <a:r>
              <a:rPr lang="en-US" sz="1050" dirty="0"/>
              <a:t> Flag set to 2</a:t>
            </a:r>
          </a:p>
        </p:txBody>
      </p:sp>
      <p:cxnSp>
        <p:nvCxnSpPr>
          <p:cNvPr id="25" name="Straight Arrow Connector 24">
            <a:extLst>
              <a:ext uri="{FF2B5EF4-FFF2-40B4-BE49-F238E27FC236}">
                <a16:creationId xmlns:a16="http://schemas.microsoft.com/office/drawing/2014/main" id="{BD93E404-04A3-4D97-B2FC-E4800B09C40C}"/>
              </a:ext>
            </a:extLst>
          </p:cNvPr>
          <p:cNvCxnSpPr>
            <a:cxnSpLocks/>
            <a:stCxn id="22" idx="0"/>
            <a:endCxn id="18" idx="2"/>
          </p:cNvCxnSpPr>
          <p:nvPr/>
        </p:nvCxnSpPr>
        <p:spPr bwMode="auto">
          <a:xfrm flipV="1">
            <a:off x="3881566" y="5301229"/>
            <a:ext cx="2080469" cy="2607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a:extLst>
              <a:ext uri="{FF2B5EF4-FFF2-40B4-BE49-F238E27FC236}">
                <a16:creationId xmlns:a16="http://schemas.microsoft.com/office/drawing/2014/main" id="{8CDE0541-07DF-4685-8B76-0D8A521AC0FD}"/>
              </a:ext>
            </a:extLst>
          </p:cNvPr>
          <p:cNvCxnSpPr>
            <a:cxnSpLocks/>
            <a:stCxn id="24" idx="0"/>
            <a:endCxn id="19" idx="2"/>
          </p:cNvCxnSpPr>
          <p:nvPr/>
        </p:nvCxnSpPr>
        <p:spPr bwMode="auto">
          <a:xfrm flipV="1">
            <a:off x="7660501" y="5301229"/>
            <a:ext cx="11724" cy="29562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1664418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EA424A-1323-4436-BDA4-AEC4D77B3C69}"/>
              </a:ext>
            </a:extLst>
          </p:cNvPr>
          <p:cNvSpPr>
            <a:spLocks noGrp="1"/>
          </p:cNvSpPr>
          <p:nvPr>
            <p:ph type="title"/>
          </p:nvPr>
        </p:nvSpPr>
        <p:spPr>
          <a:xfrm>
            <a:off x="685800" y="685800"/>
            <a:ext cx="7772400" cy="1066800"/>
          </a:xfrm>
        </p:spPr>
        <p:txBody>
          <a:bodyPr/>
          <a:lstStyle/>
          <a:p>
            <a:r>
              <a:rPr lang="en-US" dirty="0"/>
              <a:t>Conclusions</a:t>
            </a:r>
          </a:p>
        </p:txBody>
      </p:sp>
      <p:sp>
        <p:nvSpPr>
          <p:cNvPr id="6" name="Content Placeholder 5">
            <a:extLst>
              <a:ext uri="{FF2B5EF4-FFF2-40B4-BE49-F238E27FC236}">
                <a16:creationId xmlns:a16="http://schemas.microsoft.com/office/drawing/2014/main" id="{E5968E4A-AE41-42B2-9392-7D467846BE6E}"/>
              </a:ext>
            </a:extLst>
          </p:cNvPr>
          <p:cNvSpPr>
            <a:spLocks noGrp="1"/>
          </p:cNvSpPr>
          <p:nvPr>
            <p:ph idx="1"/>
          </p:nvPr>
        </p:nvSpPr>
        <p:spPr/>
        <p:txBody>
          <a:bodyPr/>
          <a:lstStyle/>
          <a:p>
            <a:r>
              <a:rPr lang="en-US" dirty="0"/>
              <a:t>A simple method to include all out-of-link updates in beacon is proposed</a:t>
            </a:r>
          </a:p>
          <a:p>
            <a:pPr lvl="1"/>
            <a:r>
              <a:rPr lang="en-US" dirty="0"/>
              <a:t>AP may decide to report all out-of-link BSS parameter updates in a beacon frame</a:t>
            </a:r>
          </a:p>
          <a:p>
            <a:pPr lvl="1"/>
            <a:r>
              <a:rPr lang="en-US" dirty="0"/>
              <a:t>A flag is proposed to indicate that all updates are included in the beacon and client should not send probe requests to obtain these updates</a:t>
            </a:r>
          </a:p>
          <a:p>
            <a:pPr lvl="1"/>
            <a:endParaRPr lang="en-US" dirty="0"/>
          </a:p>
          <a:p>
            <a:pPr lvl="1"/>
            <a:endParaRPr lang="en-US" dirty="0"/>
          </a:p>
          <a:p>
            <a:pPr lvl="1"/>
            <a:endParaRPr lang="en-US" dirty="0"/>
          </a:p>
          <a:p>
            <a:endParaRPr lang="en-US" dirty="0"/>
          </a:p>
          <a:p>
            <a:endParaRPr lang="en-US" dirty="0"/>
          </a:p>
        </p:txBody>
      </p:sp>
      <p:sp>
        <p:nvSpPr>
          <p:cNvPr id="3" name="Footer Placeholder 2">
            <a:extLst>
              <a:ext uri="{FF2B5EF4-FFF2-40B4-BE49-F238E27FC236}">
                <a16:creationId xmlns:a16="http://schemas.microsoft.com/office/drawing/2014/main" id="{6766D6AD-0BFE-41A2-8F76-83DF9FD89666}"/>
              </a:ext>
            </a:extLst>
          </p:cNvPr>
          <p:cNvSpPr>
            <a:spLocks noGrp="1"/>
          </p:cNvSpPr>
          <p:nvPr>
            <p:ph type="ftr" sz="quarter" idx="11"/>
          </p:nvPr>
        </p:nvSpPr>
        <p:spPr>
          <a:xfrm>
            <a:off x="7057941" y="6475413"/>
            <a:ext cx="1485984" cy="184666"/>
          </a:xfrm>
        </p:spPr>
        <p:txBody>
          <a:bodyPr/>
          <a:lstStyle/>
          <a:p>
            <a:pPr>
              <a:defRPr/>
            </a:pPr>
            <a:r>
              <a:rPr lang="en-GB"/>
              <a:t>Pooya Monajemi, Cisco</a:t>
            </a:r>
          </a:p>
        </p:txBody>
      </p:sp>
      <p:sp>
        <p:nvSpPr>
          <p:cNvPr id="4" name="Slide Number Placeholder 3">
            <a:extLst>
              <a:ext uri="{FF2B5EF4-FFF2-40B4-BE49-F238E27FC236}">
                <a16:creationId xmlns:a16="http://schemas.microsoft.com/office/drawing/2014/main" id="{A7450928-6DC9-4CBE-9C90-56B5BA4B02D9}"/>
              </a:ext>
            </a:extLst>
          </p:cNvPr>
          <p:cNvSpPr>
            <a:spLocks noGrp="1"/>
          </p:cNvSpPr>
          <p:nvPr>
            <p:ph type="sldNum" sz="quarter" idx="12"/>
          </p:nvPr>
        </p:nvSpPr>
        <p:spPr>
          <a:xfrm>
            <a:off x="4344988" y="6475413"/>
            <a:ext cx="530225" cy="182562"/>
          </a:xfrm>
        </p:spPr>
        <p:txBody>
          <a:bodyPr/>
          <a:lstStyle/>
          <a:p>
            <a:pPr>
              <a:defRPr/>
            </a:pPr>
            <a:r>
              <a:rPr lang="en-GB" altLang="en-US"/>
              <a:t>Slide </a:t>
            </a:r>
            <a:fld id="{32E413AC-0033-4B91-B3E5-414687900E6A}" type="slidenum">
              <a:rPr lang="en-GB" altLang="en-US" smtClean="0"/>
              <a:pPr>
                <a:defRPr/>
              </a:pPr>
              <a:t>7</a:t>
            </a:fld>
            <a:endParaRPr lang="en-GB" altLang="en-US"/>
          </a:p>
        </p:txBody>
      </p:sp>
      <p:sp>
        <p:nvSpPr>
          <p:cNvPr id="8" name="Date Placeholder 6">
            <a:extLst>
              <a:ext uri="{FF2B5EF4-FFF2-40B4-BE49-F238E27FC236}">
                <a16:creationId xmlns:a16="http://schemas.microsoft.com/office/drawing/2014/main" id="{3D08CB09-3F8E-4886-8F55-D725F2293DED}"/>
              </a:ext>
            </a:extLst>
          </p:cNvPr>
          <p:cNvSpPr>
            <a:spLocks noGrp="1"/>
          </p:cNvSpPr>
          <p:nvPr>
            <p:ph type="dt" sz="half" idx="10"/>
          </p:nvPr>
        </p:nvSpPr>
        <p:spPr>
          <a:xfrm>
            <a:off x="696913" y="332601"/>
            <a:ext cx="916918" cy="276999"/>
          </a:xfrm>
        </p:spPr>
        <p:txBody>
          <a:bodyPr/>
          <a:lstStyle/>
          <a:p>
            <a:pPr>
              <a:defRPr/>
            </a:pPr>
            <a:r>
              <a:rPr lang="en-US" altLang="zh-CN" dirty="0"/>
              <a:t>Nov 2020</a:t>
            </a:r>
            <a:endParaRPr lang="en-GB" altLang="en-US" dirty="0"/>
          </a:p>
        </p:txBody>
      </p:sp>
    </p:spTree>
    <p:extLst>
      <p:ext uri="{BB962C8B-B14F-4D97-AF65-F5344CB8AC3E}">
        <p14:creationId xmlns:p14="http://schemas.microsoft.com/office/powerpoint/2010/main" val="9583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p:txBody>
          <a:bodyPr/>
          <a:lstStyle/>
          <a:p>
            <a:r>
              <a:rPr lang="en-US" sz="2000" dirty="0"/>
              <a:t>Do you agree to :</a:t>
            </a:r>
          </a:p>
          <a:p>
            <a:pPr lvl="1"/>
            <a:r>
              <a:rPr lang="en-US" sz="1200" dirty="0"/>
              <a:t>define a mechanism for an AP of an AP MLD to indicate in a beacon that all updated critical BSS parameters of another AP of the same AP MLD have been included in the beacon?</a:t>
            </a:r>
          </a:p>
          <a:p>
            <a:pPr lvl="1"/>
            <a:r>
              <a:rPr lang="en-US" sz="1200" dirty="0"/>
              <a:t>A non-AP MLD that receives a beacon with the above indication and that has all critical BSS parameters corresponding to the CSN preceding that indicated by the AP should not send probe requests to obtain the updated parameters. </a:t>
            </a:r>
          </a:p>
          <a:p>
            <a:endParaRPr lang="en-US" sz="1600" dirty="0"/>
          </a:p>
          <a:p>
            <a:endParaRPr lang="en-US"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SP1</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8</a:t>
            </a:fld>
            <a:endParaRPr lang="en-GB" altLang="en-US"/>
          </a:p>
        </p:txBody>
      </p:sp>
      <p:sp>
        <p:nvSpPr>
          <p:cNvPr id="7" name="Date Placeholder 6">
            <a:extLst>
              <a:ext uri="{FF2B5EF4-FFF2-40B4-BE49-F238E27FC236}">
                <a16:creationId xmlns:a16="http://schemas.microsoft.com/office/drawing/2014/main" id="{05C23D0D-8C18-411C-BB0B-ED758B6C8701}"/>
              </a:ext>
            </a:extLst>
          </p:cNvPr>
          <p:cNvSpPr>
            <a:spLocks noGrp="1"/>
          </p:cNvSpPr>
          <p:nvPr>
            <p:ph type="dt" sz="half" idx="10"/>
          </p:nvPr>
        </p:nvSpPr>
        <p:spPr>
          <a:xfrm>
            <a:off x="696913" y="332601"/>
            <a:ext cx="916918" cy="276999"/>
          </a:xfrm>
        </p:spPr>
        <p:txBody>
          <a:bodyPr/>
          <a:lstStyle/>
          <a:p>
            <a:pPr>
              <a:defRPr/>
            </a:pPr>
            <a:r>
              <a:rPr lang="en-US" altLang="zh-CN" dirty="0"/>
              <a:t>Nov 2020</a:t>
            </a:r>
            <a:endParaRPr lang="en-GB" altLang="en-US" dirty="0"/>
          </a:p>
        </p:txBody>
      </p:sp>
    </p:spTree>
    <p:extLst>
      <p:ext uri="{BB962C8B-B14F-4D97-AF65-F5344CB8AC3E}">
        <p14:creationId xmlns:p14="http://schemas.microsoft.com/office/powerpoint/2010/main" val="2638112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a:xfrm>
            <a:off x="684213" y="1989138"/>
            <a:ext cx="7772400" cy="4114800"/>
          </a:xfrm>
        </p:spPr>
        <p:txBody>
          <a:bodyPr/>
          <a:lstStyle/>
          <a:p>
            <a:r>
              <a:rPr lang="en-US" sz="1800" dirty="0"/>
              <a:t>How many bits do you prefer to assign to the complete BSS Update Report Indication flag? </a:t>
            </a:r>
          </a:p>
          <a:p>
            <a:endParaRPr lang="en-US" sz="1800" dirty="0"/>
          </a:p>
          <a:p>
            <a:pPr lvl="1"/>
            <a:r>
              <a:rPr lang="en-US" sz="1100" dirty="0"/>
              <a:t>Option 1 : 1   (one update)</a:t>
            </a:r>
          </a:p>
          <a:p>
            <a:pPr lvl="1"/>
            <a:r>
              <a:rPr lang="en-US" sz="1100" dirty="0"/>
              <a:t>Option 2 : 2   (up to 3 updates)</a:t>
            </a:r>
          </a:p>
          <a:p>
            <a:pPr lvl="1"/>
            <a:r>
              <a:rPr lang="en-US" sz="1100" dirty="0"/>
              <a:t>Option 3 : More</a:t>
            </a:r>
          </a:p>
          <a:p>
            <a:endParaRPr lang="en-US" sz="1400" dirty="0"/>
          </a:p>
          <a:p>
            <a:endParaRPr lang="en-US" sz="2000"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SP2</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9</a:t>
            </a:fld>
            <a:endParaRPr lang="en-GB" altLang="en-US"/>
          </a:p>
        </p:txBody>
      </p:sp>
      <p:sp>
        <p:nvSpPr>
          <p:cNvPr id="7" name="Date Placeholder 6">
            <a:extLst>
              <a:ext uri="{FF2B5EF4-FFF2-40B4-BE49-F238E27FC236}">
                <a16:creationId xmlns:a16="http://schemas.microsoft.com/office/drawing/2014/main" id="{09D3F8B0-43F1-40C6-902A-E2AB0C31A591}"/>
              </a:ext>
            </a:extLst>
          </p:cNvPr>
          <p:cNvSpPr>
            <a:spLocks noGrp="1"/>
          </p:cNvSpPr>
          <p:nvPr>
            <p:ph type="dt" sz="half" idx="10"/>
          </p:nvPr>
        </p:nvSpPr>
        <p:spPr>
          <a:xfrm>
            <a:off x="696913" y="332601"/>
            <a:ext cx="916918" cy="276999"/>
          </a:xfrm>
        </p:spPr>
        <p:txBody>
          <a:bodyPr/>
          <a:lstStyle/>
          <a:p>
            <a:pPr>
              <a:defRPr/>
            </a:pPr>
            <a:r>
              <a:rPr lang="en-US" altLang="zh-CN" dirty="0"/>
              <a:t>Nov 2020</a:t>
            </a:r>
            <a:endParaRPr lang="en-GB" altLang="en-US" dirty="0"/>
          </a:p>
        </p:txBody>
      </p:sp>
    </p:spTree>
    <p:extLst>
      <p:ext uri="{BB962C8B-B14F-4D97-AF65-F5344CB8AC3E}">
        <p14:creationId xmlns:p14="http://schemas.microsoft.com/office/powerpoint/2010/main" val="72216465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82966</TotalTime>
  <Words>779</Words>
  <Application>Microsoft Office PowerPoint</Application>
  <PresentationFormat>On-screen Show (4:3)</PresentationFormat>
  <Paragraphs>134</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Qualcomm Office Regular</vt:lpstr>
      <vt:lpstr>Qualcomm Regular</vt:lpstr>
      <vt:lpstr>Times New Roman</vt:lpstr>
      <vt:lpstr>802-11-Submission</vt:lpstr>
      <vt:lpstr>Complete BSS Update Report Indication</vt:lpstr>
      <vt:lpstr>Background</vt:lpstr>
      <vt:lpstr>Probe Storm Problem</vt:lpstr>
      <vt:lpstr>Complete Update Transmission</vt:lpstr>
      <vt:lpstr>Indication of Complete Updates</vt:lpstr>
      <vt:lpstr>Extending Beyond 1 CSN</vt:lpstr>
      <vt:lpstr>Conclusions</vt:lpstr>
      <vt:lpstr>SP1</vt:lpstr>
      <vt:lpstr>SP2</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cheng.chen@intel.com</dc:creator>
  <cp:keywords>CTPClassification=CTP_NT</cp:keywords>
  <cp:lastModifiedBy>Pooya Monajemi (pmonajem)</cp:lastModifiedBy>
  <cp:revision>2050</cp:revision>
  <cp:lastPrinted>1998-02-10T13:28:06Z</cp:lastPrinted>
  <dcterms:created xsi:type="dcterms:W3CDTF">2004-12-02T14:01:45Z</dcterms:created>
  <dcterms:modified xsi:type="dcterms:W3CDTF">2020-11-16T21:52:56Z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0555f2cd-4793-4381-8cc1-66c1ad2e6912</vt:lpwstr>
  </property>
  <property fmtid="{D5CDD505-2E9C-101B-9397-08002B2CF9AE}" pid="4" name="CTP_TimeStamp">
    <vt:lpwstr>2020-04-10 23:47:42Z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