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  <p:sldMasterId id="2147484210" r:id="rId5"/>
  </p:sldMasterIdLst>
  <p:notesMasterIdLst>
    <p:notesMasterId r:id="rId15"/>
  </p:notesMasterIdLst>
  <p:handoutMasterIdLst>
    <p:handoutMasterId r:id="rId16"/>
  </p:handoutMasterIdLst>
  <p:sldIdLst>
    <p:sldId id="621" r:id="rId6"/>
    <p:sldId id="788" r:id="rId7"/>
    <p:sldId id="790" r:id="rId8"/>
    <p:sldId id="791" r:id="rId9"/>
    <p:sldId id="792" r:id="rId10"/>
    <p:sldId id="793" r:id="rId11"/>
    <p:sldId id="291" r:id="rId12"/>
    <p:sldId id="794" r:id="rId13"/>
    <p:sldId id="79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CC99"/>
    <a:srgbClr val="CC9900"/>
    <a:srgbClr val="A0B1D0"/>
    <a:srgbClr val="FFCCCC"/>
    <a:srgbClr val="FF000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22A402-3C7D-4673-9373-03273304D579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D54BFD9-0882-4A6D-9A6F-DF8B277EE2F7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An </a:t>
          </a:r>
          <a:r>
            <a:rPr lang="en-US" sz="1600" dirty="0" err="1"/>
            <a:t>eBCS</a:t>
          </a:r>
          <a:r>
            <a:rPr lang="en-US" sz="1600" dirty="0"/>
            <a:t> non-AP STA broadcasts UL </a:t>
          </a:r>
          <a:r>
            <a:rPr lang="en-US" sz="1600" dirty="0" err="1"/>
            <a:t>eBCS</a:t>
          </a:r>
          <a:r>
            <a:rPr lang="en-US" sz="1600" dirty="0"/>
            <a:t> (</a:t>
          </a:r>
          <a:r>
            <a:rPr lang="en-US" sz="1600" dirty="0" err="1"/>
            <a:t>Mgmt</a:t>
          </a:r>
          <a:r>
            <a:rPr lang="en-US" sz="1600" dirty="0"/>
            <a:t>) frame which includes:</a:t>
          </a:r>
        </a:p>
      </dgm:t>
    </dgm:pt>
    <dgm:pt modelId="{1E316AF4-B7BA-4C2E-A394-506A7E116829}" type="parTrans" cxnId="{CE9A5498-DE20-4164-9946-211D6BEAA477}">
      <dgm:prSet/>
      <dgm:spPr/>
      <dgm:t>
        <a:bodyPr/>
        <a:lstStyle/>
        <a:p>
          <a:endParaRPr lang="en-US"/>
        </a:p>
      </dgm:t>
    </dgm:pt>
    <dgm:pt modelId="{AF62CC00-2140-4DAD-AD05-0C3EC826DE62}" type="sibTrans" cxnId="{CE9A5498-DE20-4164-9946-211D6BEAA477}">
      <dgm:prSet/>
      <dgm:spPr/>
      <dgm:t>
        <a:bodyPr/>
        <a:lstStyle/>
        <a:p>
          <a:endParaRPr lang="en-US"/>
        </a:p>
      </dgm:t>
    </dgm:pt>
    <dgm:pt modelId="{752A7060-8947-404D-B241-09758A4971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URI to the remote destination</a:t>
          </a:r>
        </a:p>
      </dgm:t>
    </dgm:pt>
    <dgm:pt modelId="{69150A0B-0681-451C-8555-3A7F37F5A36B}" type="parTrans" cxnId="{41F70303-FA47-4249-AC9A-7499CE9D4370}">
      <dgm:prSet/>
      <dgm:spPr/>
      <dgm:t>
        <a:bodyPr/>
        <a:lstStyle/>
        <a:p>
          <a:endParaRPr lang="en-US"/>
        </a:p>
      </dgm:t>
    </dgm:pt>
    <dgm:pt modelId="{76C06D9F-F57E-4713-B33F-10C7B462F4D6}" type="sibTrans" cxnId="{41F70303-FA47-4249-AC9A-7499CE9D4370}">
      <dgm:prSet/>
      <dgm:spPr/>
      <dgm:t>
        <a:bodyPr/>
        <a:lstStyle/>
        <a:p>
          <a:endParaRPr lang="en-US"/>
        </a:p>
      </dgm:t>
    </dgm:pt>
    <dgm:pt modelId="{63A69877-B3FD-4688-B974-4E736D14199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A small payload carrying content from higher layer</a:t>
          </a:r>
        </a:p>
      </dgm:t>
    </dgm:pt>
    <dgm:pt modelId="{30BC1E03-669D-467A-8533-4561E1BF318F}" type="parTrans" cxnId="{0572D09D-1673-4B27-90CD-9B2B2908FF96}">
      <dgm:prSet/>
      <dgm:spPr/>
      <dgm:t>
        <a:bodyPr/>
        <a:lstStyle/>
        <a:p>
          <a:endParaRPr lang="en-US"/>
        </a:p>
      </dgm:t>
    </dgm:pt>
    <dgm:pt modelId="{3E055C02-B6B6-4A84-8846-71736AF1F904}" type="sibTrans" cxnId="{0572D09D-1673-4B27-90CD-9B2B2908FF96}">
      <dgm:prSet/>
      <dgm:spPr/>
      <dgm:t>
        <a:bodyPr/>
        <a:lstStyle/>
        <a:p>
          <a:endParaRPr lang="en-US"/>
        </a:p>
      </dgm:t>
    </dgm:pt>
    <dgm:pt modelId="{57E25205-7343-49C7-AAA9-739B36EBC0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Optionally includes security parameters (certificate, timestamp and frame signature)</a:t>
          </a:r>
        </a:p>
      </dgm:t>
    </dgm:pt>
    <dgm:pt modelId="{4F53D154-9165-4593-A334-8CEB0498139A}" type="parTrans" cxnId="{04B055F2-B541-4A6D-9376-0FC265EC5A70}">
      <dgm:prSet/>
      <dgm:spPr/>
      <dgm:t>
        <a:bodyPr/>
        <a:lstStyle/>
        <a:p>
          <a:endParaRPr lang="en-US"/>
        </a:p>
      </dgm:t>
    </dgm:pt>
    <dgm:pt modelId="{DD2F06ED-527B-499B-9CBD-918AA98A3047}" type="sibTrans" cxnId="{04B055F2-B541-4A6D-9376-0FC265EC5A70}">
      <dgm:prSet/>
      <dgm:spPr/>
      <dgm:t>
        <a:bodyPr/>
        <a:lstStyle/>
        <a:p>
          <a:endParaRPr lang="en-US"/>
        </a:p>
      </dgm:t>
    </dgm:pt>
    <dgm:pt modelId="{6D03E317-749E-44FD-AAD0-6A6EE4456EE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Optionally includes a request to embed metadata</a:t>
          </a:r>
        </a:p>
        <a:p>
          <a:pPr>
            <a:lnSpc>
              <a:spcPct val="100000"/>
            </a:lnSpc>
          </a:pPr>
          <a:r>
            <a:rPr lang="en-US" sz="1400" dirty="0"/>
            <a:t>Expected to be periodic in nature</a:t>
          </a:r>
        </a:p>
      </dgm:t>
    </dgm:pt>
    <dgm:pt modelId="{FE7F66A0-B458-49C0-9D81-007ED012C8D6}" type="parTrans" cxnId="{190CA024-2C6D-4A71-93EF-E42A831F057F}">
      <dgm:prSet/>
      <dgm:spPr/>
      <dgm:t>
        <a:bodyPr/>
        <a:lstStyle/>
        <a:p>
          <a:endParaRPr lang="en-US"/>
        </a:p>
      </dgm:t>
    </dgm:pt>
    <dgm:pt modelId="{69BC0396-A080-4BCB-9BA5-1B49A0B3220D}" type="sibTrans" cxnId="{190CA024-2C6D-4A71-93EF-E42A831F057F}">
      <dgm:prSet/>
      <dgm:spPr/>
      <dgm:t>
        <a:bodyPr/>
        <a:lstStyle/>
        <a:p>
          <a:endParaRPr lang="en-US"/>
        </a:p>
      </dgm:t>
    </dgm:pt>
    <dgm:pt modelId="{02195E99-BDE6-4E3E-A44D-5D66A89DC32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An </a:t>
          </a:r>
          <a:r>
            <a:rPr lang="en-US" sz="1600" dirty="0" err="1"/>
            <a:t>eBCS</a:t>
          </a:r>
          <a:r>
            <a:rPr lang="en-US" sz="1600" dirty="0"/>
            <a:t> AP that provides forwarding service:</a:t>
          </a:r>
        </a:p>
      </dgm:t>
    </dgm:pt>
    <dgm:pt modelId="{42454C12-3E5D-4B37-9F26-D0C8404E5B46}" type="parTrans" cxnId="{75388AD6-769B-4A04-9F36-D765474EC3C8}">
      <dgm:prSet/>
      <dgm:spPr/>
      <dgm:t>
        <a:bodyPr/>
        <a:lstStyle/>
        <a:p>
          <a:endParaRPr lang="en-US"/>
        </a:p>
      </dgm:t>
    </dgm:pt>
    <dgm:pt modelId="{DE55755E-1D83-42C9-82EB-75343A7CA2A5}" type="sibTrans" cxnId="{75388AD6-769B-4A04-9F36-D765474EC3C8}">
      <dgm:prSet/>
      <dgm:spPr/>
      <dgm:t>
        <a:bodyPr/>
        <a:lstStyle/>
        <a:p>
          <a:endParaRPr lang="en-US"/>
        </a:p>
      </dgm:t>
    </dgm:pt>
    <dgm:pt modelId="{BC32745C-5ACC-4DED-BC6A-DC1AA9656F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Forwards the higher layer content to the specified remote destination</a:t>
          </a:r>
        </a:p>
      </dgm:t>
    </dgm:pt>
    <dgm:pt modelId="{183B1DC8-569B-44FE-96B0-0CD58C929FEB}" type="parTrans" cxnId="{7FE68E87-9C71-4E5E-9048-49D6FB3B6B2D}">
      <dgm:prSet/>
      <dgm:spPr/>
      <dgm:t>
        <a:bodyPr/>
        <a:lstStyle/>
        <a:p>
          <a:endParaRPr lang="en-US"/>
        </a:p>
      </dgm:t>
    </dgm:pt>
    <dgm:pt modelId="{87C65593-8476-4870-8412-71603C9132A6}" type="sibTrans" cxnId="{7FE68E87-9C71-4E5E-9048-49D6FB3B6B2D}">
      <dgm:prSet/>
      <dgm:spPr/>
      <dgm:t>
        <a:bodyPr/>
        <a:lstStyle/>
        <a:p>
          <a:endParaRPr lang="en-US"/>
        </a:p>
      </dgm:t>
    </dgm:pt>
    <dgm:pt modelId="{CDBE56C2-5763-4081-8FD3-63A698B2122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AP may perform source authentication or limit the amount/frequency of forwarding or embed metadata before forwarding. This can be based on an agreement with remote destination</a:t>
          </a:r>
        </a:p>
      </dgm:t>
    </dgm:pt>
    <dgm:pt modelId="{A666F91B-C310-4BD8-9A09-EA43FB5F9792}" type="parTrans" cxnId="{312F3A18-FF90-4C22-A898-C74401A709F5}">
      <dgm:prSet/>
      <dgm:spPr/>
      <dgm:t>
        <a:bodyPr/>
        <a:lstStyle/>
        <a:p>
          <a:endParaRPr lang="en-US"/>
        </a:p>
      </dgm:t>
    </dgm:pt>
    <dgm:pt modelId="{C8F5F3A7-2356-4663-89F6-96786FA9C5C4}" type="sibTrans" cxnId="{312F3A18-FF90-4C22-A898-C74401A709F5}">
      <dgm:prSet/>
      <dgm:spPr/>
      <dgm:t>
        <a:bodyPr/>
        <a:lstStyle/>
        <a:p>
          <a:endParaRPr lang="en-US"/>
        </a:p>
      </dgm:t>
    </dgm:pt>
    <dgm:pt modelId="{664D5AF7-6224-4849-A376-5F6B3EDDBEE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Forwarding service is best effort:</a:t>
          </a:r>
        </a:p>
      </dgm:t>
    </dgm:pt>
    <dgm:pt modelId="{C5328059-D896-47E7-8BEC-7155FCC4C2F2}" type="parTrans" cxnId="{C4EBD3F2-1B56-4CB2-ADCD-2AEA328BF456}">
      <dgm:prSet/>
      <dgm:spPr/>
      <dgm:t>
        <a:bodyPr/>
        <a:lstStyle/>
        <a:p>
          <a:endParaRPr lang="en-US"/>
        </a:p>
      </dgm:t>
    </dgm:pt>
    <dgm:pt modelId="{64DABA62-B2E0-4240-BF7D-97D458E0C310}" type="sibTrans" cxnId="{C4EBD3F2-1B56-4CB2-ADCD-2AEA328BF456}">
      <dgm:prSet/>
      <dgm:spPr/>
      <dgm:t>
        <a:bodyPr/>
        <a:lstStyle/>
        <a:p>
          <a:endParaRPr lang="en-US"/>
        </a:p>
      </dgm:t>
    </dgm:pt>
    <dgm:pt modelId="{C4E00942-4545-40F6-A9F8-B50707DBEE5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Non-AP STA may be unassociated with the forwarding AP</a:t>
          </a:r>
        </a:p>
        <a:p>
          <a:pPr>
            <a:lnSpc>
              <a:spcPct val="100000"/>
            </a:lnSpc>
          </a:pPr>
          <a:r>
            <a:rPr lang="en-US" sz="1400" dirty="0"/>
            <a:t>Non-AP STA is not required to monitor the medium to discover APs that support forwarding </a:t>
          </a:r>
        </a:p>
        <a:p>
          <a:pPr>
            <a:lnSpc>
              <a:spcPct val="100000"/>
            </a:lnSpc>
          </a:pPr>
          <a:r>
            <a:rPr lang="en-US" sz="1400" dirty="0"/>
            <a:t>It is possible that more than one AP in the neighborhood forwards the frame.</a:t>
          </a:r>
        </a:p>
      </dgm:t>
    </dgm:pt>
    <dgm:pt modelId="{CA59531D-B63E-464D-BE61-BA9B2AEC7DB7}" type="parTrans" cxnId="{2465E752-E8CD-4C6A-B216-7F643538EDD9}">
      <dgm:prSet/>
      <dgm:spPr/>
      <dgm:t>
        <a:bodyPr/>
        <a:lstStyle/>
        <a:p>
          <a:endParaRPr lang="en-US"/>
        </a:p>
      </dgm:t>
    </dgm:pt>
    <dgm:pt modelId="{CB803798-51C4-4025-9908-76FC81C3DCD1}" type="sibTrans" cxnId="{2465E752-E8CD-4C6A-B216-7F643538EDD9}">
      <dgm:prSet/>
      <dgm:spPr/>
      <dgm:t>
        <a:bodyPr/>
        <a:lstStyle/>
        <a:p>
          <a:endParaRPr lang="en-US"/>
        </a:p>
      </dgm:t>
    </dgm:pt>
    <dgm:pt modelId="{25873478-22AC-41CC-AE0D-110F562A759F}" type="pres">
      <dgm:prSet presAssocID="{C822A402-3C7D-4673-9373-03273304D579}" presName="root" presStyleCnt="0">
        <dgm:presLayoutVars>
          <dgm:dir/>
          <dgm:resizeHandles val="exact"/>
        </dgm:presLayoutVars>
      </dgm:prSet>
      <dgm:spPr/>
    </dgm:pt>
    <dgm:pt modelId="{50B70D28-7F6B-47FC-8096-12F692F9D002}" type="pres">
      <dgm:prSet presAssocID="{BD54BFD9-0882-4A6D-9A6F-DF8B277EE2F7}" presName="compNode" presStyleCnt="0"/>
      <dgm:spPr/>
    </dgm:pt>
    <dgm:pt modelId="{5C09E572-8235-4855-A7B7-64EBB688B5B0}" type="pres">
      <dgm:prSet presAssocID="{BD54BFD9-0882-4A6D-9A6F-DF8B277EE2F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" b="-2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"/>
        </a:ext>
      </dgm:extLst>
    </dgm:pt>
    <dgm:pt modelId="{6B425FE1-E312-4264-9653-800E92D89CF3}" type="pres">
      <dgm:prSet presAssocID="{BD54BFD9-0882-4A6D-9A6F-DF8B277EE2F7}" presName="iconSpace" presStyleCnt="0"/>
      <dgm:spPr/>
    </dgm:pt>
    <dgm:pt modelId="{506E6B49-5F0E-4E05-84D2-11ED9E5E6368}" type="pres">
      <dgm:prSet presAssocID="{BD54BFD9-0882-4A6D-9A6F-DF8B277EE2F7}" presName="parTx" presStyleLbl="revTx" presStyleIdx="0" presStyleCnt="6">
        <dgm:presLayoutVars>
          <dgm:chMax val="0"/>
          <dgm:chPref val="0"/>
        </dgm:presLayoutVars>
      </dgm:prSet>
      <dgm:spPr/>
    </dgm:pt>
    <dgm:pt modelId="{77B91686-9123-4459-AA45-1D0FB0F176C2}" type="pres">
      <dgm:prSet presAssocID="{BD54BFD9-0882-4A6D-9A6F-DF8B277EE2F7}" presName="txSpace" presStyleCnt="0"/>
      <dgm:spPr/>
    </dgm:pt>
    <dgm:pt modelId="{368A8ED0-5073-4E03-B719-42608B5182B6}" type="pres">
      <dgm:prSet presAssocID="{BD54BFD9-0882-4A6D-9A6F-DF8B277EE2F7}" presName="desTx" presStyleLbl="revTx" presStyleIdx="1" presStyleCnt="6">
        <dgm:presLayoutVars/>
      </dgm:prSet>
      <dgm:spPr/>
    </dgm:pt>
    <dgm:pt modelId="{ACC0B5FF-74DB-4D33-BA30-DF89D6D13786}" type="pres">
      <dgm:prSet presAssocID="{AF62CC00-2140-4DAD-AD05-0C3EC826DE62}" presName="sibTrans" presStyleCnt="0"/>
      <dgm:spPr/>
    </dgm:pt>
    <dgm:pt modelId="{C433DF57-4348-4203-9A4B-C1F1CB248A22}" type="pres">
      <dgm:prSet presAssocID="{02195E99-BDE6-4E3E-A44D-5D66A89DC32B}" presName="compNode" presStyleCnt="0"/>
      <dgm:spPr/>
    </dgm:pt>
    <dgm:pt modelId="{C27AE913-5878-494B-A547-472AA8C7FB74}" type="pres">
      <dgm:prSet presAssocID="{02195E99-BDE6-4E3E-A44D-5D66A89DC32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DDF7D58C-3851-422B-816E-15239101A706}" type="pres">
      <dgm:prSet presAssocID="{02195E99-BDE6-4E3E-A44D-5D66A89DC32B}" presName="iconSpace" presStyleCnt="0"/>
      <dgm:spPr/>
    </dgm:pt>
    <dgm:pt modelId="{456300F4-59E8-4396-BE8C-CCD45CA61F8D}" type="pres">
      <dgm:prSet presAssocID="{02195E99-BDE6-4E3E-A44D-5D66A89DC32B}" presName="parTx" presStyleLbl="revTx" presStyleIdx="2" presStyleCnt="6">
        <dgm:presLayoutVars>
          <dgm:chMax val="0"/>
          <dgm:chPref val="0"/>
        </dgm:presLayoutVars>
      </dgm:prSet>
      <dgm:spPr/>
    </dgm:pt>
    <dgm:pt modelId="{A75F209E-DBE7-4CDC-86A5-73F4C8456F69}" type="pres">
      <dgm:prSet presAssocID="{02195E99-BDE6-4E3E-A44D-5D66A89DC32B}" presName="txSpace" presStyleCnt="0"/>
      <dgm:spPr/>
    </dgm:pt>
    <dgm:pt modelId="{63B2193F-C551-4F40-8FAF-5D93DA11EA3D}" type="pres">
      <dgm:prSet presAssocID="{02195E99-BDE6-4E3E-A44D-5D66A89DC32B}" presName="desTx" presStyleLbl="revTx" presStyleIdx="3" presStyleCnt="6">
        <dgm:presLayoutVars/>
      </dgm:prSet>
      <dgm:spPr/>
    </dgm:pt>
    <dgm:pt modelId="{43123253-2082-4AD7-ACF7-A7CC71788ABB}" type="pres">
      <dgm:prSet presAssocID="{DE55755E-1D83-42C9-82EB-75343A7CA2A5}" presName="sibTrans" presStyleCnt="0"/>
      <dgm:spPr/>
    </dgm:pt>
    <dgm:pt modelId="{3C4F50D2-BDE9-4959-A1FC-0681C865B23B}" type="pres">
      <dgm:prSet presAssocID="{664D5AF7-6224-4849-A376-5F6B3EDDBEE3}" presName="compNode" presStyleCnt="0"/>
      <dgm:spPr/>
    </dgm:pt>
    <dgm:pt modelId="{BB085217-9045-45A9-A1E0-EC6D4EE220AE}" type="pres">
      <dgm:prSet presAssocID="{664D5AF7-6224-4849-A376-5F6B3EDDBEE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000" b="-2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8C33E856-AD05-4552-A193-D7E8F0939537}" type="pres">
      <dgm:prSet presAssocID="{664D5AF7-6224-4849-A376-5F6B3EDDBEE3}" presName="iconSpace" presStyleCnt="0"/>
      <dgm:spPr/>
    </dgm:pt>
    <dgm:pt modelId="{93E0D95F-D18E-4459-A3B2-70797D5DF9CC}" type="pres">
      <dgm:prSet presAssocID="{664D5AF7-6224-4849-A376-5F6B3EDDBEE3}" presName="parTx" presStyleLbl="revTx" presStyleIdx="4" presStyleCnt="6">
        <dgm:presLayoutVars>
          <dgm:chMax val="0"/>
          <dgm:chPref val="0"/>
        </dgm:presLayoutVars>
      </dgm:prSet>
      <dgm:spPr/>
    </dgm:pt>
    <dgm:pt modelId="{9FB041D4-1E5C-4697-AA82-77EDB08AB520}" type="pres">
      <dgm:prSet presAssocID="{664D5AF7-6224-4849-A376-5F6B3EDDBEE3}" presName="txSpace" presStyleCnt="0"/>
      <dgm:spPr/>
    </dgm:pt>
    <dgm:pt modelId="{09DC9AA7-EB6B-4CA5-9AB0-CEB8DF04259B}" type="pres">
      <dgm:prSet presAssocID="{664D5AF7-6224-4849-A376-5F6B3EDDBEE3}" presName="desTx" presStyleLbl="revTx" presStyleIdx="5" presStyleCnt="6">
        <dgm:presLayoutVars/>
      </dgm:prSet>
      <dgm:spPr/>
    </dgm:pt>
  </dgm:ptLst>
  <dgm:cxnLst>
    <dgm:cxn modelId="{41F70303-FA47-4249-AC9A-7499CE9D4370}" srcId="{BD54BFD9-0882-4A6D-9A6F-DF8B277EE2F7}" destId="{752A7060-8947-404D-B241-09758A497130}" srcOrd="0" destOrd="0" parTransId="{69150A0B-0681-451C-8555-3A7F37F5A36B}" sibTransId="{76C06D9F-F57E-4713-B33F-10C7B462F4D6}"/>
    <dgm:cxn modelId="{312F3A18-FF90-4C22-A898-C74401A709F5}" srcId="{02195E99-BDE6-4E3E-A44D-5D66A89DC32B}" destId="{CDBE56C2-5763-4081-8FD3-63A698B2122C}" srcOrd="1" destOrd="0" parTransId="{A666F91B-C310-4BD8-9A09-EA43FB5F9792}" sibTransId="{C8F5F3A7-2356-4663-89F6-96786FA9C5C4}"/>
    <dgm:cxn modelId="{190CA024-2C6D-4A71-93EF-E42A831F057F}" srcId="{BD54BFD9-0882-4A6D-9A6F-DF8B277EE2F7}" destId="{6D03E317-749E-44FD-AAD0-6A6EE4456EE4}" srcOrd="3" destOrd="0" parTransId="{FE7F66A0-B458-49C0-9D81-007ED012C8D6}" sibTransId="{69BC0396-A080-4BCB-9BA5-1B49A0B3220D}"/>
    <dgm:cxn modelId="{EB8C105F-AED7-4897-80DA-46A368FA4042}" type="presOf" srcId="{BD54BFD9-0882-4A6D-9A6F-DF8B277EE2F7}" destId="{506E6B49-5F0E-4E05-84D2-11ED9E5E6368}" srcOrd="0" destOrd="0" presId="urn:microsoft.com/office/officeart/2018/2/layout/IconLabelDescriptionList"/>
    <dgm:cxn modelId="{48DF5962-C290-47D1-86CF-BE72DE3E1B70}" type="presOf" srcId="{C4E00942-4545-40F6-A9F8-B50707DBEE5A}" destId="{09DC9AA7-EB6B-4CA5-9AB0-CEB8DF04259B}" srcOrd="0" destOrd="0" presId="urn:microsoft.com/office/officeart/2018/2/layout/IconLabelDescriptionList"/>
    <dgm:cxn modelId="{DFA4286F-1018-417E-963C-10E56DF6C9B8}" type="presOf" srcId="{57E25205-7343-49C7-AAA9-739B36EBC0E6}" destId="{368A8ED0-5073-4E03-B719-42608B5182B6}" srcOrd="0" destOrd="2" presId="urn:microsoft.com/office/officeart/2018/2/layout/IconLabelDescriptionList"/>
    <dgm:cxn modelId="{97B7A94F-545C-4987-BA32-E943E9B76C7D}" type="presOf" srcId="{6D03E317-749E-44FD-AAD0-6A6EE4456EE4}" destId="{368A8ED0-5073-4E03-B719-42608B5182B6}" srcOrd="0" destOrd="3" presId="urn:microsoft.com/office/officeart/2018/2/layout/IconLabelDescriptionList"/>
    <dgm:cxn modelId="{2465E752-E8CD-4C6A-B216-7F643538EDD9}" srcId="{664D5AF7-6224-4849-A376-5F6B3EDDBEE3}" destId="{C4E00942-4545-40F6-A9F8-B50707DBEE5A}" srcOrd="0" destOrd="0" parTransId="{CA59531D-B63E-464D-BE61-BA9B2AEC7DB7}" sibTransId="{CB803798-51C4-4025-9908-76FC81C3DCD1}"/>
    <dgm:cxn modelId="{7FE68E87-9C71-4E5E-9048-49D6FB3B6B2D}" srcId="{02195E99-BDE6-4E3E-A44D-5D66A89DC32B}" destId="{BC32745C-5ACC-4DED-BC6A-DC1AA9656FAA}" srcOrd="0" destOrd="0" parTransId="{183B1DC8-569B-44FE-96B0-0CD58C929FEB}" sibTransId="{87C65593-8476-4870-8412-71603C9132A6}"/>
    <dgm:cxn modelId="{30BC0D95-5C4B-4E1E-867C-F5D433F4B2B2}" type="presOf" srcId="{C822A402-3C7D-4673-9373-03273304D579}" destId="{25873478-22AC-41CC-AE0D-110F562A759F}" srcOrd="0" destOrd="0" presId="urn:microsoft.com/office/officeart/2018/2/layout/IconLabelDescriptionList"/>
    <dgm:cxn modelId="{D937D796-3E07-4D6E-A8DF-4B389A5BBA61}" type="presOf" srcId="{BC32745C-5ACC-4DED-BC6A-DC1AA9656FAA}" destId="{63B2193F-C551-4F40-8FAF-5D93DA11EA3D}" srcOrd="0" destOrd="0" presId="urn:microsoft.com/office/officeart/2018/2/layout/IconLabelDescriptionList"/>
    <dgm:cxn modelId="{CE9A5498-DE20-4164-9946-211D6BEAA477}" srcId="{C822A402-3C7D-4673-9373-03273304D579}" destId="{BD54BFD9-0882-4A6D-9A6F-DF8B277EE2F7}" srcOrd="0" destOrd="0" parTransId="{1E316AF4-B7BA-4C2E-A394-506A7E116829}" sibTransId="{AF62CC00-2140-4DAD-AD05-0C3EC826DE62}"/>
    <dgm:cxn modelId="{C9BAC699-6ECF-407F-B579-603F474F6679}" type="presOf" srcId="{664D5AF7-6224-4849-A376-5F6B3EDDBEE3}" destId="{93E0D95F-D18E-4459-A3B2-70797D5DF9CC}" srcOrd="0" destOrd="0" presId="urn:microsoft.com/office/officeart/2018/2/layout/IconLabelDescriptionList"/>
    <dgm:cxn modelId="{0572D09D-1673-4B27-90CD-9B2B2908FF96}" srcId="{BD54BFD9-0882-4A6D-9A6F-DF8B277EE2F7}" destId="{63A69877-B3FD-4688-B974-4E736D141994}" srcOrd="1" destOrd="0" parTransId="{30BC1E03-669D-467A-8533-4561E1BF318F}" sibTransId="{3E055C02-B6B6-4A84-8846-71736AF1F904}"/>
    <dgm:cxn modelId="{3C29949E-37C2-492C-9373-887C66C1F39E}" type="presOf" srcId="{752A7060-8947-404D-B241-09758A497130}" destId="{368A8ED0-5073-4E03-B719-42608B5182B6}" srcOrd="0" destOrd="0" presId="urn:microsoft.com/office/officeart/2018/2/layout/IconLabelDescriptionList"/>
    <dgm:cxn modelId="{12518BB8-B171-4C03-9152-88A661C2C316}" type="presOf" srcId="{02195E99-BDE6-4E3E-A44D-5D66A89DC32B}" destId="{456300F4-59E8-4396-BE8C-CCD45CA61F8D}" srcOrd="0" destOrd="0" presId="urn:microsoft.com/office/officeart/2018/2/layout/IconLabelDescriptionList"/>
    <dgm:cxn modelId="{039327BF-73A2-4225-A513-E38504071752}" type="presOf" srcId="{63A69877-B3FD-4688-B974-4E736D141994}" destId="{368A8ED0-5073-4E03-B719-42608B5182B6}" srcOrd="0" destOrd="1" presId="urn:microsoft.com/office/officeart/2018/2/layout/IconLabelDescriptionList"/>
    <dgm:cxn modelId="{091B1BC8-0690-4E8D-83DB-2FA922FFDCC0}" type="presOf" srcId="{CDBE56C2-5763-4081-8FD3-63A698B2122C}" destId="{63B2193F-C551-4F40-8FAF-5D93DA11EA3D}" srcOrd="0" destOrd="1" presId="urn:microsoft.com/office/officeart/2018/2/layout/IconLabelDescriptionList"/>
    <dgm:cxn modelId="{75388AD6-769B-4A04-9F36-D765474EC3C8}" srcId="{C822A402-3C7D-4673-9373-03273304D579}" destId="{02195E99-BDE6-4E3E-A44D-5D66A89DC32B}" srcOrd="1" destOrd="0" parTransId="{42454C12-3E5D-4B37-9F26-D0C8404E5B46}" sibTransId="{DE55755E-1D83-42C9-82EB-75343A7CA2A5}"/>
    <dgm:cxn modelId="{04B055F2-B541-4A6D-9376-0FC265EC5A70}" srcId="{BD54BFD9-0882-4A6D-9A6F-DF8B277EE2F7}" destId="{57E25205-7343-49C7-AAA9-739B36EBC0E6}" srcOrd="2" destOrd="0" parTransId="{4F53D154-9165-4593-A334-8CEB0498139A}" sibTransId="{DD2F06ED-527B-499B-9CBD-918AA98A3047}"/>
    <dgm:cxn modelId="{C4EBD3F2-1B56-4CB2-ADCD-2AEA328BF456}" srcId="{C822A402-3C7D-4673-9373-03273304D579}" destId="{664D5AF7-6224-4849-A376-5F6B3EDDBEE3}" srcOrd="2" destOrd="0" parTransId="{C5328059-D896-47E7-8BEC-7155FCC4C2F2}" sibTransId="{64DABA62-B2E0-4240-BF7D-97D458E0C310}"/>
    <dgm:cxn modelId="{ED8EB4FC-CC66-430F-A54F-216B8D942C28}" type="presParOf" srcId="{25873478-22AC-41CC-AE0D-110F562A759F}" destId="{50B70D28-7F6B-47FC-8096-12F692F9D002}" srcOrd="0" destOrd="0" presId="urn:microsoft.com/office/officeart/2018/2/layout/IconLabelDescriptionList"/>
    <dgm:cxn modelId="{D0981461-D008-417D-9FD0-92F1089D3B46}" type="presParOf" srcId="{50B70D28-7F6B-47FC-8096-12F692F9D002}" destId="{5C09E572-8235-4855-A7B7-64EBB688B5B0}" srcOrd="0" destOrd="0" presId="urn:microsoft.com/office/officeart/2018/2/layout/IconLabelDescriptionList"/>
    <dgm:cxn modelId="{C6C848DA-3997-4DD3-9FEB-1B19A4D4FD52}" type="presParOf" srcId="{50B70D28-7F6B-47FC-8096-12F692F9D002}" destId="{6B425FE1-E312-4264-9653-800E92D89CF3}" srcOrd="1" destOrd="0" presId="urn:microsoft.com/office/officeart/2018/2/layout/IconLabelDescriptionList"/>
    <dgm:cxn modelId="{F7A74250-F1F3-4BE4-B201-8583160A4FDC}" type="presParOf" srcId="{50B70D28-7F6B-47FC-8096-12F692F9D002}" destId="{506E6B49-5F0E-4E05-84D2-11ED9E5E6368}" srcOrd="2" destOrd="0" presId="urn:microsoft.com/office/officeart/2018/2/layout/IconLabelDescriptionList"/>
    <dgm:cxn modelId="{02299B97-CF4B-4445-89E7-5398D457337E}" type="presParOf" srcId="{50B70D28-7F6B-47FC-8096-12F692F9D002}" destId="{77B91686-9123-4459-AA45-1D0FB0F176C2}" srcOrd="3" destOrd="0" presId="urn:microsoft.com/office/officeart/2018/2/layout/IconLabelDescriptionList"/>
    <dgm:cxn modelId="{0401168A-C6B3-4148-85AE-7761567D10C8}" type="presParOf" srcId="{50B70D28-7F6B-47FC-8096-12F692F9D002}" destId="{368A8ED0-5073-4E03-B719-42608B5182B6}" srcOrd="4" destOrd="0" presId="urn:microsoft.com/office/officeart/2018/2/layout/IconLabelDescriptionList"/>
    <dgm:cxn modelId="{977FFD51-DAB5-450B-BADD-058A90E0A650}" type="presParOf" srcId="{25873478-22AC-41CC-AE0D-110F562A759F}" destId="{ACC0B5FF-74DB-4D33-BA30-DF89D6D13786}" srcOrd="1" destOrd="0" presId="urn:microsoft.com/office/officeart/2018/2/layout/IconLabelDescriptionList"/>
    <dgm:cxn modelId="{27033191-B98B-4E9B-B4A0-D1A5B38A20D5}" type="presParOf" srcId="{25873478-22AC-41CC-AE0D-110F562A759F}" destId="{C433DF57-4348-4203-9A4B-C1F1CB248A22}" srcOrd="2" destOrd="0" presId="urn:microsoft.com/office/officeart/2018/2/layout/IconLabelDescriptionList"/>
    <dgm:cxn modelId="{C8C257A7-5D6F-4BFF-84AE-4F0BDDE89911}" type="presParOf" srcId="{C433DF57-4348-4203-9A4B-C1F1CB248A22}" destId="{C27AE913-5878-494B-A547-472AA8C7FB74}" srcOrd="0" destOrd="0" presId="urn:microsoft.com/office/officeart/2018/2/layout/IconLabelDescriptionList"/>
    <dgm:cxn modelId="{C23A80A6-6E2E-4381-A91B-D6BA6466B76F}" type="presParOf" srcId="{C433DF57-4348-4203-9A4B-C1F1CB248A22}" destId="{DDF7D58C-3851-422B-816E-15239101A706}" srcOrd="1" destOrd="0" presId="urn:microsoft.com/office/officeart/2018/2/layout/IconLabelDescriptionList"/>
    <dgm:cxn modelId="{BF45ECAE-6887-40B9-A67D-C129BCE3DA54}" type="presParOf" srcId="{C433DF57-4348-4203-9A4B-C1F1CB248A22}" destId="{456300F4-59E8-4396-BE8C-CCD45CA61F8D}" srcOrd="2" destOrd="0" presId="urn:microsoft.com/office/officeart/2018/2/layout/IconLabelDescriptionList"/>
    <dgm:cxn modelId="{20AC4755-C04C-465E-8698-75162D97A629}" type="presParOf" srcId="{C433DF57-4348-4203-9A4B-C1F1CB248A22}" destId="{A75F209E-DBE7-4CDC-86A5-73F4C8456F69}" srcOrd="3" destOrd="0" presId="urn:microsoft.com/office/officeart/2018/2/layout/IconLabelDescriptionList"/>
    <dgm:cxn modelId="{0FA35C21-699A-4272-8357-CF1B023C40E6}" type="presParOf" srcId="{C433DF57-4348-4203-9A4B-C1F1CB248A22}" destId="{63B2193F-C551-4F40-8FAF-5D93DA11EA3D}" srcOrd="4" destOrd="0" presId="urn:microsoft.com/office/officeart/2018/2/layout/IconLabelDescriptionList"/>
    <dgm:cxn modelId="{39A99951-3D1B-469B-B7E8-F95C8F084A4F}" type="presParOf" srcId="{25873478-22AC-41CC-AE0D-110F562A759F}" destId="{43123253-2082-4AD7-ACF7-A7CC71788ABB}" srcOrd="3" destOrd="0" presId="urn:microsoft.com/office/officeart/2018/2/layout/IconLabelDescriptionList"/>
    <dgm:cxn modelId="{93F2C9D2-4ED2-4E25-BF62-16922088E518}" type="presParOf" srcId="{25873478-22AC-41CC-AE0D-110F562A759F}" destId="{3C4F50D2-BDE9-4959-A1FC-0681C865B23B}" srcOrd="4" destOrd="0" presId="urn:microsoft.com/office/officeart/2018/2/layout/IconLabelDescriptionList"/>
    <dgm:cxn modelId="{6E7CD9E8-3D53-4D41-BBD3-2E72EF5144A0}" type="presParOf" srcId="{3C4F50D2-BDE9-4959-A1FC-0681C865B23B}" destId="{BB085217-9045-45A9-A1E0-EC6D4EE220AE}" srcOrd="0" destOrd="0" presId="urn:microsoft.com/office/officeart/2018/2/layout/IconLabelDescriptionList"/>
    <dgm:cxn modelId="{6DFFDCA1-9C17-4285-BF45-0DF7147F12F4}" type="presParOf" srcId="{3C4F50D2-BDE9-4959-A1FC-0681C865B23B}" destId="{8C33E856-AD05-4552-A193-D7E8F0939537}" srcOrd="1" destOrd="0" presId="urn:microsoft.com/office/officeart/2018/2/layout/IconLabelDescriptionList"/>
    <dgm:cxn modelId="{47B6D123-EE0C-447F-B419-4BECF31F4A13}" type="presParOf" srcId="{3C4F50D2-BDE9-4959-A1FC-0681C865B23B}" destId="{93E0D95F-D18E-4459-A3B2-70797D5DF9CC}" srcOrd="2" destOrd="0" presId="urn:microsoft.com/office/officeart/2018/2/layout/IconLabelDescriptionList"/>
    <dgm:cxn modelId="{7F4F7895-D8DD-4921-88ED-D3156646151A}" type="presParOf" srcId="{3C4F50D2-BDE9-4959-A1FC-0681C865B23B}" destId="{9FB041D4-1E5C-4697-AA82-77EDB08AB520}" srcOrd="3" destOrd="0" presId="urn:microsoft.com/office/officeart/2018/2/layout/IconLabelDescriptionList"/>
    <dgm:cxn modelId="{A78AF8A8-F275-4A5A-9AA1-75B60F6FD8BA}" type="presParOf" srcId="{3C4F50D2-BDE9-4959-A1FC-0681C865B23B}" destId="{09DC9AA7-EB6B-4CA5-9AB0-CEB8DF04259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9E572-8235-4855-A7B7-64EBB688B5B0}">
      <dsp:nvSpPr>
        <dsp:cNvPr id="0" name=""/>
        <dsp:cNvSpPr/>
      </dsp:nvSpPr>
      <dsp:spPr>
        <a:xfrm>
          <a:off x="108" y="11202"/>
          <a:ext cx="820968" cy="8209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" b="-2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E6B49-5F0E-4E05-84D2-11ED9E5E6368}">
      <dsp:nvSpPr>
        <dsp:cNvPr id="0" name=""/>
        <dsp:cNvSpPr/>
      </dsp:nvSpPr>
      <dsp:spPr>
        <a:xfrm>
          <a:off x="108" y="1020925"/>
          <a:ext cx="2345625" cy="945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An </a:t>
          </a:r>
          <a:r>
            <a:rPr lang="en-US" sz="1600" kern="1200" dirty="0" err="1"/>
            <a:t>eBCS</a:t>
          </a:r>
          <a:r>
            <a:rPr lang="en-US" sz="1600" kern="1200" dirty="0"/>
            <a:t> non-AP STA broadcasts UL </a:t>
          </a:r>
          <a:r>
            <a:rPr lang="en-US" sz="1600" kern="1200" dirty="0" err="1"/>
            <a:t>eBCS</a:t>
          </a:r>
          <a:r>
            <a:rPr lang="en-US" sz="1600" kern="1200" dirty="0"/>
            <a:t> (</a:t>
          </a:r>
          <a:r>
            <a:rPr lang="en-US" sz="1600" kern="1200" dirty="0" err="1"/>
            <a:t>Mgmt</a:t>
          </a:r>
          <a:r>
            <a:rPr lang="en-US" sz="1600" kern="1200" dirty="0"/>
            <a:t>) frame which includes:</a:t>
          </a:r>
        </a:p>
      </dsp:txBody>
      <dsp:txXfrm>
        <a:off x="108" y="1020925"/>
        <a:ext cx="2345625" cy="945580"/>
      </dsp:txXfrm>
    </dsp:sp>
    <dsp:sp modelId="{368A8ED0-5073-4E03-B719-42608B5182B6}">
      <dsp:nvSpPr>
        <dsp:cNvPr id="0" name=""/>
        <dsp:cNvSpPr/>
      </dsp:nvSpPr>
      <dsp:spPr>
        <a:xfrm>
          <a:off x="108" y="2054298"/>
          <a:ext cx="2345625" cy="234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URI to the remote destination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 small payload carrying content from higher layer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Optionally includes security parameters (certificate, timestamp and frame signature)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Optionally includes a request to embed metadata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Expected to be periodic in nature</a:t>
          </a:r>
        </a:p>
      </dsp:txBody>
      <dsp:txXfrm>
        <a:off x="108" y="2054298"/>
        <a:ext cx="2345625" cy="2346542"/>
      </dsp:txXfrm>
    </dsp:sp>
    <dsp:sp modelId="{C27AE913-5878-494B-A547-472AA8C7FB74}">
      <dsp:nvSpPr>
        <dsp:cNvPr id="0" name=""/>
        <dsp:cNvSpPr/>
      </dsp:nvSpPr>
      <dsp:spPr>
        <a:xfrm>
          <a:off x="2756217" y="11202"/>
          <a:ext cx="820968" cy="8209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300F4-59E8-4396-BE8C-CCD45CA61F8D}">
      <dsp:nvSpPr>
        <dsp:cNvPr id="0" name=""/>
        <dsp:cNvSpPr/>
      </dsp:nvSpPr>
      <dsp:spPr>
        <a:xfrm>
          <a:off x="2756217" y="1020925"/>
          <a:ext cx="2345625" cy="945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An </a:t>
          </a:r>
          <a:r>
            <a:rPr lang="en-US" sz="1600" kern="1200" dirty="0" err="1"/>
            <a:t>eBCS</a:t>
          </a:r>
          <a:r>
            <a:rPr lang="en-US" sz="1600" kern="1200" dirty="0"/>
            <a:t> AP that provides forwarding service:</a:t>
          </a:r>
        </a:p>
      </dsp:txBody>
      <dsp:txXfrm>
        <a:off x="2756217" y="1020925"/>
        <a:ext cx="2345625" cy="945580"/>
      </dsp:txXfrm>
    </dsp:sp>
    <dsp:sp modelId="{63B2193F-C551-4F40-8FAF-5D93DA11EA3D}">
      <dsp:nvSpPr>
        <dsp:cNvPr id="0" name=""/>
        <dsp:cNvSpPr/>
      </dsp:nvSpPr>
      <dsp:spPr>
        <a:xfrm>
          <a:off x="2756217" y="2054298"/>
          <a:ext cx="2345625" cy="234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Forwards the higher layer content to the specified remote destination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AP may perform source authentication or limit the amount/frequency of forwarding or embed metadata before forwarding. This can be based on an agreement with remote destination</a:t>
          </a:r>
        </a:p>
      </dsp:txBody>
      <dsp:txXfrm>
        <a:off x="2756217" y="2054298"/>
        <a:ext cx="2345625" cy="2346542"/>
      </dsp:txXfrm>
    </dsp:sp>
    <dsp:sp modelId="{BB085217-9045-45A9-A1E0-EC6D4EE220AE}">
      <dsp:nvSpPr>
        <dsp:cNvPr id="0" name=""/>
        <dsp:cNvSpPr/>
      </dsp:nvSpPr>
      <dsp:spPr>
        <a:xfrm>
          <a:off x="5512326" y="11202"/>
          <a:ext cx="820968" cy="8209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000" b="-2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0D95F-D18E-4459-A3B2-70797D5DF9CC}">
      <dsp:nvSpPr>
        <dsp:cNvPr id="0" name=""/>
        <dsp:cNvSpPr/>
      </dsp:nvSpPr>
      <dsp:spPr>
        <a:xfrm>
          <a:off x="5512326" y="1020925"/>
          <a:ext cx="2345625" cy="945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Forwarding service is best effort:</a:t>
          </a:r>
        </a:p>
      </dsp:txBody>
      <dsp:txXfrm>
        <a:off x="5512326" y="1020925"/>
        <a:ext cx="2345625" cy="945580"/>
      </dsp:txXfrm>
    </dsp:sp>
    <dsp:sp modelId="{09DC9AA7-EB6B-4CA5-9AB0-CEB8DF04259B}">
      <dsp:nvSpPr>
        <dsp:cNvPr id="0" name=""/>
        <dsp:cNvSpPr/>
      </dsp:nvSpPr>
      <dsp:spPr>
        <a:xfrm>
          <a:off x="5512326" y="2054298"/>
          <a:ext cx="2345625" cy="234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Non-AP STA may be unassociated with the forwarding AP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Non-AP STA is not required to monitor the medium to discover APs that support forwarding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possible that more than one AP in the neighborhood forwards the frame.</a:t>
          </a:r>
        </a:p>
      </dsp:txBody>
      <dsp:txXfrm>
        <a:off x="5512326" y="2054298"/>
        <a:ext cx="2345625" cy="234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802.11-19/0000r0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2019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Abhishek Patil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60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32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02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448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70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95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00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49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11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1861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802.11-19/0268r5</a:t>
            </a:r>
          </a:p>
        </p:txBody>
      </p:sp>
    </p:spTree>
    <p:extLst>
      <p:ext uri="{BB962C8B-B14F-4D97-AF65-F5344CB8AC3E}">
        <p14:creationId xmlns:p14="http://schemas.microsoft.com/office/powerpoint/2010/main" val="320322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13" r:id="rId3"/>
    <p:sldLayoutId id="2147484214" r:id="rId4"/>
    <p:sldLayoutId id="2147484215" r:id="rId5"/>
    <p:sldLayoutId id="2147484216" r:id="rId6"/>
    <p:sldLayoutId id="2147484217" r:id="rId7"/>
    <p:sldLayoutId id="2147484218" r:id="rId8"/>
    <p:sldLayoutId id="214748421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50982"/>
              </p:ext>
            </p:extLst>
          </p:nvPr>
        </p:nvGraphicFramePr>
        <p:xfrm>
          <a:off x="495682" y="2687451"/>
          <a:ext cx="8096484" cy="259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Sadeghi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926601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Antonio De La Oliva Delgado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Interdigital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18998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GB" dirty="0"/>
              <a:t>802.11bc: UL Overview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2020-11-17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D8CA7D-3BAB-4C68-BF36-A6D8E516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slide for joint telco with ARC to discuss the </a:t>
            </a:r>
            <a:r>
              <a:rPr lang="en-GB" dirty="0" err="1"/>
              <a:t>eBCS</a:t>
            </a:r>
            <a:r>
              <a:rPr lang="en-GB" dirty="0"/>
              <a:t> uplink architecture.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03AB9-8F69-4663-88C1-7B46A97AD0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547A6-0B35-442B-958B-E28616014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4337EF-D7EB-406D-9215-F8C5D5E2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5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4005ED-50A3-4509-8F06-5A447AF27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EB142-0AFA-4429-84A0-42C27DF90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DDFDAF-C309-44DF-94CD-C73D887A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eBCS</a:t>
            </a:r>
            <a:r>
              <a:rPr lang="en-US" altLang="ja-JP" dirty="0"/>
              <a:t> UL Scenario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C3C1388-0D06-4870-B9A7-1F2EDEBB0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711611"/>
              </p:ext>
            </p:extLst>
          </p:nvPr>
        </p:nvGraphicFramePr>
        <p:xfrm>
          <a:off x="685800" y="1981199"/>
          <a:ext cx="7858060" cy="4412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639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89283C2-A20F-4477-8B6F-0CC17FA4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 err="1"/>
              <a:t>eBCS</a:t>
            </a:r>
            <a:r>
              <a:rPr lang="en-US" dirty="0"/>
              <a:t> UL Operation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B933B7-F2E1-4A14-A767-6D9D3CF36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8385" y="1946246"/>
            <a:ext cx="4769887" cy="4395831"/>
          </a:xfrm>
        </p:spPr>
        <p:txBody>
          <a:bodyPr wrap="square" anchor="t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1800" kern="0" dirty="0"/>
              <a:t>Key highlights</a:t>
            </a:r>
          </a:p>
          <a:p>
            <a:pPr lvl="1" defTabSz="914400">
              <a:lnSpc>
                <a:spcPct val="90000"/>
              </a:lnSpc>
            </a:pPr>
            <a:r>
              <a:rPr lang="en-US" sz="1400" kern="0" dirty="0"/>
              <a:t>Public Action frame broadcasted by an </a:t>
            </a:r>
            <a:r>
              <a:rPr lang="en-US" sz="1400" kern="0" dirty="0" err="1"/>
              <a:t>eBCS</a:t>
            </a:r>
            <a:r>
              <a:rPr lang="en-US" sz="1400" kern="0" dirty="0"/>
              <a:t> STA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Self contained frame – includes destination address, higher layer data, security parameters (optional) and request to embed metadata (optional)</a:t>
            </a:r>
          </a:p>
          <a:p>
            <a:pPr lvl="1" defTabSz="914400">
              <a:lnSpc>
                <a:spcPct val="90000"/>
              </a:lnSpc>
            </a:pPr>
            <a:r>
              <a:rPr lang="en-US" sz="1400" kern="0" dirty="0"/>
              <a:t>Forwarding AP extracts destination address and higher layer content </a:t>
            </a:r>
          </a:p>
          <a:p>
            <a:pPr lvl="2" defTabSz="914400">
              <a:lnSpc>
                <a:spcPct val="90000"/>
              </a:lnSpc>
            </a:pPr>
            <a:r>
              <a:rPr lang="en-US" sz="1400" kern="0" dirty="0"/>
              <a:t>creates an IP packet to be sent to the remote destination (out of scope of .11)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Forwarding AP may have a relationship with remote server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Authentication, throttling and format of metadata based on relationship with remote destination</a:t>
            </a:r>
          </a:p>
          <a:p>
            <a:pPr lvl="3">
              <a:lnSpc>
                <a:spcPct val="90000"/>
              </a:lnSpc>
            </a:pPr>
            <a:r>
              <a:rPr lang="en-US" sz="1200" dirty="0"/>
              <a:t>End-to-end authentication is out of scope of .11.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Otherwise, assumes higher layer authentication and local throttling policies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45AC1-A984-4899-8E07-23BD078D9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52775-D263-4BB3-BBC6-33993E82B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744088-5A38-4DB6-9364-27EF2D1B73B8}"/>
              </a:ext>
            </a:extLst>
          </p:cNvPr>
          <p:cNvSpPr txBox="1">
            <a:spLocks/>
          </p:cNvSpPr>
          <p:nvPr/>
        </p:nvSpPr>
        <p:spPr bwMode="auto">
          <a:xfrm>
            <a:off x="53084" y="1753301"/>
            <a:ext cx="4400072" cy="2038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lnSpc>
                <a:spcPct val="90000"/>
              </a:lnSpc>
            </a:pPr>
            <a:endParaRPr lang="en-US" sz="1300" kern="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E8BAD8B-9B07-4DDC-B882-A065AC32E0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237" y="2788363"/>
            <a:ext cx="4345919" cy="262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7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D2F163F-3F1D-4FEB-B2D9-58DAE0DD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07D5B3-6EA4-4A59-8D30-5B90046CF6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F58B7C-FE13-4661-B6B1-BFC63EF9F1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912CCC-2E65-47A2-87F3-79CD1A1AA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68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2E032B32-B294-4078-BCDB-98647AD0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eBCS</a:t>
            </a:r>
            <a:r>
              <a:rPr lang="en-US" dirty="0"/>
              <a:t> AP configuration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CDA32C0-2F85-44E2-84C7-62A7A1805C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/>
        </p:blipFill>
        <p:spPr>
          <a:xfrm>
            <a:off x="685800" y="4328690"/>
            <a:ext cx="3810000" cy="1724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B8326E7-A6F3-48A7-880A-FCA9A51DE6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4324340"/>
            <a:ext cx="3810000" cy="1733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3BFD3-3CED-4579-87D8-704FC466A1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27E62-B32A-4335-9BB5-EF98C9550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F45BB8E-2C4C-4061-B822-DE2DD5AB6CA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32312" y="2085739"/>
            <a:ext cx="4041775" cy="1972382"/>
          </a:xfrm>
        </p:spPr>
        <p:txBody>
          <a:bodyPr>
            <a:normAutofit/>
          </a:bodyPr>
          <a:lstStyle/>
          <a:p>
            <a:r>
              <a:rPr lang="en-US" dirty="0"/>
              <a:t>Possibility of a single IP packet directed to the remote destination when forwarding APs belong to the same ESS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C14815A-700B-4A71-9390-B93B4BDA9624}"/>
              </a:ext>
            </a:extLst>
          </p:cNvPr>
          <p:cNvSpPr txBox="1">
            <a:spLocks/>
          </p:cNvSpPr>
          <p:nvPr/>
        </p:nvSpPr>
        <p:spPr bwMode="auto">
          <a:xfrm>
            <a:off x="300624" y="2085739"/>
            <a:ext cx="4041775" cy="1972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kern="0" dirty="0"/>
              <a:t>Each forwarding AP sends an IP packet to the remote destination</a:t>
            </a:r>
          </a:p>
        </p:txBody>
      </p:sp>
    </p:spTree>
    <p:extLst>
      <p:ext uri="{BB962C8B-B14F-4D97-AF65-F5344CB8AC3E}">
        <p14:creationId xmlns:p14="http://schemas.microsoft.com/office/powerpoint/2010/main" val="351737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567" y="1325171"/>
            <a:ext cx="6206764" cy="383214"/>
          </a:xfrm>
        </p:spPr>
        <p:txBody>
          <a:bodyPr/>
          <a:lstStyle/>
          <a:p>
            <a:r>
              <a:rPr kumimoji="1" lang="en-US" altLang="ja-JP" dirty="0"/>
              <a:t>Use Case 10:  AP tagged UL forwarding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ja-JP" dirty="0">
                <a:latin typeface="Times New Roman" pitchFamily="16" charset="0"/>
                <a:ea typeface="MS Gothic" charset="-128"/>
              </a:rPr>
              <a:t>July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256077" y="5713811"/>
            <a:ext cx="3184520" cy="135731"/>
          </a:xfrm>
        </p:spPr>
        <p:txBody>
          <a:bodyPr/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>
                <a:latin typeface="Times New Roman" pitchFamily="16" charset="0"/>
                <a:ea typeface="MS Gothic" charset="-128"/>
              </a:rPr>
              <a:t>Xiaofei WANG (InterDigital)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7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599156" y="1791352"/>
            <a:ext cx="4226521" cy="935570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200" dirty="0"/>
              <a:t>Stakeholders</a:t>
            </a:r>
          </a:p>
          <a:p>
            <a:pPr marL="257175" lvl="1" indent="-257175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cs typeface="+mn-cs"/>
              </a:rPr>
              <a:t>IoT Users, IoT operators, tracking services, </a:t>
            </a:r>
            <a:r>
              <a:rPr kumimoji="1" lang="en-US" altLang="ja-JP" sz="1050" b="1" dirty="0" err="1">
                <a:cs typeface="+mn-cs"/>
              </a:rPr>
              <a:t>etc</a:t>
            </a:r>
            <a:endParaRPr kumimoji="1" lang="en-US" altLang="ja-JP" sz="1050" b="1" dirty="0">
              <a:cs typeface="+mn-cs"/>
            </a:endParaRPr>
          </a:p>
          <a:p>
            <a:pPr marL="257175" lvl="1" indent="-257175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cs typeface="+mn-cs"/>
              </a:rPr>
              <a:t>Manufactures of semiconductor, APs, networking and mobile devices</a:t>
            </a:r>
            <a:endParaRPr kumimoji="1" lang="ja-JP" altLang="en-US" sz="1050" b="1" dirty="0">
              <a:cs typeface="+mn-cs"/>
            </a:endParaRP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4599155" y="4401108"/>
            <a:ext cx="4239319" cy="129614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450"/>
              </a:spcBef>
            </a:pPr>
            <a:r>
              <a:rPr kumimoji="1" lang="en-US" altLang="ja-JP" sz="1050" dirty="0">
                <a:latin typeface="Times New Roman"/>
                <a:ea typeface="MS Gothic"/>
              </a:rPr>
              <a:t>Expected benefits:</a:t>
            </a:r>
          </a:p>
          <a:p>
            <a:pPr marL="257175" lvl="1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latin typeface="Times New Roman"/>
                <a:ea typeface="MS Gothic"/>
              </a:rPr>
              <a:t>Ability to broadcast information destined to the end server</a:t>
            </a:r>
          </a:p>
          <a:p>
            <a:pPr marL="257175" lvl="1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latin typeface="Times New Roman"/>
                <a:ea typeface="MS Gothic"/>
              </a:rPr>
              <a:t>Ability to reduce cost and implementation complexity</a:t>
            </a:r>
          </a:p>
          <a:p>
            <a:pPr marL="257175" lvl="1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latin typeface="Times New Roman"/>
                <a:ea typeface="MS Gothic"/>
              </a:rPr>
              <a:t>Ability to enable low power STA operations</a:t>
            </a:r>
          </a:p>
          <a:p>
            <a:pPr marL="257175" indent="-257175" defTabSz="336947">
              <a:spcBef>
                <a:spcPts val="450"/>
              </a:spcBef>
            </a:pPr>
            <a:endParaRPr kumimoji="1" lang="ja-JP" altLang="en-US" sz="1800" kern="0" dirty="0">
              <a:latin typeface="Times New Roman"/>
              <a:ea typeface="MS Gothic"/>
            </a:endParaRPr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4592056" y="2834934"/>
            <a:ext cx="4246418" cy="146285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450"/>
              </a:spcBef>
            </a:pPr>
            <a:r>
              <a:rPr kumimoji="1" lang="en-US" altLang="ja-JP" sz="1200" dirty="0">
                <a:latin typeface="Times New Roman"/>
                <a:ea typeface="MS Gothic"/>
              </a:rPr>
              <a:t>Service scene</a:t>
            </a:r>
          </a:p>
          <a:p>
            <a:pPr marL="257175" lvl="1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latin typeface="Times New Roman"/>
                <a:ea typeface="MS Gothic"/>
              </a:rPr>
              <a:t>An </a:t>
            </a:r>
            <a:r>
              <a:rPr kumimoji="1" lang="en-US" altLang="ja-JP" sz="1050" b="1" dirty="0" err="1">
                <a:latin typeface="Times New Roman"/>
                <a:ea typeface="MS Gothic"/>
              </a:rPr>
              <a:t>eBCS</a:t>
            </a:r>
            <a:r>
              <a:rPr kumimoji="1" lang="en-US" altLang="ja-JP" sz="1050" b="1" dirty="0">
                <a:latin typeface="Times New Roman"/>
                <a:ea typeface="MS Gothic"/>
              </a:rPr>
              <a:t> AP provides forwarding service to an end-servers for </a:t>
            </a:r>
            <a:r>
              <a:rPr kumimoji="1" lang="en-US" altLang="ja-JP" sz="1050" b="1" dirty="0" err="1">
                <a:latin typeface="Times New Roman"/>
                <a:ea typeface="MS Gothic"/>
              </a:rPr>
              <a:t>eBCS</a:t>
            </a:r>
            <a:r>
              <a:rPr kumimoji="1" lang="en-US" altLang="ja-JP" sz="1050" b="1" dirty="0">
                <a:latin typeface="Times New Roman"/>
                <a:ea typeface="MS Gothic"/>
              </a:rPr>
              <a:t> non-AP STAs that may not be associated with the AP</a:t>
            </a:r>
          </a:p>
          <a:p>
            <a:pPr marL="257175" lvl="1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kumimoji="1" lang="en-US" altLang="ja-JP" sz="1050" b="1" dirty="0">
                <a:latin typeface="Times New Roman"/>
                <a:ea typeface="MS Gothic"/>
              </a:rPr>
              <a:t>An </a:t>
            </a:r>
            <a:r>
              <a:rPr kumimoji="1" lang="en-US" altLang="ja-JP" sz="1050" b="1" dirty="0" err="1">
                <a:latin typeface="Times New Roman"/>
                <a:ea typeface="MS Gothic"/>
              </a:rPr>
              <a:t>eBCS</a:t>
            </a:r>
            <a:r>
              <a:rPr kumimoji="1" lang="en-US" altLang="ja-JP" sz="1050" b="1" dirty="0">
                <a:latin typeface="Times New Roman"/>
                <a:ea typeface="MS Gothic"/>
              </a:rPr>
              <a:t> AP appends on additional information before forwarding the packet to the addressed server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258778" y="4393215"/>
            <a:ext cx="4246418" cy="1304037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0"/>
              </a:spcBef>
            </a:pPr>
            <a:r>
              <a:rPr kumimoji="1" lang="en-US" altLang="ja-JP" sz="1050" kern="0" dirty="0">
                <a:latin typeface="Times New Roman"/>
                <a:ea typeface="MS Gothic"/>
              </a:rPr>
              <a:t>Required function</a:t>
            </a:r>
          </a:p>
          <a:p>
            <a:pPr marL="257175" indent="-257175" defTabSz="336947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900" kern="0" dirty="0">
                <a:latin typeface="Times New Roman"/>
                <a:ea typeface="MS Gothic"/>
              </a:rPr>
              <a:t>Pre-configured low-cost low power tracker device automatically connects to an end server through </a:t>
            </a:r>
            <a:r>
              <a:rPr kumimoji="1" lang="en-US" altLang="ja-JP" sz="900" kern="0" dirty="0" err="1">
                <a:latin typeface="Times New Roman"/>
                <a:ea typeface="MS Gothic"/>
              </a:rPr>
              <a:t>eBCS</a:t>
            </a:r>
            <a:r>
              <a:rPr kumimoji="1" lang="en-US" altLang="ja-JP" sz="900" kern="0" dirty="0">
                <a:latin typeface="Times New Roman"/>
                <a:ea typeface="MS Gothic"/>
              </a:rPr>
              <a:t> APs in the neighborhood with zero setup action</a:t>
            </a:r>
          </a:p>
          <a:p>
            <a:pPr marL="257175" indent="-257175" defTabSz="336947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900" kern="0" dirty="0">
                <a:latin typeface="Times New Roman"/>
                <a:ea typeface="MS Gothic"/>
              </a:rPr>
              <a:t>Tracker device periodically reports to its server through </a:t>
            </a:r>
            <a:r>
              <a:rPr kumimoji="1" lang="en-US" altLang="ja-JP" sz="900" kern="0" dirty="0" err="1">
                <a:latin typeface="Times New Roman"/>
                <a:ea typeface="MS Gothic"/>
              </a:rPr>
              <a:t>eBCS</a:t>
            </a:r>
            <a:r>
              <a:rPr kumimoji="1" lang="en-US" altLang="ja-JP" sz="900" kern="0" dirty="0">
                <a:latin typeface="Times New Roman"/>
                <a:ea typeface="MS Gothic"/>
              </a:rPr>
              <a:t> APs without scanning and association </a:t>
            </a:r>
          </a:p>
          <a:p>
            <a:pPr marL="257175" indent="-257175" defTabSz="336947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900" kern="0" dirty="0" err="1">
                <a:latin typeface="Times New Roman"/>
                <a:ea typeface="MS Gothic"/>
              </a:rPr>
              <a:t>eBCS</a:t>
            </a:r>
            <a:r>
              <a:rPr kumimoji="1" lang="en-US" altLang="ja-JP" sz="900" kern="0" dirty="0">
                <a:latin typeface="Times New Roman"/>
                <a:ea typeface="MS Gothic"/>
              </a:rPr>
              <a:t> AP appends metadata (such as IP, date/time, location, RSSI </a:t>
            </a:r>
            <a:r>
              <a:rPr kumimoji="1" lang="en-US" altLang="ja-JP" sz="900" kern="0" dirty="0" err="1">
                <a:latin typeface="Times New Roman"/>
                <a:ea typeface="MS Gothic"/>
              </a:rPr>
              <a:t>etc</a:t>
            </a:r>
            <a:r>
              <a:rPr kumimoji="1" lang="en-US" altLang="ja-JP" sz="900" kern="0" dirty="0">
                <a:latin typeface="Times New Roman"/>
                <a:ea typeface="MS Gothic"/>
              </a:rPr>
              <a:t>) to the packets before forwarding to the destination server</a:t>
            </a:r>
          </a:p>
          <a:p>
            <a:pPr marL="257175" indent="-257175" defTabSz="336947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900" kern="0" dirty="0">
                <a:latin typeface="Times New Roman"/>
                <a:ea typeface="MS Gothic"/>
              </a:rPr>
              <a:t>Meta-data from an </a:t>
            </a:r>
            <a:r>
              <a:rPr kumimoji="1" lang="en-US" altLang="ja-JP" sz="900" kern="0" dirty="0" err="1">
                <a:latin typeface="Times New Roman"/>
                <a:ea typeface="MS Gothic"/>
              </a:rPr>
              <a:t>eBCS</a:t>
            </a:r>
            <a:r>
              <a:rPr kumimoji="1" lang="en-US" altLang="ja-JP" sz="900" kern="0" dirty="0">
                <a:latin typeface="Times New Roman"/>
                <a:ea typeface="MS Gothic"/>
              </a:rPr>
              <a:t> AP will be protected</a:t>
            </a:r>
            <a:endParaRPr kumimoji="1" lang="en-US" altLang="ja-JP" sz="1800" kern="0" dirty="0">
              <a:latin typeface="Times New Roman"/>
              <a:ea typeface="MS Gothic"/>
            </a:endParaRPr>
          </a:p>
        </p:txBody>
      </p:sp>
      <p:sp>
        <p:nvSpPr>
          <p:cNvPr id="12" name="コンテンツ プレースホルダー 7">
            <a:extLst>
              <a:ext uri="{FF2B5EF4-FFF2-40B4-BE49-F238E27FC236}">
                <a16:creationId xmlns:a16="http://schemas.microsoft.com/office/drawing/2014/main" id="{FD6B481D-7D9C-4FB5-9F4E-B1898D0A0321}"/>
              </a:ext>
            </a:extLst>
          </p:cNvPr>
          <p:cNvSpPr txBox="1">
            <a:spLocks/>
          </p:cNvSpPr>
          <p:nvPr/>
        </p:nvSpPr>
        <p:spPr bwMode="auto">
          <a:xfrm>
            <a:off x="258777" y="1791351"/>
            <a:ext cx="4246418" cy="2508427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450"/>
              </a:spcBef>
            </a:pPr>
            <a:r>
              <a:rPr kumimoji="1" lang="en-US" altLang="ja-JP" sz="1800" kern="0" dirty="0">
                <a:latin typeface="Times New Roman"/>
                <a:ea typeface="MS Gothic"/>
              </a:rPr>
              <a:t>Topology/Architecture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B5387B-DCED-4CA9-94B2-885C47A97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001" y="2106884"/>
            <a:ext cx="2175469" cy="21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8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8F6545-22F5-4FCB-AA33-AB13B8F1E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OCB for UL Data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CFCD63-60AF-4319-88CD-09934DD5E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 the early days of the project, </a:t>
            </a:r>
            <a:r>
              <a:rPr lang="en-US" sz="2000" dirty="0" err="1"/>
              <a:t>TGbc</a:t>
            </a:r>
            <a:r>
              <a:rPr lang="en-US" sz="2000" dirty="0"/>
              <a:t> discussed OCB as an option for UL forward use case and decided to not pursue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Primary reasons being: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OCB doesn’t have the concept of infra-BSS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As a result, a forwarding </a:t>
            </a:r>
            <a:r>
              <a:rPr lang="en-US" sz="1600" dirty="0" err="1"/>
              <a:t>eBCS</a:t>
            </a:r>
            <a:r>
              <a:rPr lang="en-US" sz="1600" dirty="0"/>
              <a:t> AP would need to implement at least two interfaces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One to support </a:t>
            </a:r>
            <a:r>
              <a:rPr lang="en-US" sz="1400" dirty="0" err="1"/>
              <a:t>eBCS</a:t>
            </a:r>
            <a:r>
              <a:rPr lang="en-US" sz="1400" dirty="0"/>
              <a:t> AP operation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Another to operate as an </a:t>
            </a:r>
            <a:r>
              <a:rPr lang="en-US" sz="1400" dirty="0" err="1"/>
              <a:t>eBCS</a:t>
            </a:r>
            <a:r>
              <a:rPr lang="en-US" sz="1400" dirty="0"/>
              <a:t> ‘STA’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F1471-EB2F-4513-8174-190399B1C2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35803-9900-40E5-BDA6-5AE175792D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64CEF-0F00-4662-A071-65B1ACE9FF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96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B578B-10A6-4D30-8EBC-90A66728F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</a:t>
            </a:r>
            <a:r>
              <a:rPr lang="en-US" dirty="0" err="1"/>
              <a:t>eBCS</a:t>
            </a:r>
            <a:r>
              <a:rPr lang="en-US"/>
              <a:t>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0DB7E-458B-4C05-B37A-FE8853F11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2BF52-536A-4DE8-B0F6-52F756A5CD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BDBB2D-6B73-4005-A7E2-1A44FD21CC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001B2031-DB78-434C-B262-61CF1C3CD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85800" y="2720669"/>
            <a:ext cx="7770813" cy="263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447875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dc7392c1018e1600e992244d73bc967a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c2b250afaeafc9cf2e83a4d8f3f88116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2DE31A-AA22-4F68-9FB5-8E8011F5C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697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ACcord Submission Template</vt:lpstr>
      <vt:lpstr>Office Theme</vt:lpstr>
      <vt:lpstr>802.11bc: UL Overview</vt:lpstr>
      <vt:lpstr>Abstract</vt:lpstr>
      <vt:lpstr>eBCS UL Scenario</vt:lpstr>
      <vt:lpstr>eBCS UL Operation</vt:lpstr>
      <vt:lpstr>Appendix</vt:lpstr>
      <vt:lpstr>eBCS AP configuration</vt:lpstr>
      <vt:lpstr>Use Case 10:  AP tagged UL forwarding</vt:lpstr>
      <vt:lpstr>OCB for UL Data</vt:lpstr>
      <vt:lpstr>UL eBCS frame format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802.11bc: UL Overview</dc:title>
  <dc:creator>Abhishek Patil</dc:creator>
  <cp:lastModifiedBy>Abhishek Patil</cp:lastModifiedBy>
  <cp:revision>15</cp:revision>
  <dcterms:created xsi:type="dcterms:W3CDTF">2020-11-14T21:55:29Z</dcterms:created>
  <dcterms:modified xsi:type="dcterms:W3CDTF">2020-11-16T18:16:52Z</dcterms:modified>
</cp:coreProperties>
</file>