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370" r:id="rId3"/>
    <p:sldId id="372" r:id="rId4"/>
    <p:sldId id="405" r:id="rId5"/>
    <p:sldId id="419" r:id="rId6"/>
    <p:sldId id="418" r:id="rId7"/>
    <p:sldId id="420" r:id="rId8"/>
    <p:sldId id="421" r:id="rId9"/>
    <p:sldId id="387" r:id="rId10"/>
    <p:sldId id="422" r:id="rId11"/>
    <p:sldId id="392" r:id="rId12"/>
    <p:sldId id="346" r:id="rId13"/>
    <p:sldId id="423" r:id="rId14"/>
    <p:sldId id="424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8900"/>
    <a:srgbClr val="61D6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89389" autoAdjust="0"/>
  </p:normalViewPr>
  <p:slideViewPr>
    <p:cSldViewPr>
      <p:cViewPr varScale="1">
        <p:scale>
          <a:sx n="100" d="100"/>
          <a:sy n="100" d="100"/>
        </p:scale>
        <p:origin x="1044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92" y="15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80010" y="9612313"/>
            <a:ext cx="13096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81496" y="9615488"/>
            <a:ext cx="17732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2278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 dirty="0" smtClean="0"/>
              <a:t>November 2020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802.11-20/xxxr0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Boyce Yangbo Huawei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6973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011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8577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5692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071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r>
              <a:rPr lang="en-US" altLang="zh-CN" dirty="0" smtClean="0"/>
              <a:t>November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3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/>
              <a:t>That</a:t>
            </a:r>
            <a:r>
              <a:rPr lang="en-US" altLang="zh-CN" sz="1200" baseline="0" dirty="0" smtClean="0"/>
              <a:t> is to provide </a:t>
            </a:r>
            <a:r>
              <a:rPr lang="en-US" altLang="zh-CN" sz="1200" baseline="0" dirty="0" err="1" smtClean="0"/>
              <a:t>QoS</a:t>
            </a:r>
            <a:r>
              <a:rPr lang="en-US" altLang="zh-CN" sz="1200" baseline="0" dirty="0" smtClean="0"/>
              <a:t> to low latency traffics while minimizing the influence on regular traffics</a:t>
            </a: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r>
              <a:rPr lang="en-US" altLang="zh-CN" dirty="0" smtClean="0"/>
              <a:t>November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95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r>
              <a:rPr lang="en-US" altLang="zh-CN" dirty="0" smtClean="0"/>
              <a:t>November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98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r>
              <a:rPr lang="en-US" altLang="zh-CN" dirty="0" smtClean="0"/>
              <a:t>November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2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r>
              <a:rPr lang="en-US" altLang="zh-CN" dirty="0" smtClean="0"/>
              <a:t>November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36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r>
              <a:rPr lang="en-US" altLang="zh-CN" dirty="0" smtClean="0"/>
              <a:t>November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80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/>
              <a:t>The AP can use broadcast TWT IE to set up multiple TWT SPs</a:t>
            </a:r>
            <a:r>
              <a:rPr lang="en-US" altLang="zh-CN" sz="1200" baseline="0" dirty="0" smtClean="0"/>
              <a:t> right now. we can extend it to restricted SPs.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aseline="0" dirty="0" smtClean="0"/>
              <a:t>Need to allow AP assigning multiple STAs to one restricted SP by one MMPDU.</a:t>
            </a: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r>
              <a:rPr lang="en-US" altLang="zh-CN" dirty="0" smtClean="0"/>
              <a:t>November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68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0796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2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8655" y="6475413"/>
            <a:ext cx="14552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B</a:t>
            </a:r>
            <a:r>
              <a:rPr lang="en-US" altLang="zh-CN" dirty="0" err="1" smtClean="0"/>
              <a:t>oyce</a:t>
            </a:r>
            <a:r>
              <a:rPr lang="en-US" altLang="zh-CN" dirty="0" smtClean="0"/>
              <a:t> Yangbo</a:t>
            </a:r>
            <a:r>
              <a:rPr lang="en-GB" dirty="0" smtClean="0"/>
              <a:t>, Huawei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2204" y="331014"/>
            <a:ext cx="33599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802.11-20-</a:t>
            </a:r>
            <a:r>
              <a:rPr lang="en-US" altLang="en-US" sz="1800" b="1" dirty="0" smtClean="0"/>
              <a:t>1852</a:t>
            </a:r>
            <a:r>
              <a:rPr lang="en-GB" altLang="en-US" sz="1800" b="1" dirty="0" smtClean="0"/>
              <a:t>/r2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13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4632" cy="1066800"/>
          </a:xfrm>
          <a:noFill/>
        </p:spPr>
        <p:txBody>
          <a:bodyPr/>
          <a:lstStyle/>
          <a:p>
            <a:r>
              <a:rPr lang="en-US" altLang="zh-CN" dirty="0" smtClean="0"/>
              <a:t>Discussion on low latency traffic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2020-11-2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Boyce Yangbo, Huawei</a:t>
            </a:r>
            <a:endParaRPr lang="en-GB" dirty="0"/>
          </a:p>
        </p:txBody>
      </p:sp>
      <p:graphicFrame>
        <p:nvGraphicFramePr>
          <p:cNvPr id="9" name="Table"/>
          <p:cNvGraphicFramePr/>
          <p:nvPr>
            <p:extLst>
              <p:ext uri="{D42A27DB-BD31-4B8C-83A1-F6EECF244321}">
                <p14:modId xmlns:p14="http://schemas.microsoft.com/office/powerpoint/2010/main" val="696477861"/>
              </p:ext>
            </p:extLst>
          </p:nvPr>
        </p:nvGraphicFramePr>
        <p:xfrm>
          <a:off x="792695" y="2952138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400" b="1" dirty="0" smtClean="0">
                          <a:latin typeface="+mj-lt"/>
                        </a:rPr>
                        <a:t>E</a:t>
                      </a:r>
                      <a:r>
                        <a:rPr sz="1400" b="1" dirty="0" smtClean="0">
                          <a:latin typeface="+mj-lt"/>
                        </a:rPr>
                        <a:t>mail</a:t>
                      </a:r>
                      <a:endParaRPr sz="14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Boyce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Bo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Chenhe</a:t>
                      </a:r>
                      <a:r>
                        <a:rPr lang="en-US" altLang="zh-CN" sz="1400" baseline="0" dirty="0" smtClean="0"/>
                        <a:t> Ji</a:t>
                      </a:r>
                      <a:endParaRPr lang="zh-CN" altLang="en-US" sz="14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jichenhe@huawei.com</a:t>
                      </a:r>
                      <a:endParaRPr lang="zh-CN" altLang="en-US" sz="14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Lily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Yunping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Lyu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 lvyunping@huawei.com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Wayne Wei </a:t>
                      </a:r>
                      <a:r>
                        <a:rPr lang="en-US" altLang="zh-CN" sz="1400" dirty="0" err="1" smtClean="0"/>
                        <a:t>Qiu</a:t>
                      </a:r>
                      <a:endParaRPr lang="zh-CN" altLang="en-US" sz="14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wayne.qiuwei@huawei.com</a:t>
                      </a:r>
                      <a:endParaRPr lang="zh-CN" altLang="en-US" sz="14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r>
              <a:rPr lang="en-US" altLang="zh-CN" dirty="0"/>
              <a:t>1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Do you agree </a:t>
            </a:r>
            <a:r>
              <a:rPr lang="en-US" altLang="zh-CN" sz="2000" dirty="0" smtClean="0"/>
              <a:t>to add a 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 report mode in restricted SP setup procedure</a:t>
            </a:r>
            <a:r>
              <a:rPr lang="en-US" altLang="zh-CN" sz="2000" dirty="0" smtClean="0"/>
              <a:t>.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 smtClean="0"/>
              <a:t>Y/N/A</a:t>
            </a:r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086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r>
              <a:rPr lang="en-US" altLang="zh-CN" dirty="0" smtClean="0"/>
              <a:t>2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Do you agree </a:t>
            </a:r>
            <a:r>
              <a:rPr lang="en-US" altLang="zh-CN" sz="2000" dirty="0" smtClean="0"/>
              <a:t>that an EHT scheduling AP is allowed to setup multiple restricted SPs and assign multiple scheduled STAs </a:t>
            </a:r>
            <a:r>
              <a:rPr lang="en-US" altLang="zh-CN" sz="2000" dirty="0" smtClean="0"/>
              <a:t>to one or multiple restricted SPs in the broadcast signaling</a:t>
            </a:r>
            <a:r>
              <a:rPr lang="en-US" altLang="zh-CN" sz="2000" dirty="0" smtClean="0"/>
              <a:t>.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 smtClean="0"/>
              <a:t>Y/N/A</a:t>
            </a:r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781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812994"/>
            <a:ext cx="8712968" cy="4114800"/>
          </a:xfrm>
        </p:spPr>
        <p:txBody>
          <a:bodyPr/>
          <a:lstStyle/>
          <a:p>
            <a:r>
              <a:rPr lang="en-US" sz="1600" dirty="0" smtClean="0"/>
              <a:t>[1] 11-20-1355-05-00be-access-mechanisms-to-meet-the-requirements-of-low-latency-traffics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2] 11-20-1046-08-00be-prioritized-edca-channel-access-slot-management</a:t>
            </a:r>
            <a:endParaRPr lang="en-US" sz="1600" dirty="0" smtClean="0"/>
          </a:p>
          <a:p>
            <a:r>
              <a:rPr lang="en-US" sz="1600" dirty="0" smtClean="0"/>
              <a:t>[</a:t>
            </a:r>
            <a:r>
              <a:rPr lang="en-US" sz="1600" dirty="0"/>
              <a:t>3] 11-20-1350-00-00be-enhancements-for-qos-and-low-latency-in-802-11be-r1</a:t>
            </a:r>
            <a:endParaRPr lang="en-US" sz="1600" dirty="0" smtClean="0"/>
          </a:p>
          <a:p>
            <a:r>
              <a:rPr lang="en-US" sz="1600" dirty="0" smtClean="0"/>
              <a:t>[</a:t>
            </a:r>
            <a:r>
              <a:rPr lang="en-US" sz="1600" dirty="0"/>
              <a:t>4</a:t>
            </a:r>
            <a:r>
              <a:rPr lang="en-US" sz="1600" dirty="0" smtClean="0"/>
              <a:t>] 11-18-2009-06-0rta-rta-report-draft</a:t>
            </a:r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08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852936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341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文本框 115"/>
          <p:cNvSpPr txBox="1"/>
          <p:nvPr/>
        </p:nvSpPr>
        <p:spPr>
          <a:xfrm>
            <a:off x="5436097" y="1948582"/>
            <a:ext cx="360039" cy="246221"/>
          </a:xfrm>
          <a:prstGeom prst="rect">
            <a:avLst/>
          </a:prstGeom>
          <a:solidFill>
            <a:srgbClr val="FFFF00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altLang="zh-CN" sz="1000" dirty="0" smtClean="0"/>
              <a:t>AID</a:t>
            </a:r>
            <a:endParaRPr lang="zh-CN" altLang="en-US" sz="1000" dirty="0"/>
          </a:p>
        </p:txBody>
      </p:sp>
      <p:sp>
        <p:nvSpPr>
          <p:cNvPr id="117" name="文本框 116"/>
          <p:cNvSpPr txBox="1"/>
          <p:nvPr/>
        </p:nvSpPr>
        <p:spPr>
          <a:xfrm>
            <a:off x="5796136" y="1854349"/>
            <a:ext cx="576064" cy="400110"/>
          </a:xfrm>
          <a:prstGeom prst="rect">
            <a:avLst/>
          </a:prstGeom>
          <a:solidFill>
            <a:srgbClr val="FFFF00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altLang="zh-CN" sz="1000" dirty="0" smtClean="0"/>
              <a:t>Traffic identifier</a:t>
            </a:r>
            <a:endParaRPr lang="zh-CN" altLang="en-US" sz="1000" dirty="0"/>
          </a:p>
        </p:txBody>
      </p:sp>
      <p:sp>
        <p:nvSpPr>
          <p:cNvPr id="122" name="文本框 121"/>
          <p:cNvSpPr txBox="1"/>
          <p:nvPr/>
        </p:nvSpPr>
        <p:spPr>
          <a:xfrm>
            <a:off x="6372200" y="1948582"/>
            <a:ext cx="360039" cy="246221"/>
          </a:xfrm>
          <a:prstGeom prst="rect">
            <a:avLst/>
          </a:prstGeom>
          <a:solidFill>
            <a:srgbClr val="FFFF00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altLang="zh-CN" sz="1000" dirty="0" smtClean="0"/>
              <a:t>AID</a:t>
            </a:r>
            <a:endParaRPr lang="zh-CN" altLang="en-US" sz="1000" dirty="0"/>
          </a:p>
        </p:txBody>
      </p:sp>
      <p:sp>
        <p:nvSpPr>
          <p:cNvPr id="123" name="文本框 122"/>
          <p:cNvSpPr txBox="1"/>
          <p:nvPr/>
        </p:nvSpPr>
        <p:spPr>
          <a:xfrm>
            <a:off x="6732239" y="1854349"/>
            <a:ext cx="576064" cy="400110"/>
          </a:xfrm>
          <a:prstGeom prst="rect">
            <a:avLst/>
          </a:prstGeom>
          <a:solidFill>
            <a:srgbClr val="FFFF00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altLang="zh-CN" sz="1000" dirty="0" smtClean="0"/>
              <a:t>Traffic identifier</a:t>
            </a:r>
            <a:endParaRPr lang="zh-CN" alt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E</a:t>
            </a:r>
            <a:r>
              <a:rPr lang="en-US" altLang="zh-CN" dirty="0" smtClean="0"/>
              <a:t>xample design of TWT IE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flipH="1">
            <a:off x="755576" y="3108397"/>
            <a:ext cx="671905" cy="40344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接连接符 21"/>
          <p:cNvCxnSpPr/>
          <p:nvPr/>
        </p:nvCxnSpPr>
        <p:spPr bwMode="auto">
          <a:xfrm flipH="1" flipV="1">
            <a:off x="2348513" y="3108397"/>
            <a:ext cx="5535855" cy="40344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组合 22"/>
          <p:cNvGrpSpPr/>
          <p:nvPr/>
        </p:nvGrpSpPr>
        <p:grpSpPr>
          <a:xfrm>
            <a:off x="725090" y="3511024"/>
            <a:ext cx="7155566" cy="423557"/>
            <a:chOff x="1113431" y="1987354"/>
            <a:chExt cx="6534750" cy="996079"/>
          </a:xfrm>
        </p:grpSpPr>
        <p:sp>
          <p:nvSpPr>
            <p:cNvPr id="31" name="文本框 30"/>
            <p:cNvSpPr txBox="1"/>
            <p:nvPr/>
          </p:nvSpPr>
          <p:spPr>
            <a:xfrm>
              <a:off x="3114089" y="1987354"/>
              <a:ext cx="920649" cy="82720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Last Broadcast Parameter Set</a:t>
              </a:r>
              <a:endParaRPr lang="zh-CN" altLang="en-US" sz="1000" dirty="0"/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1113431" y="2044700"/>
              <a:ext cx="6534750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zh-CN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25" name="直接连接符 24"/>
            <p:cNvCxnSpPr/>
            <p:nvPr/>
          </p:nvCxnSpPr>
          <p:spPr bwMode="auto">
            <a:xfrm flipV="1">
              <a:off x="1754495" y="2067185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文本框 25"/>
            <p:cNvSpPr txBox="1"/>
            <p:nvPr/>
          </p:nvSpPr>
          <p:spPr>
            <a:xfrm>
              <a:off x="1156214" y="2042494"/>
              <a:ext cx="591844" cy="940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TWT Request</a:t>
              </a:r>
              <a:endParaRPr lang="zh-CN" altLang="en-US" sz="1000" dirty="0"/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 flipV="1">
              <a:off x="2587847" y="2055943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文本框 27"/>
            <p:cNvSpPr txBox="1"/>
            <p:nvPr/>
          </p:nvSpPr>
          <p:spPr>
            <a:xfrm>
              <a:off x="1814736" y="2042494"/>
              <a:ext cx="722840" cy="645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/>
                <a:t>TWT Setup Command</a:t>
              </a:r>
              <a:endParaRPr lang="zh-CN" altLang="en-US" sz="1000" dirty="0"/>
            </a:p>
          </p:txBody>
        </p:sp>
        <p:cxnSp>
          <p:nvCxnSpPr>
            <p:cNvPr id="29" name="直接连接符 28"/>
            <p:cNvCxnSpPr/>
            <p:nvPr/>
          </p:nvCxnSpPr>
          <p:spPr bwMode="auto">
            <a:xfrm flipV="1">
              <a:off x="3108231" y="2044700"/>
              <a:ext cx="0" cy="863999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文本框 29"/>
            <p:cNvSpPr txBox="1"/>
            <p:nvPr/>
          </p:nvSpPr>
          <p:spPr>
            <a:xfrm>
              <a:off x="2582146" y="2197427"/>
              <a:ext cx="547945" cy="3971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Trigger</a:t>
              </a:r>
              <a:endParaRPr lang="zh-CN" altLang="en-US" sz="1000" dirty="0"/>
            </a:p>
          </p:txBody>
        </p:sp>
        <p:cxnSp>
          <p:nvCxnSpPr>
            <p:cNvPr id="32" name="直接连接符 31"/>
            <p:cNvCxnSpPr/>
            <p:nvPr/>
          </p:nvCxnSpPr>
          <p:spPr bwMode="auto">
            <a:xfrm flipV="1">
              <a:off x="4028879" y="2044700"/>
              <a:ext cx="0" cy="863999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文本框 32"/>
            <p:cNvSpPr txBox="1"/>
            <p:nvPr/>
          </p:nvSpPr>
          <p:spPr>
            <a:xfrm>
              <a:off x="4028879" y="2042494"/>
              <a:ext cx="503983" cy="827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Flow Type</a:t>
              </a:r>
              <a:endParaRPr lang="zh-CN" altLang="en-US" sz="1000" dirty="0"/>
            </a:p>
          </p:txBody>
        </p:sp>
        <p:cxnSp>
          <p:nvCxnSpPr>
            <p:cNvPr id="34" name="直接连接符 33"/>
            <p:cNvCxnSpPr/>
            <p:nvPr/>
          </p:nvCxnSpPr>
          <p:spPr bwMode="auto">
            <a:xfrm flipV="1">
              <a:off x="4539199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文本框 34"/>
            <p:cNvSpPr txBox="1"/>
            <p:nvPr/>
          </p:nvSpPr>
          <p:spPr>
            <a:xfrm>
              <a:off x="6741858" y="2169371"/>
              <a:ext cx="869235" cy="397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Reserved</a:t>
              </a:r>
              <a:endParaRPr lang="zh-CN" altLang="en-US" sz="1000" dirty="0"/>
            </a:p>
          </p:txBody>
        </p:sp>
        <p:cxnSp>
          <p:nvCxnSpPr>
            <p:cNvPr id="36" name="直接连接符 35"/>
            <p:cNvCxnSpPr/>
            <p:nvPr/>
          </p:nvCxnSpPr>
          <p:spPr bwMode="auto">
            <a:xfrm flipV="1">
              <a:off x="5635119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直接连接符 36"/>
            <p:cNvCxnSpPr/>
            <p:nvPr/>
          </p:nvCxnSpPr>
          <p:spPr bwMode="auto">
            <a:xfrm flipV="1">
              <a:off x="6731575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文本框 37"/>
            <p:cNvSpPr txBox="1"/>
            <p:nvPr/>
          </p:nvSpPr>
          <p:spPr>
            <a:xfrm>
              <a:off x="4555115" y="2042494"/>
              <a:ext cx="1068814" cy="645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Broadcast TWT Recommendation</a:t>
              </a:r>
              <a:endParaRPr lang="zh-CN" altLang="en-US" sz="1000" dirty="0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5667729" y="2042494"/>
              <a:ext cx="1029870" cy="645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TWT Wake Interval Exponent</a:t>
              </a:r>
              <a:endParaRPr lang="zh-CN" altLang="en-US" sz="1000" dirty="0"/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431212" y="2665308"/>
            <a:ext cx="5804589" cy="403407"/>
            <a:chOff x="4876800" y="2044700"/>
            <a:chExt cx="5321364" cy="876700"/>
          </a:xfrm>
        </p:grpSpPr>
        <p:sp>
          <p:nvSpPr>
            <p:cNvPr id="50" name="文本框 49"/>
            <p:cNvSpPr txBox="1"/>
            <p:nvPr/>
          </p:nvSpPr>
          <p:spPr>
            <a:xfrm>
              <a:off x="9104332" y="2075489"/>
              <a:ext cx="1087300" cy="7644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Broadcast TWT Info</a:t>
              </a:r>
              <a:endParaRPr lang="zh-CN" altLang="en-US" sz="1000" dirty="0"/>
            </a:p>
          </p:txBody>
        </p:sp>
        <p:sp>
          <p:nvSpPr>
            <p:cNvPr id="41" name="矩形 40"/>
            <p:cNvSpPr/>
            <p:nvPr/>
          </p:nvSpPr>
          <p:spPr bwMode="auto">
            <a:xfrm>
              <a:off x="4876800" y="2044700"/>
              <a:ext cx="5321364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zh-CN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4903574" y="2063743"/>
              <a:ext cx="783274" cy="722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Request</a:t>
              </a:r>
            </a:p>
            <a:p>
              <a:pPr algn="ctr"/>
              <a:r>
                <a:rPr lang="en-US" altLang="zh-CN" sz="1000" dirty="0" smtClean="0"/>
                <a:t>Type</a:t>
              </a:r>
              <a:endParaRPr lang="zh-CN" altLang="en-US" sz="1000" dirty="0"/>
            </a:p>
          </p:txBody>
        </p:sp>
        <p:cxnSp>
          <p:nvCxnSpPr>
            <p:cNvPr id="43" name="直接连接符 42"/>
            <p:cNvCxnSpPr/>
            <p:nvPr/>
          </p:nvCxnSpPr>
          <p:spPr bwMode="auto">
            <a:xfrm flipV="1">
              <a:off x="5704169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文本框 43"/>
            <p:cNvSpPr txBox="1"/>
            <p:nvPr/>
          </p:nvSpPr>
          <p:spPr>
            <a:xfrm>
              <a:off x="5724026" y="2065863"/>
              <a:ext cx="843854" cy="722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Target Wake Time</a:t>
              </a:r>
              <a:endParaRPr lang="zh-CN" altLang="en-US" sz="1000" dirty="0"/>
            </a:p>
          </p:txBody>
        </p:sp>
        <p:cxnSp>
          <p:nvCxnSpPr>
            <p:cNvPr id="45" name="直接连接符 44"/>
            <p:cNvCxnSpPr/>
            <p:nvPr/>
          </p:nvCxnSpPr>
          <p:spPr bwMode="auto">
            <a:xfrm flipV="1">
              <a:off x="6611413" y="20574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文本框 45"/>
            <p:cNvSpPr txBox="1"/>
            <p:nvPr/>
          </p:nvSpPr>
          <p:spPr>
            <a:xfrm>
              <a:off x="6623660" y="2079622"/>
              <a:ext cx="1264488" cy="722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Nominal Minimum TWT Wake Duration</a:t>
              </a:r>
              <a:endParaRPr lang="zh-CN" altLang="en-US" sz="1000" dirty="0"/>
            </a:p>
          </p:txBody>
        </p:sp>
        <p:cxnSp>
          <p:nvCxnSpPr>
            <p:cNvPr id="47" name="直接连接符 46"/>
            <p:cNvCxnSpPr/>
            <p:nvPr/>
          </p:nvCxnSpPr>
          <p:spPr bwMode="auto">
            <a:xfrm flipV="1">
              <a:off x="7934083" y="20574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直接连接符 47"/>
            <p:cNvCxnSpPr/>
            <p:nvPr/>
          </p:nvCxnSpPr>
          <p:spPr bwMode="auto">
            <a:xfrm flipV="1">
              <a:off x="9096939" y="20574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文本框 48"/>
            <p:cNvSpPr txBox="1"/>
            <p:nvPr/>
          </p:nvSpPr>
          <p:spPr>
            <a:xfrm>
              <a:off x="7950717" y="2079377"/>
              <a:ext cx="1125672" cy="722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TWT Wake Interval Mantissa</a:t>
              </a:r>
              <a:endParaRPr lang="zh-CN" altLang="en-US" sz="1000" dirty="0"/>
            </a:p>
          </p:txBody>
        </p:sp>
      </p:grpSp>
      <p:sp>
        <p:nvSpPr>
          <p:cNvPr id="53" name="文本框 52"/>
          <p:cNvSpPr txBox="1"/>
          <p:nvPr/>
        </p:nvSpPr>
        <p:spPr>
          <a:xfrm>
            <a:off x="323528" y="3908190"/>
            <a:ext cx="458902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Bits</a:t>
            </a:r>
            <a:r>
              <a:rPr lang="en-US" altLang="zh-CN" sz="1000" dirty="0"/>
              <a:t>:</a:t>
            </a:r>
            <a:endParaRPr lang="zh-CN" altLang="en-US" sz="1000" dirty="0"/>
          </a:p>
        </p:txBody>
      </p:sp>
      <p:sp>
        <p:nvSpPr>
          <p:cNvPr id="54" name="文本框 53"/>
          <p:cNvSpPr txBox="1"/>
          <p:nvPr/>
        </p:nvSpPr>
        <p:spPr>
          <a:xfrm>
            <a:off x="2481246" y="3908190"/>
            <a:ext cx="458902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1</a:t>
            </a:r>
            <a:endParaRPr lang="zh-CN" altLang="en-US" sz="1000" dirty="0"/>
          </a:p>
        </p:txBody>
      </p:sp>
      <p:sp>
        <p:nvSpPr>
          <p:cNvPr id="55" name="文本框 54"/>
          <p:cNvSpPr txBox="1"/>
          <p:nvPr/>
        </p:nvSpPr>
        <p:spPr>
          <a:xfrm>
            <a:off x="3289677" y="3908190"/>
            <a:ext cx="458902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1</a:t>
            </a:r>
            <a:endParaRPr lang="zh-CN" altLang="en-US" sz="1000" dirty="0"/>
          </a:p>
        </p:txBody>
      </p:sp>
      <p:sp>
        <p:nvSpPr>
          <p:cNvPr id="56" name="文本框 55"/>
          <p:cNvSpPr txBox="1"/>
          <p:nvPr/>
        </p:nvSpPr>
        <p:spPr>
          <a:xfrm>
            <a:off x="4031278" y="3908190"/>
            <a:ext cx="458902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1</a:t>
            </a:r>
            <a:endParaRPr lang="zh-CN" altLang="en-US" sz="1000" dirty="0"/>
          </a:p>
        </p:txBody>
      </p:sp>
      <p:sp>
        <p:nvSpPr>
          <p:cNvPr id="57" name="文本框 56"/>
          <p:cNvSpPr txBox="1"/>
          <p:nvPr/>
        </p:nvSpPr>
        <p:spPr>
          <a:xfrm>
            <a:off x="7211093" y="3908190"/>
            <a:ext cx="458902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1</a:t>
            </a:r>
            <a:endParaRPr lang="zh-CN" altLang="en-US" sz="1000" dirty="0"/>
          </a:p>
        </p:txBody>
      </p:sp>
      <p:sp>
        <p:nvSpPr>
          <p:cNvPr id="58" name="文本框 57"/>
          <p:cNvSpPr txBox="1"/>
          <p:nvPr/>
        </p:nvSpPr>
        <p:spPr>
          <a:xfrm>
            <a:off x="4882264" y="3908190"/>
            <a:ext cx="458902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3</a:t>
            </a:r>
            <a:endParaRPr lang="zh-CN" altLang="en-US" sz="1000" dirty="0"/>
          </a:p>
        </p:txBody>
      </p:sp>
      <p:sp>
        <p:nvSpPr>
          <p:cNvPr id="59" name="文本框 58"/>
          <p:cNvSpPr txBox="1"/>
          <p:nvPr/>
        </p:nvSpPr>
        <p:spPr>
          <a:xfrm>
            <a:off x="6070011" y="3908190"/>
            <a:ext cx="458902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5</a:t>
            </a:r>
            <a:endParaRPr lang="zh-CN" altLang="en-US" sz="1000" dirty="0"/>
          </a:p>
        </p:txBody>
      </p:sp>
      <p:sp>
        <p:nvSpPr>
          <p:cNvPr id="60" name="文本框 59"/>
          <p:cNvSpPr txBox="1"/>
          <p:nvPr/>
        </p:nvSpPr>
        <p:spPr>
          <a:xfrm>
            <a:off x="1618033" y="3908190"/>
            <a:ext cx="458902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3</a:t>
            </a:r>
            <a:endParaRPr lang="zh-CN" altLang="en-US" sz="1000" dirty="0"/>
          </a:p>
        </p:txBody>
      </p:sp>
      <p:sp>
        <p:nvSpPr>
          <p:cNvPr id="61" name="文本框 60"/>
          <p:cNvSpPr txBox="1"/>
          <p:nvPr/>
        </p:nvSpPr>
        <p:spPr>
          <a:xfrm>
            <a:off x="867307" y="3908190"/>
            <a:ext cx="458902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1</a:t>
            </a:r>
            <a:endParaRPr lang="zh-CN" altLang="en-US" sz="1000" dirty="0"/>
          </a:p>
        </p:txBody>
      </p:sp>
      <p:sp>
        <p:nvSpPr>
          <p:cNvPr id="62" name="文本框 61"/>
          <p:cNvSpPr txBox="1"/>
          <p:nvPr/>
        </p:nvSpPr>
        <p:spPr>
          <a:xfrm>
            <a:off x="782230" y="2473855"/>
            <a:ext cx="617279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Octet:</a:t>
            </a:r>
            <a:endParaRPr lang="zh-CN" altLang="en-US" sz="1000" dirty="0"/>
          </a:p>
        </p:txBody>
      </p:sp>
      <p:sp>
        <p:nvSpPr>
          <p:cNvPr id="63" name="文本框 62"/>
          <p:cNvSpPr txBox="1"/>
          <p:nvPr/>
        </p:nvSpPr>
        <p:spPr>
          <a:xfrm>
            <a:off x="1594440" y="2471227"/>
            <a:ext cx="498155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2</a:t>
            </a:r>
            <a:endParaRPr lang="zh-CN" altLang="en-US" sz="1000" dirty="0"/>
          </a:p>
        </p:txBody>
      </p:sp>
      <p:sp>
        <p:nvSpPr>
          <p:cNvPr id="64" name="文本框 63"/>
          <p:cNvSpPr txBox="1"/>
          <p:nvPr/>
        </p:nvSpPr>
        <p:spPr>
          <a:xfrm>
            <a:off x="2541843" y="2471227"/>
            <a:ext cx="498155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2</a:t>
            </a:r>
            <a:endParaRPr lang="zh-CN" altLang="en-US" sz="1000" dirty="0"/>
          </a:p>
        </p:txBody>
      </p:sp>
      <p:sp>
        <p:nvSpPr>
          <p:cNvPr id="65" name="文本框 64"/>
          <p:cNvSpPr txBox="1"/>
          <p:nvPr/>
        </p:nvSpPr>
        <p:spPr>
          <a:xfrm>
            <a:off x="3807842" y="2471227"/>
            <a:ext cx="498155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1</a:t>
            </a:r>
            <a:endParaRPr lang="zh-CN" altLang="en-US" sz="1000" dirty="0"/>
          </a:p>
        </p:txBody>
      </p:sp>
      <p:sp>
        <p:nvSpPr>
          <p:cNvPr id="66" name="文本框 65"/>
          <p:cNvSpPr txBox="1"/>
          <p:nvPr/>
        </p:nvSpPr>
        <p:spPr>
          <a:xfrm>
            <a:off x="5124145" y="2471227"/>
            <a:ext cx="498155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2</a:t>
            </a:r>
            <a:endParaRPr lang="zh-CN" altLang="en-US" sz="1000" dirty="0"/>
          </a:p>
        </p:txBody>
      </p:sp>
      <p:sp>
        <p:nvSpPr>
          <p:cNvPr id="67" name="文本框 66"/>
          <p:cNvSpPr txBox="1"/>
          <p:nvPr/>
        </p:nvSpPr>
        <p:spPr>
          <a:xfrm>
            <a:off x="6356607" y="2471227"/>
            <a:ext cx="498155" cy="16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2</a:t>
            </a:r>
            <a:endParaRPr lang="zh-CN" altLang="en-US" sz="1000" dirty="0"/>
          </a:p>
        </p:txBody>
      </p:sp>
      <p:sp>
        <p:nvSpPr>
          <p:cNvPr id="96" name="文本框 95"/>
          <p:cNvSpPr txBox="1"/>
          <p:nvPr/>
        </p:nvSpPr>
        <p:spPr>
          <a:xfrm>
            <a:off x="827584" y="4237345"/>
            <a:ext cx="806489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dirty="0" smtClean="0"/>
              <a:t>Existing Broadcast TWT IE can </a:t>
            </a:r>
            <a:r>
              <a:rPr lang="en-US" altLang="zh-CN" sz="1600" dirty="0" smtClean="0">
                <a:solidFill>
                  <a:srgbClr val="0070C0"/>
                </a:solidFill>
              </a:rPr>
              <a:t>setup multiple TWT SPs with one IE</a:t>
            </a:r>
            <a:r>
              <a:rPr lang="en-US" altLang="zh-CN" sz="1600" dirty="0" smtClean="0"/>
              <a:t>:</a:t>
            </a: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The </a:t>
            </a:r>
            <a:r>
              <a:rPr lang="en-US" altLang="zh-CN" u="sng" dirty="0"/>
              <a:t>Last Broadcast Parameter Set</a:t>
            </a:r>
            <a:r>
              <a:rPr lang="zh-CN" altLang="en-US" dirty="0"/>
              <a:t> </a:t>
            </a:r>
            <a:r>
              <a:rPr lang="en-US" altLang="zh-CN" dirty="0"/>
              <a:t>subfield of Broadcast TWT Parameter Set fields at front is set to 0</a:t>
            </a:r>
            <a:r>
              <a:rPr lang="en-US" altLang="zh-CN" dirty="0" smtClean="0"/>
              <a:t>.</a:t>
            </a: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The </a:t>
            </a:r>
            <a:r>
              <a:rPr lang="en-US" altLang="zh-CN" u="sng" dirty="0"/>
              <a:t>Last Broadcast Parameter Set</a:t>
            </a:r>
            <a:r>
              <a:rPr lang="zh-CN" altLang="en-US" u="sng" dirty="0"/>
              <a:t> </a:t>
            </a:r>
            <a:r>
              <a:rPr lang="en-US" altLang="zh-CN" dirty="0"/>
              <a:t>subfield of </a:t>
            </a:r>
            <a:r>
              <a:rPr lang="en-US" altLang="zh-CN" dirty="0" smtClean="0"/>
              <a:t>the last Broadcast </a:t>
            </a:r>
            <a:r>
              <a:rPr lang="en-US" altLang="zh-CN" dirty="0"/>
              <a:t>TWT Parameter Set </a:t>
            </a:r>
            <a:r>
              <a:rPr lang="en-US" altLang="zh-CN" dirty="0" smtClean="0"/>
              <a:t>field </a:t>
            </a:r>
            <a:r>
              <a:rPr lang="en-US" altLang="zh-CN" dirty="0"/>
              <a:t>is set to </a:t>
            </a:r>
            <a:r>
              <a:rPr lang="en-US" altLang="zh-CN" dirty="0" smtClean="0"/>
              <a:t>1.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Multiple AID subfields and traffic identifier subfields can be added in Broadcast TWT Info subfields to </a:t>
            </a:r>
            <a:r>
              <a:rPr lang="en-US" altLang="zh-CN" sz="1600" dirty="0" smtClean="0">
                <a:solidFill>
                  <a:srgbClr val="0070C0"/>
                </a:solidFill>
              </a:rPr>
              <a:t>assign multiple low latency STAs to one restricted SP.</a:t>
            </a: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AID subfields are used to identify STAs</a:t>
            </a: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One STA may have different low latency traffics with different latency requirements, so a traffic identifier is needed.</a:t>
            </a:r>
          </a:p>
          <a:p>
            <a:pPr marL="6286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The traffic identifier can also avoid abuse of restricted SPs by non-AP STAs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08645" y="263691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Broadcast TWT Parameter Set field</a:t>
            </a:r>
            <a:endParaRPr lang="zh-CN" altLang="en-US" b="1" dirty="0"/>
          </a:p>
        </p:txBody>
      </p:sp>
      <p:cxnSp>
        <p:nvCxnSpPr>
          <p:cNvPr id="99" name="直接连接符 98"/>
          <p:cNvCxnSpPr/>
          <p:nvPr/>
        </p:nvCxnSpPr>
        <p:spPr bwMode="auto">
          <a:xfrm flipH="1" flipV="1">
            <a:off x="3203848" y="2276872"/>
            <a:ext cx="2808312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0" name="矩形 99"/>
          <p:cNvSpPr/>
          <p:nvPr/>
        </p:nvSpPr>
        <p:spPr bwMode="auto">
          <a:xfrm>
            <a:off x="3203848" y="1844824"/>
            <a:ext cx="4464496" cy="43204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3" name="直接连接符 102"/>
          <p:cNvCxnSpPr/>
          <p:nvPr/>
        </p:nvCxnSpPr>
        <p:spPr bwMode="auto">
          <a:xfrm>
            <a:off x="3851920" y="1844824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4" name="文本框 103"/>
          <p:cNvSpPr txBox="1"/>
          <p:nvPr/>
        </p:nvSpPr>
        <p:spPr>
          <a:xfrm>
            <a:off x="3203848" y="1939057"/>
            <a:ext cx="648071" cy="24622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altLang="zh-CN" sz="1000" dirty="0" smtClean="0"/>
              <a:t>Reserved</a:t>
            </a:r>
            <a:endParaRPr lang="zh-CN" altLang="en-US" sz="1000" dirty="0"/>
          </a:p>
        </p:txBody>
      </p:sp>
      <p:cxnSp>
        <p:nvCxnSpPr>
          <p:cNvPr id="105" name="直接连接符 104"/>
          <p:cNvCxnSpPr/>
          <p:nvPr/>
        </p:nvCxnSpPr>
        <p:spPr bwMode="auto">
          <a:xfrm>
            <a:off x="4499992" y="1844824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6" name="文本框 105"/>
          <p:cNvSpPr txBox="1"/>
          <p:nvPr/>
        </p:nvSpPr>
        <p:spPr>
          <a:xfrm>
            <a:off x="3851920" y="1857524"/>
            <a:ext cx="648071" cy="4001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altLang="zh-CN" sz="1000" dirty="0" smtClean="0"/>
              <a:t>Broadcast TWT ID</a:t>
            </a:r>
            <a:endParaRPr lang="zh-CN" altLang="en-US" sz="1000" dirty="0"/>
          </a:p>
        </p:txBody>
      </p:sp>
      <p:cxnSp>
        <p:nvCxnSpPr>
          <p:cNvPr id="112" name="直接连接符 111"/>
          <p:cNvCxnSpPr/>
          <p:nvPr/>
        </p:nvCxnSpPr>
        <p:spPr bwMode="auto">
          <a:xfrm>
            <a:off x="5436096" y="1844824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3" name="文本框 112"/>
          <p:cNvSpPr txBox="1"/>
          <p:nvPr/>
        </p:nvSpPr>
        <p:spPr>
          <a:xfrm>
            <a:off x="4499992" y="1857524"/>
            <a:ext cx="936104" cy="4001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altLang="zh-CN" sz="1000" dirty="0" smtClean="0"/>
              <a:t>Broadcast TWT Persistence</a:t>
            </a:r>
            <a:endParaRPr lang="zh-CN" altLang="en-US" sz="1000" dirty="0"/>
          </a:p>
        </p:txBody>
      </p:sp>
      <p:cxnSp>
        <p:nvCxnSpPr>
          <p:cNvPr id="114" name="直接连接符 113"/>
          <p:cNvCxnSpPr/>
          <p:nvPr/>
        </p:nvCxnSpPr>
        <p:spPr bwMode="auto">
          <a:xfrm>
            <a:off x="5796136" y="1844824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5" name="直接连接符 114"/>
          <p:cNvCxnSpPr/>
          <p:nvPr/>
        </p:nvCxnSpPr>
        <p:spPr bwMode="auto">
          <a:xfrm>
            <a:off x="6372200" y="1844824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8" name="文本框 117"/>
          <p:cNvSpPr txBox="1"/>
          <p:nvPr/>
        </p:nvSpPr>
        <p:spPr>
          <a:xfrm>
            <a:off x="7308305" y="1939057"/>
            <a:ext cx="360039" cy="24622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altLang="zh-CN" sz="1000" dirty="0" smtClean="0"/>
              <a:t>….</a:t>
            </a:r>
            <a:endParaRPr lang="zh-CN" altLang="en-US" sz="1000" dirty="0"/>
          </a:p>
        </p:txBody>
      </p:sp>
      <p:cxnSp>
        <p:nvCxnSpPr>
          <p:cNvPr id="120" name="直接连接符 119"/>
          <p:cNvCxnSpPr/>
          <p:nvPr/>
        </p:nvCxnSpPr>
        <p:spPr bwMode="auto">
          <a:xfrm>
            <a:off x="6732239" y="1844824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直接连接符 120"/>
          <p:cNvCxnSpPr/>
          <p:nvPr/>
        </p:nvCxnSpPr>
        <p:spPr bwMode="auto">
          <a:xfrm>
            <a:off x="7308303" y="1844824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6" name="直接连接符 125"/>
          <p:cNvCxnSpPr/>
          <p:nvPr/>
        </p:nvCxnSpPr>
        <p:spPr bwMode="auto">
          <a:xfrm flipH="1">
            <a:off x="7236296" y="2276872"/>
            <a:ext cx="432048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8539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916832"/>
            <a:ext cx="799288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group has agreed to define a </a:t>
            </a:r>
            <a:r>
              <a:rPr lang="en-US" altLang="zh-CN" sz="1800" dirty="0" smtClean="0"/>
              <a:t>restricted service period mechanism </a:t>
            </a:r>
            <a:r>
              <a:rPr lang="en-US" altLang="zh-CN" sz="1800" dirty="0" smtClean="0"/>
              <a:t>that </a:t>
            </a:r>
            <a:r>
              <a:rPr lang="en-US" altLang="zh-CN" sz="1800" dirty="0" smtClean="0"/>
              <a:t>provide more predictable latency performance for latency sensitive traffic </a:t>
            </a:r>
            <a:r>
              <a:rPr lang="en-US" altLang="zh-CN" sz="1800" dirty="0" smtClean="0"/>
              <a:t>in R1 [Motion </a:t>
            </a:r>
            <a:r>
              <a:rPr lang="en-US" altLang="zh-CN" sz="1800" dirty="0" smtClean="0"/>
              <a:t>148, </a:t>
            </a:r>
            <a:r>
              <a:rPr lang="en-US" altLang="zh-CN" sz="1800" dirty="0" smtClean="0"/>
              <a:t>#</a:t>
            </a:r>
            <a:r>
              <a:rPr lang="en-US" altLang="zh-CN" sz="1800" dirty="0" smtClean="0"/>
              <a:t>SP345]</a:t>
            </a:r>
            <a:endParaRPr lang="en-US" altLang="zh-CN" sz="18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Moreover, </a:t>
            </a:r>
            <a:r>
              <a:rPr lang="en-US" altLang="zh-CN" sz="1800" dirty="0" smtClean="0"/>
              <a:t>TWT setup procedure is agreed as baseline to setup a restricted SP agreement</a:t>
            </a:r>
            <a:r>
              <a:rPr lang="en-US" altLang="zh-CN" sz="1800" dirty="0"/>
              <a:t> [Motion </a:t>
            </a:r>
            <a:r>
              <a:rPr lang="en-US" altLang="zh-CN" sz="1800" dirty="0" smtClean="0"/>
              <a:t>150, </a:t>
            </a:r>
            <a:r>
              <a:rPr lang="en-US" altLang="zh-CN" sz="1800" dirty="0"/>
              <a:t>#</a:t>
            </a:r>
            <a:r>
              <a:rPr lang="en-US" altLang="zh-CN" sz="1800" dirty="0" smtClean="0"/>
              <a:t>SP371]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This contribution is to give a detailed discussion on low latency traffic and restricted SP setup procedure</a:t>
            </a: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39188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Problems need to be 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556792"/>
            <a:ext cx="8064896" cy="3744416"/>
          </a:xfrm>
        </p:spPr>
        <p:txBody>
          <a:bodyPr/>
          <a:lstStyle/>
          <a:p>
            <a:pPr>
              <a:spcAft>
                <a:spcPts val="450"/>
              </a:spcAft>
              <a:buFont typeface="+mj-lt"/>
              <a:buAutoNum type="arabicPeriod"/>
            </a:pPr>
            <a:r>
              <a:rPr lang="en-US" altLang="zh-CN" sz="1800" dirty="0" smtClean="0"/>
              <a:t>I</a:t>
            </a:r>
            <a:r>
              <a:rPr lang="en-US" altLang="zh-CN" sz="1800" dirty="0" smtClean="0"/>
              <a:t>dentifiers of low latency traffics are needed 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To </a:t>
            </a:r>
            <a:r>
              <a:rPr lang="en-US" altLang="zh-CN" sz="1400" dirty="0" smtClean="0"/>
              <a:t>differentiate low latency traffic and other traffic.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To differentiate low latency traffic with different latency requirements</a:t>
            </a:r>
          </a:p>
          <a:p>
            <a:pPr>
              <a:spcAft>
                <a:spcPts val="450"/>
              </a:spcAft>
              <a:buFont typeface="+mj-lt"/>
              <a:buAutoNum type="arabicPeriod"/>
            </a:pPr>
            <a:r>
              <a:rPr lang="en-US" altLang="zh-CN" sz="1800" dirty="0"/>
              <a:t>Restricted </a:t>
            </a:r>
            <a:r>
              <a:rPr lang="en-US" altLang="zh-CN" sz="1800" dirty="0" smtClean="0"/>
              <a:t>SPs would impact the efficiency of other traffics. 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EHT STAs supporting low latency feature shall end its TXOP before the start of the restricted SPs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EHT STAs </a:t>
            </a:r>
            <a:r>
              <a:rPr lang="en-US" altLang="zh-CN" sz="1400" dirty="0"/>
              <a:t>supporting low latency </a:t>
            </a:r>
            <a:r>
              <a:rPr lang="en-US" altLang="zh-CN" sz="1400" dirty="0" smtClean="0"/>
              <a:t>feature would have lower priority to transmit regular traffics during restricted SPs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To minimize the impact, restricted </a:t>
            </a:r>
            <a:r>
              <a:rPr lang="en-US" altLang="zh-CN" sz="1400" dirty="0"/>
              <a:t>SPs </a:t>
            </a:r>
            <a:r>
              <a:rPr lang="en-US" altLang="zh-CN" sz="1400" dirty="0" smtClean="0"/>
              <a:t>should not be setup when </a:t>
            </a:r>
            <a:r>
              <a:rPr lang="en-US" altLang="zh-CN" sz="1400" dirty="0"/>
              <a:t>the network quality is </a:t>
            </a:r>
            <a:r>
              <a:rPr lang="en-US" altLang="zh-CN" sz="1400" dirty="0" smtClean="0"/>
              <a:t>good</a:t>
            </a:r>
            <a:endParaRPr lang="en-US" altLang="zh-CN" sz="1000" dirty="0" smtClean="0"/>
          </a:p>
          <a:p>
            <a:pPr>
              <a:spcAft>
                <a:spcPts val="450"/>
              </a:spcAft>
              <a:buFont typeface="+mj-lt"/>
              <a:buAutoNum type="arabicPeriod"/>
            </a:pPr>
            <a:r>
              <a:rPr lang="en-US" altLang="zh-CN" sz="1800" dirty="0" smtClean="0"/>
              <a:t>The TWT setup signaling could be a big problem when there are many latency sensitive STAs and when the network is quite congested</a:t>
            </a:r>
            <a:endParaRPr lang="en-US" altLang="zh-CN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582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Discussion on low latency traffic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12776"/>
            <a:ext cx="8064896" cy="504056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 requirements of low latency traffic can be classified into two types: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Latency requirements</a:t>
            </a:r>
            <a:r>
              <a:rPr lang="en-US" altLang="zh-CN" sz="1600" dirty="0" smtClean="0"/>
              <a:t>: related to the interval between two successive restricted SPs</a:t>
            </a:r>
            <a:endParaRPr lang="en-US" altLang="zh-CN" sz="1600" dirty="0" smtClean="0"/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Throughput requirements: related to the duration of each restricted SPs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identifier of low latency traffic could be assigned by each STA or by the spec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Option 1: Each STA can assign a traffic identifier for a type of low latency traffic with specific </a:t>
            </a:r>
            <a:r>
              <a:rPr lang="en-US" altLang="zh-CN" sz="1600" dirty="0" err="1" smtClean="0"/>
              <a:t>QoS</a:t>
            </a:r>
            <a:r>
              <a:rPr lang="en-US" altLang="zh-CN" sz="1600" dirty="0" smtClean="0"/>
              <a:t> requirements. This traffic identifier should be used together with AID. </a:t>
            </a:r>
            <a:r>
              <a:rPr lang="en-US" altLang="zh-CN" sz="1600" dirty="0" smtClean="0"/>
              <a:t>However this option is more flexible and </a:t>
            </a:r>
            <a:r>
              <a:rPr lang="en-US" altLang="zh-CN" sz="1600" dirty="0" smtClean="0"/>
              <a:t>Less efforts are needed for the group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Option 2: The spec can define several types of low latency traffics and assign specified traffic identifier. This traffic identifier can be used alone. Correspondingly, this option is less flexible and </a:t>
            </a:r>
            <a:r>
              <a:rPr lang="en-US" altLang="zh-CN" sz="1600" dirty="0"/>
              <a:t>More efforts are needed for the </a:t>
            </a:r>
            <a:r>
              <a:rPr lang="en-US" altLang="zh-CN" sz="1600" dirty="0" smtClean="0"/>
              <a:t>group.</a:t>
            </a:r>
            <a:endParaRPr lang="en-US" altLang="zh-CN" sz="1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53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矩形 222"/>
          <p:cNvSpPr/>
          <p:nvPr/>
        </p:nvSpPr>
        <p:spPr bwMode="auto">
          <a:xfrm>
            <a:off x="7494178" y="1628800"/>
            <a:ext cx="792088" cy="2952328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1" name="矩形 220"/>
          <p:cNvSpPr/>
          <p:nvPr/>
        </p:nvSpPr>
        <p:spPr bwMode="auto">
          <a:xfrm>
            <a:off x="5064956" y="1628800"/>
            <a:ext cx="792088" cy="2952328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0" name="矩形 219"/>
          <p:cNvSpPr/>
          <p:nvPr/>
        </p:nvSpPr>
        <p:spPr bwMode="auto">
          <a:xfrm>
            <a:off x="2616684" y="1628800"/>
            <a:ext cx="792088" cy="2952328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Recall TWT Setup signaling in 11ax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cxnSp>
        <p:nvCxnSpPr>
          <p:cNvPr id="108" name="直接连接符 107"/>
          <p:cNvCxnSpPr/>
          <p:nvPr/>
        </p:nvCxnSpPr>
        <p:spPr bwMode="auto">
          <a:xfrm>
            <a:off x="982169" y="2271252"/>
            <a:ext cx="7406256" cy="0"/>
          </a:xfrm>
          <a:prstGeom prst="line">
            <a:avLst/>
          </a:prstGeom>
          <a:noFill/>
          <a:ln w="3175">
            <a:solidFill>
              <a:srgbClr val="000000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直接连接符 108"/>
          <p:cNvCxnSpPr/>
          <p:nvPr/>
        </p:nvCxnSpPr>
        <p:spPr bwMode="auto">
          <a:xfrm>
            <a:off x="982169" y="3036941"/>
            <a:ext cx="7406256" cy="0"/>
          </a:xfrm>
          <a:prstGeom prst="line">
            <a:avLst/>
          </a:prstGeom>
          <a:noFill/>
          <a:ln w="3175">
            <a:solidFill>
              <a:srgbClr val="000000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直接连接符 109"/>
          <p:cNvCxnSpPr/>
          <p:nvPr/>
        </p:nvCxnSpPr>
        <p:spPr bwMode="auto">
          <a:xfrm>
            <a:off x="982169" y="3795930"/>
            <a:ext cx="7406256" cy="0"/>
          </a:xfrm>
          <a:prstGeom prst="line">
            <a:avLst/>
          </a:prstGeom>
          <a:noFill/>
          <a:ln w="3175">
            <a:solidFill>
              <a:srgbClr val="000000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直接连接符 110"/>
          <p:cNvCxnSpPr/>
          <p:nvPr/>
        </p:nvCxnSpPr>
        <p:spPr bwMode="auto">
          <a:xfrm>
            <a:off x="982169" y="4549111"/>
            <a:ext cx="7406256" cy="0"/>
          </a:xfrm>
          <a:prstGeom prst="line">
            <a:avLst/>
          </a:prstGeom>
          <a:noFill/>
          <a:ln w="3175">
            <a:solidFill>
              <a:srgbClr val="000000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文本框 111"/>
          <p:cNvSpPr txBox="1"/>
          <p:nvPr/>
        </p:nvSpPr>
        <p:spPr>
          <a:xfrm>
            <a:off x="638040" y="1936955"/>
            <a:ext cx="393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AP</a:t>
            </a:r>
            <a:endParaRPr lang="zh-CN" altLang="en-US" sz="1400" dirty="0" smtClean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113" name="文本框 112"/>
          <p:cNvSpPr txBox="1"/>
          <p:nvPr/>
        </p:nvSpPr>
        <p:spPr>
          <a:xfrm>
            <a:off x="395536" y="2748015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STA 1</a:t>
            </a:r>
            <a:endParaRPr lang="zh-CN" altLang="en-US" sz="1400" dirty="0" smtClean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421730" y="350096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STA 2</a:t>
            </a:r>
            <a:endParaRPr lang="zh-CN" altLang="en-US" sz="1400" dirty="0" smtClean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115" name="文本框 114"/>
          <p:cNvSpPr txBox="1"/>
          <p:nvPr/>
        </p:nvSpPr>
        <p:spPr>
          <a:xfrm>
            <a:off x="421730" y="4244309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STA 3</a:t>
            </a:r>
            <a:endParaRPr lang="zh-CN" altLang="en-US" sz="1400" dirty="0" smtClean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116" name="矩形 115"/>
          <p:cNvSpPr/>
          <p:nvPr/>
        </p:nvSpPr>
        <p:spPr bwMode="auto">
          <a:xfrm>
            <a:off x="1301896" y="2412797"/>
            <a:ext cx="265471" cy="627626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  <a:cs typeface="Times New Roman" panose="02020603050405020304" pitchFamily="18" charset="0"/>
              </a:rPr>
              <a:t>TWT req.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  <a:cs typeface="Times New Roman" panose="02020603050405020304" pitchFamily="18" charset="0"/>
            </a:endParaRPr>
          </a:p>
        </p:txBody>
      </p:sp>
      <p:sp>
        <p:nvSpPr>
          <p:cNvPr id="117" name="矩形 116"/>
          <p:cNvSpPr/>
          <p:nvPr/>
        </p:nvSpPr>
        <p:spPr bwMode="auto">
          <a:xfrm>
            <a:off x="1831486" y="1637030"/>
            <a:ext cx="265471" cy="627626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  <a:cs typeface="Times New Roman" panose="02020603050405020304" pitchFamily="18" charset="0"/>
              </a:rPr>
              <a:t>TWT resp.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  <a:cs typeface="Times New Roman" panose="02020603050405020304" pitchFamily="18" charset="0"/>
            </a:endParaRPr>
          </a:p>
        </p:txBody>
      </p:sp>
      <p:sp>
        <p:nvSpPr>
          <p:cNvPr id="118" name="矩形 117"/>
          <p:cNvSpPr/>
          <p:nvPr/>
        </p:nvSpPr>
        <p:spPr bwMode="auto">
          <a:xfrm>
            <a:off x="3774597" y="3171785"/>
            <a:ext cx="265471" cy="627626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  <a:cs typeface="Times New Roman" panose="02020603050405020304" pitchFamily="18" charset="0"/>
              </a:rPr>
              <a:t>TWT req.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  <a:cs typeface="Times New Roman" panose="02020603050405020304" pitchFamily="18" charset="0"/>
            </a:endParaRPr>
          </a:p>
        </p:txBody>
      </p:sp>
      <p:sp>
        <p:nvSpPr>
          <p:cNvPr id="119" name="矩形 118"/>
          <p:cNvSpPr/>
          <p:nvPr/>
        </p:nvSpPr>
        <p:spPr bwMode="auto">
          <a:xfrm>
            <a:off x="4294027" y="1637030"/>
            <a:ext cx="265471" cy="627626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  <a:cs typeface="Times New Roman" panose="02020603050405020304" pitchFamily="18" charset="0"/>
              </a:rPr>
              <a:t>TWT resp.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  <a:cs typeface="Times New Roman" panose="02020603050405020304" pitchFamily="18" charset="0"/>
            </a:endParaRPr>
          </a:p>
        </p:txBody>
      </p:sp>
      <p:sp>
        <p:nvSpPr>
          <p:cNvPr id="120" name="矩形 119"/>
          <p:cNvSpPr/>
          <p:nvPr/>
        </p:nvSpPr>
        <p:spPr bwMode="auto">
          <a:xfrm>
            <a:off x="6706576" y="1637030"/>
            <a:ext cx="265471" cy="627626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  <a:cs typeface="Times New Roman" panose="02020603050405020304" pitchFamily="18" charset="0"/>
              </a:rPr>
              <a:t>TWT resp.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  <a:cs typeface="Times New Roman" panose="02020603050405020304" pitchFamily="18" charset="0"/>
            </a:endParaRPr>
          </a:p>
        </p:txBody>
      </p:sp>
      <p:sp>
        <p:nvSpPr>
          <p:cNvPr id="121" name="矩形 120"/>
          <p:cNvSpPr/>
          <p:nvPr/>
        </p:nvSpPr>
        <p:spPr bwMode="auto">
          <a:xfrm>
            <a:off x="6186203" y="3924965"/>
            <a:ext cx="265471" cy="627626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  <a:cs typeface="Times New Roman" panose="02020603050405020304" pitchFamily="18" charset="0"/>
              </a:rPr>
              <a:t>TWT req.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  <a:cs typeface="Times New Roman" panose="02020603050405020304" pitchFamily="18" charset="0"/>
            </a:endParaRPr>
          </a:p>
        </p:txBody>
      </p:sp>
      <p:cxnSp>
        <p:nvCxnSpPr>
          <p:cNvPr id="122" name="直接连接符 121"/>
          <p:cNvCxnSpPr/>
          <p:nvPr/>
        </p:nvCxnSpPr>
        <p:spPr bwMode="auto">
          <a:xfrm>
            <a:off x="2616684" y="1628800"/>
            <a:ext cx="0" cy="2952328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直接连接符 122"/>
          <p:cNvCxnSpPr/>
          <p:nvPr/>
        </p:nvCxnSpPr>
        <p:spPr bwMode="auto">
          <a:xfrm>
            <a:off x="3408544" y="1628800"/>
            <a:ext cx="0" cy="2952328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直接箭头连接符 149"/>
          <p:cNvCxnSpPr/>
          <p:nvPr/>
        </p:nvCxnSpPr>
        <p:spPr bwMode="auto">
          <a:xfrm>
            <a:off x="2095852" y="1916832"/>
            <a:ext cx="520832" cy="0"/>
          </a:xfrm>
          <a:prstGeom prst="straightConnector1">
            <a:avLst/>
          </a:prstGeom>
          <a:noFill/>
          <a:ln w="3175">
            <a:solidFill>
              <a:srgbClr val="00000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直接箭头连接符 151"/>
          <p:cNvCxnSpPr/>
          <p:nvPr/>
        </p:nvCxnSpPr>
        <p:spPr bwMode="auto">
          <a:xfrm>
            <a:off x="4558803" y="1916832"/>
            <a:ext cx="506153" cy="0"/>
          </a:xfrm>
          <a:prstGeom prst="straightConnector1">
            <a:avLst/>
          </a:prstGeom>
          <a:noFill/>
          <a:ln w="3175">
            <a:solidFill>
              <a:srgbClr val="00000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5" name="组合 154"/>
          <p:cNvGrpSpPr/>
          <p:nvPr/>
        </p:nvGrpSpPr>
        <p:grpSpPr>
          <a:xfrm>
            <a:off x="1593250" y="2181224"/>
            <a:ext cx="238124" cy="90488"/>
            <a:chOff x="6443663" y="2844801"/>
            <a:chExt cx="438944" cy="198437"/>
          </a:xfrm>
        </p:grpSpPr>
        <p:cxnSp>
          <p:nvCxnSpPr>
            <p:cNvPr id="156" name="直接连接符 155"/>
            <p:cNvCxnSpPr/>
            <p:nvPr/>
          </p:nvCxnSpPr>
          <p:spPr bwMode="auto">
            <a:xfrm flipV="1">
              <a:off x="6443663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直接连接符 156"/>
            <p:cNvCxnSpPr/>
            <p:nvPr/>
          </p:nvCxnSpPr>
          <p:spPr bwMode="auto">
            <a:xfrm>
              <a:off x="6557963" y="2844801"/>
              <a:ext cx="32385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直接连接符 157"/>
            <p:cNvCxnSpPr/>
            <p:nvPr/>
          </p:nvCxnSpPr>
          <p:spPr bwMode="auto">
            <a:xfrm flipV="1">
              <a:off x="6541782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直接连接符 158"/>
            <p:cNvCxnSpPr/>
            <p:nvPr/>
          </p:nvCxnSpPr>
          <p:spPr bwMode="auto">
            <a:xfrm flipV="1">
              <a:off x="6634907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直接连接符 159"/>
            <p:cNvCxnSpPr/>
            <p:nvPr/>
          </p:nvCxnSpPr>
          <p:spPr bwMode="auto">
            <a:xfrm flipV="1">
              <a:off x="6728031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直接连接符 160"/>
            <p:cNvCxnSpPr/>
            <p:nvPr/>
          </p:nvCxnSpPr>
          <p:spPr bwMode="auto">
            <a:xfrm flipV="1">
              <a:off x="6881813" y="2844802"/>
              <a:ext cx="0" cy="1984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直接连接符 161"/>
            <p:cNvCxnSpPr/>
            <p:nvPr/>
          </p:nvCxnSpPr>
          <p:spPr bwMode="auto">
            <a:xfrm flipV="1">
              <a:off x="6808788" y="2913064"/>
              <a:ext cx="73819" cy="1230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3" name="组合 162"/>
          <p:cNvGrpSpPr/>
          <p:nvPr/>
        </p:nvGrpSpPr>
        <p:grpSpPr>
          <a:xfrm>
            <a:off x="1115616" y="2943814"/>
            <a:ext cx="187276" cy="90488"/>
            <a:chOff x="6541782" y="2844801"/>
            <a:chExt cx="345214" cy="198437"/>
          </a:xfrm>
        </p:grpSpPr>
        <p:cxnSp>
          <p:nvCxnSpPr>
            <p:cNvPr id="164" name="直接连接符 163"/>
            <p:cNvCxnSpPr/>
            <p:nvPr/>
          </p:nvCxnSpPr>
          <p:spPr bwMode="auto">
            <a:xfrm flipV="1">
              <a:off x="6649972" y="2844801"/>
              <a:ext cx="231841" cy="173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直接连接符 164"/>
            <p:cNvCxnSpPr/>
            <p:nvPr/>
          </p:nvCxnSpPr>
          <p:spPr bwMode="auto">
            <a:xfrm flipV="1">
              <a:off x="6541782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直接连接符 165"/>
            <p:cNvCxnSpPr/>
            <p:nvPr/>
          </p:nvCxnSpPr>
          <p:spPr bwMode="auto">
            <a:xfrm flipV="1">
              <a:off x="6634907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直接连接符 166"/>
            <p:cNvCxnSpPr/>
            <p:nvPr/>
          </p:nvCxnSpPr>
          <p:spPr bwMode="auto">
            <a:xfrm flipV="1">
              <a:off x="6728031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直接连接符 167"/>
            <p:cNvCxnSpPr/>
            <p:nvPr/>
          </p:nvCxnSpPr>
          <p:spPr bwMode="auto">
            <a:xfrm flipV="1">
              <a:off x="6881813" y="2844802"/>
              <a:ext cx="0" cy="1984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直接连接符 168"/>
            <p:cNvCxnSpPr/>
            <p:nvPr/>
          </p:nvCxnSpPr>
          <p:spPr bwMode="auto">
            <a:xfrm flipV="1">
              <a:off x="6813177" y="2913064"/>
              <a:ext cx="73819" cy="1230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0" name="组合 169"/>
          <p:cNvGrpSpPr/>
          <p:nvPr/>
        </p:nvGrpSpPr>
        <p:grpSpPr>
          <a:xfrm>
            <a:off x="4056201" y="2181224"/>
            <a:ext cx="238124" cy="90488"/>
            <a:chOff x="6443663" y="2844801"/>
            <a:chExt cx="438944" cy="198437"/>
          </a:xfrm>
        </p:grpSpPr>
        <p:cxnSp>
          <p:nvCxnSpPr>
            <p:cNvPr id="171" name="直接连接符 170"/>
            <p:cNvCxnSpPr/>
            <p:nvPr/>
          </p:nvCxnSpPr>
          <p:spPr bwMode="auto">
            <a:xfrm flipV="1">
              <a:off x="6443663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直接连接符 171"/>
            <p:cNvCxnSpPr/>
            <p:nvPr/>
          </p:nvCxnSpPr>
          <p:spPr bwMode="auto">
            <a:xfrm>
              <a:off x="6557963" y="2844801"/>
              <a:ext cx="32385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直接连接符 172"/>
            <p:cNvCxnSpPr/>
            <p:nvPr/>
          </p:nvCxnSpPr>
          <p:spPr bwMode="auto">
            <a:xfrm flipV="1">
              <a:off x="6541782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直接连接符 173"/>
            <p:cNvCxnSpPr/>
            <p:nvPr/>
          </p:nvCxnSpPr>
          <p:spPr bwMode="auto">
            <a:xfrm flipV="1">
              <a:off x="6634907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直接连接符 174"/>
            <p:cNvCxnSpPr/>
            <p:nvPr/>
          </p:nvCxnSpPr>
          <p:spPr bwMode="auto">
            <a:xfrm flipV="1">
              <a:off x="6728031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直接连接符 175"/>
            <p:cNvCxnSpPr/>
            <p:nvPr/>
          </p:nvCxnSpPr>
          <p:spPr bwMode="auto">
            <a:xfrm flipV="1">
              <a:off x="6881813" y="2844802"/>
              <a:ext cx="0" cy="1984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直接连接符 176"/>
            <p:cNvCxnSpPr/>
            <p:nvPr/>
          </p:nvCxnSpPr>
          <p:spPr bwMode="auto">
            <a:xfrm flipV="1">
              <a:off x="6808788" y="2913064"/>
              <a:ext cx="73819" cy="1230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8" name="组合 177"/>
          <p:cNvGrpSpPr/>
          <p:nvPr/>
        </p:nvGrpSpPr>
        <p:grpSpPr>
          <a:xfrm>
            <a:off x="5992142" y="4453388"/>
            <a:ext cx="184895" cy="90488"/>
            <a:chOff x="6541782" y="2844801"/>
            <a:chExt cx="340825" cy="198437"/>
          </a:xfrm>
        </p:grpSpPr>
        <p:cxnSp>
          <p:nvCxnSpPr>
            <p:cNvPr id="179" name="直接连接符 178"/>
            <p:cNvCxnSpPr/>
            <p:nvPr/>
          </p:nvCxnSpPr>
          <p:spPr bwMode="auto">
            <a:xfrm>
              <a:off x="6651435" y="2844801"/>
              <a:ext cx="230377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直接连接符 179"/>
            <p:cNvCxnSpPr/>
            <p:nvPr/>
          </p:nvCxnSpPr>
          <p:spPr bwMode="auto">
            <a:xfrm flipV="1">
              <a:off x="6541782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1" name="直接连接符 180"/>
            <p:cNvCxnSpPr/>
            <p:nvPr/>
          </p:nvCxnSpPr>
          <p:spPr bwMode="auto">
            <a:xfrm flipV="1">
              <a:off x="6634907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2" name="直接连接符 181"/>
            <p:cNvCxnSpPr/>
            <p:nvPr/>
          </p:nvCxnSpPr>
          <p:spPr bwMode="auto">
            <a:xfrm flipV="1">
              <a:off x="6728031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直接连接符 182"/>
            <p:cNvCxnSpPr/>
            <p:nvPr/>
          </p:nvCxnSpPr>
          <p:spPr bwMode="auto">
            <a:xfrm flipV="1">
              <a:off x="6881813" y="2844802"/>
              <a:ext cx="0" cy="1984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直接连接符 183"/>
            <p:cNvCxnSpPr/>
            <p:nvPr/>
          </p:nvCxnSpPr>
          <p:spPr bwMode="auto">
            <a:xfrm flipV="1">
              <a:off x="6808788" y="2913064"/>
              <a:ext cx="73819" cy="1230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5" name="组合 184"/>
          <p:cNvGrpSpPr/>
          <p:nvPr/>
        </p:nvGrpSpPr>
        <p:grpSpPr>
          <a:xfrm>
            <a:off x="6467236" y="2181224"/>
            <a:ext cx="238124" cy="90488"/>
            <a:chOff x="6443663" y="2844801"/>
            <a:chExt cx="438944" cy="198437"/>
          </a:xfrm>
        </p:grpSpPr>
        <p:cxnSp>
          <p:nvCxnSpPr>
            <p:cNvPr id="186" name="直接连接符 185"/>
            <p:cNvCxnSpPr/>
            <p:nvPr/>
          </p:nvCxnSpPr>
          <p:spPr bwMode="auto">
            <a:xfrm flipV="1">
              <a:off x="6443663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直接连接符 186"/>
            <p:cNvCxnSpPr/>
            <p:nvPr/>
          </p:nvCxnSpPr>
          <p:spPr bwMode="auto">
            <a:xfrm>
              <a:off x="6557963" y="2844801"/>
              <a:ext cx="32385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直接连接符 187"/>
            <p:cNvCxnSpPr/>
            <p:nvPr/>
          </p:nvCxnSpPr>
          <p:spPr bwMode="auto">
            <a:xfrm flipV="1">
              <a:off x="6541782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9" name="直接连接符 188"/>
            <p:cNvCxnSpPr/>
            <p:nvPr/>
          </p:nvCxnSpPr>
          <p:spPr bwMode="auto">
            <a:xfrm flipV="1">
              <a:off x="6634907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0" name="直接连接符 189"/>
            <p:cNvCxnSpPr/>
            <p:nvPr/>
          </p:nvCxnSpPr>
          <p:spPr bwMode="auto">
            <a:xfrm flipV="1">
              <a:off x="6728031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1" name="直接连接符 190"/>
            <p:cNvCxnSpPr/>
            <p:nvPr/>
          </p:nvCxnSpPr>
          <p:spPr bwMode="auto">
            <a:xfrm flipV="1">
              <a:off x="6881813" y="2844802"/>
              <a:ext cx="0" cy="1984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" name="直接连接符 191"/>
            <p:cNvCxnSpPr/>
            <p:nvPr/>
          </p:nvCxnSpPr>
          <p:spPr bwMode="auto">
            <a:xfrm flipV="1">
              <a:off x="6808788" y="2913064"/>
              <a:ext cx="73819" cy="1230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3" name="组合 192"/>
          <p:cNvGrpSpPr/>
          <p:nvPr/>
        </p:nvGrpSpPr>
        <p:grpSpPr>
          <a:xfrm>
            <a:off x="3586187" y="3697395"/>
            <a:ext cx="187276" cy="90488"/>
            <a:chOff x="6541782" y="2844801"/>
            <a:chExt cx="345214" cy="198437"/>
          </a:xfrm>
        </p:grpSpPr>
        <p:cxnSp>
          <p:nvCxnSpPr>
            <p:cNvPr id="194" name="直接连接符 193"/>
            <p:cNvCxnSpPr/>
            <p:nvPr/>
          </p:nvCxnSpPr>
          <p:spPr bwMode="auto">
            <a:xfrm flipV="1">
              <a:off x="6649972" y="2844801"/>
              <a:ext cx="231841" cy="173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直接连接符 194"/>
            <p:cNvCxnSpPr/>
            <p:nvPr/>
          </p:nvCxnSpPr>
          <p:spPr bwMode="auto">
            <a:xfrm flipV="1">
              <a:off x="6541782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6" name="直接连接符 195"/>
            <p:cNvCxnSpPr/>
            <p:nvPr/>
          </p:nvCxnSpPr>
          <p:spPr bwMode="auto">
            <a:xfrm flipV="1">
              <a:off x="6634907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7" name="直接连接符 196"/>
            <p:cNvCxnSpPr/>
            <p:nvPr/>
          </p:nvCxnSpPr>
          <p:spPr bwMode="auto">
            <a:xfrm flipV="1">
              <a:off x="6728031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8" name="直接连接符 197"/>
            <p:cNvCxnSpPr/>
            <p:nvPr/>
          </p:nvCxnSpPr>
          <p:spPr bwMode="auto">
            <a:xfrm flipV="1">
              <a:off x="6881813" y="2844802"/>
              <a:ext cx="0" cy="1984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9" name="直接连接符 198"/>
            <p:cNvCxnSpPr/>
            <p:nvPr/>
          </p:nvCxnSpPr>
          <p:spPr bwMode="auto">
            <a:xfrm flipV="1">
              <a:off x="6813177" y="2913064"/>
              <a:ext cx="73819" cy="1230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05" name="文本框 204"/>
          <p:cNvSpPr txBox="1"/>
          <p:nvPr/>
        </p:nvSpPr>
        <p:spPr>
          <a:xfrm>
            <a:off x="2688692" y="1700808"/>
            <a:ext cx="6044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TWT SP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</a:endParaRPr>
          </a:p>
        </p:txBody>
      </p:sp>
      <p:cxnSp>
        <p:nvCxnSpPr>
          <p:cNvPr id="208" name="直接连接符 207"/>
          <p:cNvCxnSpPr/>
          <p:nvPr/>
        </p:nvCxnSpPr>
        <p:spPr bwMode="auto">
          <a:xfrm>
            <a:off x="5055659" y="1628800"/>
            <a:ext cx="0" cy="2952328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直接连接符 208"/>
          <p:cNvCxnSpPr/>
          <p:nvPr/>
        </p:nvCxnSpPr>
        <p:spPr bwMode="auto">
          <a:xfrm>
            <a:off x="5847519" y="1628800"/>
            <a:ext cx="0" cy="2952328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直接连接符 211"/>
          <p:cNvCxnSpPr/>
          <p:nvPr/>
        </p:nvCxnSpPr>
        <p:spPr bwMode="auto">
          <a:xfrm>
            <a:off x="7484881" y="1628800"/>
            <a:ext cx="0" cy="2952328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直接连接符 212"/>
          <p:cNvCxnSpPr/>
          <p:nvPr/>
        </p:nvCxnSpPr>
        <p:spPr bwMode="auto">
          <a:xfrm>
            <a:off x="8286266" y="1628800"/>
            <a:ext cx="0" cy="2952328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直接箭头连接符 217"/>
          <p:cNvCxnSpPr/>
          <p:nvPr/>
        </p:nvCxnSpPr>
        <p:spPr bwMode="auto">
          <a:xfrm>
            <a:off x="6971300" y="1916832"/>
            <a:ext cx="520832" cy="0"/>
          </a:xfrm>
          <a:prstGeom prst="straightConnector1">
            <a:avLst/>
          </a:prstGeom>
          <a:noFill/>
          <a:ln w="3175">
            <a:solidFill>
              <a:srgbClr val="00000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文本框 221"/>
          <p:cNvSpPr txBox="1"/>
          <p:nvPr/>
        </p:nvSpPr>
        <p:spPr>
          <a:xfrm>
            <a:off x="5136964" y="1700808"/>
            <a:ext cx="6044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TWT SP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</a:endParaRPr>
          </a:p>
        </p:txBody>
      </p:sp>
      <p:sp>
        <p:nvSpPr>
          <p:cNvPr id="224" name="文本框 223"/>
          <p:cNvSpPr txBox="1"/>
          <p:nvPr/>
        </p:nvSpPr>
        <p:spPr>
          <a:xfrm>
            <a:off x="7575711" y="1700808"/>
            <a:ext cx="6044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TWT SP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</a:endParaRPr>
          </a:p>
        </p:txBody>
      </p:sp>
      <p:sp>
        <p:nvSpPr>
          <p:cNvPr id="232" name="右箭头 231"/>
          <p:cNvSpPr/>
          <p:nvPr/>
        </p:nvSpPr>
        <p:spPr bwMode="auto">
          <a:xfrm rot="16200000">
            <a:off x="1016083" y="3088931"/>
            <a:ext cx="144000" cy="108000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3" name="文本框 232"/>
          <p:cNvSpPr txBox="1"/>
          <p:nvPr/>
        </p:nvSpPr>
        <p:spPr>
          <a:xfrm>
            <a:off x="899592" y="3214931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LL traffic arrives</a:t>
            </a:r>
            <a:endParaRPr lang="zh-CN" altLang="en-US" dirty="0"/>
          </a:p>
        </p:txBody>
      </p:sp>
      <p:sp>
        <p:nvSpPr>
          <p:cNvPr id="234" name="右箭头 233"/>
          <p:cNvSpPr/>
          <p:nvPr/>
        </p:nvSpPr>
        <p:spPr bwMode="auto">
          <a:xfrm rot="16200000">
            <a:off x="3497122" y="3831831"/>
            <a:ext cx="144000" cy="108000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5" name="文本框 234"/>
          <p:cNvSpPr txBox="1"/>
          <p:nvPr/>
        </p:nvSpPr>
        <p:spPr>
          <a:xfrm>
            <a:off x="3419872" y="396735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LL traffic arrives</a:t>
            </a:r>
            <a:endParaRPr lang="zh-CN" altLang="en-US" dirty="0"/>
          </a:p>
        </p:txBody>
      </p:sp>
      <p:sp>
        <p:nvSpPr>
          <p:cNvPr id="236" name="右箭头 235"/>
          <p:cNvSpPr/>
          <p:nvPr/>
        </p:nvSpPr>
        <p:spPr bwMode="auto">
          <a:xfrm rot="16200000">
            <a:off x="5906947" y="4599144"/>
            <a:ext cx="144000" cy="108000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7" name="文本框 236"/>
          <p:cNvSpPr txBox="1"/>
          <p:nvPr/>
        </p:nvSpPr>
        <p:spPr>
          <a:xfrm>
            <a:off x="5848746" y="4736177"/>
            <a:ext cx="1387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LL traffic arrives</a:t>
            </a:r>
            <a:endParaRPr lang="zh-CN" altLang="en-US" dirty="0"/>
          </a:p>
        </p:txBody>
      </p:sp>
      <p:sp>
        <p:nvSpPr>
          <p:cNvPr id="238" name="文本框 237"/>
          <p:cNvSpPr txBox="1"/>
          <p:nvPr/>
        </p:nvSpPr>
        <p:spPr>
          <a:xfrm>
            <a:off x="755576" y="5085184"/>
            <a:ext cx="7560840" cy="132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33450">
              <a:spcBef>
                <a:spcPct val="30000"/>
              </a:spcBef>
              <a:defRPr/>
            </a:pPr>
            <a:r>
              <a:rPr lang="en-US" altLang="zh-CN" sz="1800" b="1" dirty="0" smtClean="0"/>
              <a:t>Observations</a:t>
            </a:r>
            <a:r>
              <a:rPr lang="en-US" altLang="zh-CN" sz="1800" b="1" dirty="0"/>
              <a:t>:</a:t>
            </a:r>
            <a:endParaRPr lang="en-US" altLang="zh-CN" sz="1800" b="1" dirty="0" smtClean="0"/>
          </a:p>
          <a:p>
            <a:pPr marL="342900" lvl="0" indent="-342900" defTabSz="933450">
              <a:spcBef>
                <a:spcPct val="3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dirty="0" smtClean="0"/>
              <a:t>Too </a:t>
            </a:r>
            <a:r>
              <a:rPr lang="en-US" altLang="zh-CN" sz="1600" dirty="0"/>
              <a:t>much signaling</a:t>
            </a:r>
          </a:p>
          <a:p>
            <a:pPr marL="342900" lvl="0" indent="-342900" defTabSz="933450">
              <a:spcBef>
                <a:spcPct val="3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dirty="0"/>
              <a:t>Unnecessary TWT SP would be setup when network quality is good.</a:t>
            </a:r>
          </a:p>
          <a:p>
            <a:pPr marL="342900" lvl="0" indent="-342900" defTabSz="933450">
              <a:spcBef>
                <a:spcPct val="3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dirty="0"/>
              <a:t>The signaling would make the channel more congested when network quality is bad</a:t>
            </a:r>
            <a:r>
              <a:rPr lang="en-US" altLang="zh-CN" sz="1600" dirty="0" smtClean="0"/>
              <a:t>.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11020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矩形 102"/>
          <p:cNvSpPr/>
          <p:nvPr/>
        </p:nvSpPr>
        <p:spPr bwMode="auto">
          <a:xfrm>
            <a:off x="7164288" y="1628800"/>
            <a:ext cx="792088" cy="2952328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err="1" smtClean="0"/>
              <a:t>QoS</a:t>
            </a:r>
            <a:r>
              <a:rPr lang="en-US" altLang="zh-CN" dirty="0" smtClean="0"/>
              <a:t> Report and Broadcast Announcement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cxnSp>
        <p:nvCxnSpPr>
          <p:cNvPr id="15" name="直接连接符 14"/>
          <p:cNvCxnSpPr/>
          <p:nvPr/>
        </p:nvCxnSpPr>
        <p:spPr bwMode="auto">
          <a:xfrm>
            <a:off x="982169" y="2271252"/>
            <a:ext cx="7406256" cy="0"/>
          </a:xfrm>
          <a:prstGeom prst="line">
            <a:avLst/>
          </a:prstGeom>
          <a:noFill/>
          <a:ln w="3175">
            <a:solidFill>
              <a:srgbClr val="000000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接连接符 15"/>
          <p:cNvCxnSpPr/>
          <p:nvPr/>
        </p:nvCxnSpPr>
        <p:spPr bwMode="auto">
          <a:xfrm>
            <a:off x="982169" y="3036941"/>
            <a:ext cx="7406256" cy="0"/>
          </a:xfrm>
          <a:prstGeom prst="line">
            <a:avLst/>
          </a:prstGeom>
          <a:noFill/>
          <a:ln w="3175">
            <a:solidFill>
              <a:srgbClr val="000000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接连接符 16"/>
          <p:cNvCxnSpPr/>
          <p:nvPr/>
        </p:nvCxnSpPr>
        <p:spPr bwMode="auto">
          <a:xfrm>
            <a:off x="982169" y="3795930"/>
            <a:ext cx="7406256" cy="0"/>
          </a:xfrm>
          <a:prstGeom prst="line">
            <a:avLst/>
          </a:prstGeom>
          <a:noFill/>
          <a:ln w="3175">
            <a:solidFill>
              <a:srgbClr val="000000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接连接符 17"/>
          <p:cNvCxnSpPr/>
          <p:nvPr/>
        </p:nvCxnSpPr>
        <p:spPr bwMode="auto">
          <a:xfrm>
            <a:off x="982169" y="4549111"/>
            <a:ext cx="7406256" cy="0"/>
          </a:xfrm>
          <a:prstGeom prst="line">
            <a:avLst/>
          </a:prstGeom>
          <a:noFill/>
          <a:ln w="3175">
            <a:solidFill>
              <a:srgbClr val="000000"/>
            </a:solidFill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文本框 18"/>
          <p:cNvSpPr txBox="1"/>
          <p:nvPr/>
        </p:nvSpPr>
        <p:spPr>
          <a:xfrm>
            <a:off x="638040" y="1936955"/>
            <a:ext cx="393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AP</a:t>
            </a:r>
            <a:endParaRPr lang="zh-CN" altLang="en-US" sz="1400" dirty="0" smtClean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95536" y="2748015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STA 1</a:t>
            </a:r>
            <a:endParaRPr lang="zh-CN" altLang="en-US" sz="1400" dirty="0" smtClean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21730" y="350096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STA 2</a:t>
            </a:r>
            <a:endParaRPr lang="zh-CN" altLang="en-US" sz="1400" dirty="0" smtClean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21730" y="4244309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STA 3</a:t>
            </a:r>
            <a:endParaRPr lang="zh-CN" altLang="en-US" sz="1400" dirty="0" smtClean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1301896" y="2412797"/>
            <a:ext cx="265471" cy="627626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charset="-122"/>
                <a:cs typeface="Times New Roman" panose="02020603050405020304" pitchFamily="18" charset="0"/>
              </a:rPr>
              <a:t>QoS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charset="-122"/>
                <a:cs typeface="Times New Roman" panose="02020603050405020304" pitchFamily="18" charset="0"/>
              </a:rPr>
              <a:t> Report</a:t>
            </a:r>
            <a:endParaRPr kumimoji="0" lang="zh-CN" altLang="en-US" sz="10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charset="-122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1619672" y="1844824"/>
            <a:ext cx="265471" cy="419832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charset="-122"/>
                <a:cs typeface="Calibri" panose="020F0502020204030204" pitchFamily="34" charset="0"/>
              </a:rPr>
              <a:t>ACK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2910501" y="3171785"/>
            <a:ext cx="265471" cy="627626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charset="-122"/>
                <a:cs typeface="Times New Roman" panose="02020603050405020304" pitchFamily="18" charset="0"/>
              </a:rPr>
              <a:t>QoS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charset="-122"/>
                <a:cs typeface="Times New Roman" panose="02020603050405020304" pitchFamily="18" charset="0"/>
              </a:rPr>
              <a:t> Report</a:t>
            </a:r>
            <a:endParaRPr kumimoji="0" lang="zh-CN" altLang="en-US" sz="10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charset="-122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807422" y="1844824"/>
            <a:ext cx="265471" cy="419832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charset="-122"/>
                <a:cs typeface="Calibri" panose="020F0502020204030204" pitchFamily="34" charset="0"/>
              </a:rPr>
              <a:t>ACK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549417" y="3924965"/>
            <a:ext cx="265471" cy="627626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charset="-122"/>
                <a:cs typeface="Times New Roman" panose="02020603050405020304" pitchFamily="18" charset="0"/>
              </a:rPr>
              <a:t>QoS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charset="-122"/>
                <a:cs typeface="Times New Roman" panose="02020603050405020304" pitchFamily="18" charset="0"/>
              </a:rPr>
              <a:t> Report</a:t>
            </a:r>
            <a:endParaRPr kumimoji="0" lang="zh-CN" altLang="en-US" sz="10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charset="-122"/>
              <a:cs typeface="Times New Roman" panose="02020603050405020304" pitchFamily="18" charset="0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1115616" y="2943814"/>
            <a:ext cx="187276" cy="90488"/>
            <a:chOff x="6541782" y="2844801"/>
            <a:chExt cx="345214" cy="198437"/>
          </a:xfrm>
        </p:grpSpPr>
        <p:cxnSp>
          <p:nvCxnSpPr>
            <p:cNvPr id="42" name="直接连接符 41"/>
            <p:cNvCxnSpPr/>
            <p:nvPr/>
          </p:nvCxnSpPr>
          <p:spPr bwMode="auto">
            <a:xfrm flipV="1">
              <a:off x="6649972" y="2844801"/>
              <a:ext cx="231841" cy="173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直接连接符 42"/>
            <p:cNvCxnSpPr/>
            <p:nvPr/>
          </p:nvCxnSpPr>
          <p:spPr bwMode="auto">
            <a:xfrm flipV="1">
              <a:off x="6541782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直接连接符 43"/>
            <p:cNvCxnSpPr/>
            <p:nvPr/>
          </p:nvCxnSpPr>
          <p:spPr bwMode="auto">
            <a:xfrm flipV="1">
              <a:off x="6634907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直接连接符 44"/>
            <p:cNvCxnSpPr/>
            <p:nvPr/>
          </p:nvCxnSpPr>
          <p:spPr bwMode="auto">
            <a:xfrm flipV="1">
              <a:off x="6728031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直接连接符 45"/>
            <p:cNvCxnSpPr/>
            <p:nvPr/>
          </p:nvCxnSpPr>
          <p:spPr bwMode="auto">
            <a:xfrm flipV="1">
              <a:off x="6881813" y="2844802"/>
              <a:ext cx="0" cy="1984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直接连接符 46"/>
            <p:cNvCxnSpPr/>
            <p:nvPr/>
          </p:nvCxnSpPr>
          <p:spPr bwMode="auto">
            <a:xfrm flipV="1">
              <a:off x="6813177" y="2913064"/>
              <a:ext cx="73819" cy="1230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6" name="组合 55"/>
          <p:cNvGrpSpPr/>
          <p:nvPr/>
        </p:nvGrpSpPr>
        <p:grpSpPr>
          <a:xfrm>
            <a:off x="4355356" y="4453388"/>
            <a:ext cx="184895" cy="90488"/>
            <a:chOff x="6541782" y="2844801"/>
            <a:chExt cx="340825" cy="198437"/>
          </a:xfrm>
        </p:grpSpPr>
        <p:cxnSp>
          <p:nvCxnSpPr>
            <p:cNvPr id="57" name="直接连接符 56"/>
            <p:cNvCxnSpPr/>
            <p:nvPr/>
          </p:nvCxnSpPr>
          <p:spPr bwMode="auto">
            <a:xfrm>
              <a:off x="6651435" y="2844801"/>
              <a:ext cx="230377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直接连接符 57"/>
            <p:cNvCxnSpPr/>
            <p:nvPr/>
          </p:nvCxnSpPr>
          <p:spPr bwMode="auto">
            <a:xfrm flipV="1">
              <a:off x="6541782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直接连接符 58"/>
            <p:cNvCxnSpPr/>
            <p:nvPr/>
          </p:nvCxnSpPr>
          <p:spPr bwMode="auto">
            <a:xfrm flipV="1">
              <a:off x="6634907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直接连接符 59"/>
            <p:cNvCxnSpPr/>
            <p:nvPr/>
          </p:nvCxnSpPr>
          <p:spPr bwMode="auto">
            <a:xfrm flipV="1">
              <a:off x="6728031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直接连接符 60"/>
            <p:cNvCxnSpPr/>
            <p:nvPr/>
          </p:nvCxnSpPr>
          <p:spPr bwMode="auto">
            <a:xfrm flipV="1">
              <a:off x="6881813" y="2844802"/>
              <a:ext cx="0" cy="1984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直接连接符 61"/>
            <p:cNvCxnSpPr/>
            <p:nvPr/>
          </p:nvCxnSpPr>
          <p:spPr bwMode="auto">
            <a:xfrm flipV="1">
              <a:off x="6808788" y="2913064"/>
              <a:ext cx="73819" cy="1230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" name="组合 70"/>
          <p:cNvGrpSpPr/>
          <p:nvPr/>
        </p:nvGrpSpPr>
        <p:grpSpPr>
          <a:xfrm>
            <a:off x="2722091" y="3697395"/>
            <a:ext cx="187276" cy="90488"/>
            <a:chOff x="6541782" y="2844801"/>
            <a:chExt cx="345214" cy="198437"/>
          </a:xfrm>
        </p:grpSpPr>
        <p:cxnSp>
          <p:nvCxnSpPr>
            <p:cNvPr id="72" name="直接连接符 71"/>
            <p:cNvCxnSpPr/>
            <p:nvPr/>
          </p:nvCxnSpPr>
          <p:spPr bwMode="auto">
            <a:xfrm flipV="1">
              <a:off x="6649972" y="2844801"/>
              <a:ext cx="231841" cy="173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直接连接符 72"/>
            <p:cNvCxnSpPr/>
            <p:nvPr/>
          </p:nvCxnSpPr>
          <p:spPr bwMode="auto">
            <a:xfrm flipV="1">
              <a:off x="6541782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直接连接符 73"/>
            <p:cNvCxnSpPr/>
            <p:nvPr/>
          </p:nvCxnSpPr>
          <p:spPr bwMode="auto">
            <a:xfrm flipV="1">
              <a:off x="6634907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直接连接符 74"/>
            <p:cNvCxnSpPr/>
            <p:nvPr/>
          </p:nvCxnSpPr>
          <p:spPr bwMode="auto">
            <a:xfrm flipV="1">
              <a:off x="6728031" y="2844801"/>
              <a:ext cx="114300" cy="1905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直接连接符 75"/>
            <p:cNvCxnSpPr/>
            <p:nvPr/>
          </p:nvCxnSpPr>
          <p:spPr bwMode="auto">
            <a:xfrm flipV="1">
              <a:off x="6881813" y="2844802"/>
              <a:ext cx="0" cy="1984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直接连接符 76"/>
            <p:cNvCxnSpPr/>
            <p:nvPr/>
          </p:nvCxnSpPr>
          <p:spPr bwMode="auto">
            <a:xfrm flipV="1">
              <a:off x="6813177" y="2913064"/>
              <a:ext cx="73819" cy="1230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6" name="右箭头 85"/>
          <p:cNvSpPr/>
          <p:nvPr/>
        </p:nvSpPr>
        <p:spPr bwMode="auto">
          <a:xfrm rot="16200000">
            <a:off x="1016083" y="3088931"/>
            <a:ext cx="144000" cy="108000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文本框 86"/>
          <p:cNvSpPr txBox="1"/>
          <p:nvPr/>
        </p:nvSpPr>
        <p:spPr>
          <a:xfrm>
            <a:off x="899592" y="3214931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LL traffic arrives</a:t>
            </a:r>
            <a:endParaRPr lang="zh-CN" altLang="en-US" dirty="0"/>
          </a:p>
        </p:txBody>
      </p:sp>
      <p:sp>
        <p:nvSpPr>
          <p:cNvPr id="88" name="右箭头 87"/>
          <p:cNvSpPr/>
          <p:nvPr/>
        </p:nvSpPr>
        <p:spPr bwMode="auto">
          <a:xfrm rot="16200000">
            <a:off x="2633026" y="3831831"/>
            <a:ext cx="144000" cy="108000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文本框 88"/>
          <p:cNvSpPr txBox="1"/>
          <p:nvPr/>
        </p:nvSpPr>
        <p:spPr>
          <a:xfrm>
            <a:off x="2555776" y="396735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LL traffic arrives</a:t>
            </a:r>
            <a:endParaRPr lang="zh-CN" altLang="en-US" dirty="0"/>
          </a:p>
        </p:txBody>
      </p:sp>
      <p:sp>
        <p:nvSpPr>
          <p:cNvPr id="90" name="右箭头 89"/>
          <p:cNvSpPr/>
          <p:nvPr/>
        </p:nvSpPr>
        <p:spPr bwMode="auto">
          <a:xfrm rot="16200000">
            <a:off x="4270161" y="4599144"/>
            <a:ext cx="144000" cy="108000"/>
          </a:xfrm>
          <a:prstGeom prst="right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211960" y="4736177"/>
            <a:ext cx="1387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LL traffic arrives</a:t>
            </a:r>
            <a:endParaRPr lang="zh-CN" altLang="en-US" dirty="0"/>
          </a:p>
        </p:txBody>
      </p:sp>
      <p:sp>
        <p:nvSpPr>
          <p:cNvPr id="92" name="矩形 91"/>
          <p:cNvSpPr/>
          <p:nvPr/>
        </p:nvSpPr>
        <p:spPr bwMode="auto">
          <a:xfrm>
            <a:off x="3203848" y="1844824"/>
            <a:ext cx="265471" cy="419832"/>
          </a:xfrm>
          <a:prstGeom prst="rect">
            <a:avLst/>
          </a:prstGeom>
          <a:noFill/>
          <a:ln w="6350">
            <a:solidFill>
              <a:srgbClr val="00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charset="-122"/>
                <a:cs typeface="Calibri" panose="020F0502020204030204" pitchFamily="34" charset="0"/>
              </a:rPr>
              <a:t>ACK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93" name="直接连接符 92"/>
          <p:cNvCxnSpPr/>
          <p:nvPr/>
        </p:nvCxnSpPr>
        <p:spPr bwMode="auto">
          <a:xfrm>
            <a:off x="5508104" y="1700808"/>
            <a:ext cx="0" cy="289640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矩形 94"/>
          <p:cNvSpPr/>
          <p:nvPr/>
        </p:nvSpPr>
        <p:spPr bwMode="auto">
          <a:xfrm>
            <a:off x="5724128" y="1844825"/>
            <a:ext cx="864096" cy="4251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36000" rIns="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Restricted SP </a:t>
            </a:r>
            <a:r>
              <a:rPr lang="en-US" altLang="zh-CN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Announcement for all STAs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6" name="组合 95"/>
          <p:cNvGrpSpPr/>
          <p:nvPr/>
        </p:nvGrpSpPr>
        <p:grpSpPr>
          <a:xfrm>
            <a:off x="5535457" y="2174673"/>
            <a:ext cx="187276" cy="90488"/>
            <a:chOff x="6541782" y="2844801"/>
            <a:chExt cx="345214" cy="198437"/>
          </a:xfrm>
        </p:grpSpPr>
        <p:cxnSp>
          <p:nvCxnSpPr>
            <p:cNvPr id="97" name="直接连接符 96"/>
            <p:cNvCxnSpPr/>
            <p:nvPr/>
          </p:nvCxnSpPr>
          <p:spPr bwMode="auto">
            <a:xfrm flipV="1">
              <a:off x="6649972" y="2844801"/>
              <a:ext cx="231841" cy="1739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直接连接符 97"/>
            <p:cNvCxnSpPr/>
            <p:nvPr/>
          </p:nvCxnSpPr>
          <p:spPr bwMode="auto">
            <a:xfrm flipV="1">
              <a:off x="6541782" y="2844801"/>
              <a:ext cx="114300" cy="1905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直接连接符 98"/>
            <p:cNvCxnSpPr/>
            <p:nvPr/>
          </p:nvCxnSpPr>
          <p:spPr bwMode="auto">
            <a:xfrm flipV="1">
              <a:off x="6634907" y="2844801"/>
              <a:ext cx="114300" cy="1905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直接连接符 99"/>
            <p:cNvCxnSpPr/>
            <p:nvPr/>
          </p:nvCxnSpPr>
          <p:spPr bwMode="auto">
            <a:xfrm flipV="1">
              <a:off x="6728031" y="2844801"/>
              <a:ext cx="114300" cy="1905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直接连接符 100"/>
            <p:cNvCxnSpPr/>
            <p:nvPr/>
          </p:nvCxnSpPr>
          <p:spPr bwMode="auto">
            <a:xfrm flipV="1">
              <a:off x="6881813" y="2844802"/>
              <a:ext cx="0" cy="1984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直接连接符 101"/>
            <p:cNvCxnSpPr/>
            <p:nvPr/>
          </p:nvCxnSpPr>
          <p:spPr bwMode="auto">
            <a:xfrm flipV="1">
              <a:off x="6813177" y="2913064"/>
              <a:ext cx="73819" cy="12303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4" name="文本框 103"/>
          <p:cNvSpPr txBox="1"/>
          <p:nvPr/>
        </p:nvSpPr>
        <p:spPr>
          <a:xfrm>
            <a:off x="7236296" y="1700808"/>
            <a:ext cx="6044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TWT SP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</a:endParaRPr>
          </a:p>
        </p:txBody>
      </p:sp>
      <p:cxnSp>
        <p:nvCxnSpPr>
          <p:cNvPr id="105" name="直接箭头连接符 104"/>
          <p:cNvCxnSpPr/>
          <p:nvPr/>
        </p:nvCxnSpPr>
        <p:spPr bwMode="auto">
          <a:xfrm>
            <a:off x="6588224" y="1988840"/>
            <a:ext cx="576064" cy="0"/>
          </a:xfrm>
          <a:prstGeom prst="straightConnector1">
            <a:avLst/>
          </a:prstGeom>
          <a:noFill/>
          <a:ln w="3175">
            <a:solidFill>
              <a:srgbClr val="000000"/>
            </a:solidFill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文本框 106"/>
          <p:cNvSpPr txBox="1"/>
          <p:nvPr/>
        </p:nvSpPr>
        <p:spPr>
          <a:xfrm>
            <a:off x="683568" y="5301208"/>
            <a:ext cx="792088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When network quality is good and no need to setup TWT SPs, STAs would send </a:t>
            </a:r>
            <a:r>
              <a:rPr lang="en-US" altLang="zh-CN" sz="1600" dirty="0" err="1" smtClean="0"/>
              <a:t>QoS</a:t>
            </a:r>
            <a:r>
              <a:rPr lang="en-US" altLang="zh-CN" sz="1600" dirty="0" smtClean="0"/>
              <a:t> Report and the AP would know the overall </a:t>
            </a:r>
            <a:r>
              <a:rPr lang="en-US" altLang="zh-CN" sz="1600" dirty="0" err="1" smtClean="0"/>
              <a:t>QoS</a:t>
            </a:r>
            <a:r>
              <a:rPr lang="en-US" altLang="zh-CN" sz="1600" dirty="0" smtClean="0"/>
              <a:t> requirements in the BSS.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When network quality is not so good, the AP can setup one or multiple TWT SPs for all low latency STAs based on the knowledge collected previously.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702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TWT based signaling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107" name="文本框 106"/>
          <p:cNvSpPr txBox="1"/>
          <p:nvPr/>
        </p:nvSpPr>
        <p:spPr>
          <a:xfrm>
            <a:off x="755576" y="3861048"/>
            <a:ext cx="7920880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Change 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Reserved</a:t>
            </a:r>
            <a:r>
              <a:rPr lang="en-US" altLang="zh-CN" sz="1600" dirty="0" smtClean="0"/>
              <a:t> subfields in Control field to 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TWT Type </a:t>
            </a:r>
            <a:r>
              <a:rPr lang="en-US" altLang="zh-CN" sz="1600" dirty="0" smtClean="0"/>
              <a:t>subfield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Value 0: </a:t>
            </a:r>
            <a:r>
              <a:rPr lang="en-US" altLang="zh-CN" sz="1600" dirty="0" err="1" smtClean="0"/>
              <a:t>QoS</a:t>
            </a:r>
            <a:r>
              <a:rPr lang="en-US" altLang="zh-CN" sz="1600" dirty="0" smtClean="0"/>
              <a:t> Report for low latency traffic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Value 1: Restricted SP for low latency traffic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Value 2: TBD or reserved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Value 3 TWT SPs for legacy usages in 11ax</a:t>
            </a:r>
            <a:endParaRPr lang="en-US" altLang="zh-CN" sz="1600" dirty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Change 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TWT Parameter Information </a:t>
            </a:r>
            <a:r>
              <a:rPr lang="en-US" altLang="zh-CN" sz="1600" dirty="0" smtClean="0"/>
              <a:t>field to </a:t>
            </a:r>
            <a:r>
              <a:rPr lang="en-US" altLang="zh-CN" sz="1600" b="1" dirty="0">
                <a:solidFill>
                  <a:srgbClr val="C00000"/>
                </a:solidFill>
              </a:rPr>
              <a:t>TWT Parameter Information 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list </a:t>
            </a:r>
            <a:r>
              <a:rPr lang="en-US" altLang="zh-CN" sz="1600" dirty="0" smtClean="0"/>
              <a:t>field.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Multiple restricted SPs can be setup by a list of </a:t>
            </a:r>
            <a:r>
              <a:rPr lang="en-US" altLang="zh-CN" sz="1600" dirty="0"/>
              <a:t>TWT </a:t>
            </a:r>
            <a:r>
              <a:rPr lang="en-US" altLang="zh-CN" sz="1600" dirty="0" smtClean="0"/>
              <a:t>Parameter Information fields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Multiple low latency STAs can be assigned to one restricted SP.</a:t>
            </a:r>
            <a:endParaRPr lang="zh-CN" altLang="en-US" sz="1600" dirty="0"/>
          </a:p>
        </p:txBody>
      </p:sp>
      <p:grpSp>
        <p:nvGrpSpPr>
          <p:cNvPr id="63" name="组合 62"/>
          <p:cNvGrpSpPr/>
          <p:nvPr/>
        </p:nvGrpSpPr>
        <p:grpSpPr>
          <a:xfrm>
            <a:off x="969967" y="1701800"/>
            <a:ext cx="7112149" cy="654043"/>
            <a:chOff x="914400" y="2044700"/>
            <a:chExt cx="7720498" cy="864000"/>
          </a:xfrm>
        </p:grpSpPr>
        <p:sp>
          <p:nvSpPr>
            <p:cNvPr id="64" name="矩形 63"/>
            <p:cNvSpPr/>
            <p:nvPr/>
          </p:nvSpPr>
          <p:spPr bwMode="auto">
            <a:xfrm>
              <a:off x="914400" y="2044700"/>
              <a:ext cx="7720498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zh-CN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65" name="直接连接符 64"/>
            <p:cNvCxnSpPr/>
            <p:nvPr/>
          </p:nvCxnSpPr>
          <p:spPr bwMode="auto">
            <a:xfrm flipV="1">
              <a:off x="2032000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6" name="文本框 65"/>
            <p:cNvSpPr txBox="1"/>
            <p:nvPr/>
          </p:nvSpPr>
          <p:spPr>
            <a:xfrm>
              <a:off x="977900" y="2221561"/>
              <a:ext cx="1032616" cy="6098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NDP Paging Indicator</a:t>
              </a:r>
              <a:endParaRPr lang="zh-CN" altLang="en-US" sz="1200" dirty="0"/>
            </a:p>
          </p:txBody>
        </p:sp>
        <p:cxnSp>
          <p:nvCxnSpPr>
            <p:cNvPr id="67" name="直接连接符 66"/>
            <p:cNvCxnSpPr/>
            <p:nvPr/>
          </p:nvCxnSpPr>
          <p:spPr bwMode="auto">
            <a:xfrm flipV="1">
              <a:off x="3201901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文本框 67"/>
            <p:cNvSpPr txBox="1"/>
            <p:nvPr/>
          </p:nvSpPr>
          <p:spPr>
            <a:xfrm>
              <a:off x="2092241" y="2222500"/>
              <a:ext cx="10641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Responder PM Mode</a:t>
              </a:r>
              <a:endParaRPr lang="zh-CN" altLang="en-US" sz="1200" dirty="0"/>
            </a:p>
          </p:txBody>
        </p:sp>
        <p:cxnSp>
          <p:nvCxnSpPr>
            <p:cNvPr id="69" name="直接连接符 68"/>
            <p:cNvCxnSpPr/>
            <p:nvPr/>
          </p:nvCxnSpPr>
          <p:spPr bwMode="auto">
            <a:xfrm flipV="1">
              <a:off x="4339134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" name="文本框 69"/>
            <p:cNvSpPr txBox="1"/>
            <p:nvPr/>
          </p:nvSpPr>
          <p:spPr>
            <a:xfrm>
              <a:off x="3217524" y="2222500"/>
              <a:ext cx="1143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/>
                <a:t>Negotiation Type</a:t>
              </a:r>
              <a:endParaRPr lang="zh-CN" altLang="en-US" sz="1200" dirty="0"/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4362361" y="2240711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/>
                <a:t>TWT Information Frame Disabled</a:t>
              </a:r>
              <a:endParaRPr lang="zh-CN" altLang="en-US" sz="1200" dirty="0"/>
            </a:p>
          </p:txBody>
        </p:sp>
        <p:cxnSp>
          <p:nvCxnSpPr>
            <p:cNvPr id="79" name="直接连接符 78"/>
            <p:cNvCxnSpPr/>
            <p:nvPr/>
          </p:nvCxnSpPr>
          <p:spPr bwMode="auto">
            <a:xfrm flipV="1">
              <a:off x="5850433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0" name="文本框 79"/>
            <p:cNvSpPr txBox="1"/>
            <p:nvPr/>
          </p:nvSpPr>
          <p:spPr>
            <a:xfrm>
              <a:off x="5858789" y="22225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/>
                <a:t>Wake Duration Unit</a:t>
              </a:r>
              <a:endParaRPr lang="zh-CN" altLang="en-US" sz="1200" dirty="0"/>
            </a:p>
          </p:txBody>
        </p:sp>
        <p:cxnSp>
          <p:nvCxnSpPr>
            <p:cNvPr id="81" name="直接连接符 80"/>
            <p:cNvCxnSpPr/>
            <p:nvPr/>
          </p:nvCxnSpPr>
          <p:spPr bwMode="auto">
            <a:xfrm flipV="1">
              <a:off x="7149843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文本框 81"/>
            <p:cNvSpPr txBox="1"/>
            <p:nvPr/>
          </p:nvSpPr>
          <p:spPr>
            <a:xfrm>
              <a:off x="7188883" y="2222501"/>
              <a:ext cx="1360628" cy="3659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/>
                <a:t>Reserved</a:t>
              </a:r>
              <a:endParaRPr lang="zh-CN" altLang="en-US" sz="1200" dirty="0"/>
            </a:p>
          </p:txBody>
        </p:sp>
      </p:grpSp>
      <p:sp>
        <p:nvSpPr>
          <p:cNvPr id="83" name="文本框 82"/>
          <p:cNvSpPr txBox="1"/>
          <p:nvPr/>
        </p:nvSpPr>
        <p:spPr>
          <a:xfrm>
            <a:off x="323528" y="1404713"/>
            <a:ext cx="646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Bits</a:t>
            </a:r>
            <a:r>
              <a:rPr lang="en-US" altLang="zh-CN" sz="1600" dirty="0"/>
              <a:t>:</a:t>
            </a:r>
            <a:endParaRPr lang="zh-CN" altLang="en-US" sz="1600" dirty="0"/>
          </a:p>
        </p:txBody>
      </p:sp>
      <p:sp>
        <p:nvSpPr>
          <p:cNvPr id="84" name="文本框 83"/>
          <p:cNvSpPr txBox="1"/>
          <p:nvPr/>
        </p:nvSpPr>
        <p:spPr>
          <a:xfrm>
            <a:off x="1180554" y="1404713"/>
            <a:ext cx="538167" cy="29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1</a:t>
            </a:r>
            <a:endParaRPr lang="zh-CN" altLang="en-US" sz="1600" dirty="0"/>
          </a:p>
        </p:txBody>
      </p:sp>
      <p:sp>
        <p:nvSpPr>
          <p:cNvPr id="85" name="文本框 84"/>
          <p:cNvSpPr txBox="1"/>
          <p:nvPr/>
        </p:nvSpPr>
        <p:spPr>
          <a:xfrm>
            <a:off x="2222482" y="1404713"/>
            <a:ext cx="538167" cy="29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1</a:t>
            </a:r>
            <a:endParaRPr lang="zh-CN" altLang="en-US" sz="1600" dirty="0"/>
          </a:p>
        </p:txBody>
      </p:sp>
      <p:sp>
        <p:nvSpPr>
          <p:cNvPr id="94" name="文本框 93"/>
          <p:cNvSpPr txBox="1"/>
          <p:nvPr/>
        </p:nvSpPr>
        <p:spPr>
          <a:xfrm>
            <a:off x="3325599" y="1404713"/>
            <a:ext cx="538167" cy="29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2</a:t>
            </a:r>
            <a:endParaRPr lang="zh-CN" altLang="en-US" sz="1600" dirty="0"/>
          </a:p>
        </p:txBody>
      </p:sp>
      <p:sp>
        <p:nvSpPr>
          <p:cNvPr id="106" name="文本框 105"/>
          <p:cNvSpPr txBox="1"/>
          <p:nvPr/>
        </p:nvSpPr>
        <p:spPr>
          <a:xfrm>
            <a:off x="4512921" y="1404713"/>
            <a:ext cx="538167" cy="29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1</a:t>
            </a:r>
            <a:endParaRPr lang="zh-CN" altLang="en-US" sz="1600" dirty="0"/>
          </a:p>
        </p:txBody>
      </p:sp>
      <p:sp>
        <p:nvSpPr>
          <p:cNvPr id="108" name="文本框 107"/>
          <p:cNvSpPr txBox="1"/>
          <p:nvPr/>
        </p:nvSpPr>
        <p:spPr>
          <a:xfrm>
            <a:off x="5840635" y="1404713"/>
            <a:ext cx="538167" cy="29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1</a:t>
            </a:r>
            <a:endParaRPr lang="zh-CN" altLang="en-US" sz="1600" dirty="0"/>
          </a:p>
        </p:txBody>
      </p:sp>
      <p:sp>
        <p:nvSpPr>
          <p:cNvPr id="109" name="文本框 108"/>
          <p:cNvSpPr txBox="1"/>
          <p:nvPr/>
        </p:nvSpPr>
        <p:spPr>
          <a:xfrm>
            <a:off x="7130177" y="1404713"/>
            <a:ext cx="538167" cy="29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2</a:t>
            </a:r>
            <a:endParaRPr lang="zh-CN" altLang="en-US" sz="1600" dirty="0"/>
          </a:p>
        </p:txBody>
      </p:sp>
      <p:grpSp>
        <p:nvGrpSpPr>
          <p:cNvPr id="110" name="组合 109"/>
          <p:cNvGrpSpPr/>
          <p:nvPr/>
        </p:nvGrpSpPr>
        <p:grpSpPr>
          <a:xfrm>
            <a:off x="850900" y="2781300"/>
            <a:ext cx="6631448" cy="635400"/>
            <a:chOff x="914400" y="2044700"/>
            <a:chExt cx="6631448" cy="864000"/>
          </a:xfrm>
        </p:grpSpPr>
        <p:sp>
          <p:nvSpPr>
            <p:cNvPr id="111" name="矩形 110"/>
            <p:cNvSpPr/>
            <p:nvPr/>
          </p:nvSpPr>
          <p:spPr bwMode="auto">
            <a:xfrm>
              <a:off x="914400" y="2044700"/>
              <a:ext cx="6631448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12" name="直接连接符 111"/>
            <p:cNvCxnSpPr/>
            <p:nvPr/>
          </p:nvCxnSpPr>
          <p:spPr bwMode="auto">
            <a:xfrm flipV="1">
              <a:off x="2032000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文本框 112"/>
            <p:cNvSpPr txBox="1"/>
            <p:nvPr/>
          </p:nvSpPr>
          <p:spPr>
            <a:xfrm>
              <a:off x="977900" y="2298700"/>
              <a:ext cx="10287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/>
                <a:t>Element ID</a:t>
              </a:r>
              <a:endParaRPr lang="zh-CN" altLang="en-US" sz="1400" dirty="0"/>
            </a:p>
          </p:txBody>
        </p:sp>
        <p:cxnSp>
          <p:nvCxnSpPr>
            <p:cNvPr id="114" name="直接连接符 113"/>
            <p:cNvCxnSpPr/>
            <p:nvPr/>
          </p:nvCxnSpPr>
          <p:spPr bwMode="auto">
            <a:xfrm flipV="1">
              <a:off x="3505200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文本框 114"/>
            <p:cNvSpPr txBox="1"/>
            <p:nvPr/>
          </p:nvSpPr>
          <p:spPr>
            <a:xfrm>
              <a:off x="2133600" y="2298700"/>
              <a:ext cx="12827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/>
                <a:t>Length</a:t>
              </a:r>
              <a:endParaRPr lang="zh-CN" altLang="en-US" sz="1400" dirty="0"/>
            </a:p>
          </p:txBody>
        </p:sp>
        <p:cxnSp>
          <p:nvCxnSpPr>
            <p:cNvPr id="116" name="直接连接符 115"/>
            <p:cNvCxnSpPr/>
            <p:nvPr/>
          </p:nvCxnSpPr>
          <p:spPr bwMode="auto">
            <a:xfrm flipV="1">
              <a:off x="4876800" y="2044700"/>
              <a:ext cx="0" cy="86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文本框 116"/>
            <p:cNvSpPr txBox="1"/>
            <p:nvPr/>
          </p:nvSpPr>
          <p:spPr>
            <a:xfrm>
              <a:off x="3644900" y="2298700"/>
              <a:ext cx="1143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/>
                <a:t>Control</a:t>
              </a:r>
              <a:endParaRPr lang="zh-CN" altLang="en-US" sz="1400" dirty="0"/>
            </a:p>
          </p:txBody>
        </p:sp>
        <p:sp>
          <p:nvSpPr>
            <p:cNvPr id="118" name="文本框 117"/>
            <p:cNvSpPr txBox="1"/>
            <p:nvPr/>
          </p:nvSpPr>
          <p:spPr>
            <a:xfrm>
              <a:off x="4921250" y="2324099"/>
              <a:ext cx="2603500" cy="41850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/>
                <a:t>TWT Parameter Information</a:t>
              </a:r>
              <a:endParaRPr lang="zh-CN" altLang="en-US" sz="1400" dirty="0"/>
            </a:p>
          </p:txBody>
        </p:sp>
      </p:grpSp>
      <p:sp>
        <p:nvSpPr>
          <p:cNvPr id="119" name="文本框 118"/>
          <p:cNvSpPr txBox="1"/>
          <p:nvPr/>
        </p:nvSpPr>
        <p:spPr>
          <a:xfrm>
            <a:off x="127000" y="3429000"/>
            <a:ext cx="72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Octet:</a:t>
            </a:r>
            <a:endParaRPr lang="zh-CN" altLang="en-US" sz="1400" dirty="0"/>
          </a:p>
        </p:txBody>
      </p:sp>
      <p:sp>
        <p:nvSpPr>
          <p:cNvPr id="120" name="文本框 119"/>
          <p:cNvSpPr txBox="1"/>
          <p:nvPr/>
        </p:nvSpPr>
        <p:spPr>
          <a:xfrm>
            <a:off x="1079500" y="3429000"/>
            <a:ext cx="58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1</a:t>
            </a:r>
            <a:endParaRPr lang="zh-CN" altLang="en-US" sz="1400" dirty="0"/>
          </a:p>
        </p:txBody>
      </p:sp>
      <p:sp>
        <p:nvSpPr>
          <p:cNvPr id="121" name="文本框 120"/>
          <p:cNvSpPr txBox="1"/>
          <p:nvPr/>
        </p:nvSpPr>
        <p:spPr>
          <a:xfrm>
            <a:off x="2362200" y="3429000"/>
            <a:ext cx="58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1</a:t>
            </a:r>
            <a:endParaRPr lang="zh-CN" altLang="en-US" sz="1400" dirty="0"/>
          </a:p>
        </p:txBody>
      </p:sp>
      <p:sp>
        <p:nvSpPr>
          <p:cNvPr id="122" name="文本框 121"/>
          <p:cNvSpPr txBox="1"/>
          <p:nvPr/>
        </p:nvSpPr>
        <p:spPr>
          <a:xfrm>
            <a:off x="3835400" y="3429000"/>
            <a:ext cx="58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1</a:t>
            </a:r>
            <a:endParaRPr lang="zh-CN" altLang="en-US" sz="1400" dirty="0"/>
          </a:p>
        </p:txBody>
      </p:sp>
      <p:sp>
        <p:nvSpPr>
          <p:cNvPr id="123" name="文本框 122"/>
          <p:cNvSpPr txBox="1"/>
          <p:nvPr/>
        </p:nvSpPr>
        <p:spPr>
          <a:xfrm>
            <a:off x="5664200" y="3441700"/>
            <a:ext cx="111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Variable</a:t>
            </a:r>
            <a:endParaRPr lang="zh-CN" altLang="en-US" sz="1400" dirty="0"/>
          </a:p>
        </p:txBody>
      </p:sp>
      <p:cxnSp>
        <p:nvCxnSpPr>
          <p:cNvPr id="124" name="直接连接符 123"/>
          <p:cNvCxnSpPr/>
          <p:nvPr/>
        </p:nvCxnSpPr>
        <p:spPr bwMode="auto">
          <a:xfrm flipH="1" flipV="1">
            <a:off x="977900" y="2349500"/>
            <a:ext cx="2451100" cy="4191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直接连接符 124"/>
          <p:cNvCxnSpPr/>
          <p:nvPr/>
        </p:nvCxnSpPr>
        <p:spPr bwMode="auto">
          <a:xfrm flipV="1">
            <a:off x="4813300" y="2359742"/>
            <a:ext cx="3268816" cy="40885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653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Behaviors of AP and non-AP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  <p:sp>
        <p:nvSpPr>
          <p:cNvPr id="107" name="文本框 106"/>
          <p:cNvSpPr txBox="1"/>
          <p:nvPr/>
        </p:nvSpPr>
        <p:spPr>
          <a:xfrm>
            <a:off x="683568" y="1484784"/>
            <a:ext cx="777686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sz="1800" b="1" dirty="0" smtClean="0"/>
              <a:t>Behaviors of non-AP STA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 non-AP STA that has low latency traffic may send a MMPDU containing (modified) TWT IE to AP</a:t>
            </a:r>
          </a:p>
          <a:p>
            <a:pPr marL="1085850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TWT IE could be a </a:t>
            </a:r>
            <a:r>
              <a:rPr lang="en-US" altLang="zh-CN" sz="1600" dirty="0" err="1" smtClean="0"/>
              <a:t>QoS</a:t>
            </a:r>
            <a:r>
              <a:rPr lang="en-US" altLang="zh-CN" sz="1600" dirty="0" smtClean="0"/>
              <a:t> Report if the network quality is good </a:t>
            </a:r>
          </a:p>
          <a:p>
            <a:pPr marL="1085850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TWT IE could be a restricted SP request if the network quality is not good</a:t>
            </a:r>
          </a:p>
          <a:p>
            <a:pPr marL="1085850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Modified TSPEC IEs may be included in the MMPDU to provided detailed </a:t>
            </a:r>
            <a:r>
              <a:rPr lang="en-US" altLang="zh-CN" sz="1600" dirty="0" err="1" smtClean="0"/>
              <a:t>QoS</a:t>
            </a:r>
            <a:r>
              <a:rPr lang="en-US" altLang="zh-CN" sz="1600" dirty="0" smtClean="0"/>
              <a:t> requirements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 low latency STA that set TWT type subfield to </a:t>
            </a:r>
            <a:r>
              <a:rPr lang="en-US" altLang="zh-CN" sz="1600" dirty="0" err="1" smtClean="0"/>
              <a:t>QoS</a:t>
            </a:r>
            <a:r>
              <a:rPr lang="en-US" altLang="zh-CN" sz="1600" dirty="0" smtClean="0"/>
              <a:t> Report would not expect TWT response from AP</a:t>
            </a:r>
          </a:p>
          <a:p>
            <a:pPr>
              <a:spcAft>
                <a:spcPts val="600"/>
              </a:spcAft>
            </a:pPr>
            <a:r>
              <a:rPr lang="en-US" altLang="zh-CN" sz="1800" b="1" dirty="0"/>
              <a:t>Behaviors of AP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AP that receives a </a:t>
            </a:r>
            <a:r>
              <a:rPr lang="en-US" altLang="zh-CN" sz="1600" dirty="0" err="1" smtClean="0"/>
              <a:t>QoS</a:t>
            </a:r>
            <a:r>
              <a:rPr lang="en-US" altLang="zh-CN" sz="1600" dirty="0" smtClean="0"/>
              <a:t> Report may or may not send a response</a:t>
            </a:r>
          </a:p>
          <a:p>
            <a:pPr marL="1085850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/>
              <a:t>T</a:t>
            </a:r>
            <a:r>
              <a:rPr lang="en-US" altLang="zh-CN" sz="1600" dirty="0" smtClean="0"/>
              <a:t>he AP is allowed to send unsolicited response as it is in TWT signaling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AP that receives a restricted SP request would send a response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AP can use broadcast TWT IE to set up multiple restricted SPs and assign multiple non-AP STAs to any of the restricted SPs</a:t>
            </a:r>
          </a:p>
        </p:txBody>
      </p:sp>
    </p:spTree>
    <p:extLst>
      <p:ext uri="{BB962C8B-B14F-4D97-AF65-F5344CB8AC3E}">
        <p14:creationId xmlns:p14="http://schemas.microsoft.com/office/powerpoint/2010/main" val="281583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400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35560"/>
            <a:ext cx="7776864" cy="4745768"/>
          </a:xfrm>
        </p:spPr>
        <p:txBody>
          <a:bodyPr/>
          <a:lstStyle/>
          <a:p>
            <a:r>
              <a:rPr lang="en-US" dirty="0" smtClean="0"/>
              <a:t>We give a discussion on </a:t>
            </a:r>
            <a:r>
              <a:rPr lang="en-US" altLang="zh-CN" dirty="0" smtClean="0"/>
              <a:t>how to identify </a:t>
            </a:r>
            <a:r>
              <a:rPr lang="en-US" dirty="0" smtClean="0"/>
              <a:t>low </a:t>
            </a:r>
            <a:r>
              <a:rPr lang="en-US" dirty="0" smtClean="0"/>
              <a:t>latency traffics in 11be</a:t>
            </a:r>
            <a:r>
              <a:rPr lang="en-US" sz="1800" dirty="0" smtClean="0"/>
              <a:t>.</a:t>
            </a:r>
          </a:p>
          <a:p>
            <a:r>
              <a:rPr lang="en-US" dirty="0"/>
              <a:t>We propose a </a:t>
            </a:r>
            <a:r>
              <a:rPr lang="en-US" dirty="0" err="1"/>
              <a:t>QoS</a:t>
            </a:r>
            <a:r>
              <a:rPr lang="en-US" dirty="0"/>
              <a:t> Report mode in TWT SP signaling which is can reduce overhead and avoid unnecessary restricted SPs</a:t>
            </a:r>
          </a:p>
          <a:p>
            <a:pPr marL="457200" lvl="1" indent="0">
              <a:buNone/>
            </a:pPr>
            <a:r>
              <a:rPr lang="en-US" sz="1600" dirty="0" smtClean="0"/>
              <a:t>.</a:t>
            </a:r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35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231807</TotalTime>
  <Words>1459</Words>
  <Application>Microsoft Office PowerPoint</Application>
  <PresentationFormat>全屏显示(4:3)</PresentationFormat>
  <Paragraphs>288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宋体</vt:lpstr>
      <vt:lpstr>Arial</vt:lpstr>
      <vt:lpstr>Calibri</vt:lpstr>
      <vt:lpstr>Times New Roman</vt:lpstr>
      <vt:lpstr>Wingdings</vt:lpstr>
      <vt:lpstr>802-11-Submission</vt:lpstr>
      <vt:lpstr>Discussion on low latency traffic</vt:lpstr>
      <vt:lpstr>Introduction</vt:lpstr>
      <vt:lpstr>Problems need to be considered</vt:lpstr>
      <vt:lpstr>Discussion on low latency traffic</vt:lpstr>
      <vt:lpstr>Recall TWT Setup signaling in 11ax</vt:lpstr>
      <vt:lpstr>QoS Report and Broadcast Announcement</vt:lpstr>
      <vt:lpstr>TWT based signaling</vt:lpstr>
      <vt:lpstr>Behaviors of AP and non-AP</vt:lpstr>
      <vt:lpstr>Summary</vt:lpstr>
      <vt:lpstr>Straw Poll 1 </vt:lpstr>
      <vt:lpstr>Straw Poll 2 </vt:lpstr>
      <vt:lpstr>References</vt:lpstr>
      <vt:lpstr>Backup</vt:lpstr>
      <vt:lpstr>Example design of TWT IE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Basic Coordination set</dc:title>
  <dc:creator>Oren Kedem</dc:creator>
  <cp:keywords>CTPClassification=CTP_NT</cp:keywords>
  <cp:lastModifiedBy>Yangbo (Boyce, 2012 NT Lab)</cp:lastModifiedBy>
  <cp:revision>2803</cp:revision>
  <cp:lastPrinted>1998-02-10T13:28:06Z</cp:lastPrinted>
  <dcterms:created xsi:type="dcterms:W3CDTF">2004-12-02T14:01:45Z</dcterms:created>
  <dcterms:modified xsi:type="dcterms:W3CDTF">2021-02-24T09:34:11Z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(3)pk4GUfpD6P8Q//GaKGZ3Upcq9FvcDQq8CsH40VsoWG63mwVspH9tqIgY7iyF1FQTxq5wuWEU
PANunsFnHNaIQs/RmJSRm9t17t/2Y7AGrWv/lrMcvgbwYWPE7irK3wyIVaGjUzade1A76JrN
7PT3AQBqVw2/Dn7gdErhpTBgiBO76toWJQDSE1CJOiaBKjH+HDJBwFwYOgOR3/NT/RBnBo0b
0sSJhwnVjIhOKM2OZg</vt:lpwstr>
  </property>
  <property fmtid="{D5CDD505-2E9C-101B-9397-08002B2CF9AE}" pid="10" name="_2015_ms_pID_7253431">
    <vt:lpwstr>zD0617myTrHhwPEKwRIRLbM051OXdaBoH4dIvTcwtRqeqzONON2UrI
B45vo07NKnCunPWrqSHgxfx2geVseumxXYU4SOLPxO4Jx2WXOGaAVGlRaEmf5vbdLJ7q5+Pa
LReXRW80FOldCBVmoYxpwr+ZYgvAbNTqOTmZmjYo/zvIdTuEMKkD01aDJagaMlk4pzh3QwTN
JCj5gLCykU9o3zdRMzpnSrVIVKjZbfexcjOZ</vt:lpwstr>
  </property>
  <property fmtid="{D5CDD505-2E9C-101B-9397-08002B2CF9AE}" pid="11" name="_2015_ms_pID_7253432">
    <vt:lpwstr>WdWe0nj/q5cOnFkfr98wB4Q=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1613609016</vt:lpwstr>
  </property>
</Properties>
</file>