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370" r:id="rId3"/>
    <p:sldId id="372" r:id="rId4"/>
    <p:sldId id="406" r:id="rId5"/>
    <p:sldId id="405" r:id="rId6"/>
    <p:sldId id="416" r:id="rId7"/>
    <p:sldId id="412" r:id="rId8"/>
    <p:sldId id="387" r:id="rId9"/>
    <p:sldId id="392" r:id="rId10"/>
    <p:sldId id="411" r:id="rId11"/>
    <p:sldId id="413" r:id="rId12"/>
    <p:sldId id="417" r:id="rId13"/>
    <p:sldId id="346"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8900"/>
    <a:srgbClr val="61D6FF"/>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85" autoAdjust="0"/>
    <p:restoredTop sz="89389" autoAdjust="0"/>
  </p:normalViewPr>
  <p:slideViewPr>
    <p:cSldViewPr>
      <p:cViewPr varScale="1">
        <p:scale>
          <a:sx n="100" d="100"/>
          <a:sy n="100" d="100"/>
        </p:scale>
        <p:origin x="1752" y="8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92" y="150"/>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smtClean="0"/>
              <a:t>doc.: IEEE 802.11-20/xxxr0</a:t>
            </a:r>
            <a:endParaRPr lang="en-GB"/>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3656"/>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dirty="0" smtClean="0"/>
              <a:t>November 2020</a:t>
            </a:r>
            <a:endParaRPr lang="en-GB" altLang="en-US" dirty="0"/>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4880010" y="9612313"/>
            <a:ext cx="13096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smtClean="0"/>
              <a:t>Boyce Yangbo Huawei</a:t>
            </a:r>
            <a:endParaRPr lang="en-GB" dirty="0"/>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smtClean="0"/>
              <a:t>doc.: IEEE 802.11-20/xxxr0</a:t>
            </a:r>
            <a:endParaRPr lang="en-GB"/>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17931"/>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dirty="0" smtClean="0"/>
              <a:t>November 2020</a:t>
            </a:r>
            <a:endParaRPr lang="en-GB" altLang="en-US" dirty="0"/>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4381496" y="9615488"/>
            <a:ext cx="177324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smtClean="0"/>
              <a:t>Boyce Yangbo 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 xmlns:a16="http://schemas.microsoft.com/office/drawing/2014/main" id="{F360D31C-0BCD-4994-837B-7A36503701B9}"/>
              </a:ext>
            </a:extLst>
          </p:cNvPr>
          <p:cNvSpPr>
            <a:spLocks noGrp="1" noChangeArrowheads="1"/>
          </p:cNvSpPr>
          <p:nvPr>
            <p:ph type="dt" sz="quarter" idx="1"/>
          </p:nvPr>
        </p:nvSpPr>
        <p:spPr>
          <a:xfrm>
            <a:off x="641350" y="117931"/>
            <a:ext cx="12278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dirty="0" smtClean="0"/>
              <a:t>November 2020</a:t>
            </a:r>
            <a:endParaRPr lang="en-GB" altLang="en-US" sz="1400" dirty="0"/>
          </a:p>
        </p:txBody>
      </p:sp>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802.11-20/xxxr0</a:t>
            </a:r>
            <a:endParaRPr lang="en-GB" altLang="en-US" sz="1400"/>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4381496" y="9615488"/>
            <a:ext cx="177324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Boyce Yangbo Huawei</a:t>
            </a:r>
            <a:endParaRPr lang="en-GB" altLang="en-US" dirty="0"/>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30291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802.11-20/xxxr0</a:t>
            </a:r>
            <a:endParaRPr lang="en-GB"/>
          </a:p>
        </p:txBody>
      </p:sp>
      <p:sp>
        <p:nvSpPr>
          <p:cNvPr id="5" name="日期占位符 4"/>
          <p:cNvSpPr>
            <a:spLocks noGrp="1"/>
          </p:cNvSpPr>
          <p:nvPr>
            <p:ph type="dt" idx="11"/>
          </p:nvPr>
        </p:nvSpPr>
        <p:spPr>
          <a:xfrm>
            <a:off x="641350" y="117931"/>
            <a:ext cx="1227837" cy="215444"/>
          </a:xfrm>
        </p:spPr>
        <p:txBody>
          <a:bodyPr/>
          <a:lstStyle/>
          <a:p>
            <a:pPr>
              <a:defRPr/>
            </a:pPr>
            <a:r>
              <a:rPr lang="en-US" altLang="zh-CN" dirty="0" smtClean="0"/>
              <a:t>November 2020</a:t>
            </a:r>
            <a:endParaRPr lang="en-GB" altLang="en-US" dirty="0"/>
          </a:p>
        </p:txBody>
      </p:sp>
      <p:sp>
        <p:nvSpPr>
          <p:cNvPr id="6" name="页脚占位符 5"/>
          <p:cNvSpPr>
            <a:spLocks noGrp="1"/>
          </p:cNvSpPr>
          <p:nvPr>
            <p:ph type="ftr" sz="quarter" idx="12"/>
          </p:nvPr>
        </p:nvSpPr>
        <p:spPr/>
        <p:txBody>
          <a:bodyPr/>
          <a:lstStyle/>
          <a:p>
            <a:pPr lvl="4">
              <a:defRPr/>
            </a:pPr>
            <a:r>
              <a:rPr lang="en-GB" smtClean="0"/>
              <a:t>Boyce Yangbo Huawei</a:t>
            </a:r>
            <a:endParaRPr lang="en-GB" dirty="0"/>
          </a:p>
        </p:txBody>
      </p:sp>
      <p:sp>
        <p:nvSpPr>
          <p:cNvPr id="7" name="灯片编号占位符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4382778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802.11-20/xxxr0</a:t>
            </a:r>
            <a:endParaRPr lang="en-GB"/>
          </a:p>
        </p:txBody>
      </p:sp>
      <p:sp>
        <p:nvSpPr>
          <p:cNvPr id="5" name="日期占位符 4"/>
          <p:cNvSpPr>
            <a:spLocks noGrp="1"/>
          </p:cNvSpPr>
          <p:nvPr>
            <p:ph type="dt" idx="11"/>
          </p:nvPr>
        </p:nvSpPr>
        <p:spPr>
          <a:xfrm>
            <a:off x="641350" y="117931"/>
            <a:ext cx="1227837" cy="215444"/>
          </a:xfrm>
        </p:spPr>
        <p:txBody>
          <a:bodyPr/>
          <a:lstStyle/>
          <a:p>
            <a:pPr>
              <a:defRPr/>
            </a:pPr>
            <a:r>
              <a:rPr lang="en-US" altLang="zh-CN" dirty="0" smtClean="0"/>
              <a:t>November 2020</a:t>
            </a:r>
            <a:endParaRPr lang="en-GB" altLang="en-US" dirty="0"/>
          </a:p>
        </p:txBody>
      </p:sp>
      <p:sp>
        <p:nvSpPr>
          <p:cNvPr id="6" name="页脚占位符 5"/>
          <p:cNvSpPr>
            <a:spLocks noGrp="1"/>
          </p:cNvSpPr>
          <p:nvPr>
            <p:ph type="ftr" sz="quarter" idx="12"/>
          </p:nvPr>
        </p:nvSpPr>
        <p:spPr/>
        <p:txBody>
          <a:bodyPr/>
          <a:lstStyle/>
          <a:p>
            <a:pPr lvl="4">
              <a:defRPr/>
            </a:pPr>
            <a:r>
              <a:rPr lang="en-GB" smtClean="0"/>
              <a:t>Boyce Yangbo Huawei</a:t>
            </a:r>
            <a:endParaRPr lang="en-GB" dirty="0"/>
          </a:p>
        </p:txBody>
      </p:sp>
      <p:sp>
        <p:nvSpPr>
          <p:cNvPr id="7" name="灯片编号占位符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11</a:t>
            </a:fld>
            <a:endParaRPr lang="en-GB" altLang="en-US"/>
          </a:p>
        </p:txBody>
      </p:sp>
    </p:spTree>
    <p:extLst>
      <p:ext uri="{BB962C8B-B14F-4D97-AF65-F5344CB8AC3E}">
        <p14:creationId xmlns:p14="http://schemas.microsoft.com/office/powerpoint/2010/main" val="1687923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802.11-20/xxxr0</a:t>
            </a:r>
            <a:endParaRPr lang="en-GB"/>
          </a:p>
        </p:txBody>
      </p:sp>
      <p:sp>
        <p:nvSpPr>
          <p:cNvPr id="5" name="日期占位符 4"/>
          <p:cNvSpPr>
            <a:spLocks noGrp="1"/>
          </p:cNvSpPr>
          <p:nvPr>
            <p:ph type="dt" idx="11"/>
          </p:nvPr>
        </p:nvSpPr>
        <p:spPr>
          <a:xfrm>
            <a:off x="641350" y="117931"/>
            <a:ext cx="1227837" cy="215444"/>
          </a:xfrm>
        </p:spPr>
        <p:txBody>
          <a:bodyPr/>
          <a:lstStyle/>
          <a:p>
            <a:pPr>
              <a:defRPr/>
            </a:pPr>
            <a:r>
              <a:rPr lang="en-US" altLang="zh-CN" dirty="0" smtClean="0"/>
              <a:t>November 2020</a:t>
            </a:r>
            <a:endParaRPr lang="en-GB" altLang="en-US" dirty="0"/>
          </a:p>
        </p:txBody>
      </p:sp>
      <p:sp>
        <p:nvSpPr>
          <p:cNvPr id="6" name="页脚占位符 5"/>
          <p:cNvSpPr>
            <a:spLocks noGrp="1"/>
          </p:cNvSpPr>
          <p:nvPr>
            <p:ph type="ftr" sz="quarter" idx="12"/>
          </p:nvPr>
        </p:nvSpPr>
        <p:spPr/>
        <p:txBody>
          <a:bodyPr/>
          <a:lstStyle/>
          <a:p>
            <a:pPr lvl="4">
              <a:defRPr/>
            </a:pPr>
            <a:r>
              <a:rPr lang="en-GB" smtClean="0"/>
              <a:t>Boyce Yangbo Huawei</a:t>
            </a:r>
            <a:endParaRPr lang="en-GB" dirty="0"/>
          </a:p>
        </p:txBody>
      </p:sp>
      <p:sp>
        <p:nvSpPr>
          <p:cNvPr id="7" name="灯片编号占位符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12</a:t>
            </a:fld>
            <a:endParaRPr lang="en-GB" altLang="en-US"/>
          </a:p>
        </p:txBody>
      </p:sp>
    </p:spTree>
    <p:extLst>
      <p:ext uri="{BB962C8B-B14F-4D97-AF65-F5344CB8AC3E}">
        <p14:creationId xmlns:p14="http://schemas.microsoft.com/office/powerpoint/2010/main" val="1398018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802.11-20/xxxr0</a:t>
            </a:r>
            <a:endParaRPr lang="en-GB"/>
          </a:p>
        </p:txBody>
      </p:sp>
      <p:sp>
        <p:nvSpPr>
          <p:cNvPr id="5" name="日期占位符 4"/>
          <p:cNvSpPr>
            <a:spLocks noGrp="1"/>
          </p:cNvSpPr>
          <p:nvPr>
            <p:ph type="dt" idx="11"/>
          </p:nvPr>
        </p:nvSpPr>
        <p:spPr>
          <a:xfrm>
            <a:off x="641350" y="117931"/>
            <a:ext cx="1227837" cy="215444"/>
          </a:xfrm>
        </p:spPr>
        <p:txBody>
          <a:bodyPr/>
          <a:lstStyle/>
          <a:p>
            <a:pPr>
              <a:defRPr/>
            </a:pPr>
            <a:r>
              <a:rPr lang="en-US" altLang="zh-CN" dirty="0" smtClean="0"/>
              <a:t>November 2020</a:t>
            </a:r>
            <a:endParaRPr lang="en-GB" altLang="en-US" dirty="0"/>
          </a:p>
        </p:txBody>
      </p:sp>
      <p:sp>
        <p:nvSpPr>
          <p:cNvPr id="6" name="页脚占位符 5"/>
          <p:cNvSpPr>
            <a:spLocks noGrp="1"/>
          </p:cNvSpPr>
          <p:nvPr>
            <p:ph type="ftr" sz="quarter" idx="12"/>
          </p:nvPr>
        </p:nvSpPr>
        <p:spPr/>
        <p:txBody>
          <a:bodyPr/>
          <a:lstStyle/>
          <a:p>
            <a:pPr lvl="4">
              <a:defRPr/>
            </a:pPr>
            <a:r>
              <a:rPr lang="en-GB" smtClean="0"/>
              <a:t>Boyce Yangbo Huawei</a:t>
            </a:r>
            <a:endParaRPr lang="en-GB" dirty="0"/>
          </a:p>
        </p:txBody>
      </p:sp>
      <p:sp>
        <p:nvSpPr>
          <p:cNvPr id="7" name="灯片编号占位符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13</a:t>
            </a:fld>
            <a:endParaRPr lang="en-GB" altLang="en-US"/>
          </a:p>
        </p:txBody>
      </p:sp>
    </p:spTree>
    <p:extLst>
      <p:ext uri="{BB962C8B-B14F-4D97-AF65-F5344CB8AC3E}">
        <p14:creationId xmlns:p14="http://schemas.microsoft.com/office/powerpoint/2010/main" val="1888577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802.11-20/xxxr0</a:t>
            </a:r>
            <a:endParaRPr lang="en-US" dirty="0"/>
          </a:p>
        </p:txBody>
      </p:sp>
      <p:sp>
        <p:nvSpPr>
          <p:cNvPr id="5" name="日期占位符 4"/>
          <p:cNvSpPr>
            <a:spLocks noGrp="1"/>
          </p:cNvSpPr>
          <p:nvPr>
            <p:ph type="dt" idx="11"/>
          </p:nvPr>
        </p:nvSpPr>
        <p:spPr>
          <a:xfrm>
            <a:off x="641350" y="117931"/>
            <a:ext cx="1227837" cy="215444"/>
          </a:xfrm>
        </p:spPr>
        <p:txBody>
          <a:bodyPr/>
          <a:lstStyle/>
          <a:p>
            <a:r>
              <a:rPr lang="en-US" altLang="zh-CN" dirty="0" smtClean="0"/>
              <a:t>November 2020</a:t>
            </a:r>
            <a:endParaRPr lang="en-US" dirty="0"/>
          </a:p>
        </p:txBody>
      </p:sp>
      <p:sp>
        <p:nvSpPr>
          <p:cNvPr id="6" name="页脚占位符 5"/>
          <p:cNvSpPr>
            <a:spLocks noGrp="1"/>
          </p:cNvSpPr>
          <p:nvPr>
            <p:ph type="ftr" idx="12"/>
          </p:nvPr>
        </p:nvSpPr>
        <p:spPr/>
        <p:txBody>
          <a:bodyPr/>
          <a:lstStyle/>
          <a:p>
            <a:r>
              <a:rPr lang="da-DK" smtClean="0"/>
              <a:t>Boyce Yangbo Huawei</a:t>
            </a:r>
            <a:endParaRPr lang="en-US" dirty="0"/>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707339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t>That</a:t>
            </a:r>
            <a:r>
              <a:rPr lang="en-US" altLang="zh-CN" sz="1200" baseline="0" dirty="0" smtClean="0"/>
              <a:t> is to provide </a:t>
            </a:r>
            <a:r>
              <a:rPr lang="en-US" altLang="zh-CN" sz="1200" baseline="0" dirty="0" err="1" smtClean="0"/>
              <a:t>QoS</a:t>
            </a:r>
            <a:r>
              <a:rPr lang="en-US" altLang="zh-CN" sz="1200" baseline="0" dirty="0" smtClean="0"/>
              <a:t> to low latency traffics while minimizing the influence on regular traffics</a:t>
            </a:r>
            <a:endParaRPr lang="en-US" altLang="zh-CN" sz="1200" dirty="0" smtClean="0"/>
          </a:p>
        </p:txBody>
      </p:sp>
      <p:sp>
        <p:nvSpPr>
          <p:cNvPr id="4" name="页眉占位符 3"/>
          <p:cNvSpPr>
            <a:spLocks noGrp="1"/>
          </p:cNvSpPr>
          <p:nvPr>
            <p:ph type="hdr" idx="10"/>
          </p:nvPr>
        </p:nvSpPr>
        <p:spPr/>
        <p:txBody>
          <a:bodyPr/>
          <a:lstStyle/>
          <a:p>
            <a:r>
              <a:rPr lang="en-US" smtClean="0"/>
              <a:t>doc.: IEEE 802.11-20/xxxr0</a:t>
            </a:r>
            <a:endParaRPr lang="en-US" dirty="0"/>
          </a:p>
        </p:txBody>
      </p:sp>
      <p:sp>
        <p:nvSpPr>
          <p:cNvPr id="5" name="日期占位符 4"/>
          <p:cNvSpPr>
            <a:spLocks noGrp="1"/>
          </p:cNvSpPr>
          <p:nvPr>
            <p:ph type="dt" idx="11"/>
          </p:nvPr>
        </p:nvSpPr>
        <p:spPr>
          <a:xfrm>
            <a:off x="641350" y="117931"/>
            <a:ext cx="1227837" cy="215444"/>
          </a:xfrm>
        </p:spPr>
        <p:txBody>
          <a:bodyPr/>
          <a:lstStyle/>
          <a:p>
            <a:r>
              <a:rPr lang="en-US" altLang="zh-CN" dirty="0" smtClean="0"/>
              <a:t>November 2020</a:t>
            </a:r>
            <a:endParaRPr lang="en-US" dirty="0"/>
          </a:p>
        </p:txBody>
      </p:sp>
      <p:sp>
        <p:nvSpPr>
          <p:cNvPr id="6" name="页脚占位符 5"/>
          <p:cNvSpPr>
            <a:spLocks noGrp="1"/>
          </p:cNvSpPr>
          <p:nvPr>
            <p:ph type="ftr" idx="12"/>
          </p:nvPr>
        </p:nvSpPr>
        <p:spPr/>
        <p:txBody>
          <a:bodyPr/>
          <a:lstStyle/>
          <a:p>
            <a:r>
              <a:rPr lang="da-DK" smtClean="0"/>
              <a:t>Boyce Yangbo Huawei</a:t>
            </a:r>
            <a:endParaRPr lang="en-US" dirty="0"/>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990695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802.11-20/xxxr0</a:t>
            </a:r>
            <a:endParaRPr lang="en-US" dirty="0"/>
          </a:p>
        </p:txBody>
      </p:sp>
      <p:sp>
        <p:nvSpPr>
          <p:cNvPr id="5" name="日期占位符 4"/>
          <p:cNvSpPr>
            <a:spLocks noGrp="1"/>
          </p:cNvSpPr>
          <p:nvPr>
            <p:ph type="dt" idx="11"/>
          </p:nvPr>
        </p:nvSpPr>
        <p:spPr>
          <a:xfrm>
            <a:off x="641350" y="117931"/>
            <a:ext cx="1227837" cy="215444"/>
          </a:xfrm>
        </p:spPr>
        <p:txBody>
          <a:bodyPr/>
          <a:lstStyle/>
          <a:p>
            <a:r>
              <a:rPr lang="en-US" altLang="zh-CN" dirty="0" smtClean="0"/>
              <a:t>November 2020</a:t>
            </a:r>
            <a:endParaRPr lang="en-US" dirty="0"/>
          </a:p>
        </p:txBody>
      </p:sp>
      <p:sp>
        <p:nvSpPr>
          <p:cNvPr id="6" name="页脚占位符 5"/>
          <p:cNvSpPr>
            <a:spLocks noGrp="1"/>
          </p:cNvSpPr>
          <p:nvPr>
            <p:ph type="ftr" idx="12"/>
          </p:nvPr>
        </p:nvSpPr>
        <p:spPr/>
        <p:txBody>
          <a:bodyPr/>
          <a:lstStyle/>
          <a:p>
            <a:r>
              <a:rPr lang="da-DK" smtClean="0"/>
              <a:t>Boyce Yangbo Huawei</a:t>
            </a:r>
            <a:endParaRPr lang="en-US" dirty="0"/>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090878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mtClean="0"/>
              <a:t>Game is widely</a:t>
            </a:r>
            <a:r>
              <a:rPr lang="en-US" altLang="zh-CN" baseline="0" smtClean="0"/>
              <a:t> supported by most of WLAN devices(phones, pads, laptops), user experience would be improved greatly if game performance is improved</a:t>
            </a:r>
          </a:p>
          <a:p>
            <a:r>
              <a:rPr lang="en-US" altLang="zh-CN" baseline="0" dirty="0" smtClean="0"/>
              <a:t>the data rate is very low. So congestion must be caused by other traffics.</a:t>
            </a:r>
          </a:p>
          <a:p>
            <a:endParaRPr lang="en-US" altLang="zh-CN" baseline="0" dirty="0" smtClean="0"/>
          </a:p>
          <a:p>
            <a:r>
              <a:rPr lang="en-US" altLang="zh-CN" baseline="0" dirty="0" smtClean="0"/>
              <a:t>VR has huge amount of data, so congestion may be caused by VR traffic itself.  If VR traffics can be well managed,  link congestion would be alleviated.</a:t>
            </a:r>
          </a:p>
          <a:p>
            <a:r>
              <a:rPr lang="en-US" altLang="zh-CN" baseline="0" dirty="0" smtClean="0"/>
              <a:t>VR is not as popular as game, which needs a specific device(VR helmet)</a:t>
            </a:r>
          </a:p>
          <a:p>
            <a:endParaRPr lang="en-US" altLang="zh-CN" baseline="0" dirty="0" smtClean="0"/>
          </a:p>
        </p:txBody>
      </p:sp>
      <p:sp>
        <p:nvSpPr>
          <p:cNvPr id="4" name="页眉占位符 3"/>
          <p:cNvSpPr>
            <a:spLocks noGrp="1"/>
          </p:cNvSpPr>
          <p:nvPr>
            <p:ph type="hdr" idx="10"/>
          </p:nvPr>
        </p:nvSpPr>
        <p:spPr/>
        <p:txBody>
          <a:bodyPr/>
          <a:lstStyle/>
          <a:p>
            <a:r>
              <a:rPr lang="en-US" smtClean="0"/>
              <a:t>doc.: IEEE 802.11-20/xxxr0</a:t>
            </a:r>
            <a:endParaRPr lang="en-US" dirty="0"/>
          </a:p>
        </p:txBody>
      </p:sp>
      <p:sp>
        <p:nvSpPr>
          <p:cNvPr id="5" name="日期占位符 4"/>
          <p:cNvSpPr>
            <a:spLocks noGrp="1"/>
          </p:cNvSpPr>
          <p:nvPr>
            <p:ph type="dt" idx="11"/>
          </p:nvPr>
        </p:nvSpPr>
        <p:spPr>
          <a:xfrm>
            <a:off x="641350" y="117931"/>
            <a:ext cx="1227837" cy="215444"/>
          </a:xfrm>
        </p:spPr>
        <p:txBody>
          <a:bodyPr/>
          <a:lstStyle/>
          <a:p>
            <a:r>
              <a:rPr lang="en-US" altLang="zh-CN" dirty="0" smtClean="0"/>
              <a:t>November 2020</a:t>
            </a:r>
            <a:endParaRPr lang="en-US" dirty="0"/>
          </a:p>
        </p:txBody>
      </p:sp>
      <p:sp>
        <p:nvSpPr>
          <p:cNvPr id="6" name="页脚占位符 5"/>
          <p:cNvSpPr>
            <a:spLocks noGrp="1"/>
          </p:cNvSpPr>
          <p:nvPr>
            <p:ph type="ftr" idx="12"/>
          </p:nvPr>
        </p:nvSpPr>
        <p:spPr/>
        <p:txBody>
          <a:bodyPr/>
          <a:lstStyle/>
          <a:p>
            <a:r>
              <a:rPr lang="da-DK" smtClean="0"/>
              <a:t>Boyce Yangbo Huawei</a:t>
            </a:r>
            <a:endParaRPr lang="en-US" dirty="0"/>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534398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baseline="0" dirty="0" smtClean="0"/>
          </a:p>
        </p:txBody>
      </p:sp>
      <p:sp>
        <p:nvSpPr>
          <p:cNvPr id="4" name="页眉占位符 3"/>
          <p:cNvSpPr>
            <a:spLocks noGrp="1"/>
          </p:cNvSpPr>
          <p:nvPr>
            <p:ph type="hdr" idx="10"/>
          </p:nvPr>
        </p:nvSpPr>
        <p:spPr/>
        <p:txBody>
          <a:bodyPr/>
          <a:lstStyle/>
          <a:p>
            <a:r>
              <a:rPr lang="en-US" smtClean="0"/>
              <a:t>doc.: IEEE 802.11-20/xxxr0</a:t>
            </a:r>
            <a:endParaRPr lang="en-US" dirty="0"/>
          </a:p>
        </p:txBody>
      </p:sp>
      <p:sp>
        <p:nvSpPr>
          <p:cNvPr id="5" name="日期占位符 4"/>
          <p:cNvSpPr>
            <a:spLocks noGrp="1"/>
          </p:cNvSpPr>
          <p:nvPr>
            <p:ph type="dt" idx="11"/>
          </p:nvPr>
        </p:nvSpPr>
        <p:spPr>
          <a:xfrm>
            <a:off x="641350" y="117931"/>
            <a:ext cx="1227837" cy="215444"/>
          </a:xfrm>
        </p:spPr>
        <p:txBody>
          <a:bodyPr/>
          <a:lstStyle/>
          <a:p>
            <a:r>
              <a:rPr lang="en-US" altLang="zh-CN" dirty="0" smtClean="0"/>
              <a:t>November 2020</a:t>
            </a:r>
            <a:endParaRPr lang="en-US" dirty="0"/>
          </a:p>
        </p:txBody>
      </p:sp>
      <p:sp>
        <p:nvSpPr>
          <p:cNvPr id="6" name="页脚占位符 5"/>
          <p:cNvSpPr>
            <a:spLocks noGrp="1"/>
          </p:cNvSpPr>
          <p:nvPr>
            <p:ph type="ftr" idx="12"/>
          </p:nvPr>
        </p:nvSpPr>
        <p:spPr/>
        <p:txBody>
          <a:bodyPr/>
          <a:lstStyle/>
          <a:p>
            <a:r>
              <a:rPr lang="da-DK" smtClean="0"/>
              <a:t>Boyce Yangbo Huawei</a:t>
            </a:r>
            <a:endParaRPr lang="en-US" dirty="0"/>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067044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If we define</a:t>
            </a:r>
            <a:r>
              <a:rPr lang="en-US" baseline="0" smtClean="0"/>
              <a:t> type 1 traffic to be mandatory, there would be only one boundary.</a:t>
            </a:r>
          </a:p>
          <a:p>
            <a:endParaRPr lang="en-US" smtClean="0"/>
          </a:p>
          <a:p>
            <a:r>
              <a:rPr lang="en-US" smtClean="0"/>
              <a:t>Regarding collisions</a:t>
            </a:r>
            <a:r>
              <a:rPr lang="en-US" baseline="0" smtClean="0"/>
              <a:t> on shared resources</a:t>
            </a:r>
            <a:endParaRPr lang="en-US" smtClean="0"/>
          </a:p>
          <a:p>
            <a:r>
              <a:rPr lang="en-US" smtClean="0"/>
              <a:t>The number of</a:t>
            </a:r>
            <a:r>
              <a:rPr lang="en-US" baseline="0" smtClean="0"/>
              <a:t> </a:t>
            </a:r>
            <a:r>
              <a:rPr lang="en-US" smtClean="0"/>
              <a:t>Low latency STAs</a:t>
            </a:r>
            <a:r>
              <a:rPr lang="en-US" baseline="0" smtClean="0"/>
              <a:t> would not be so much if we think about game signaling, which is the most popular low latency traffic.</a:t>
            </a:r>
          </a:p>
          <a:p>
            <a:r>
              <a:rPr lang="en-US" baseline="0" smtClean="0"/>
              <a:t>Further scheduling algorithm can be adopted on reserved resource without introducing extra boundaries to regular traffic.</a:t>
            </a:r>
          </a:p>
          <a:p>
            <a:endParaRPr lang="en-US" baseline="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smtClean="0"/>
              <a:t>Intervals should be set to a value no less than 10ms</a:t>
            </a:r>
            <a:endParaRPr lang="en-US" altLang="zh-CN" smtClean="0"/>
          </a:p>
          <a:p>
            <a:endParaRPr lang="en-US" dirty="0"/>
          </a:p>
        </p:txBody>
      </p:sp>
      <p:sp>
        <p:nvSpPr>
          <p:cNvPr id="4" name="Header Placeholder 3"/>
          <p:cNvSpPr>
            <a:spLocks noGrp="1"/>
          </p:cNvSpPr>
          <p:nvPr>
            <p:ph type="hdr" sz="quarter" idx="10"/>
          </p:nvPr>
        </p:nvSpPr>
        <p:spPr/>
        <p:txBody>
          <a:bodyPr/>
          <a:lstStyle/>
          <a:p>
            <a:pPr>
              <a:defRPr/>
            </a:pPr>
            <a:r>
              <a:rPr lang="en-GB" smtClean="0"/>
              <a:t>doc.: IEEE 802.11-20/xxxr0</a:t>
            </a:r>
            <a:endParaRPr lang="en-GB"/>
          </a:p>
        </p:txBody>
      </p:sp>
      <p:sp>
        <p:nvSpPr>
          <p:cNvPr id="5" name="Date Placeholder 4"/>
          <p:cNvSpPr>
            <a:spLocks noGrp="1"/>
          </p:cNvSpPr>
          <p:nvPr>
            <p:ph type="dt" idx="11"/>
          </p:nvPr>
        </p:nvSpPr>
        <p:spPr>
          <a:xfrm>
            <a:off x="641350" y="117931"/>
            <a:ext cx="1227837" cy="215444"/>
          </a:xfrm>
        </p:spPr>
        <p:txBody>
          <a:bodyPr/>
          <a:lstStyle/>
          <a:p>
            <a:pPr>
              <a:defRPr/>
            </a:pPr>
            <a:r>
              <a:rPr lang="en-US" altLang="zh-CN" dirty="0" smtClean="0"/>
              <a:t>November 2020</a:t>
            </a:r>
            <a:endParaRPr lang="en-GB" altLang="en-US" dirty="0"/>
          </a:p>
        </p:txBody>
      </p:sp>
      <p:sp>
        <p:nvSpPr>
          <p:cNvPr id="6" name="Footer Placeholder 5"/>
          <p:cNvSpPr>
            <a:spLocks noGrp="1"/>
          </p:cNvSpPr>
          <p:nvPr>
            <p:ph type="ftr" sz="quarter" idx="12"/>
          </p:nvPr>
        </p:nvSpPr>
        <p:spPr/>
        <p:txBody>
          <a:bodyPr/>
          <a:lstStyle/>
          <a:p>
            <a:pPr lvl="4">
              <a:defRPr/>
            </a:pPr>
            <a:r>
              <a:rPr lang="en-GB" smtClean="0"/>
              <a:t>Boyce Yangbo Huawei</a:t>
            </a:r>
            <a:endParaRPr lang="en-GB" dirty="0"/>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7</a:t>
            </a:fld>
            <a:endParaRPr lang="en-GB" altLang="en-US"/>
          </a:p>
        </p:txBody>
      </p:sp>
    </p:spTree>
    <p:extLst>
      <p:ext uri="{BB962C8B-B14F-4D97-AF65-F5344CB8AC3E}">
        <p14:creationId xmlns:p14="http://schemas.microsoft.com/office/powerpoint/2010/main" val="3635076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CN" baseline="0" dirty="0" smtClean="0"/>
          </a:p>
        </p:txBody>
      </p:sp>
      <p:sp>
        <p:nvSpPr>
          <p:cNvPr id="4" name="Header Placeholder 3"/>
          <p:cNvSpPr>
            <a:spLocks noGrp="1"/>
          </p:cNvSpPr>
          <p:nvPr>
            <p:ph type="hdr" sz="quarter" idx="10"/>
          </p:nvPr>
        </p:nvSpPr>
        <p:spPr/>
        <p:txBody>
          <a:bodyPr/>
          <a:lstStyle/>
          <a:p>
            <a:pPr>
              <a:defRPr/>
            </a:pPr>
            <a:r>
              <a:rPr lang="en-GB" smtClean="0"/>
              <a:t>doc.: IEEE 802.11-20/xxxr0</a:t>
            </a:r>
            <a:endParaRPr lang="en-GB"/>
          </a:p>
        </p:txBody>
      </p:sp>
      <p:sp>
        <p:nvSpPr>
          <p:cNvPr id="5" name="Date Placeholder 4"/>
          <p:cNvSpPr>
            <a:spLocks noGrp="1"/>
          </p:cNvSpPr>
          <p:nvPr>
            <p:ph type="dt" idx="11"/>
          </p:nvPr>
        </p:nvSpPr>
        <p:spPr>
          <a:xfrm>
            <a:off x="641350" y="117931"/>
            <a:ext cx="1227837" cy="215444"/>
          </a:xfrm>
        </p:spPr>
        <p:txBody>
          <a:bodyPr/>
          <a:lstStyle/>
          <a:p>
            <a:pPr>
              <a:defRPr/>
            </a:pPr>
            <a:r>
              <a:rPr lang="en-US" altLang="zh-CN" dirty="0" smtClean="0"/>
              <a:t>November 2020</a:t>
            </a:r>
            <a:endParaRPr lang="en-GB" altLang="en-US" dirty="0"/>
          </a:p>
        </p:txBody>
      </p:sp>
      <p:sp>
        <p:nvSpPr>
          <p:cNvPr id="6" name="Footer Placeholder 5"/>
          <p:cNvSpPr>
            <a:spLocks noGrp="1"/>
          </p:cNvSpPr>
          <p:nvPr>
            <p:ph type="ftr" sz="quarter" idx="12"/>
          </p:nvPr>
        </p:nvSpPr>
        <p:spPr/>
        <p:txBody>
          <a:bodyPr/>
          <a:lstStyle/>
          <a:p>
            <a:pPr lvl="4">
              <a:defRPr/>
            </a:pPr>
            <a:r>
              <a:rPr lang="en-GB" smtClean="0"/>
              <a:t>Boyce Yangbo Huawei</a:t>
            </a:r>
            <a:endParaRPr lang="en-GB" dirty="0"/>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8</a:t>
            </a:fld>
            <a:endParaRPr lang="en-GB" altLang="en-US"/>
          </a:p>
        </p:txBody>
      </p:sp>
    </p:spTree>
    <p:extLst>
      <p:ext uri="{BB962C8B-B14F-4D97-AF65-F5344CB8AC3E}">
        <p14:creationId xmlns:p14="http://schemas.microsoft.com/office/powerpoint/2010/main" val="480796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802.11-20/xxxr0</a:t>
            </a:r>
            <a:endParaRPr lang="en-GB"/>
          </a:p>
        </p:txBody>
      </p:sp>
      <p:sp>
        <p:nvSpPr>
          <p:cNvPr id="5" name="日期占位符 4"/>
          <p:cNvSpPr>
            <a:spLocks noGrp="1"/>
          </p:cNvSpPr>
          <p:nvPr>
            <p:ph type="dt" idx="11"/>
          </p:nvPr>
        </p:nvSpPr>
        <p:spPr>
          <a:xfrm>
            <a:off x="641350" y="117931"/>
            <a:ext cx="1227837" cy="215444"/>
          </a:xfrm>
        </p:spPr>
        <p:txBody>
          <a:bodyPr/>
          <a:lstStyle/>
          <a:p>
            <a:pPr>
              <a:defRPr/>
            </a:pPr>
            <a:r>
              <a:rPr lang="en-US" altLang="zh-CN" dirty="0" smtClean="0"/>
              <a:t>November 2020</a:t>
            </a:r>
            <a:endParaRPr lang="en-GB" altLang="en-US" dirty="0"/>
          </a:p>
        </p:txBody>
      </p:sp>
      <p:sp>
        <p:nvSpPr>
          <p:cNvPr id="6" name="页脚占位符 5"/>
          <p:cNvSpPr>
            <a:spLocks noGrp="1"/>
          </p:cNvSpPr>
          <p:nvPr>
            <p:ph type="ftr" sz="quarter" idx="12"/>
          </p:nvPr>
        </p:nvSpPr>
        <p:spPr/>
        <p:txBody>
          <a:bodyPr/>
          <a:lstStyle/>
          <a:p>
            <a:pPr lvl="4">
              <a:defRPr/>
            </a:pPr>
            <a:r>
              <a:rPr lang="en-GB" smtClean="0"/>
              <a:t>Boyce Yangbo Huawei</a:t>
            </a:r>
            <a:endParaRPr lang="en-GB" dirty="0"/>
          </a:p>
        </p:txBody>
      </p:sp>
      <p:sp>
        <p:nvSpPr>
          <p:cNvPr id="7" name="灯片编号占位符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9</a:t>
            </a:fld>
            <a:endParaRPr lang="en-GB" altLang="en-US"/>
          </a:p>
        </p:txBody>
      </p:sp>
    </p:spTree>
    <p:extLst>
      <p:ext uri="{BB962C8B-B14F-4D97-AF65-F5344CB8AC3E}">
        <p14:creationId xmlns:p14="http://schemas.microsoft.com/office/powerpoint/2010/main" val="342801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日期占位符 3"/>
          <p:cNvSpPr>
            <a:spLocks noGrp="1"/>
          </p:cNvSpPr>
          <p:nvPr>
            <p:ph type="dt" sz="half" idx="10"/>
          </p:nvPr>
        </p:nvSpPr>
        <p:spPr/>
        <p:txBody>
          <a:bodyPr/>
          <a:lstStyle/>
          <a:p>
            <a:pPr>
              <a:defRPr/>
            </a:pPr>
            <a:r>
              <a:rPr lang="en-US" altLang="zh-CN" dirty="0" smtClean="0"/>
              <a:t>November 2020</a:t>
            </a:r>
            <a:endParaRPr lang="en-GB" altLang="en-US" dirty="0"/>
          </a:p>
        </p:txBody>
      </p:sp>
      <p:sp>
        <p:nvSpPr>
          <p:cNvPr id="5" name="页脚占位符 4"/>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日期占位符 3"/>
          <p:cNvSpPr>
            <a:spLocks noGrp="1"/>
          </p:cNvSpPr>
          <p:nvPr>
            <p:ph type="dt" sz="half" idx="10"/>
          </p:nvPr>
        </p:nvSpPr>
        <p:spPr/>
        <p:txBody>
          <a:bodyPr/>
          <a:lstStyle/>
          <a:p>
            <a:pPr>
              <a:defRPr/>
            </a:pPr>
            <a:r>
              <a:rPr lang="en-US" altLang="zh-CN" dirty="0" smtClean="0"/>
              <a:t>November 2020</a:t>
            </a:r>
            <a:endParaRPr lang="en-GB" altLang="en-US" dirty="0"/>
          </a:p>
        </p:txBody>
      </p:sp>
      <p:sp>
        <p:nvSpPr>
          <p:cNvPr id="5" name="页脚占位符 4"/>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日期占位符 3"/>
          <p:cNvSpPr>
            <a:spLocks noGrp="1"/>
          </p:cNvSpPr>
          <p:nvPr>
            <p:ph type="dt" sz="half" idx="10"/>
          </p:nvPr>
        </p:nvSpPr>
        <p:spPr/>
        <p:txBody>
          <a:bodyPr/>
          <a:lstStyle/>
          <a:p>
            <a:pPr>
              <a:defRPr/>
            </a:pPr>
            <a:r>
              <a:rPr lang="en-US" altLang="zh-CN" dirty="0" smtClean="0"/>
              <a:t>November 2020</a:t>
            </a:r>
            <a:endParaRPr lang="en-GB" altLang="en-US" dirty="0"/>
          </a:p>
        </p:txBody>
      </p:sp>
      <p:sp>
        <p:nvSpPr>
          <p:cNvPr id="5" name="页脚占位符 4"/>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73883561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日期占位符 6"/>
          <p:cNvSpPr>
            <a:spLocks noGrp="1"/>
          </p:cNvSpPr>
          <p:nvPr>
            <p:ph type="dt" sz="half" idx="10"/>
          </p:nvPr>
        </p:nvSpPr>
        <p:spPr/>
        <p:txBody>
          <a:bodyPr/>
          <a:lstStyle/>
          <a:p>
            <a:pPr>
              <a:defRPr/>
            </a:pPr>
            <a:r>
              <a:rPr lang="en-US" altLang="zh-CN" dirty="0" smtClean="0"/>
              <a:t>November 2020</a:t>
            </a:r>
            <a:endParaRPr lang="en-GB" altLang="en-US" dirty="0"/>
          </a:p>
        </p:txBody>
      </p:sp>
      <p:sp>
        <p:nvSpPr>
          <p:cNvPr id="8" name="页脚占位符 7"/>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9" name="灯片编号占位符 8"/>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24002159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标题 5"/>
          <p:cNvSpPr>
            <a:spLocks noGrp="1"/>
          </p:cNvSpPr>
          <p:nvPr>
            <p:ph type="title"/>
          </p:nvPr>
        </p:nvSpPr>
        <p:spPr/>
        <p:txBody>
          <a:bodyPr/>
          <a:lstStyle/>
          <a:p>
            <a:r>
              <a:rPr lang="zh-CN" altLang="en-US" smtClean="0"/>
              <a:t>单击此处编辑母版标题样式</a:t>
            </a:r>
            <a:endParaRPr lang="zh-CN" altLang="en-US"/>
          </a:p>
        </p:txBody>
      </p:sp>
      <p:sp>
        <p:nvSpPr>
          <p:cNvPr id="7" name="日期占位符 6"/>
          <p:cNvSpPr>
            <a:spLocks noGrp="1"/>
          </p:cNvSpPr>
          <p:nvPr>
            <p:ph type="dt" sz="half" idx="10"/>
          </p:nvPr>
        </p:nvSpPr>
        <p:spPr/>
        <p:txBody>
          <a:bodyPr/>
          <a:lstStyle/>
          <a:p>
            <a:pPr>
              <a:defRPr/>
            </a:pPr>
            <a:r>
              <a:rPr lang="en-US" altLang="zh-CN" dirty="0" smtClean="0"/>
              <a:t>November 2020</a:t>
            </a:r>
            <a:endParaRPr lang="en-GB" altLang="en-US" dirty="0"/>
          </a:p>
        </p:txBody>
      </p:sp>
      <p:sp>
        <p:nvSpPr>
          <p:cNvPr id="8" name="页脚占位符 7"/>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9" name="灯片编号占位符 8"/>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日期占位符 3"/>
          <p:cNvSpPr>
            <a:spLocks noGrp="1"/>
          </p:cNvSpPr>
          <p:nvPr>
            <p:ph type="dt" sz="half" idx="10"/>
          </p:nvPr>
        </p:nvSpPr>
        <p:spPr/>
        <p:txBody>
          <a:bodyPr/>
          <a:lstStyle/>
          <a:p>
            <a:pPr>
              <a:defRPr/>
            </a:pPr>
            <a:r>
              <a:rPr lang="en-US" altLang="zh-CN" dirty="0" smtClean="0"/>
              <a:t>November 2020</a:t>
            </a:r>
            <a:endParaRPr lang="en-GB" altLang="en-US" dirty="0"/>
          </a:p>
        </p:txBody>
      </p:sp>
      <p:sp>
        <p:nvSpPr>
          <p:cNvPr id="5" name="页脚占位符 4"/>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日期占位符 4"/>
          <p:cNvSpPr>
            <a:spLocks noGrp="1"/>
          </p:cNvSpPr>
          <p:nvPr>
            <p:ph type="dt" sz="half" idx="10"/>
          </p:nvPr>
        </p:nvSpPr>
        <p:spPr/>
        <p:txBody>
          <a:bodyPr/>
          <a:lstStyle/>
          <a:p>
            <a:pPr>
              <a:defRPr/>
            </a:pPr>
            <a:r>
              <a:rPr lang="en-US" altLang="zh-CN" dirty="0" smtClean="0"/>
              <a:t>November 2020</a:t>
            </a:r>
            <a:endParaRPr lang="en-GB" altLang="en-US" dirty="0"/>
          </a:p>
        </p:txBody>
      </p:sp>
      <p:sp>
        <p:nvSpPr>
          <p:cNvPr id="6" name="页脚占位符 5"/>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7" name="灯片编号占位符 6"/>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日期占位符 6"/>
          <p:cNvSpPr>
            <a:spLocks noGrp="1"/>
          </p:cNvSpPr>
          <p:nvPr>
            <p:ph type="dt" sz="half" idx="10"/>
          </p:nvPr>
        </p:nvSpPr>
        <p:spPr/>
        <p:txBody>
          <a:bodyPr/>
          <a:lstStyle/>
          <a:p>
            <a:pPr>
              <a:defRPr/>
            </a:pPr>
            <a:r>
              <a:rPr lang="en-US" altLang="zh-CN" dirty="0" smtClean="0"/>
              <a:t>November 2020</a:t>
            </a:r>
            <a:endParaRPr lang="en-GB" altLang="en-US" dirty="0"/>
          </a:p>
        </p:txBody>
      </p:sp>
      <p:sp>
        <p:nvSpPr>
          <p:cNvPr id="8" name="页脚占位符 7"/>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9" name="灯片编号占位符 8"/>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2169481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日期占位符 2"/>
          <p:cNvSpPr>
            <a:spLocks noGrp="1"/>
          </p:cNvSpPr>
          <p:nvPr>
            <p:ph type="dt" sz="half" idx="10"/>
          </p:nvPr>
        </p:nvSpPr>
        <p:spPr/>
        <p:txBody>
          <a:bodyPr/>
          <a:lstStyle/>
          <a:p>
            <a:pPr>
              <a:defRPr/>
            </a:pPr>
            <a:r>
              <a:rPr lang="en-US" altLang="zh-CN" dirty="0" smtClean="0"/>
              <a:t>November 2020</a:t>
            </a:r>
            <a:endParaRPr lang="en-GB" altLang="en-US" dirty="0"/>
          </a:p>
        </p:txBody>
      </p:sp>
      <p:sp>
        <p:nvSpPr>
          <p:cNvPr id="4" name="页脚占位符 3"/>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r>
              <a:rPr lang="en-US" altLang="zh-CN" dirty="0" smtClean="0"/>
              <a:t>November 2020</a:t>
            </a:r>
            <a:endParaRPr lang="en-GB" altLang="en-US" dirty="0"/>
          </a:p>
        </p:txBody>
      </p:sp>
      <p:sp>
        <p:nvSpPr>
          <p:cNvPr id="3" name="页脚占位符 2"/>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4" name="灯片编号占位符 3"/>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813695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日期占位符 4"/>
          <p:cNvSpPr>
            <a:spLocks noGrp="1"/>
          </p:cNvSpPr>
          <p:nvPr>
            <p:ph type="dt" sz="half" idx="10"/>
          </p:nvPr>
        </p:nvSpPr>
        <p:spPr/>
        <p:txBody>
          <a:bodyPr/>
          <a:lstStyle/>
          <a:p>
            <a:pPr>
              <a:defRPr/>
            </a:pPr>
            <a:r>
              <a:rPr lang="en-US" altLang="zh-CN" dirty="0" smtClean="0"/>
              <a:t>November 2020</a:t>
            </a:r>
            <a:endParaRPr lang="en-GB" altLang="en-US" dirty="0"/>
          </a:p>
        </p:txBody>
      </p:sp>
      <p:sp>
        <p:nvSpPr>
          <p:cNvPr id="6" name="页脚占位符 5"/>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7" name="灯片编号占位符 6"/>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日期占位符 4"/>
          <p:cNvSpPr>
            <a:spLocks noGrp="1"/>
          </p:cNvSpPr>
          <p:nvPr>
            <p:ph type="dt" sz="half" idx="10"/>
          </p:nvPr>
        </p:nvSpPr>
        <p:spPr/>
        <p:txBody>
          <a:bodyPr/>
          <a:lstStyle/>
          <a:p>
            <a:pPr>
              <a:defRPr/>
            </a:pPr>
            <a:r>
              <a:rPr lang="en-US" altLang="zh-CN" dirty="0" smtClean="0"/>
              <a:t>November 2020</a:t>
            </a:r>
            <a:endParaRPr lang="en-GB" altLang="en-US" dirty="0"/>
          </a:p>
        </p:txBody>
      </p:sp>
      <p:sp>
        <p:nvSpPr>
          <p:cNvPr id="6" name="页脚占位符 5"/>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7" name="灯片编号占位符 6"/>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smtClean="0"/>
              <a:t>November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088655" y="6475413"/>
            <a:ext cx="14552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B</a:t>
            </a:r>
            <a:r>
              <a:rPr lang="en-US" altLang="zh-CN" dirty="0" err="1" smtClean="0"/>
              <a:t>oyce</a:t>
            </a:r>
            <a:r>
              <a:rPr lang="en-US" altLang="zh-CN" dirty="0" smtClean="0"/>
              <a:t> Yangbo</a:t>
            </a:r>
            <a:r>
              <a:rPr lang="en-GB" dirty="0" smtClean="0"/>
              <a:t>, Huawei</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052204" y="331014"/>
            <a:ext cx="335995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a:t>
            </a:r>
            <a:r>
              <a:rPr lang="en-US" altLang="en-US" sz="1800" b="1" dirty="0" smtClean="0"/>
              <a:t>1852</a:t>
            </a:r>
            <a:r>
              <a:rPr lang="en-GB" altLang="en-US" sz="1800" b="1" dirty="0" smtClean="0"/>
              <a:t>/r1</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96913" y="6475413"/>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2"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xfrm>
            <a:off x="685800" y="685800"/>
            <a:ext cx="7774632" cy="1066800"/>
          </a:xfrm>
          <a:noFill/>
        </p:spPr>
        <p:txBody>
          <a:bodyPr/>
          <a:lstStyle/>
          <a:p>
            <a:r>
              <a:rPr lang="en-US" altLang="zh-CN" dirty="0" smtClean="0"/>
              <a:t>Discussion on low latency traffic</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2020-11-2</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7234271" y="6475413"/>
            <a:ext cx="1309654" cy="184666"/>
          </a:xfrm>
        </p:spPr>
        <p:txBody>
          <a:bodyPr/>
          <a:lstStyle/>
          <a:p>
            <a:pPr>
              <a:defRPr/>
            </a:pPr>
            <a:r>
              <a:rPr lang="en-GB" dirty="0" smtClean="0"/>
              <a:t>Boyce Yangbo, Huawei</a:t>
            </a:r>
            <a:endParaRPr lang="en-GB" dirty="0"/>
          </a:p>
        </p:txBody>
      </p:sp>
      <p:graphicFrame>
        <p:nvGraphicFramePr>
          <p:cNvPr id="9" name="Table"/>
          <p:cNvGraphicFramePr/>
          <p:nvPr>
            <p:extLst>
              <p:ext uri="{D42A27DB-BD31-4B8C-83A1-F6EECF244321}">
                <p14:modId xmlns:p14="http://schemas.microsoft.com/office/powerpoint/2010/main" val="696477861"/>
              </p:ext>
            </p:extLst>
          </p:nvPr>
        </p:nvGraphicFramePr>
        <p:xfrm>
          <a:off x="792695" y="2952138"/>
          <a:ext cx="7558608" cy="2465795"/>
        </p:xfrm>
        <a:graphic>
          <a:graphicData uri="http://schemas.openxmlformats.org/drawingml/2006/table">
            <a:tbl>
              <a:tblPr firstRow="1" bandRow="1"/>
              <a:tblGrid>
                <a:gridCol w="1797968">
                  <a:extLst>
                    <a:ext uri="{9D8B030D-6E8A-4147-A177-3AD203B41FA5}">
                      <a16:colId xmlns="" xmlns:a16="http://schemas.microsoft.com/office/drawing/2014/main" val="20000"/>
                    </a:ext>
                  </a:extLst>
                </a:gridCol>
                <a:gridCol w="1412461">
                  <a:extLst>
                    <a:ext uri="{9D8B030D-6E8A-4147-A177-3AD203B41FA5}">
                      <a16:colId xmlns="" xmlns:a16="http://schemas.microsoft.com/office/drawing/2014/main" val="20001"/>
                    </a:ext>
                  </a:extLst>
                </a:gridCol>
                <a:gridCol w="2106356">
                  <a:extLst>
                    <a:ext uri="{9D8B030D-6E8A-4147-A177-3AD203B41FA5}">
                      <a16:colId xmlns="" xmlns:a16="http://schemas.microsoft.com/office/drawing/2014/main" val="20002"/>
                    </a:ext>
                  </a:extLst>
                </a:gridCol>
                <a:gridCol w="2241823">
                  <a:extLst>
                    <a:ext uri="{9D8B030D-6E8A-4147-A177-3AD203B41FA5}">
                      <a16:colId xmlns="" xmlns:a16="http://schemas.microsoft.com/office/drawing/2014/main" val="20003"/>
                    </a:ext>
                  </a:extLst>
                </a:gridCol>
              </a:tblGrid>
              <a:tr h="493159">
                <a:tc>
                  <a:txBody>
                    <a:bodyPr/>
                    <a:lstStyle/>
                    <a:p>
                      <a:pPr algn="l">
                        <a:defRPr sz="1800" b="0">
                          <a:solidFill>
                            <a:srgbClr val="000000"/>
                          </a:solidFill>
                        </a:defRPr>
                      </a:pPr>
                      <a:r>
                        <a:rPr sz="1400" b="1" dirty="0">
                          <a:latin typeface="+mj-lt"/>
                        </a:rPr>
                        <a:t>Name</a:t>
                      </a:r>
                    </a:p>
                  </a:txBody>
                  <a:tcPr marL="0" marR="0" marT="0" marB="0" anchor="ctr" horzOverflow="overflow">
                    <a:lnL w="25400">
                      <a:solidFill>
                        <a:srgbClr val="535353"/>
                      </a:solidFill>
                    </a:lnL>
                    <a:lnR w="12700">
                      <a:solidFill>
                        <a:srgbClr val="535353"/>
                      </a:solidFill>
                    </a:lnR>
                    <a:lnT w="25400">
                      <a:solidFill>
                        <a:srgbClr val="535353"/>
                      </a:solidFill>
                    </a:lnT>
                    <a:lnB w="25400" cap="flat" cmpd="sng" algn="ctr">
                      <a:solidFill>
                        <a:srgbClr val="535353"/>
                      </a:solidFill>
                      <a:prstDash val="solid"/>
                      <a:round/>
                      <a:headEnd type="none" w="med" len="med"/>
                      <a:tailEnd type="none" w="med" len="med"/>
                    </a:lnB>
                    <a:noFill/>
                  </a:tcPr>
                </a:tc>
                <a:tc>
                  <a:txBody>
                    <a:bodyPr/>
                    <a:lstStyle/>
                    <a:p>
                      <a:pPr algn="l">
                        <a:defRPr sz="1800" b="0">
                          <a:solidFill>
                            <a:srgbClr val="000000"/>
                          </a:solidFill>
                        </a:defRPr>
                      </a:pPr>
                      <a:r>
                        <a:rPr sz="1400" b="1" dirty="0">
                          <a:latin typeface="+mj-lt"/>
                        </a:rPr>
                        <a:t>Affiliations</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400" b="1" dirty="0">
                          <a:latin typeface="+mj-lt"/>
                        </a:rPr>
                        <a:t>Address</a:t>
                      </a:r>
                    </a:p>
                  </a:txBody>
                  <a:tcPr marL="0" marR="0" marT="0" marB="0" anchor="ctr" horzOverflow="overflow">
                    <a:lnL w="12700">
                      <a:solidFill>
                        <a:srgbClr val="535353"/>
                      </a:solidFill>
                    </a:lnL>
                    <a:lnR w="12700">
                      <a:solidFill>
                        <a:srgbClr val="535353"/>
                      </a:solidFill>
                    </a:lnR>
                    <a:lnT w="25400">
                      <a:solidFill>
                        <a:srgbClr val="535353"/>
                      </a:solidFill>
                    </a:lnT>
                    <a:lnB w="25400" cap="flat" cmpd="sng" algn="ctr">
                      <a:solidFill>
                        <a:srgbClr val="535353"/>
                      </a:solidFill>
                      <a:prstDash val="solid"/>
                      <a:round/>
                      <a:headEnd type="none" w="med" len="med"/>
                      <a:tailEnd type="none" w="med" len="med"/>
                    </a:lnB>
                    <a:noFill/>
                  </a:tcPr>
                </a:tc>
                <a:tc>
                  <a:txBody>
                    <a:bodyPr/>
                    <a:lstStyle/>
                    <a:p>
                      <a:pPr algn="l">
                        <a:defRPr sz="1800" b="0">
                          <a:solidFill>
                            <a:srgbClr val="000000"/>
                          </a:solidFill>
                        </a:defRPr>
                      </a:pPr>
                      <a:r>
                        <a:rPr lang="en-US" altLang="zh-CN" sz="1400" b="1" dirty="0" smtClean="0">
                          <a:latin typeface="+mj-lt"/>
                        </a:rPr>
                        <a:t>E</a:t>
                      </a:r>
                      <a:r>
                        <a:rPr sz="1400" b="1" dirty="0" smtClean="0">
                          <a:latin typeface="+mj-lt"/>
                        </a:rPr>
                        <a:t>mail</a:t>
                      </a:r>
                      <a:endParaRPr sz="1400" b="1" dirty="0">
                        <a:latin typeface="+mj-lt"/>
                      </a:endParaRPr>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25400">
                      <a:solidFill>
                        <a:srgbClr val="535353"/>
                      </a:solidFill>
                    </a:lnT>
                    <a:lnB w="25400" cap="flat" cmpd="sng" algn="ctr">
                      <a:solidFill>
                        <a:srgbClr val="535353"/>
                      </a:solidFill>
                      <a:prstDash val="solid"/>
                      <a:round/>
                      <a:headEnd type="none" w="med" len="med"/>
                      <a:tailEnd type="none" w="med" len="med"/>
                    </a:lnB>
                    <a:noFill/>
                  </a:tcPr>
                </a:tc>
                <a:extLst>
                  <a:ext uri="{0D108BD9-81ED-4DB2-BD59-A6C34878D82A}">
                    <a16:rowId xmlns="" xmlns:a16="http://schemas.microsoft.com/office/drawing/2014/main" val="10000"/>
                  </a:ext>
                </a:extLst>
              </a:tr>
              <a:tr h="4931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en-US" sz="1400" dirty="0" smtClean="0">
                          <a:solidFill>
                            <a:schemeClr val="tx1"/>
                          </a:solidFill>
                        </a:rPr>
                        <a:t>Boyce</a:t>
                      </a:r>
                      <a:r>
                        <a:rPr lang="en-US" sz="1400" baseline="0" dirty="0" smtClean="0">
                          <a:solidFill>
                            <a:schemeClr val="tx1"/>
                          </a:solidFill>
                        </a:rPr>
                        <a:t> Bo Yang</a:t>
                      </a:r>
                      <a:endParaRPr lang="en-US" sz="1400" dirty="0">
                        <a:solidFill>
                          <a:schemeClr val="tx1"/>
                        </a:solidFill>
                      </a:endParaRPr>
                    </a:p>
                  </a:txBody>
                  <a:tcPr marR="0" marT="0" marB="0" anchor="ctr" horzOverflow="overflow">
                    <a:lnL w="25400">
                      <a:solidFill>
                        <a:srgbClr val="535353"/>
                      </a:solidFill>
                    </a:lnL>
                    <a:lnR w="12700">
                      <a:solidFill>
                        <a:srgbClr val="535353"/>
                      </a:solidFill>
                    </a:lnR>
                    <a:lnT w="25400">
                      <a:solidFill>
                        <a:srgbClr val="535353"/>
                      </a:solidFill>
                    </a:lnT>
                    <a:lnB w="12700" cap="flat" cmpd="sng" algn="ctr">
                      <a:solidFill>
                        <a:srgbClr val="535353"/>
                      </a:solidFill>
                      <a:prstDash val="solid"/>
                      <a:round/>
                      <a:headEnd type="none" w="med" len="med"/>
                      <a:tailEnd type="none" w="med" len="med"/>
                    </a:lnB>
                    <a:noFill/>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en-US" sz="1400" dirty="0">
                          <a:solidFill>
                            <a:schemeClr val="tx1"/>
                          </a:solidFill>
                        </a:rPr>
                        <a:t>    Huawei</a:t>
                      </a:r>
                    </a:p>
                    <a:p>
                      <a:pPr algn="l">
                        <a:defRPr sz="1800"/>
                      </a:pPr>
                      <a:endParaRPr sz="1400" dirty="0">
                        <a:latin typeface="+mj-lt"/>
                      </a:endParaRPr>
                    </a:p>
                  </a:txBody>
                  <a:tcPr marL="0" marR="0" marT="0" marB="0" anchor="ctr" horzOverflow="overflow">
                    <a:lnL w="12700" cap="flat" cmpd="sng" algn="ctr">
                      <a:solidFill>
                        <a:srgbClr val="535353"/>
                      </a:solidFill>
                      <a:prstDash val="solid"/>
                      <a:round/>
                      <a:headEnd type="none" w="med" len="med"/>
                      <a:tailEnd type="none" w="med" len="med"/>
                    </a:lnL>
                    <a:lnR w="12700" cap="flat" cmpd="sng" algn="ctr">
                      <a:solidFill>
                        <a:srgbClr val="535353"/>
                      </a:solidFill>
                      <a:prstDash val="solid"/>
                      <a:round/>
                      <a:headEnd type="none" w="med" len="med"/>
                      <a:tailEnd type="none" w="med" len="med"/>
                    </a:lnR>
                    <a:lnT w="25400">
                      <a:solidFill>
                        <a:srgbClr val="535353"/>
                      </a:solidFill>
                    </a:lnT>
                    <a:lnB w="25400" cap="flat" cmpd="sng" algn="ctr">
                      <a:solidFill>
                        <a:srgbClr val="535353"/>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Nanjing, China</a:t>
                      </a:r>
                    </a:p>
                  </a:txBody>
                  <a:tcPr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25400">
                      <a:solidFill>
                        <a:srgbClr val="535353"/>
                      </a:solidFill>
                    </a:lnT>
                    <a:lnB w="12700" cap="flat" cmpd="sng" algn="ctr">
                      <a:solidFill>
                        <a:srgbClr val="535353"/>
                      </a:solidFill>
                      <a:prstDash val="solid"/>
                      <a:round/>
                      <a:headEnd type="none" w="med" len="med"/>
                      <a:tailEnd type="none" w="med" len="med"/>
                    </a:lnB>
                    <a:noFill/>
                  </a:tcPr>
                </a:tc>
                <a:tc>
                  <a:txBody>
                    <a:bodyPr/>
                    <a:lstStyle/>
                    <a:p>
                      <a:pPr algn="l"/>
                      <a:r>
                        <a:rPr lang="en-US" sz="1400" dirty="0" smtClean="0">
                          <a:latin typeface="+mj-lt"/>
                        </a:rPr>
                        <a:t> yangbo59@huawei.com</a:t>
                      </a:r>
                      <a:endParaRPr sz="1400" dirty="0">
                        <a:latin typeface="+mj-lt"/>
                      </a:endParaRPr>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254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extLst>
                  <a:ext uri="{0D108BD9-81ED-4DB2-BD59-A6C34878D82A}">
                    <a16:rowId xmlns="" xmlns:a16="http://schemas.microsoft.com/office/drawing/2014/main" val="10001"/>
                  </a:ext>
                </a:extLst>
              </a:tr>
              <a:tr h="493159">
                <a:tc>
                  <a:txBody>
                    <a:bodyPr/>
                    <a:lstStyle/>
                    <a:p>
                      <a:r>
                        <a:rPr lang="en-US" altLang="zh-CN" sz="1400" dirty="0" err="1" smtClean="0"/>
                        <a:t>Chenhe</a:t>
                      </a:r>
                      <a:r>
                        <a:rPr lang="en-US" altLang="zh-CN" sz="1400" baseline="0" dirty="0" smtClean="0"/>
                        <a:t> Ji</a:t>
                      </a:r>
                      <a:endParaRPr lang="zh-CN" altLang="en-US" sz="1400" dirty="0"/>
                    </a:p>
                  </a:txBody>
                  <a:tcPr marR="0" marT="0" marB="0" anchor="ctr" horzOverflow="overflow">
                    <a:lnL w="25400">
                      <a:solidFill>
                        <a:srgbClr val="535353"/>
                      </a:solidFill>
                    </a:lnL>
                    <a:lnR w="12700">
                      <a:solidFill>
                        <a:srgbClr val="535353"/>
                      </a:solidFill>
                    </a:lnR>
                    <a:lnT w="12700">
                      <a:solidFill>
                        <a:srgbClr val="535353"/>
                      </a:solidFill>
                    </a:lnT>
                    <a:lnB w="12700" cap="flat" cmpd="sng" algn="ctr">
                      <a:solidFill>
                        <a:srgbClr val="535353"/>
                      </a:solidFill>
                      <a:prstDash val="solid"/>
                      <a:round/>
                      <a:headEnd type="none" w="med" len="med"/>
                      <a:tailEnd type="none" w="med" len="med"/>
                    </a:lnB>
                    <a:noFill/>
                  </a:tcPr>
                </a:tc>
                <a:tc vMerge="1">
                  <a:txBody>
                    <a:bodyPr/>
                    <a:lstStyle/>
                    <a:p>
                      <a:pPr algn="l">
                        <a:defRPr sz="1800"/>
                      </a:pPr>
                      <a:endParaRPr sz="1400" dirty="0">
                        <a:latin typeface="+mj-lt"/>
                      </a:endParaRPr>
                    </a:p>
                  </a:txBody>
                  <a:tcPr marL="0"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12700">
                      <a:solidFill>
                        <a:srgbClr val="535353"/>
                      </a:solidFill>
                    </a:lnT>
                    <a:lnB w="12700">
                      <a:solidFill>
                        <a:srgbClr val="535353"/>
                      </a:solidFill>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Nanjing, China</a:t>
                      </a:r>
                    </a:p>
                  </a:txBody>
                  <a:tcPr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12700" cap="flat" cmpd="sng" algn="ctr">
                      <a:solidFill>
                        <a:srgbClr val="535353"/>
                      </a:solidFill>
                      <a:prstDash val="solid"/>
                      <a:round/>
                      <a:headEnd type="none" w="med" len="med"/>
                      <a:tailEnd type="none" w="med" len="med"/>
                    </a:lnT>
                    <a:lnB w="12700">
                      <a:solidFill>
                        <a:srgbClr val="535353"/>
                      </a:solidFill>
                    </a:lnB>
                    <a:noFill/>
                  </a:tcPr>
                </a:tc>
                <a:tc>
                  <a:txBody>
                    <a:bodyPr/>
                    <a:lstStyle/>
                    <a:p>
                      <a:r>
                        <a:rPr lang="en-US" altLang="zh-CN" sz="1400" dirty="0" smtClean="0"/>
                        <a:t>jichenhe@huawei.com</a:t>
                      </a:r>
                      <a:endParaRPr lang="zh-CN" altLang="en-US" sz="1400" dirty="0"/>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extLst>
                  <a:ext uri="{0D108BD9-81ED-4DB2-BD59-A6C34878D82A}">
                    <a16:rowId xmlns="" xmlns:a16="http://schemas.microsoft.com/office/drawing/2014/main" val="10002"/>
                  </a:ext>
                </a:extLst>
              </a:tr>
              <a:tr h="493159">
                <a:tc>
                  <a:txBody>
                    <a:bodyPr/>
                    <a:lstStyle/>
                    <a:p>
                      <a:pPr algn="l"/>
                      <a:r>
                        <a:rPr lang="en-US" altLang="zh-CN" sz="1400" kern="1200" dirty="0" smtClean="0">
                          <a:solidFill>
                            <a:schemeClr val="tx1"/>
                          </a:solidFill>
                          <a:latin typeface="+mn-lt"/>
                          <a:ea typeface="+mn-ea"/>
                          <a:cs typeface="+mn-cs"/>
                        </a:rPr>
                        <a:t>Lily </a:t>
                      </a:r>
                      <a:r>
                        <a:rPr lang="en-US" altLang="zh-CN" sz="1400" kern="1200" dirty="0" err="1" smtClean="0">
                          <a:solidFill>
                            <a:schemeClr val="tx1"/>
                          </a:solidFill>
                          <a:latin typeface="+mn-lt"/>
                          <a:ea typeface="+mn-ea"/>
                          <a:cs typeface="+mn-cs"/>
                        </a:rPr>
                        <a:t>Yunping</a:t>
                      </a:r>
                      <a:r>
                        <a:rPr lang="en-US" altLang="zh-CN" sz="1400" kern="1200" dirty="0" smtClean="0">
                          <a:solidFill>
                            <a:schemeClr val="tx1"/>
                          </a:solidFill>
                          <a:latin typeface="+mn-lt"/>
                          <a:ea typeface="+mn-ea"/>
                          <a:cs typeface="+mn-cs"/>
                        </a:rPr>
                        <a:t>  </a:t>
                      </a:r>
                      <a:r>
                        <a:rPr lang="en-US" altLang="zh-CN" sz="1400" kern="1200" dirty="0" err="1" smtClean="0">
                          <a:solidFill>
                            <a:schemeClr val="tx1"/>
                          </a:solidFill>
                          <a:latin typeface="+mn-lt"/>
                          <a:ea typeface="+mn-ea"/>
                          <a:cs typeface="+mn-cs"/>
                        </a:rPr>
                        <a:t>Lyu</a:t>
                      </a:r>
                      <a:endParaRPr lang="en-US" altLang="zh-CN" sz="1400" kern="1200" dirty="0">
                        <a:solidFill>
                          <a:schemeClr val="tx1"/>
                        </a:solidFill>
                        <a:latin typeface="+mn-lt"/>
                        <a:ea typeface="+mn-ea"/>
                        <a:cs typeface="+mn-cs"/>
                      </a:endParaRPr>
                    </a:p>
                  </a:txBody>
                  <a:tcPr marR="0" marT="0" marB="0" anchor="ctr" horzOverflow="overflow">
                    <a:lnL w="25400">
                      <a:solidFill>
                        <a:srgbClr val="535353"/>
                      </a:solidFill>
                    </a:lnL>
                    <a:lnR w="12700">
                      <a:solidFill>
                        <a:srgbClr val="535353"/>
                      </a:solidFill>
                    </a:lnR>
                    <a:lnT w="12700" cap="flat" cmpd="sng" algn="ctr">
                      <a:solidFill>
                        <a:srgbClr val="535353"/>
                      </a:solidFill>
                      <a:prstDash val="solid"/>
                      <a:round/>
                      <a:headEnd type="none" w="med" len="med"/>
                      <a:tailEnd type="none" w="med" len="med"/>
                    </a:lnT>
                    <a:lnB w="12700">
                      <a:solidFill>
                        <a:srgbClr val="535353"/>
                      </a:solidFill>
                    </a:lnB>
                    <a:noFill/>
                  </a:tcPr>
                </a:tc>
                <a:tc vMerge="1">
                  <a:txBody>
                    <a:bodyPr/>
                    <a:lstStyle/>
                    <a:p>
                      <a:pPr algn="l"/>
                      <a:endParaRPr sz="1400" dirty="0">
                        <a:latin typeface="+mj-lt"/>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r>
                        <a:rPr lang="en-US" altLang="zh-CN" sz="1400" dirty="0" smtClean="0"/>
                        <a:t>Nanjing, China</a:t>
                      </a:r>
                    </a:p>
                  </a:txBody>
                  <a:tcPr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12700" cap="flat" cmpd="sng" algn="ctr">
                      <a:solidFill>
                        <a:srgbClr val="535353"/>
                      </a:solidFill>
                      <a:prstDash val="solid"/>
                      <a:round/>
                      <a:headEnd type="none" w="med" len="med"/>
                      <a:tailEnd type="none" w="med" len="med"/>
                    </a:lnT>
                    <a:lnB w="12700">
                      <a:solidFill>
                        <a:srgbClr val="535353"/>
                      </a:solidFill>
                    </a:lnB>
                    <a:noFill/>
                  </a:tcPr>
                </a:tc>
                <a:tc>
                  <a:txBody>
                    <a:bodyPr/>
                    <a:lstStyle/>
                    <a:p>
                      <a:pPr algn="l">
                        <a:defRPr sz="1800"/>
                      </a:pPr>
                      <a:r>
                        <a:rPr lang="en-US" sz="1400" dirty="0" smtClean="0">
                          <a:latin typeface="+mj-lt"/>
                        </a:rPr>
                        <a:t> lvyunping@huawei.com</a:t>
                      </a:r>
                      <a:endParaRPr sz="1400" dirty="0">
                        <a:latin typeface="+mj-lt"/>
                      </a:endParaRPr>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extLst>
                  <a:ext uri="{0D108BD9-81ED-4DB2-BD59-A6C34878D82A}">
                    <a16:rowId xmlns="" xmlns:a16="http://schemas.microsoft.com/office/drawing/2014/main" val="10003"/>
                  </a:ext>
                </a:extLst>
              </a:tr>
              <a:tr h="493159">
                <a:tc>
                  <a:txBody>
                    <a:bodyPr/>
                    <a:lstStyle/>
                    <a:p>
                      <a:r>
                        <a:rPr lang="en-US" altLang="zh-CN" sz="1400" dirty="0" smtClean="0"/>
                        <a:t>Wayne Wei </a:t>
                      </a:r>
                      <a:r>
                        <a:rPr lang="en-US" altLang="zh-CN" sz="1400" dirty="0" err="1" smtClean="0"/>
                        <a:t>Qiu</a:t>
                      </a:r>
                      <a:endParaRPr lang="zh-CN" altLang="en-US" sz="1400" dirty="0"/>
                    </a:p>
                  </a:txBody>
                  <a:tcPr marR="0" marT="0" marB="0" anchor="ctr" horzOverflow="overflow">
                    <a:lnL w="25400">
                      <a:solidFill>
                        <a:srgbClr val="535353"/>
                      </a:solidFill>
                    </a:lnL>
                    <a:lnR w="12700">
                      <a:solidFill>
                        <a:srgbClr val="535353"/>
                      </a:solidFill>
                    </a:lnR>
                    <a:lnT w="12700" cap="flat" cmpd="sng" algn="ctr">
                      <a:solidFill>
                        <a:srgbClr val="535353"/>
                      </a:solidFill>
                      <a:prstDash val="solid"/>
                      <a:round/>
                      <a:headEnd type="none" w="med" len="med"/>
                      <a:tailEnd type="none" w="med" len="med"/>
                    </a:lnT>
                    <a:lnB w="25400">
                      <a:solidFill>
                        <a:srgbClr val="535353"/>
                      </a:solidFill>
                    </a:lnB>
                    <a:noFill/>
                  </a:tcPr>
                </a:tc>
                <a:tc vMerge="1">
                  <a:txBody>
                    <a:bodyPr/>
                    <a:lstStyle/>
                    <a:p>
                      <a:pPr algn="l"/>
                      <a:endParaRPr sz="1400" dirty="0">
                        <a:latin typeface="+mj-lt"/>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Nanjing, China</a:t>
                      </a:r>
                    </a:p>
                  </a:txBody>
                  <a:tcPr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12700">
                      <a:solidFill>
                        <a:srgbClr val="535353"/>
                      </a:solidFill>
                    </a:lnT>
                    <a:lnB w="25400">
                      <a:solidFill>
                        <a:srgbClr val="535353"/>
                      </a:solidFill>
                    </a:lnB>
                    <a:noFill/>
                  </a:tcPr>
                </a:tc>
                <a:tc>
                  <a:txBody>
                    <a:bodyPr/>
                    <a:lstStyle/>
                    <a:p>
                      <a:r>
                        <a:rPr lang="en-US" altLang="zh-CN" sz="1400" dirty="0" smtClean="0"/>
                        <a:t>wayne.qiuwei@huawei.com</a:t>
                      </a:r>
                      <a:endParaRPr lang="zh-CN" altLang="en-US" sz="1400" dirty="0"/>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12700" cap="flat" cmpd="sng" algn="ctr">
                      <a:solidFill>
                        <a:srgbClr val="535353"/>
                      </a:solidFill>
                      <a:prstDash val="solid"/>
                      <a:round/>
                      <a:headEnd type="none" w="med" len="med"/>
                      <a:tailEnd type="none" w="med" len="med"/>
                    </a:lnT>
                    <a:lnB w="25400">
                      <a:solidFill>
                        <a:srgbClr val="535353"/>
                      </a:solidFill>
                    </a:lnB>
                    <a:noFill/>
                  </a:tcPr>
                </a:tc>
                <a:extLst>
                  <a:ext uri="{0D108BD9-81ED-4DB2-BD59-A6C34878D82A}">
                    <a16:rowId xmlns="" xmlns:a16="http://schemas.microsoft.com/office/drawing/2014/main" val="10004"/>
                  </a:ext>
                </a:extLst>
              </a:tr>
            </a:tbl>
          </a:graphicData>
        </a:graphic>
      </p:graphicFrame>
      <p:sp>
        <p:nvSpPr>
          <p:cNvPr id="3" name="日期占位符 2"/>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ltLang="zh-CN" dirty="0"/>
              <a:t>Straw </a:t>
            </a:r>
            <a:r>
              <a:rPr lang="en-US" altLang="zh-CN" dirty="0" smtClean="0"/>
              <a:t>Poll 2 </a:t>
            </a:r>
            <a:endParaRPr lang="zh-CN" altLang="en-US" dirty="0"/>
          </a:p>
        </p:txBody>
      </p:sp>
      <p:sp>
        <p:nvSpPr>
          <p:cNvPr id="3" name="Content Placeholder 2"/>
          <p:cNvSpPr>
            <a:spLocks noGrp="1"/>
          </p:cNvSpPr>
          <p:nvPr>
            <p:ph idx="1"/>
          </p:nvPr>
        </p:nvSpPr>
        <p:spPr>
          <a:xfrm>
            <a:off x="771525" y="1772816"/>
            <a:ext cx="7772400" cy="4114800"/>
          </a:xfrm>
        </p:spPr>
        <p:txBody>
          <a:bodyPr/>
          <a:lstStyle/>
          <a:p>
            <a:r>
              <a:rPr lang="en-US" altLang="zh-CN" sz="2000" dirty="0" smtClean="0"/>
              <a:t>Do you agree that 11be classifies </a:t>
            </a:r>
            <a:r>
              <a:rPr lang="en-US" altLang="zh-CN" sz="2000" dirty="0"/>
              <a:t>low latency </a:t>
            </a:r>
            <a:r>
              <a:rPr lang="en-US" altLang="zh-CN" sz="2000" dirty="0" smtClean="0"/>
              <a:t>traffic </a:t>
            </a:r>
            <a:r>
              <a:rPr lang="en-US" altLang="zh-CN" sz="2000" dirty="0"/>
              <a:t>into </a:t>
            </a:r>
            <a:r>
              <a:rPr lang="en-US" altLang="zh-CN" sz="2000" dirty="0" smtClean="0"/>
              <a:t>the following two types. </a:t>
            </a:r>
            <a:endParaRPr lang="en-US" altLang="zh-CN" sz="2000" dirty="0"/>
          </a:p>
          <a:p>
            <a:pPr lvl="1"/>
            <a:r>
              <a:rPr lang="en-US" altLang="zh-CN" sz="1600" dirty="0"/>
              <a:t>Type 1: </a:t>
            </a:r>
            <a:r>
              <a:rPr lang="en-US" altLang="zh-CN" sz="1600" dirty="0" smtClean="0"/>
              <a:t>low latency traffic </a:t>
            </a:r>
            <a:r>
              <a:rPr lang="en-US" altLang="zh-CN" sz="1600" dirty="0"/>
              <a:t>with low data </a:t>
            </a:r>
            <a:r>
              <a:rPr lang="en-US" altLang="zh-CN" sz="1600" dirty="0" smtClean="0"/>
              <a:t>rate</a:t>
            </a:r>
          </a:p>
          <a:p>
            <a:pPr lvl="1"/>
            <a:r>
              <a:rPr lang="en-US" altLang="zh-CN" sz="1600" dirty="0" smtClean="0"/>
              <a:t>Type 2: low latency traffic with high data rate</a:t>
            </a:r>
          </a:p>
          <a:p>
            <a:r>
              <a:rPr lang="en-US" altLang="zh-CN" sz="2000" dirty="0" smtClean="0"/>
              <a:t>Note:</a:t>
            </a:r>
          </a:p>
          <a:p>
            <a:pPr lvl="1"/>
            <a:r>
              <a:rPr lang="en-US" altLang="zh-CN" sz="1600" dirty="0"/>
              <a:t>The exact </a:t>
            </a:r>
            <a:r>
              <a:rPr lang="en-US" altLang="zh-CN" sz="1600" dirty="0" smtClean="0"/>
              <a:t>definitions </a:t>
            </a:r>
            <a:r>
              <a:rPr lang="en-US" altLang="zh-CN" sz="1600" dirty="0"/>
              <a:t>of low data rate </a:t>
            </a:r>
            <a:r>
              <a:rPr lang="en-US" altLang="zh-CN" sz="1600" dirty="0" smtClean="0"/>
              <a:t>and high data rate are </a:t>
            </a:r>
            <a:r>
              <a:rPr lang="en-US" altLang="zh-CN" sz="1600" dirty="0"/>
              <a:t>TBD</a:t>
            </a:r>
          </a:p>
          <a:p>
            <a:pPr marL="0" indent="0">
              <a:buNone/>
            </a:pPr>
            <a:r>
              <a:rPr lang="en-US" altLang="zh-CN" sz="2000" dirty="0" smtClean="0"/>
              <a:t>Y/N/A</a:t>
            </a:r>
            <a:endParaRPr lang="en-US" altLang="zh-CN" sz="2000" dirty="0"/>
          </a:p>
          <a:p>
            <a:endParaRPr lang="en-US" altLang="zh-CN" sz="2000" dirty="0"/>
          </a:p>
          <a:p>
            <a:endParaRPr lang="zh-CN" altLang="en-US" dirty="0"/>
          </a:p>
        </p:txBody>
      </p:sp>
      <p:sp>
        <p:nvSpPr>
          <p:cNvPr id="4" name="Footer Placeholder 3"/>
          <p:cNvSpPr>
            <a:spLocks noGrp="1"/>
          </p:cNvSpPr>
          <p:nvPr>
            <p:ph type="ftr" sz="quarter" idx="11"/>
          </p:nvPr>
        </p:nvSpPr>
        <p:spPr>
          <a:xfrm>
            <a:off x="7234271" y="6475413"/>
            <a:ext cx="1309654" cy="184666"/>
          </a:xfrm>
        </p:spPr>
        <p:txBody>
          <a:bodyPr/>
          <a:lstStyle/>
          <a:p>
            <a:pPr>
              <a:defRPr/>
            </a:pPr>
            <a:r>
              <a:rPr lang="en-GB" smtClean="0"/>
              <a:t>Boyce Yangbo, Huawei</a:t>
            </a:r>
            <a:endParaRPr lang="en-GB" dirty="0"/>
          </a:p>
        </p:txBody>
      </p:sp>
      <p:sp>
        <p:nvSpPr>
          <p:cNvPr id="5" name="Slide Number Placeholder 4"/>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7" name="日期占位符 6"/>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2689054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ltLang="zh-CN" dirty="0"/>
              <a:t>Straw </a:t>
            </a:r>
            <a:r>
              <a:rPr lang="en-US" altLang="zh-CN" dirty="0" smtClean="0"/>
              <a:t>Poll </a:t>
            </a:r>
            <a:r>
              <a:rPr lang="en-US" altLang="zh-CN" dirty="0"/>
              <a:t>3</a:t>
            </a:r>
            <a:r>
              <a:rPr lang="en-US" altLang="zh-CN" dirty="0" smtClean="0"/>
              <a:t> </a:t>
            </a:r>
            <a:endParaRPr lang="zh-CN" altLang="en-US" dirty="0"/>
          </a:p>
        </p:txBody>
      </p:sp>
      <p:sp>
        <p:nvSpPr>
          <p:cNvPr id="3" name="Content Placeholder 2"/>
          <p:cNvSpPr>
            <a:spLocks noGrp="1"/>
          </p:cNvSpPr>
          <p:nvPr>
            <p:ph idx="1"/>
          </p:nvPr>
        </p:nvSpPr>
        <p:spPr>
          <a:xfrm>
            <a:off x="771525" y="1772816"/>
            <a:ext cx="7772400" cy="4114800"/>
          </a:xfrm>
        </p:spPr>
        <p:txBody>
          <a:bodyPr/>
          <a:lstStyle/>
          <a:p>
            <a:r>
              <a:rPr lang="en-US" altLang="zh-CN" sz="2000" dirty="0" smtClean="0"/>
              <a:t>Which option do you support in 11be: </a:t>
            </a:r>
            <a:endParaRPr lang="en-US" altLang="zh-CN" sz="2000" dirty="0"/>
          </a:p>
          <a:p>
            <a:pPr lvl="1">
              <a:spcAft>
                <a:spcPts val="450"/>
              </a:spcAft>
              <a:buFont typeface="Arial" panose="020B0604020202020204" pitchFamily="34" charset="0"/>
              <a:buChar char="•"/>
            </a:pPr>
            <a:r>
              <a:rPr lang="en-US" altLang="zh-CN" sz="1600" dirty="0" smtClean="0"/>
              <a:t>Option </a:t>
            </a:r>
            <a:r>
              <a:rPr lang="en-US" altLang="zh-CN" sz="1600" dirty="0"/>
              <a:t>1: EHT STAs mandatorily support low latency feature without further classification</a:t>
            </a:r>
          </a:p>
          <a:p>
            <a:pPr lvl="1">
              <a:spcAft>
                <a:spcPts val="450"/>
              </a:spcAft>
              <a:buFont typeface="Arial" panose="020B0604020202020204" pitchFamily="34" charset="0"/>
              <a:buChar char="•"/>
            </a:pPr>
            <a:r>
              <a:rPr lang="en-US" altLang="zh-CN" sz="1600" dirty="0" smtClean="0"/>
              <a:t>Option </a:t>
            </a:r>
            <a:r>
              <a:rPr lang="en-US" altLang="zh-CN" sz="1600" dirty="0"/>
              <a:t>2: EHT STAs mandatorily support low latency feature for Type 1 traffic and optionally for Type 2 traffic</a:t>
            </a:r>
          </a:p>
          <a:p>
            <a:pPr lvl="1">
              <a:spcAft>
                <a:spcPts val="450"/>
              </a:spcAft>
              <a:buFont typeface="Arial" panose="020B0604020202020204" pitchFamily="34" charset="0"/>
              <a:buChar char="•"/>
            </a:pPr>
            <a:r>
              <a:rPr lang="en-US" altLang="zh-CN" sz="1600" dirty="0" smtClean="0"/>
              <a:t>Option </a:t>
            </a:r>
            <a:r>
              <a:rPr lang="en-US" altLang="zh-CN" sz="1600" dirty="0"/>
              <a:t>3: EHT STAs optionally support low latency feature for both Type 1 and Type 2. The support for Type 1 traffic and Type 2 traffic are announced separately (e.g. using different capability fields)</a:t>
            </a:r>
          </a:p>
          <a:p>
            <a:pPr lvl="1">
              <a:spcAft>
                <a:spcPts val="450"/>
              </a:spcAft>
              <a:buFont typeface="Arial" panose="020B0604020202020204" pitchFamily="34" charset="0"/>
              <a:buChar char="•"/>
            </a:pPr>
            <a:r>
              <a:rPr lang="en-US" altLang="zh-CN" sz="1600" dirty="0" smtClean="0"/>
              <a:t>Option </a:t>
            </a:r>
            <a:r>
              <a:rPr lang="en-US" altLang="zh-CN" sz="1600" dirty="0"/>
              <a:t>4: EHT STAs optionally support low latency feature without further </a:t>
            </a:r>
            <a:r>
              <a:rPr lang="en-US" altLang="zh-CN" sz="1600" dirty="0" smtClean="0"/>
              <a:t>classification</a:t>
            </a:r>
          </a:p>
          <a:p>
            <a:pPr lvl="1">
              <a:spcAft>
                <a:spcPts val="450"/>
              </a:spcAft>
              <a:buFont typeface="Arial" panose="020B0604020202020204" pitchFamily="34" charset="0"/>
              <a:buChar char="•"/>
            </a:pPr>
            <a:r>
              <a:rPr lang="en-US" altLang="zh-CN" sz="1600" dirty="0" smtClean="0"/>
              <a:t>Option 5: None of above</a:t>
            </a:r>
            <a:endParaRPr lang="en-US" altLang="zh-CN" sz="1600" dirty="0"/>
          </a:p>
          <a:p>
            <a:pPr marL="0" indent="0">
              <a:buNone/>
            </a:pPr>
            <a:endParaRPr lang="en-US" altLang="zh-CN" sz="2000" dirty="0" smtClean="0"/>
          </a:p>
          <a:p>
            <a:endParaRPr lang="en-US" altLang="zh-CN" sz="2000" dirty="0"/>
          </a:p>
          <a:p>
            <a:endParaRPr lang="zh-CN" altLang="en-US" dirty="0"/>
          </a:p>
        </p:txBody>
      </p:sp>
      <p:sp>
        <p:nvSpPr>
          <p:cNvPr id="4" name="Footer Placeholder 3"/>
          <p:cNvSpPr>
            <a:spLocks noGrp="1"/>
          </p:cNvSpPr>
          <p:nvPr>
            <p:ph type="ftr" sz="quarter" idx="11"/>
          </p:nvPr>
        </p:nvSpPr>
        <p:spPr>
          <a:xfrm>
            <a:off x="7234271" y="6475413"/>
            <a:ext cx="1309654" cy="184666"/>
          </a:xfrm>
        </p:spPr>
        <p:txBody>
          <a:bodyPr/>
          <a:lstStyle/>
          <a:p>
            <a:pPr>
              <a:defRPr/>
            </a:pPr>
            <a:r>
              <a:rPr lang="en-GB" smtClean="0"/>
              <a:t>Boyce Yangbo, Huawei</a:t>
            </a:r>
            <a:endParaRPr lang="en-GB" dirty="0"/>
          </a:p>
        </p:txBody>
      </p:sp>
      <p:sp>
        <p:nvSpPr>
          <p:cNvPr id="5" name="Slide Number Placeholder 4"/>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7" name="日期占位符 6"/>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2637065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ltLang="zh-CN" dirty="0"/>
              <a:t>Straw </a:t>
            </a:r>
            <a:r>
              <a:rPr lang="en-US" altLang="zh-CN" dirty="0" smtClean="0"/>
              <a:t>Poll </a:t>
            </a:r>
            <a:r>
              <a:rPr lang="en-US" altLang="zh-CN" dirty="0"/>
              <a:t>4</a:t>
            </a:r>
            <a:r>
              <a:rPr lang="en-US" altLang="zh-CN" dirty="0" smtClean="0"/>
              <a:t> </a:t>
            </a:r>
            <a:endParaRPr lang="zh-CN" altLang="en-US" dirty="0"/>
          </a:p>
        </p:txBody>
      </p:sp>
      <p:sp>
        <p:nvSpPr>
          <p:cNvPr id="3" name="Content Placeholder 2"/>
          <p:cNvSpPr>
            <a:spLocks noGrp="1"/>
          </p:cNvSpPr>
          <p:nvPr>
            <p:ph idx="1"/>
          </p:nvPr>
        </p:nvSpPr>
        <p:spPr>
          <a:xfrm>
            <a:off x="771525" y="1772816"/>
            <a:ext cx="7772400" cy="4114800"/>
          </a:xfrm>
        </p:spPr>
        <p:txBody>
          <a:bodyPr/>
          <a:lstStyle/>
          <a:p>
            <a:r>
              <a:rPr lang="en-US" altLang="zh-CN" sz="2000" dirty="0" smtClean="0"/>
              <a:t>Do </a:t>
            </a:r>
            <a:r>
              <a:rPr lang="en-US" altLang="zh-CN" sz="2000" dirty="0"/>
              <a:t>you agree that 11be introduce a </a:t>
            </a:r>
            <a:r>
              <a:rPr lang="en-US" altLang="zh-CN" sz="2000" dirty="0" smtClean="0"/>
              <a:t>reserved period </a:t>
            </a:r>
            <a:r>
              <a:rPr lang="en-US" altLang="zh-CN" sz="2000" dirty="0"/>
              <a:t>as follows: </a:t>
            </a:r>
          </a:p>
          <a:p>
            <a:pPr lvl="1"/>
            <a:r>
              <a:rPr lang="en-US" altLang="zh-CN" sz="1600" dirty="0"/>
              <a:t>For </a:t>
            </a:r>
            <a:r>
              <a:rPr lang="en-US" altLang="zh-CN" sz="1600" dirty="0" smtClean="0"/>
              <a:t>STAs </a:t>
            </a:r>
            <a:r>
              <a:rPr lang="en-US" altLang="zh-CN" sz="1600" dirty="0"/>
              <a:t>supporting this mechanism, specified traffics have higher priority to transmit on reserved resources</a:t>
            </a:r>
          </a:p>
          <a:p>
            <a:endParaRPr lang="en-US" altLang="zh-CN" sz="2000" dirty="0"/>
          </a:p>
          <a:p>
            <a:pPr marL="0" indent="0">
              <a:buNone/>
            </a:pPr>
            <a:endParaRPr lang="en-US" altLang="zh-CN" sz="2000" dirty="0" smtClean="0"/>
          </a:p>
          <a:p>
            <a:pPr marL="0" indent="0">
              <a:buNone/>
            </a:pPr>
            <a:r>
              <a:rPr lang="en-US" altLang="zh-CN" sz="2000" dirty="0" smtClean="0"/>
              <a:t>Y/N/A</a:t>
            </a:r>
            <a:endParaRPr lang="en-US" altLang="zh-CN" sz="2000" dirty="0"/>
          </a:p>
          <a:p>
            <a:endParaRPr lang="en-US" altLang="zh-CN" sz="2000" dirty="0"/>
          </a:p>
          <a:p>
            <a:endParaRPr lang="zh-CN" altLang="en-US" dirty="0"/>
          </a:p>
        </p:txBody>
      </p:sp>
      <p:sp>
        <p:nvSpPr>
          <p:cNvPr id="4" name="Footer Placeholder 3"/>
          <p:cNvSpPr>
            <a:spLocks noGrp="1"/>
          </p:cNvSpPr>
          <p:nvPr>
            <p:ph type="ftr" sz="quarter" idx="11"/>
          </p:nvPr>
        </p:nvSpPr>
        <p:spPr>
          <a:xfrm>
            <a:off x="7234271" y="6475413"/>
            <a:ext cx="1309654" cy="184666"/>
          </a:xfrm>
        </p:spPr>
        <p:txBody>
          <a:bodyPr/>
          <a:lstStyle/>
          <a:p>
            <a:pPr>
              <a:defRPr/>
            </a:pPr>
            <a:r>
              <a:rPr lang="en-GB" smtClean="0"/>
              <a:t>Boyce Yangbo, Huawei</a:t>
            </a:r>
            <a:endParaRPr lang="en-GB" dirty="0"/>
          </a:p>
        </p:txBody>
      </p:sp>
      <p:sp>
        <p:nvSpPr>
          <p:cNvPr id="5" name="Slide Number Placeholder 4"/>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7" name="日期占位符 6"/>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6622264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7772400" cy="1066800"/>
          </a:xfrm>
        </p:spPr>
        <p:txBody>
          <a:bodyPr/>
          <a:lstStyle/>
          <a:p>
            <a:r>
              <a:rPr lang="en-US" altLang="zh-CN" dirty="0"/>
              <a:t>References</a:t>
            </a:r>
            <a:endParaRPr lang="zh-CN" altLang="en-US" dirty="0"/>
          </a:p>
        </p:txBody>
      </p:sp>
      <p:sp>
        <p:nvSpPr>
          <p:cNvPr id="6" name="Content Placeholder 5"/>
          <p:cNvSpPr>
            <a:spLocks noGrp="1"/>
          </p:cNvSpPr>
          <p:nvPr>
            <p:ph idx="1"/>
          </p:nvPr>
        </p:nvSpPr>
        <p:spPr>
          <a:xfrm>
            <a:off x="323528" y="1812994"/>
            <a:ext cx="8712968" cy="4114800"/>
          </a:xfrm>
        </p:spPr>
        <p:txBody>
          <a:bodyPr/>
          <a:lstStyle/>
          <a:p>
            <a:r>
              <a:rPr lang="en-US" sz="1600" dirty="0" smtClean="0"/>
              <a:t>[1] 11-20-1355-05-00be-access-mechanisms-to-meet-the-requirements-of-low-latency-traffics</a:t>
            </a:r>
          </a:p>
          <a:p>
            <a:r>
              <a:rPr lang="en-US" sz="1600" dirty="0" smtClean="0"/>
              <a:t>[</a:t>
            </a:r>
            <a:r>
              <a:rPr lang="en-US" sz="1600" dirty="0"/>
              <a:t>2] 11-20-1046-08-00be-prioritized-edca-channel-access-slot-management</a:t>
            </a:r>
            <a:endParaRPr lang="en-US" sz="1600" dirty="0" smtClean="0"/>
          </a:p>
          <a:p>
            <a:r>
              <a:rPr lang="en-US" sz="1600" dirty="0" smtClean="0"/>
              <a:t>[</a:t>
            </a:r>
            <a:r>
              <a:rPr lang="en-US" sz="1600" dirty="0"/>
              <a:t>3] 11-20-1350-00-00be-enhancements-for-qos-and-low-latency-in-802-11be-r1</a:t>
            </a:r>
            <a:endParaRPr lang="en-US" sz="1600" dirty="0" smtClean="0"/>
          </a:p>
          <a:p>
            <a:r>
              <a:rPr lang="en-US" sz="1600" dirty="0" smtClean="0"/>
              <a:t>[</a:t>
            </a:r>
            <a:r>
              <a:rPr lang="en-US" sz="1600" dirty="0"/>
              <a:t>4</a:t>
            </a:r>
            <a:r>
              <a:rPr lang="en-US" sz="1600" dirty="0" smtClean="0"/>
              <a:t>] 11-18-2009-06-0rta-rta-report-draft</a:t>
            </a:r>
            <a:endParaRPr lang="en-US" sz="1600" dirty="0"/>
          </a:p>
        </p:txBody>
      </p:sp>
      <p:sp>
        <p:nvSpPr>
          <p:cNvPr id="3" name="Footer Placeholder 2"/>
          <p:cNvSpPr>
            <a:spLocks noGrp="1"/>
          </p:cNvSpPr>
          <p:nvPr>
            <p:ph type="ftr" sz="quarter" idx="11"/>
          </p:nvPr>
        </p:nvSpPr>
        <p:spPr>
          <a:xfrm>
            <a:off x="7234271" y="6475413"/>
            <a:ext cx="1309654" cy="184666"/>
          </a:xfrm>
        </p:spPr>
        <p:txBody>
          <a:bodyPr/>
          <a:lstStyle/>
          <a:p>
            <a:pPr>
              <a:defRPr/>
            </a:pPr>
            <a:r>
              <a:rPr lang="en-GB" smtClean="0"/>
              <a:t>Boyce Yangbo, Huawei</a:t>
            </a:r>
            <a:endParaRPr lang="en-GB"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GB" altLang="en-US"/>
              <a:t>Slide </a:t>
            </a:r>
            <a:fld id="{32E413AC-0033-4B91-B3E5-414687900E6A}" type="slidenum">
              <a:rPr lang="en-GB" altLang="en-US" smtClean="0"/>
              <a:pPr>
                <a:defRPr/>
              </a:pPr>
              <a:t>13</a:t>
            </a:fld>
            <a:endParaRPr lang="en-GB" altLang="en-US"/>
          </a:p>
        </p:txBody>
      </p:sp>
      <p:sp>
        <p:nvSpPr>
          <p:cNvPr id="7" name="日期占位符 6"/>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1214083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GB" smtClean="0"/>
              <a:t>Slide </a:t>
            </a:r>
            <a:fld id="{440F5867-744E-4AA6-B0ED-4C44D2DFBB7B}" type="slidenum">
              <a:rPr lang="en-GB" smtClean="0"/>
              <a:pPr/>
              <a:t>2</a:t>
            </a:fld>
            <a:endParaRPr lang="en-GB" dirty="0"/>
          </a:p>
        </p:txBody>
      </p:sp>
      <p:sp>
        <p:nvSpPr>
          <p:cNvPr id="12" name="页脚占位符 11"/>
          <p:cNvSpPr>
            <a:spLocks noGrp="1"/>
          </p:cNvSpPr>
          <p:nvPr>
            <p:ph type="ftr" sz="quarter" idx="11"/>
          </p:nvPr>
        </p:nvSpPr>
        <p:spPr>
          <a:xfrm>
            <a:off x="7088655" y="6475413"/>
            <a:ext cx="1455270" cy="184666"/>
          </a:xfrm>
        </p:spPr>
        <p:txBody>
          <a:bodyPr/>
          <a:lstStyle/>
          <a:p>
            <a:pPr>
              <a:defRPr/>
            </a:pPr>
            <a:r>
              <a:rPr lang="en-GB" smtClean="0"/>
              <a:t>B</a:t>
            </a:r>
            <a:r>
              <a:rPr lang="en-US" altLang="zh-CN" smtClean="0"/>
              <a:t>oyce Yangbo</a:t>
            </a:r>
            <a:r>
              <a:rPr lang="en-GB" smtClean="0"/>
              <a:t>, Huawei</a:t>
            </a:r>
            <a:endParaRPr lang="en-GB" dirty="0"/>
          </a:p>
        </p:txBody>
      </p:sp>
      <p:sp>
        <p:nvSpPr>
          <p:cNvPr id="13" name="日期占位符 12"/>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
        <p:nvSpPr>
          <p:cNvPr id="6" name="文本框 5"/>
          <p:cNvSpPr txBox="1"/>
          <p:nvPr/>
        </p:nvSpPr>
        <p:spPr>
          <a:xfrm>
            <a:off x="611560" y="1916832"/>
            <a:ext cx="7992888" cy="2616101"/>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US" altLang="zh-CN" sz="1800" dirty="0" smtClean="0"/>
              <a:t>The group has agreed to define a mechanism that differentiates low latency traffic from regular traffic and prioritizes transmission of low latency traffic in R1 [Motion 135, #SP225]</a:t>
            </a:r>
          </a:p>
          <a:p>
            <a:pPr marL="285750" indent="-285750">
              <a:spcBef>
                <a:spcPts val="600"/>
              </a:spcBef>
              <a:spcAft>
                <a:spcPts val="600"/>
              </a:spcAft>
              <a:buFont typeface="Arial" panose="020B0604020202020204" pitchFamily="34" charset="0"/>
              <a:buChar char="•"/>
            </a:pPr>
            <a:r>
              <a:rPr lang="en-US" altLang="zh-CN" sz="1800" dirty="0" smtClean="0"/>
              <a:t>Many contributions are trying to provided prioritized transmission by allocating restricted access periods where low latency traffic has higher priority to transmit [1][2][3].</a:t>
            </a:r>
          </a:p>
          <a:p>
            <a:pPr marL="285750" indent="-285750">
              <a:spcBef>
                <a:spcPts val="600"/>
              </a:spcBef>
              <a:spcAft>
                <a:spcPts val="600"/>
              </a:spcAft>
              <a:buFont typeface="Arial" panose="020B0604020202020204" pitchFamily="34" charset="0"/>
              <a:buChar char="•"/>
            </a:pPr>
            <a:r>
              <a:rPr lang="en-US" altLang="zh-CN" sz="1800" dirty="0" smtClean="0"/>
              <a:t>There are some concerns that prioritized transmission of low latency traffic may largely degrade the performance of regular traffics</a:t>
            </a:r>
          </a:p>
        </p:txBody>
      </p:sp>
    </p:spTree>
    <p:extLst>
      <p:ext uri="{BB962C8B-B14F-4D97-AF65-F5344CB8AC3E}">
        <p14:creationId xmlns:p14="http://schemas.microsoft.com/office/powerpoint/2010/main" val="3918818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582960"/>
          </a:xfrm>
        </p:spPr>
        <p:txBody>
          <a:bodyPr/>
          <a:lstStyle/>
          <a:p>
            <a:r>
              <a:rPr lang="en-US" altLang="zh-CN" dirty="0" smtClean="0"/>
              <a:t>Tradeoff between </a:t>
            </a:r>
            <a:r>
              <a:rPr lang="en-US" altLang="zh-CN" dirty="0" err="1" smtClean="0"/>
              <a:t>QoS</a:t>
            </a:r>
            <a:r>
              <a:rPr lang="en-US" altLang="zh-CN" dirty="0" smtClean="0"/>
              <a:t> and efficiency</a:t>
            </a:r>
            <a:endParaRPr lang="zh-CN" altLang="en-US" dirty="0"/>
          </a:p>
        </p:txBody>
      </p:sp>
      <p:sp>
        <p:nvSpPr>
          <p:cNvPr id="3" name="内容占位符 2"/>
          <p:cNvSpPr>
            <a:spLocks noGrp="1"/>
          </p:cNvSpPr>
          <p:nvPr>
            <p:ph idx="1"/>
          </p:nvPr>
        </p:nvSpPr>
        <p:spPr>
          <a:xfrm>
            <a:off x="683568" y="1556792"/>
            <a:ext cx="8064896" cy="2016224"/>
          </a:xfrm>
        </p:spPr>
        <p:txBody>
          <a:bodyPr/>
          <a:lstStyle/>
          <a:p>
            <a:pPr>
              <a:spcAft>
                <a:spcPts val="450"/>
              </a:spcAft>
              <a:buFont typeface="Arial" panose="020B0604020202020204" pitchFamily="34" charset="0"/>
              <a:buChar char="•"/>
            </a:pPr>
            <a:r>
              <a:rPr lang="en-US" altLang="zh-CN" sz="1800" dirty="0" smtClean="0"/>
              <a:t>Good of performance of low latency traffics would improve experience of WLAN users. On the other hand, bad performance of regular traffics would degrade experience.</a:t>
            </a:r>
          </a:p>
          <a:p>
            <a:pPr lvl="1">
              <a:spcAft>
                <a:spcPts val="450"/>
              </a:spcAft>
              <a:buFont typeface="Arial" panose="020B0604020202020204" pitchFamily="34" charset="0"/>
              <a:buChar char="•"/>
            </a:pPr>
            <a:r>
              <a:rPr lang="en-US" altLang="zh-CN" sz="1400" dirty="0" smtClean="0"/>
              <a:t>Option 1: Regular traffic </a:t>
            </a:r>
            <a:r>
              <a:rPr lang="en-US" altLang="zh-CN" sz="1400" i="1" dirty="0" smtClean="0"/>
              <a:t>should</a:t>
            </a:r>
            <a:r>
              <a:rPr lang="en-US" altLang="zh-CN" sz="1400" dirty="0" smtClean="0"/>
              <a:t> stop contending channels during reserved periods announce by AP for prioritized transmission of low latency traffic.</a:t>
            </a:r>
          </a:p>
          <a:p>
            <a:pPr lvl="1">
              <a:spcAft>
                <a:spcPts val="450"/>
              </a:spcAft>
              <a:buFont typeface="Arial" panose="020B0604020202020204" pitchFamily="34" charset="0"/>
              <a:buChar char="•"/>
            </a:pPr>
            <a:r>
              <a:rPr lang="en-US" altLang="zh-CN" sz="1400" dirty="0" smtClean="0"/>
              <a:t>Option 2: Regular traffic </a:t>
            </a:r>
            <a:r>
              <a:rPr lang="en-US" altLang="zh-CN" sz="1400" i="1" dirty="0" smtClean="0"/>
              <a:t>may</a:t>
            </a:r>
            <a:r>
              <a:rPr lang="en-US" altLang="zh-CN" sz="1400" dirty="0" smtClean="0"/>
              <a:t> stop </a:t>
            </a:r>
            <a:r>
              <a:rPr lang="en-US" altLang="zh-CN" sz="1400" dirty="0"/>
              <a:t>contending channels </a:t>
            </a:r>
            <a:r>
              <a:rPr lang="en-US" altLang="zh-CN" sz="1400" dirty="0" smtClean="0"/>
              <a:t>during </a:t>
            </a:r>
            <a:r>
              <a:rPr lang="en-US" altLang="zh-CN" sz="1400" dirty="0"/>
              <a:t>reserved periods announce by AP for prioritized transmission of low latency traffic</a:t>
            </a:r>
          </a:p>
        </p:txBody>
      </p:sp>
      <p:sp>
        <p:nvSpPr>
          <p:cNvPr id="4" name="灯片编号占位符 3"/>
          <p:cNvSpPr>
            <a:spLocks noGrp="1"/>
          </p:cNvSpPr>
          <p:nvPr>
            <p:ph type="sldNum" idx="12"/>
          </p:nvPr>
        </p:nvSpPr>
        <p:spPr>
          <a:xfrm>
            <a:off x="4341606" y="6525344"/>
            <a:ext cx="535404" cy="184666"/>
          </a:xfrm>
        </p:spPr>
        <p:txBody>
          <a:bodyPr/>
          <a:lstStyle/>
          <a:p>
            <a:r>
              <a:rPr lang="en-GB" smtClean="0"/>
              <a:t>Slide </a:t>
            </a:r>
            <a:fld id="{440F5867-744E-4AA6-B0ED-4C44D2DFBB7B}" type="slidenum">
              <a:rPr lang="en-GB" smtClean="0"/>
              <a:pPr/>
              <a:t>3</a:t>
            </a:fld>
            <a:endParaRPr lang="en-GB" dirty="0"/>
          </a:p>
        </p:txBody>
      </p:sp>
      <p:sp>
        <p:nvSpPr>
          <p:cNvPr id="6" name="Footer Placeholder 3"/>
          <p:cNvSpPr>
            <a:spLocks noGrp="1"/>
          </p:cNvSpPr>
          <p:nvPr>
            <p:ph type="ftr" sz="quarter" idx="11"/>
          </p:nvPr>
        </p:nvSpPr>
        <p:spPr>
          <a:xfrm>
            <a:off x="7234271" y="6547421"/>
            <a:ext cx="1309654" cy="184666"/>
          </a:xfrm>
        </p:spPr>
        <p:txBody>
          <a:bodyPr/>
          <a:lstStyle/>
          <a:p>
            <a:pPr>
              <a:defRPr/>
            </a:pPr>
            <a:r>
              <a:rPr lang="en-GB" smtClean="0"/>
              <a:t>Boyce Yangbo, Huawei</a:t>
            </a:r>
            <a:endParaRPr lang="en-GB" dirty="0"/>
          </a:p>
        </p:txBody>
      </p:sp>
      <p:sp>
        <p:nvSpPr>
          <p:cNvPr id="5" name="日期占位符 4"/>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graphicFrame>
        <p:nvGraphicFramePr>
          <p:cNvPr id="12" name="表格 11"/>
          <p:cNvGraphicFramePr>
            <a:graphicFrameLocks noGrp="1"/>
          </p:cNvGraphicFramePr>
          <p:nvPr>
            <p:extLst>
              <p:ext uri="{D42A27DB-BD31-4B8C-83A1-F6EECF244321}">
                <p14:modId xmlns:p14="http://schemas.microsoft.com/office/powerpoint/2010/main" val="3126986252"/>
              </p:ext>
            </p:extLst>
          </p:nvPr>
        </p:nvGraphicFramePr>
        <p:xfrm>
          <a:off x="1187624" y="3645024"/>
          <a:ext cx="7056782" cy="1944215"/>
        </p:xfrm>
        <a:graphic>
          <a:graphicData uri="http://schemas.openxmlformats.org/drawingml/2006/table">
            <a:tbl>
              <a:tblPr firstRow="1" firstCol="1" bandRow="1">
                <a:tableStyleId>{0E3FDE45-AF77-4B5C-9715-49D594BDF05E}</a:tableStyleId>
              </a:tblPr>
              <a:tblGrid>
                <a:gridCol w="2005612"/>
                <a:gridCol w="2698909"/>
                <a:gridCol w="2352261"/>
              </a:tblGrid>
              <a:tr h="512375">
                <a:tc>
                  <a:txBody>
                    <a:bodyPr/>
                    <a:lstStyle/>
                    <a:p>
                      <a:endParaRPr lang="zh-CN" altLang="en-US" dirty="0"/>
                    </a:p>
                  </a:txBody>
                  <a:tcPr anchor="ctr"/>
                </a:tc>
                <a:tc>
                  <a:txBody>
                    <a:bodyPr/>
                    <a:lstStyle/>
                    <a:p>
                      <a:r>
                        <a:rPr lang="en-US" altLang="zh-CN" sz="1600" dirty="0" smtClean="0"/>
                        <a:t>Option 1</a:t>
                      </a:r>
                      <a:endParaRPr lang="zh-CN" altLang="en-US" sz="1600" dirty="0"/>
                    </a:p>
                  </a:txBody>
                  <a:tcPr anchor="ctr"/>
                </a:tc>
                <a:tc>
                  <a:txBody>
                    <a:bodyPr/>
                    <a:lstStyle/>
                    <a:p>
                      <a:r>
                        <a:rPr lang="en-US" altLang="zh-CN" sz="1600" dirty="0" smtClean="0"/>
                        <a:t>Option 2</a:t>
                      </a:r>
                      <a:endParaRPr lang="zh-CN" altLang="en-US" sz="1600" dirty="0"/>
                    </a:p>
                  </a:txBody>
                  <a:tcPr anchor="ctr"/>
                </a:tc>
              </a:tr>
              <a:tr h="715920">
                <a:tc>
                  <a:txBody>
                    <a:bodyPr/>
                    <a:lstStyle/>
                    <a:p>
                      <a:r>
                        <a:rPr lang="en-US" altLang="zh-CN" sz="1600" dirty="0" smtClean="0"/>
                        <a:t>Low latency traffic</a:t>
                      </a:r>
                      <a:endParaRPr lang="zh-CN" altLang="en-US" sz="1600" dirty="0"/>
                    </a:p>
                  </a:txBody>
                  <a:tcPr anchor="ctr">
                    <a:noFill/>
                  </a:tcPr>
                </a:tc>
                <a:tc>
                  <a:txBody>
                    <a:bodyPr/>
                    <a:lstStyle/>
                    <a:p>
                      <a:r>
                        <a:rPr lang="en-US" altLang="zh-CN" sz="1400" dirty="0" smtClean="0"/>
                        <a:t>Good</a:t>
                      </a:r>
                      <a:r>
                        <a:rPr lang="en-US" altLang="zh-CN" sz="1400" baseline="0" dirty="0" smtClean="0"/>
                        <a:t> performance, almost no interference from regular traffics</a:t>
                      </a:r>
                      <a:endParaRPr lang="zh-CN" altLang="en-US" sz="1400" dirty="0"/>
                    </a:p>
                  </a:txBody>
                  <a:tcPr anchor="ctr">
                    <a:solidFill>
                      <a:schemeClr val="accent5">
                        <a:lumMod val="40000"/>
                        <a:lumOff val="60000"/>
                      </a:schemeClr>
                    </a:solidFill>
                  </a:tcPr>
                </a:tc>
                <a:tc>
                  <a:txBody>
                    <a:bodyPr/>
                    <a:lstStyle/>
                    <a:p>
                      <a:r>
                        <a:rPr lang="en-US" altLang="zh-CN" sz="1400" dirty="0" smtClean="0"/>
                        <a:t>Unpredictable performance,</a:t>
                      </a:r>
                    </a:p>
                    <a:p>
                      <a:r>
                        <a:rPr lang="en-US" altLang="zh-CN" sz="1400" dirty="0" smtClean="0"/>
                        <a:t>More interference</a:t>
                      </a:r>
                      <a:endParaRPr lang="zh-CN" altLang="en-US" sz="1400" dirty="0"/>
                    </a:p>
                  </a:txBody>
                  <a:tcPr anchor="ctr">
                    <a:solidFill>
                      <a:schemeClr val="accent2">
                        <a:lumMod val="20000"/>
                        <a:lumOff val="80000"/>
                      </a:schemeClr>
                    </a:solidFill>
                  </a:tcPr>
                </a:tc>
              </a:tr>
              <a:tr h="715920">
                <a:tc>
                  <a:txBody>
                    <a:bodyPr/>
                    <a:lstStyle/>
                    <a:p>
                      <a:r>
                        <a:rPr lang="en-US" altLang="zh-CN" sz="1600" dirty="0" smtClean="0"/>
                        <a:t>Regular traffic</a:t>
                      </a:r>
                      <a:endParaRPr lang="zh-CN" altLang="en-US" sz="1600" dirty="0"/>
                    </a:p>
                  </a:txBody>
                  <a:tcPr anchor="ctr"/>
                </a:tc>
                <a:tc>
                  <a:txBody>
                    <a:bodyPr/>
                    <a:lstStyle/>
                    <a:p>
                      <a:r>
                        <a:rPr lang="en-US" altLang="zh-CN" sz="1400" baseline="0" dirty="0" smtClean="0"/>
                        <a:t>Very low efficiency if low latency traffic has huge amount of data. </a:t>
                      </a:r>
                      <a:endParaRPr lang="zh-CN" altLang="en-US" sz="1400" dirty="0"/>
                    </a:p>
                  </a:txBody>
                  <a:tcPr anchor="ctr">
                    <a:solidFill>
                      <a:schemeClr val="accent2">
                        <a:lumMod val="20000"/>
                        <a:lumOff val="80000"/>
                      </a:schemeClr>
                    </a:solidFill>
                  </a:tcPr>
                </a:tc>
                <a:tc>
                  <a:txBody>
                    <a:bodyPr/>
                    <a:lstStyle/>
                    <a:p>
                      <a:r>
                        <a:rPr lang="en-US" altLang="zh-CN" sz="1400" dirty="0" smtClean="0"/>
                        <a:t>Efficiency</a:t>
                      </a:r>
                      <a:r>
                        <a:rPr lang="en-US" altLang="zh-CN" sz="1400" baseline="0" dirty="0" smtClean="0"/>
                        <a:t> would not be degraded greatly</a:t>
                      </a:r>
                      <a:endParaRPr lang="zh-CN" altLang="en-US" sz="1400" dirty="0"/>
                    </a:p>
                  </a:txBody>
                  <a:tcPr anchor="ctr">
                    <a:solidFill>
                      <a:schemeClr val="accent5">
                        <a:lumMod val="40000"/>
                        <a:lumOff val="60000"/>
                      </a:schemeClr>
                    </a:solidFill>
                  </a:tcPr>
                </a:tc>
              </a:tr>
            </a:tbl>
          </a:graphicData>
        </a:graphic>
      </p:graphicFrame>
      <p:sp>
        <p:nvSpPr>
          <p:cNvPr id="13" name="内容占位符 2"/>
          <p:cNvSpPr txBox="1">
            <a:spLocks/>
          </p:cNvSpPr>
          <p:nvPr/>
        </p:nvSpPr>
        <p:spPr bwMode="auto">
          <a:xfrm>
            <a:off x="683568" y="5705872"/>
            <a:ext cx="8064896" cy="747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spcAft>
                <a:spcPts val="450"/>
              </a:spcAft>
              <a:buFont typeface="Arial" panose="020B0604020202020204" pitchFamily="34" charset="0"/>
              <a:buChar char="•"/>
            </a:pPr>
            <a:r>
              <a:rPr lang="en-US" altLang="zh-CN" sz="1800" kern="0" dirty="0" smtClean="0"/>
              <a:t>Observation: we need to find a balance between regular traffic and low latency traffics to provide the best overall experience.</a:t>
            </a:r>
            <a:endParaRPr lang="en-US" altLang="zh-CN" sz="1800" kern="0" dirty="0"/>
          </a:p>
        </p:txBody>
      </p:sp>
    </p:spTree>
    <p:extLst>
      <p:ext uri="{BB962C8B-B14F-4D97-AF65-F5344CB8AC3E}">
        <p14:creationId xmlns:p14="http://schemas.microsoft.com/office/powerpoint/2010/main" val="1258288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1124744"/>
            <a:ext cx="7772400" cy="582960"/>
          </a:xfrm>
        </p:spPr>
        <p:txBody>
          <a:bodyPr/>
          <a:lstStyle/>
          <a:p>
            <a:r>
              <a:rPr lang="en-US" altLang="zh-CN" dirty="0" smtClean="0"/>
              <a:t>Factors affecting efficiency of regular traffic</a:t>
            </a:r>
            <a:endParaRPr lang="zh-CN" altLang="en-US" dirty="0"/>
          </a:p>
        </p:txBody>
      </p:sp>
      <p:sp>
        <p:nvSpPr>
          <p:cNvPr id="3" name="内容占位符 2"/>
          <p:cNvSpPr>
            <a:spLocks noGrp="1"/>
          </p:cNvSpPr>
          <p:nvPr>
            <p:ph idx="1"/>
          </p:nvPr>
        </p:nvSpPr>
        <p:spPr>
          <a:xfrm>
            <a:off x="683568" y="2204864"/>
            <a:ext cx="8064896" cy="2808312"/>
          </a:xfrm>
        </p:spPr>
        <p:txBody>
          <a:bodyPr/>
          <a:lstStyle/>
          <a:p>
            <a:pPr>
              <a:spcAft>
                <a:spcPts val="450"/>
              </a:spcAft>
              <a:buFont typeface="Arial" panose="020B0604020202020204" pitchFamily="34" charset="0"/>
              <a:buChar char="•"/>
            </a:pPr>
            <a:r>
              <a:rPr lang="en-US" altLang="zh-CN" sz="2000" dirty="0" smtClean="0"/>
              <a:t>Duration of quiet time</a:t>
            </a:r>
          </a:p>
          <a:p>
            <a:pPr lvl="1">
              <a:spcAft>
                <a:spcPts val="450"/>
              </a:spcAft>
              <a:buFont typeface="Arial" panose="020B0604020202020204" pitchFamily="34" charset="0"/>
              <a:buChar char="•"/>
            </a:pPr>
            <a:r>
              <a:rPr lang="en-US" altLang="zh-CN" sz="1600" dirty="0" smtClean="0"/>
              <a:t>Effect: Regular STAs are not allowed to contend channel during protected access period</a:t>
            </a:r>
          </a:p>
          <a:p>
            <a:pPr lvl="1">
              <a:spcAft>
                <a:spcPts val="450"/>
              </a:spcAft>
              <a:buFont typeface="Arial" panose="020B0604020202020204" pitchFamily="34" charset="0"/>
              <a:buChar char="•"/>
            </a:pPr>
            <a:r>
              <a:rPr lang="en-US" altLang="zh-CN" sz="1600" dirty="0" smtClean="0"/>
              <a:t>Goal: Shorter duration</a:t>
            </a:r>
          </a:p>
          <a:p>
            <a:pPr>
              <a:spcAft>
                <a:spcPts val="450"/>
              </a:spcAft>
              <a:buFont typeface="Arial" panose="020B0604020202020204" pitchFamily="34" charset="0"/>
              <a:buChar char="•"/>
            </a:pPr>
            <a:r>
              <a:rPr lang="en-US" altLang="zh-CN" sz="2000" dirty="0"/>
              <a:t>Boundary effect</a:t>
            </a:r>
          </a:p>
          <a:p>
            <a:pPr lvl="1">
              <a:spcAft>
                <a:spcPts val="450"/>
              </a:spcAft>
              <a:buFont typeface="Arial" panose="020B0604020202020204" pitchFamily="34" charset="0"/>
              <a:buChar char="•"/>
            </a:pPr>
            <a:r>
              <a:rPr lang="en-US" altLang="zh-CN" sz="1600" dirty="0"/>
              <a:t>Effect: Transmission of regular traffics would be interrupted by start boundary of protected access </a:t>
            </a:r>
            <a:r>
              <a:rPr lang="en-US" altLang="zh-CN" sz="1600" dirty="0" smtClean="0"/>
              <a:t>period.</a:t>
            </a:r>
            <a:endParaRPr lang="en-US" altLang="zh-CN" sz="1600" dirty="0"/>
          </a:p>
          <a:p>
            <a:pPr lvl="1">
              <a:spcAft>
                <a:spcPts val="450"/>
              </a:spcAft>
              <a:buFont typeface="Arial" panose="020B0604020202020204" pitchFamily="34" charset="0"/>
              <a:buChar char="•"/>
            </a:pPr>
            <a:r>
              <a:rPr lang="en-US" altLang="zh-CN" sz="1600" dirty="0"/>
              <a:t>Goal: Reduce number of </a:t>
            </a:r>
            <a:r>
              <a:rPr lang="en-US" altLang="zh-CN" sz="1600" dirty="0" smtClean="0"/>
              <a:t>boundaries</a:t>
            </a:r>
          </a:p>
        </p:txBody>
      </p:sp>
      <p:sp>
        <p:nvSpPr>
          <p:cNvPr id="4" name="灯片编号占位符 3"/>
          <p:cNvSpPr>
            <a:spLocks noGrp="1"/>
          </p:cNvSpPr>
          <p:nvPr>
            <p:ph type="sldNum" idx="12"/>
          </p:nvPr>
        </p:nvSpPr>
        <p:spPr>
          <a:xfrm>
            <a:off x="4341606" y="6525344"/>
            <a:ext cx="535404" cy="184666"/>
          </a:xfrm>
        </p:spPr>
        <p:txBody>
          <a:bodyPr/>
          <a:lstStyle/>
          <a:p>
            <a:r>
              <a:rPr lang="en-GB" smtClean="0"/>
              <a:t>Slide </a:t>
            </a:r>
            <a:fld id="{440F5867-744E-4AA6-B0ED-4C44D2DFBB7B}" type="slidenum">
              <a:rPr lang="en-GB" smtClean="0"/>
              <a:pPr/>
              <a:t>4</a:t>
            </a:fld>
            <a:endParaRPr lang="en-GB" dirty="0"/>
          </a:p>
        </p:txBody>
      </p:sp>
      <p:sp>
        <p:nvSpPr>
          <p:cNvPr id="6" name="Footer Placeholder 3"/>
          <p:cNvSpPr>
            <a:spLocks noGrp="1"/>
          </p:cNvSpPr>
          <p:nvPr>
            <p:ph type="ftr" sz="quarter" idx="11"/>
          </p:nvPr>
        </p:nvSpPr>
        <p:spPr>
          <a:xfrm>
            <a:off x="7234271" y="6547421"/>
            <a:ext cx="1309654" cy="184666"/>
          </a:xfrm>
        </p:spPr>
        <p:txBody>
          <a:bodyPr/>
          <a:lstStyle/>
          <a:p>
            <a:pPr>
              <a:defRPr/>
            </a:pPr>
            <a:r>
              <a:rPr lang="en-GB" smtClean="0"/>
              <a:t>Boyce Yangbo, Huawei</a:t>
            </a:r>
            <a:endParaRPr lang="en-GB" dirty="0"/>
          </a:p>
        </p:txBody>
      </p:sp>
      <p:sp>
        <p:nvSpPr>
          <p:cNvPr id="5" name="日期占位符 4"/>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4015009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582960"/>
          </a:xfrm>
        </p:spPr>
        <p:txBody>
          <a:bodyPr/>
          <a:lstStyle/>
          <a:p>
            <a:r>
              <a:rPr lang="en-US" altLang="zh-CN" dirty="0" smtClean="0"/>
              <a:t>Discussion on low latency traffic</a:t>
            </a:r>
            <a:endParaRPr lang="zh-CN" altLang="en-US" dirty="0"/>
          </a:p>
        </p:txBody>
      </p:sp>
      <p:sp>
        <p:nvSpPr>
          <p:cNvPr id="3" name="内容占位符 2"/>
          <p:cNvSpPr>
            <a:spLocks noGrp="1"/>
          </p:cNvSpPr>
          <p:nvPr>
            <p:ph idx="1"/>
          </p:nvPr>
        </p:nvSpPr>
        <p:spPr>
          <a:xfrm>
            <a:off x="683568" y="1412776"/>
            <a:ext cx="8064896" cy="5040560"/>
          </a:xfrm>
        </p:spPr>
        <p:txBody>
          <a:bodyPr/>
          <a:lstStyle/>
          <a:p>
            <a:pPr>
              <a:spcAft>
                <a:spcPts val="450"/>
              </a:spcAft>
              <a:buFont typeface="Arial" panose="020B0604020202020204" pitchFamily="34" charset="0"/>
              <a:buChar char="•"/>
            </a:pPr>
            <a:r>
              <a:rPr lang="en-US" altLang="zh-CN" sz="2000" dirty="0"/>
              <a:t>Recall the low latency traffics defined </a:t>
            </a:r>
            <a:r>
              <a:rPr lang="en-US" altLang="zh-CN" sz="2000" dirty="0" smtClean="0"/>
              <a:t>in RTA report[4], </a:t>
            </a:r>
            <a:r>
              <a:rPr lang="en-US" altLang="zh-CN" sz="2000" dirty="0"/>
              <a:t>7 use cases with different traffic models are </a:t>
            </a:r>
            <a:r>
              <a:rPr lang="en-US" altLang="zh-CN" sz="2000" dirty="0" smtClean="0"/>
              <a:t>discussed. These low latency traffics can be further classified into two types:</a:t>
            </a:r>
          </a:p>
          <a:p>
            <a:pPr lvl="1">
              <a:spcAft>
                <a:spcPts val="450"/>
              </a:spcAft>
              <a:buFont typeface="Arial" panose="020B0604020202020204" pitchFamily="34" charset="0"/>
              <a:buChar char="•"/>
            </a:pPr>
            <a:r>
              <a:rPr lang="en-US" altLang="zh-CN" sz="1600" dirty="0" smtClean="0"/>
              <a:t>Type 1: traffic with low data rate(e.g. &lt;1Mbps, similar to voice)</a:t>
            </a:r>
          </a:p>
          <a:p>
            <a:pPr lvl="2">
              <a:spcAft>
                <a:spcPts val="450"/>
              </a:spcAft>
              <a:buFont typeface="Arial" panose="020B0604020202020204" pitchFamily="34" charset="0"/>
              <a:buChar char="•"/>
            </a:pPr>
            <a:r>
              <a:rPr lang="en-US" altLang="zh-CN" sz="1400" dirty="0" smtClean="0"/>
              <a:t>Typical use case: online game, </a:t>
            </a:r>
            <a:r>
              <a:rPr lang="en-US" altLang="zh-CN" sz="1400" dirty="0"/>
              <a:t>A</a:t>
            </a:r>
            <a:r>
              <a:rPr lang="en-US" altLang="zh-CN" sz="1400" dirty="0" smtClean="0"/>
              <a:t>GV control, Human safety</a:t>
            </a:r>
          </a:p>
          <a:p>
            <a:pPr lvl="2">
              <a:spcAft>
                <a:spcPts val="450"/>
              </a:spcAft>
              <a:buFont typeface="Arial" panose="020B0604020202020204" pitchFamily="34" charset="0"/>
              <a:buChar char="•"/>
            </a:pPr>
            <a:r>
              <a:rPr lang="en-US" altLang="zh-CN" sz="1400" dirty="0" smtClean="0"/>
              <a:t>Discussion: </a:t>
            </a:r>
          </a:p>
          <a:p>
            <a:pPr lvl="3">
              <a:spcBef>
                <a:spcPts val="0"/>
              </a:spcBef>
              <a:spcAft>
                <a:spcPts val="450"/>
              </a:spcAft>
              <a:buFont typeface="Arial" panose="020B0604020202020204" pitchFamily="34" charset="0"/>
              <a:buChar char="•"/>
            </a:pPr>
            <a:r>
              <a:rPr lang="en-US" altLang="zh-CN" sz="1400" dirty="0"/>
              <a:t>T</a:t>
            </a:r>
            <a:r>
              <a:rPr lang="en-US" altLang="zh-CN" sz="1400" dirty="0" smtClean="0"/>
              <a:t>ransmission of type 1 traffic only consumes very small fraction of resources, and the effect on other traffics is small. </a:t>
            </a:r>
          </a:p>
          <a:p>
            <a:pPr lvl="3">
              <a:spcBef>
                <a:spcPts val="0"/>
              </a:spcBef>
              <a:spcAft>
                <a:spcPts val="450"/>
              </a:spcAft>
              <a:buFont typeface="Arial" panose="020B0604020202020204" pitchFamily="34" charset="0"/>
              <a:buChar char="•"/>
            </a:pPr>
            <a:r>
              <a:rPr lang="en-US" altLang="zh-CN" sz="1400" dirty="0" smtClean="0"/>
              <a:t>Congestion is usually caused by regular traffics, so delay performance would not be improved if regular traffic doesn’t give way to type 1 traffic.</a:t>
            </a:r>
          </a:p>
          <a:p>
            <a:pPr lvl="1">
              <a:spcAft>
                <a:spcPts val="450"/>
              </a:spcAft>
              <a:buFont typeface="Arial" panose="020B0604020202020204" pitchFamily="34" charset="0"/>
              <a:buChar char="•"/>
            </a:pPr>
            <a:r>
              <a:rPr lang="en-US" altLang="zh-CN" sz="1600" dirty="0" smtClean="0"/>
              <a:t>Type 2: traffic with high data rate(e.g. &gt;100Mbps)</a:t>
            </a:r>
          </a:p>
          <a:p>
            <a:pPr lvl="2">
              <a:spcAft>
                <a:spcPts val="450"/>
              </a:spcAft>
              <a:buFont typeface="Arial" panose="020B0604020202020204" pitchFamily="34" charset="0"/>
              <a:buChar char="•"/>
            </a:pPr>
            <a:r>
              <a:rPr lang="en-US" altLang="zh-CN" sz="1400" dirty="0" smtClean="0"/>
              <a:t>Typical use case: VR</a:t>
            </a:r>
          </a:p>
          <a:p>
            <a:pPr lvl="2">
              <a:spcAft>
                <a:spcPts val="450"/>
              </a:spcAft>
              <a:buFont typeface="Arial" panose="020B0604020202020204" pitchFamily="34" charset="0"/>
              <a:buChar char="•"/>
            </a:pPr>
            <a:r>
              <a:rPr lang="en-US" altLang="zh-CN" sz="1400" dirty="0" smtClean="0"/>
              <a:t>Discussion:</a:t>
            </a:r>
          </a:p>
          <a:p>
            <a:pPr lvl="3">
              <a:spcAft>
                <a:spcPts val="450"/>
              </a:spcAft>
              <a:buFont typeface="Arial" panose="020B0604020202020204" pitchFamily="34" charset="0"/>
              <a:buChar char="•"/>
            </a:pPr>
            <a:r>
              <a:rPr lang="en-US" altLang="zh-CN" sz="1400" dirty="0" smtClean="0"/>
              <a:t> </a:t>
            </a:r>
            <a:r>
              <a:rPr lang="en-US" altLang="zh-CN" sz="1400" dirty="0"/>
              <a:t>T</a:t>
            </a:r>
            <a:r>
              <a:rPr lang="en-US" altLang="zh-CN" sz="1400" dirty="0" smtClean="0"/>
              <a:t>ransmission </a:t>
            </a:r>
            <a:r>
              <a:rPr lang="en-US" altLang="zh-CN" sz="1400" dirty="0"/>
              <a:t>of type </a:t>
            </a:r>
            <a:r>
              <a:rPr lang="en-US" altLang="zh-CN" sz="1400" dirty="0" smtClean="0"/>
              <a:t>2 </a:t>
            </a:r>
            <a:r>
              <a:rPr lang="en-US" altLang="zh-CN" sz="1400" dirty="0"/>
              <a:t>traffic </a:t>
            </a:r>
            <a:r>
              <a:rPr lang="en-US" altLang="zh-CN" sz="1400" dirty="0" smtClean="0"/>
              <a:t>may need large fraction of resources, and may have big effect on other traffics</a:t>
            </a:r>
            <a:r>
              <a:rPr lang="en-US" altLang="zh-CN" sz="1400" dirty="0"/>
              <a:t>. </a:t>
            </a:r>
            <a:endParaRPr lang="en-US" altLang="zh-CN" sz="1400" dirty="0" smtClean="0"/>
          </a:p>
          <a:p>
            <a:pPr lvl="3">
              <a:spcAft>
                <a:spcPts val="450"/>
              </a:spcAft>
              <a:buFont typeface="Arial" panose="020B0604020202020204" pitchFamily="34" charset="0"/>
              <a:buChar char="•"/>
            </a:pPr>
            <a:r>
              <a:rPr lang="en-US" altLang="zh-CN" sz="1400" dirty="0" smtClean="0"/>
              <a:t>Congestion is very likely caused by type 2 traffic itself, so delay performance would be improved when collisions among STAs with type 2 traffic are well managed.</a:t>
            </a:r>
          </a:p>
        </p:txBody>
      </p:sp>
      <p:sp>
        <p:nvSpPr>
          <p:cNvPr id="4" name="灯片编号占位符 3"/>
          <p:cNvSpPr>
            <a:spLocks noGrp="1"/>
          </p:cNvSpPr>
          <p:nvPr>
            <p:ph type="sldNum" idx="12"/>
          </p:nvPr>
        </p:nvSpPr>
        <p:spPr>
          <a:xfrm>
            <a:off x="4341606" y="6525344"/>
            <a:ext cx="535404" cy="184666"/>
          </a:xfrm>
        </p:spPr>
        <p:txBody>
          <a:bodyPr/>
          <a:lstStyle/>
          <a:p>
            <a:r>
              <a:rPr lang="en-GB" smtClean="0"/>
              <a:t>Slide </a:t>
            </a:r>
            <a:fld id="{440F5867-744E-4AA6-B0ED-4C44D2DFBB7B}" type="slidenum">
              <a:rPr lang="en-GB" smtClean="0"/>
              <a:pPr/>
              <a:t>5</a:t>
            </a:fld>
            <a:endParaRPr lang="en-GB" dirty="0"/>
          </a:p>
        </p:txBody>
      </p:sp>
      <p:sp>
        <p:nvSpPr>
          <p:cNvPr id="6" name="Footer Placeholder 3"/>
          <p:cNvSpPr>
            <a:spLocks noGrp="1"/>
          </p:cNvSpPr>
          <p:nvPr>
            <p:ph type="ftr" sz="quarter" idx="11"/>
          </p:nvPr>
        </p:nvSpPr>
        <p:spPr>
          <a:xfrm>
            <a:off x="7234271" y="6547421"/>
            <a:ext cx="1309654" cy="184666"/>
          </a:xfrm>
        </p:spPr>
        <p:txBody>
          <a:bodyPr/>
          <a:lstStyle/>
          <a:p>
            <a:pPr>
              <a:defRPr/>
            </a:pPr>
            <a:r>
              <a:rPr lang="en-GB" smtClean="0"/>
              <a:t>Boyce Yangbo, Huawei</a:t>
            </a:r>
            <a:endParaRPr lang="en-GB" dirty="0"/>
          </a:p>
        </p:txBody>
      </p:sp>
      <p:sp>
        <p:nvSpPr>
          <p:cNvPr id="5" name="日期占位符 4"/>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1253974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582960"/>
          </a:xfrm>
        </p:spPr>
        <p:txBody>
          <a:bodyPr/>
          <a:lstStyle/>
          <a:p>
            <a:r>
              <a:rPr lang="en-US" altLang="zh-CN" dirty="0" smtClean="0"/>
              <a:t>Discussion on low latency traffic(2)</a:t>
            </a:r>
            <a:endParaRPr lang="zh-CN" altLang="en-US" dirty="0"/>
          </a:p>
        </p:txBody>
      </p:sp>
      <p:sp>
        <p:nvSpPr>
          <p:cNvPr id="3" name="内容占位符 2"/>
          <p:cNvSpPr>
            <a:spLocks noGrp="1"/>
          </p:cNvSpPr>
          <p:nvPr>
            <p:ph idx="1"/>
          </p:nvPr>
        </p:nvSpPr>
        <p:spPr>
          <a:xfrm>
            <a:off x="611560" y="1412776"/>
            <a:ext cx="7920880" cy="4968552"/>
          </a:xfrm>
        </p:spPr>
        <p:txBody>
          <a:bodyPr/>
          <a:lstStyle/>
          <a:p>
            <a:pPr>
              <a:spcAft>
                <a:spcPts val="450"/>
              </a:spcAft>
              <a:buFont typeface="Arial" panose="020B0604020202020204" pitchFamily="34" charset="0"/>
              <a:buChar char="•"/>
            </a:pPr>
            <a:r>
              <a:rPr lang="en-US" altLang="zh-CN" sz="2000" dirty="0"/>
              <a:t>It would be a good trade-off between latency and efficiency if 11be defines different strategies for different types of low latency </a:t>
            </a:r>
            <a:r>
              <a:rPr lang="en-US" altLang="zh-CN" sz="2000" dirty="0" smtClean="0"/>
              <a:t>traffic.</a:t>
            </a:r>
          </a:p>
          <a:p>
            <a:pPr>
              <a:spcAft>
                <a:spcPts val="450"/>
              </a:spcAft>
              <a:buFont typeface="Arial" panose="020B0604020202020204" pitchFamily="34" charset="0"/>
              <a:buChar char="•"/>
            </a:pPr>
            <a:r>
              <a:rPr lang="en-US" altLang="zh-CN" sz="2000" dirty="0" smtClean="0"/>
              <a:t>Four possible strategies are discussed here:</a:t>
            </a:r>
          </a:p>
          <a:p>
            <a:pPr lvl="1">
              <a:spcAft>
                <a:spcPts val="450"/>
              </a:spcAft>
              <a:buFont typeface="Arial" panose="020B0604020202020204" pitchFamily="34" charset="0"/>
              <a:buChar char="•"/>
            </a:pPr>
            <a:r>
              <a:rPr lang="en-US" altLang="zh-CN" sz="1400" dirty="0" smtClean="0"/>
              <a:t>Strategy 1: EHT STAs mandatorily support low latency feature without further classification</a:t>
            </a:r>
          </a:p>
          <a:p>
            <a:pPr lvl="1">
              <a:spcAft>
                <a:spcPts val="450"/>
              </a:spcAft>
              <a:buFont typeface="Arial" panose="020B0604020202020204" pitchFamily="34" charset="0"/>
              <a:buChar char="•"/>
            </a:pPr>
            <a:r>
              <a:rPr lang="en-US" altLang="zh-CN" sz="1400" dirty="0" smtClean="0"/>
              <a:t>Strategy 2: EHT STAs mandatorily support low latency feature for Type 1 traffic and optionally for Type 2 traffic</a:t>
            </a:r>
          </a:p>
          <a:p>
            <a:pPr lvl="1">
              <a:spcAft>
                <a:spcPts val="450"/>
              </a:spcAft>
              <a:buFont typeface="Arial" panose="020B0604020202020204" pitchFamily="34" charset="0"/>
              <a:buChar char="•"/>
            </a:pPr>
            <a:r>
              <a:rPr lang="en-US" altLang="zh-CN" sz="1400" dirty="0"/>
              <a:t>Strategy </a:t>
            </a:r>
            <a:r>
              <a:rPr lang="en-US" altLang="zh-CN" sz="1400" dirty="0" smtClean="0"/>
              <a:t>3: EHT STAs optionally support low latency feature for both Type 1 and Type 2. The support for Type 1 traffic and Type 2 traffic are announced separately (e.g. using different capability fields)</a:t>
            </a:r>
          </a:p>
          <a:p>
            <a:pPr lvl="1">
              <a:spcAft>
                <a:spcPts val="450"/>
              </a:spcAft>
              <a:buFont typeface="Arial" panose="020B0604020202020204" pitchFamily="34" charset="0"/>
              <a:buChar char="•"/>
            </a:pPr>
            <a:r>
              <a:rPr lang="en-US" altLang="zh-CN" sz="1400" dirty="0"/>
              <a:t>Strategy </a:t>
            </a:r>
            <a:r>
              <a:rPr lang="en-US" altLang="zh-CN" sz="1400" dirty="0" smtClean="0"/>
              <a:t>4: </a:t>
            </a:r>
            <a:r>
              <a:rPr lang="en-US" altLang="zh-CN" sz="1400" dirty="0"/>
              <a:t>EHT STAs </a:t>
            </a:r>
            <a:r>
              <a:rPr lang="en-US" altLang="zh-CN" sz="1400" dirty="0" smtClean="0"/>
              <a:t>optionally </a:t>
            </a:r>
            <a:r>
              <a:rPr lang="en-US" altLang="zh-CN" sz="1400" dirty="0"/>
              <a:t>support low latency feature without further </a:t>
            </a:r>
            <a:r>
              <a:rPr lang="en-US" altLang="zh-CN" sz="1400" dirty="0" smtClean="0"/>
              <a:t>classification</a:t>
            </a:r>
          </a:p>
          <a:p>
            <a:pPr marL="342900" lvl="2" indent="-342900">
              <a:spcAft>
                <a:spcPts val="450"/>
              </a:spcAft>
              <a:buFont typeface="Arial" panose="020B0604020202020204" pitchFamily="34" charset="0"/>
              <a:buChar char="•"/>
            </a:pPr>
            <a:r>
              <a:rPr lang="en-US" altLang="zh-CN" sz="2000" b="1" dirty="0" smtClean="0">
                <a:ea typeface="+mn-ea"/>
                <a:cs typeface="+mn-cs"/>
              </a:rPr>
              <a:t>Note that: For Strategy 2 and 3, </a:t>
            </a:r>
            <a:r>
              <a:rPr lang="en-US" altLang="zh-CN" sz="2000" b="1" dirty="0">
                <a:ea typeface="+mn-ea"/>
                <a:cs typeface="+mn-cs"/>
              </a:rPr>
              <a:t>EHT AP </a:t>
            </a:r>
            <a:r>
              <a:rPr lang="en-US" altLang="zh-CN" sz="2000" b="1" dirty="0" smtClean="0">
                <a:ea typeface="+mn-ea"/>
                <a:cs typeface="+mn-cs"/>
              </a:rPr>
              <a:t>should indicate explicitly that a reserved period </a:t>
            </a:r>
            <a:r>
              <a:rPr lang="en-US" altLang="zh-CN" sz="2000" b="1" dirty="0">
                <a:ea typeface="+mn-ea"/>
                <a:cs typeface="+mn-cs"/>
              </a:rPr>
              <a:t>is </a:t>
            </a:r>
            <a:r>
              <a:rPr lang="en-US" altLang="zh-CN" sz="2000" b="1" dirty="0" smtClean="0">
                <a:ea typeface="+mn-ea"/>
                <a:cs typeface="+mn-cs"/>
              </a:rPr>
              <a:t>for </a:t>
            </a:r>
            <a:r>
              <a:rPr lang="en-US" altLang="zh-CN" sz="2000" b="1" dirty="0">
                <a:ea typeface="+mn-ea"/>
                <a:cs typeface="+mn-cs"/>
              </a:rPr>
              <a:t>Type 1 </a:t>
            </a:r>
            <a:r>
              <a:rPr lang="en-US" altLang="zh-CN" sz="2000" b="1" dirty="0" smtClean="0">
                <a:ea typeface="+mn-ea"/>
                <a:cs typeface="+mn-cs"/>
              </a:rPr>
              <a:t>or </a:t>
            </a:r>
            <a:r>
              <a:rPr lang="en-US" altLang="zh-CN" sz="2000" b="1" dirty="0">
                <a:ea typeface="+mn-ea"/>
                <a:cs typeface="+mn-cs"/>
              </a:rPr>
              <a:t>Type 2 </a:t>
            </a:r>
            <a:r>
              <a:rPr lang="en-US" altLang="zh-CN" sz="2000" b="1" dirty="0" smtClean="0">
                <a:ea typeface="+mn-ea"/>
                <a:cs typeface="+mn-cs"/>
              </a:rPr>
              <a:t>traffic when setting it up.</a:t>
            </a:r>
            <a:endParaRPr lang="en-US" altLang="zh-CN" sz="2000" b="1" dirty="0">
              <a:ea typeface="+mn-ea"/>
              <a:cs typeface="+mn-cs"/>
            </a:endParaRPr>
          </a:p>
          <a:p>
            <a:pPr lvl="2">
              <a:spcAft>
                <a:spcPts val="450"/>
              </a:spcAft>
              <a:buFont typeface="Arial" panose="020B0604020202020204" pitchFamily="34" charset="0"/>
              <a:buChar char="•"/>
            </a:pPr>
            <a:r>
              <a:rPr lang="en-US" altLang="zh-CN" sz="1400" dirty="0" smtClean="0"/>
              <a:t>STAs supporting this feature shall stop contending channel during reserved periods. </a:t>
            </a:r>
          </a:p>
          <a:p>
            <a:pPr lvl="2">
              <a:spcAft>
                <a:spcPts val="450"/>
              </a:spcAft>
              <a:buFont typeface="Arial" panose="020B0604020202020204" pitchFamily="34" charset="0"/>
              <a:buChar char="•"/>
            </a:pPr>
            <a:r>
              <a:rPr lang="en-US" altLang="zh-CN" sz="1400" dirty="0" smtClean="0"/>
              <a:t>STAs not supporting this feature may or may not stop contending channel during reserved periods.</a:t>
            </a:r>
          </a:p>
        </p:txBody>
      </p:sp>
      <p:sp>
        <p:nvSpPr>
          <p:cNvPr id="4" name="灯片编号占位符 3"/>
          <p:cNvSpPr>
            <a:spLocks noGrp="1"/>
          </p:cNvSpPr>
          <p:nvPr>
            <p:ph type="sldNum" idx="12"/>
          </p:nvPr>
        </p:nvSpPr>
        <p:spPr>
          <a:xfrm>
            <a:off x="4341606" y="6525344"/>
            <a:ext cx="535404" cy="184666"/>
          </a:xfrm>
        </p:spPr>
        <p:txBody>
          <a:bodyPr/>
          <a:lstStyle/>
          <a:p>
            <a:r>
              <a:rPr lang="en-GB" smtClean="0"/>
              <a:t>Slide </a:t>
            </a:r>
            <a:fld id="{440F5867-744E-4AA6-B0ED-4C44D2DFBB7B}" type="slidenum">
              <a:rPr lang="en-GB" smtClean="0"/>
              <a:pPr/>
              <a:t>6</a:t>
            </a:fld>
            <a:endParaRPr lang="en-GB" dirty="0"/>
          </a:p>
        </p:txBody>
      </p:sp>
      <p:sp>
        <p:nvSpPr>
          <p:cNvPr id="6" name="Footer Placeholder 3"/>
          <p:cNvSpPr>
            <a:spLocks noGrp="1"/>
          </p:cNvSpPr>
          <p:nvPr>
            <p:ph type="ftr" sz="quarter" idx="11"/>
          </p:nvPr>
        </p:nvSpPr>
        <p:spPr>
          <a:xfrm>
            <a:off x="7234271" y="6547421"/>
            <a:ext cx="1309654" cy="184666"/>
          </a:xfrm>
        </p:spPr>
        <p:txBody>
          <a:bodyPr/>
          <a:lstStyle/>
          <a:p>
            <a:pPr>
              <a:defRPr/>
            </a:pPr>
            <a:r>
              <a:rPr lang="en-GB" smtClean="0"/>
              <a:t>Boyce Yangbo, Huawei</a:t>
            </a:r>
            <a:endParaRPr lang="en-GB" dirty="0"/>
          </a:p>
        </p:txBody>
      </p:sp>
      <p:sp>
        <p:nvSpPr>
          <p:cNvPr id="5" name="日期占位符 4"/>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21019855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764704"/>
            <a:ext cx="7772400" cy="1066800"/>
          </a:xfrm>
        </p:spPr>
        <p:txBody>
          <a:bodyPr/>
          <a:lstStyle/>
          <a:p>
            <a:r>
              <a:rPr lang="en-US" altLang="zh-CN" dirty="0" smtClean="0"/>
              <a:t>Reducing number of boundaries</a:t>
            </a:r>
            <a:endParaRPr lang="zh-CN" altLang="en-US" dirty="0"/>
          </a:p>
        </p:txBody>
      </p:sp>
      <p:sp>
        <p:nvSpPr>
          <p:cNvPr id="3" name="Content Placeholder 2"/>
          <p:cNvSpPr>
            <a:spLocks noGrp="1"/>
          </p:cNvSpPr>
          <p:nvPr>
            <p:ph idx="1"/>
          </p:nvPr>
        </p:nvSpPr>
        <p:spPr>
          <a:xfrm>
            <a:off x="449941" y="1700808"/>
            <a:ext cx="8226515" cy="4752528"/>
          </a:xfrm>
        </p:spPr>
        <p:txBody>
          <a:bodyPr/>
          <a:lstStyle/>
          <a:p>
            <a:pPr lvl="0"/>
            <a:r>
              <a:rPr lang="en-US" altLang="zh-CN" sz="1800" dirty="0" smtClean="0"/>
              <a:t>To obtain overall requirements of low latency traffics, an EHT AP may need to negotiate with each STA and set up reserved resources for each low latency STA. However, the number of boundaries would increase accordingly.</a:t>
            </a:r>
          </a:p>
          <a:p>
            <a:pPr lvl="1"/>
            <a:endParaRPr lang="en-US" altLang="zh-CN" sz="1600" dirty="0"/>
          </a:p>
          <a:p>
            <a:pPr lvl="1"/>
            <a:endParaRPr lang="en-US" altLang="zh-CN" sz="1600" dirty="0" smtClean="0"/>
          </a:p>
          <a:p>
            <a:pPr lvl="1"/>
            <a:endParaRPr lang="en-US" altLang="zh-CN" sz="1600" dirty="0" smtClean="0"/>
          </a:p>
          <a:p>
            <a:endParaRPr lang="en-US" altLang="zh-CN" sz="1800" dirty="0" smtClean="0"/>
          </a:p>
          <a:p>
            <a:r>
              <a:rPr lang="en-US" altLang="zh-CN" sz="1800" dirty="0" smtClean="0"/>
              <a:t>If AP set up one reserved resource for one traffic type, all STAs with the traffic share reserved resources and the number of boundaries would be irrelevant to the number of non-AP STAs</a:t>
            </a:r>
          </a:p>
          <a:p>
            <a:endParaRPr lang="en-US" altLang="zh-CN" sz="1800" dirty="0"/>
          </a:p>
          <a:p>
            <a:endParaRPr lang="en-US" altLang="zh-CN" sz="1800" dirty="0" smtClean="0"/>
          </a:p>
          <a:p>
            <a:endParaRPr lang="en-US" altLang="zh-CN" sz="1800" dirty="0"/>
          </a:p>
          <a:p>
            <a:r>
              <a:rPr lang="en-US" altLang="zh-CN" sz="1800" dirty="0" smtClean="0"/>
              <a:t>Further restrictions can be put on intervals between two consecutive reserved resources. For example, no less than 10ms</a:t>
            </a:r>
          </a:p>
          <a:p>
            <a:pPr marL="0" indent="0">
              <a:buNone/>
            </a:pPr>
            <a:endParaRPr lang="en-US" altLang="zh-CN" sz="1800" dirty="0" smtClean="0"/>
          </a:p>
        </p:txBody>
      </p:sp>
      <p:sp>
        <p:nvSpPr>
          <p:cNvPr id="4" name="Footer Placeholder 3"/>
          <p:cNvSpPr>
            <a:spLocks noGrp="1"/>
          </p:cNvSpPr>
          <p:nvPr>
            <p:ph type="ftr" sz="quarter" idx="11"/>
          </p:nvPr>
        </p:nvSpPr>
        <p:spPr>
          <a:xfrm>
            <a:off x="7234271" y="6547421"/>
            <a:ext cx="1309654" cy="184666"/>
          </a:xfrm>
        </p:spPr>
        <p:txBody>
          <a:bodyPr/>
          <a:lstStyle/>
          <a:p>
            <a:pPr>
              <a:defRPr/>
            </a:pPr>
            <a:r>
              <a:rPr lang="en-GB" smtClean="0"/>
              <a:t>Boyce Yangbo, Huawei</a:t>
            </a:r>
            <a:endParaRPr lang="en-GB" dirty="0"/>
          </a:p>
        </p:txBody>
      </p:sp>
      <p:sp>
        <p:nvSpPr>
          <p:cNvPr id="5" name="Slide Number Placeholder 4"/>
          <p:cNvSpPr>
            <a:spLocks noGrp="1"/>
          </p:cNvSpPr>
          <p:nvPr>
            <p:ph type="sldNum" sz="quarter" idx="12"/>
          </p:nvPr>
        </p:nvSpPr>
        <p:spPr>
          <a:xfrm>
            <a:off x="4344988" y="6547421"/>
            <a:ext cx="530225" cy="182562"/>
          </a:xfrm>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7" name="日期占位符 6"/>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grpSp>
        <p:nvGrpSpPr>
          <p:cNvPr id="121" name="组合 120"/>
          <p:cNvGrpSpPr/>
          <p:nvPr/>
        </p:nvGrpSpPr>
        <p:grpSpPr>
          <a:xfrm>
            <a:off x="1259632" y="2965511"/>
            <a:ext cx="6624736" cy="450123"/>
            <a:chOff x="1259632" y="3194901"/>
            <a:chExt cx="6624736" cy="450123"/>
          </a:xfrm>
        </p:grpSpPr>
        <p:sp>
          <p:nvSpPr>
            <p:cNvPr id="9" name="矩形 8"/>
            <p:cNvSpPr/>
            <p:nvPr/>
          </p:nvSpPr>
          <p:spPr bwMode="auto">
            <a:xfrm>
              <a:off x="1441011" y="3194901"/>
              <a:ext cx="60460" cy="450123"/>
            </a:xfrm>
            <a:prstGeom prst="rect">
              <a:avLst/>
            </a:prstGeom>
            <a:solidFill>
              <a:schemeClr val="tx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7184668" y="3194901"/>
              <a:ext cx="60460" cy="450123"/>
            </a:xfrm>
            <a:prstGeom prst="rect">
              <a:avLst/>
            </a:prstGeom>
            <a:solidFill>
              <a:schemeClr val="tx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7" name="直接连接符 16"/>
            <p:cNvCxnSpPr/>
            <p:nvPr/>
          </p:nvCxnSpPr>
          <p:spPr bwMode="auto">
            <a:xfrm>
              <a:off x="1259632" y="3645024"/>
              <a:ext cx="6624736"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52" name="组合 51"/>
            <p:cNvGrpSpPr/>
            <p:nvPr/>
          </p:nvGrpSpPr>
          <p:grpSpPr>
            <a:xfrm>
              <a:off x="1622389" y="3244915"/>
              <a:ext cx="432048" cy="400109"/>
              <a:chOff x="1622389" y="3767046"/>
              <a:chExt cx="285315" cy="400109"/>
            </a:xfrm>
          </p:grpSpPr>
          <p:sp>
            <p:nvSpPr>
              <p:cNvPr id="11" name="矩形 10"/>
              <p:cNvSpPr/>
              <p:nvPr/>
            </p:nvSpPr>
            <p:spPr bwMode="auto">
              <a:xfrm>
                <a:off x="1622389"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5" name="矩形 34"/>
              <p:cNvSpPr/>
              <p:nvPr/>
            </p:nvSpPr>
            <p:spPr bwMode="auto">
              <a:xfrm>
                <a:off x="1700220"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6" name="矩形 35"/>
              <p:cNvSpPr/>
              <p:nvPr/>
            </p:nvSpPr>
            <p:spPr bwMode="auto">
              <a:xfrm>
                <a:off x="1778051"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7" name="矩形 36"/>
              <p:cNvSpPr/>
              <p:nvPr/>
            </p:nvSpPr>
            <p:spPr bwMode="auto">
              <a:xfrm>
                <a:off x="1855882"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grpSp>
        <p:grpSp>
          <p:nvGrpSpPr>
            <p:cNvPr id="53" name="组合 52"/>
            <p:cNvGrpSpPr/>
            <p:nvPr/>
          </p:nvGrpSpPr>
          <p:grpSpPr>
            <a:xfrm>
              <a:off x="3494597" y="3240175"/>
              <a:ext cx="432048" cy="400109"/>
              <a:chOff x="1622389" y="3767046"/>
              <a:chExt cx="285315" cy="400109"/>
            </a:xfrm>
          </p:grpSpPr>
          <p:sp>
            <p:nvSpPr>
              <p:cNvPr id="54" name="矩形 53"/>
              <p:cNvSpPr/>
              <p:nvPr/>
            </p:nvSpPr>
            <p:spPr bwMode="auto">
              <a:xfrm>
                <a:off x="1622389"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55" name="矩形 54"/>
              <p:cNvSpPr/>
              <p:nvPr/>
            </p:nvSpPr>
            <p:spPr bwMode="auto">
              <a:xfrm>
                <a:off x="1700220"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56" name="矩形 55"/>
              <p:cNvSpPr/>
              <p:nvPr/>
            </p:nvSpPr>
            <p:spPr bwMode="auto">
              <a:xfrm>
                <a:off x="1778051"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57" name="矩形 56"/>
              <p:cNvSpPr/>
              <p:nvPr/>
            </p:nvSpPr>
            <p:spPr bwMode="auto">
              <a:xfrm>
                <a:off x="1855882"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grpSp>
        <p:grpSp>
          <p:nvGrpSpPr>
            <p:cNvPr id="58" name="组合 57"/>
            <p:cNvGrpSpPr/>
            <p:nvPr/>
          </p:nvGrpSpPr>
          <p:grpSpPr>
            <a:xfrm>
              <a:off x="5364088" y="3240175"/>
              <a:ext cx="432048" cy="400109"/>
              <a:chOff x="1622389" y="3767046"/>
              <a:chExt cx="285315" cy="400109"/>
            </a:xfrm>
          </p:grpSpPr>
          <p:sp>
            <p:nvSpPr>
              <p:cNvPr id="59" name="矩形 58"/>
              <p:cNvSpPr/>
              <p:nvPr/>
            </p:nvSpPr>
            <p:spPr bwMode="auto">
              <a:xfrm>
                <a:off x="1622389"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0" name="矩形 59"/>
              <p:cNvSpPr/>
              <p:nvPr/>
            </p:nvSpPr>
            <p:spPr bwMode="auto">
              <a:xfrm>
                <a:off x="1700220"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1" name="矩形 60"/>
              <p:cNvSpPr/>
              <p:nvPr/>
            </p:nvSpPr>
            <p:spPr bwMode="auto">
              <a:xfrm>
                <a:off x="1778051"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2" name="矩形 61"/>
              <p:cNvSpPr/>
              <p:nvPr/>
            </p:nvSpPr>
            <p:spPr bwMode="auto">
              <a:xfrm>
                <a:off x="1855882"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grpSp>
        <p:grpSp>
          <p:nvGrpSpPr>
            <p:cNvPr id="63" name="组合 62"/>
            <p:cNvGrpSpPr/>
            <p:nvPr/>
          </p:nvGrpSpPr>
          <p:grpSpPr>
            <a:xfrm>
              <a:off x="7380312" y="3240175"/>
              <a:ext cx="432048" cy="400109"/>
              <a:chOff x="1622389" y="3767046"/>
              <a:chExt cx="285315" cy="400109"/>
            </a:xfrm>
          </p:grpSpPr>
          <p:sp>
            <p:nvSpPr>
              <p:cNvPr id="64" name="矩形 63"/>
              <p:cNvSpPr/>
              <p:nvPr/>
            </p:nvSpPr>
            <p:spPr bwMode="auto">
              <a:xfrm>
                <a:off x="1622389"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5" name="矩形 64"/>
              <p:cNvSpPr/>
              <p:nvPr/>
            </p:nvSpPr>
            <p:spPr bwMode="auto">
              <a:xfrm>
                <a:off x="1700220"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6" name="矩形 65"/>
              <p:cNvSpPr/>
              <p:nvPr/>
            </p:nvSpPr>
            <p:spPr bwMode="auto">
              <a:xfrm>
                <a:off x="1778051"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7" name="矩形 66"/>
              <p:cNvSpPr/>
              <p:nvPr/>
            </p:nvSpPr>
            <p:spPr bwMode="auto">
              <a:xfrm>
                <a:off x="1855882"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grpSp>
      </p:grpSp>
      <p:sp>
        <p:nvSpPr>
          <p:cNvPr id="69" name="矩形 68"/>
          <p:cNvSpPr/>
          <p:nvPr/>
        </p:nvSpPr>
        <p:spPr bwMode="auto">
          <a:xfrm>
            <a:off x="1441011" y="4941168"/>
            <a:ext cx="60460" cy="450123"/>
          </a:xfrm>
          <a:prstGeom prst="rect">
            <a:avLst/>
          </a:prstGeom>
          <a:solidFill>
            <a:schemeClr val="tx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0" name="矩形 69"/>
          <p:cNvSpPr/>
          <p:nvPr/>
        </p:nvSpPr>
        <p:spPr bwMode="auto">
          <a:xfrm>
            <a:off x="7184668" y="4941168"/>
            <a:ext cx="60460" cy="450123"/>
          </a:xfrm>
          <a:prstGeom prst="rect">
            <a:avLst/>
          </a:prstGeom>
          <a:solidFill>
            <a:schemeClr val="tx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71" name="直接连接符 70"/>
          <p:cNvCxnSpPr/>
          <p:nvPr/>
        </p:nvCxnSpPr>
        <p:spPr bwMode="auto">
          <a:xfrm>
            <a:off x="1259632" y="5391291"/>
            <a:ext cx="662473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3" name="矩形 72"/>
          <p:cNvSpPr/>
          <p:nvPr/>
        </p:nvSpPr>
        <p:spPr bwMode="auto">
          <a:xfrm>
            <a:off x="1622388" y="4991182"/>
            <a:ext cx="432048"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3" name="矩形 92"/>
          <p:cNvSpPr/>
          <p:nvPr/>
        </p:nvSpPr>
        <p:spPr bwMode="auto">
          <a:xfrm>
            <a:off x="3491880" y="4991182"/>
            <a:ext cx="432048"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5" name="矩形 94"/>
          <p:cNvSpPr/>
          <p:nvPr/>
        </p:nvSpPr>
        <p:spPr bwMode="auto">
          <a:xfrm>
            <a:off x="5364088" y="4991182"/>
            <a:ext cx="432048"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6" name="矩形 95"/>
          <p:cNvSpPr/>
          <p:nvPr/>
        </p:nvSpPr>
        <p:spPr bwMode="auto">
          <a:xfrm>
            <a:off x="7380312" y="4991182"/>
            <a:ext cx="432048"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84995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634008"/>
            <a:ext cx="7772400" cy="1066800"/>
          </a:xfrm>
        </p:spPr>
        <p:txBody>
          <a:bodyPr/>
          <a:lstStyle/>
          <a:p>
            <a:r>
              <a:rPr lang="en-US" altLang="zh-CN" dirty="0" smtClean="0"/>
              <a:t>Summary</a:t>
            </a:r>
            <a:endParaRPr lang="zh-CN" altLang="en-US" dirty="0"/>
          </a:p>
        </p:txBody>
      </p:sp>
      <p:sp>
        <p:nvSpPr>
          <p:cNvPr id="3" name="Content Placeholder 2"/>
          <p:cNvSpPr>
            <a:spLocks noGrp="1"/>
          </p:cNvSpPr>
          <p:nvPr>
            <p:ph idx="1"/>
          </p:nvPr>
        </p:nvSpPr>
        <p:spPr>
          <a:xfrm>
            <a:off x="611560" y="1635560"/>
            <a:ext cx="7776864" cy="4745768"/>
          </a:xfrm>
        </p:spPr>
        <p:txBody>
          <a:bodyPr/>
          <a:lstStyle/>
          <a:p>
            <a:r>
              <a:rPr lang="en-US" dirty="0" smtClean="0"/>
              <a:t>We give a discussion on low latency traffics in 11be</a:t>
            </a:r>
            <a:r>
              <a:rPr lang="en-US" sz="1800" dirty="0" smtClean="0"/>
              <a:t>.</a:t>
            </a:r>
          </a:p>
          <a:p>
            <a:pPr lvl="1"/>
            <a:r>
              <a:rPr lang="en-US" sz="1600" dirty="0" smtClean="0"/>
              <a:t>We </a:t>
            </a:r>
            <a:r>
              <a:rPr lang="en-US" altLang="zh-CN" sz="1600" dirty="0" smtClean="0"/>
              <a:t>classify low latency traffics into 2 types based on data rate.</a:t>
            </a:r>
            <a:endParaRPr lang="en-US" sz="1600" dirty="0" smtClean="0"/>
          </a:p>
          <a:p>
            <a:pPr lvl="1"/>
            <a:r>
              <a:rPr lang="en-US" sz="1600" dirty="0" smtClean="0"/>
              <a:t>For a good trade-off between low latency traffic and regular traffic, we suggest 11be defining different rules for different types of low latency traffics and give four possible strategies.</a:t>
            </a:r>
          </a:p>
        </p:txBody>
      </p:sp>
      <p:sp>
        <p:nvSpPr>
          <p:cNvPr id="4" name="Footer Placeholder 3"/>
          <p:cNvSpPr>
            <a:spLocks noGrp="1"/>
          </p:cNvSpPr>
          <p:nvPr>
            <p:ph type="ftr" sz="quarter" idx="11"/>
          </p:nvPr>
        </p:nvSpPr>
        <p:spPr>
          <a:xfrm>
            <a:off x="7234271" y="6547421"/>
            <a:ext cx="1309654" cy="184666"/>
          </a:xfrm>
        </p:spPr>
        <p:txBody>
          <a:bodyPr/>
          <a:lstStyle/>
          <a:p>
            <a:pPr>
              <a:defRPr/>
            </a:pPr>
            <a:r>
              <a:rPr lang="en-GB" smtClean="0"/>
              <a:t>Boyce Yangbo, Huawei</a:t>
            </a:r>
            <a:endParaRPr lang="en-GB" dirty="0"/>
          </a:p>
        </p:txBody>
      </p:sp>
      <p:sp>
        <p:nvSpPr>
          <p:cNvPr id="5" name="Slide Number Placeholder 4"/>
          <p:cNvSpPr>
            <a:spLocks noGrp="1"/>
          </p:cNvSpPr>
          <p:nvPr>
            <p:ph type="sldNum" sz="quarter" idx="12"/>
          </p:nvPr>
        </p:nvSpPr>
        <p:spPr>
          <a:xfrm>
            <a:off x="4344988" y="6547421"/>
            <a:ext cx="530225" cy="182562"/>
          </a:xfrm>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7" name="日期占位符 6"/>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1733522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ltLang="zh-CN" dirty="0"/>
              <a:t>Straw </a:t>
            </a:r>
            <a:r>
              <a:rPr lang="en-US" altLang="zh-CN" dirty="0" smtClean="0"/>
              <a:t>Poll 1 </a:t>
            </a:r>
            <a:endParaRPr lang="zh-CN" altLang="en-US" dirty="0"/>
          </a:p>
        </p:txBody>
      </p:sp>
      <p:sp>
        <p:nvSpPr>
          <p:cNvPr id="3" name="Content Placeholder 2"/>
          <p:cNvSpPr>
            <a:spLocks noGrp="1"/>
          </p:cNvSpPr>
          <p:nvPr>
            <p:ph idx="1"/>
          </p:nvPr>
        </p:nvSpPr>
        <p:spPr>
          <a:xfrm>
            <a:off x="771525" y="1772816"/>
            <a:ext cx="7772400" cy="4114800"/>
          </a:xfrm>
        </p:spPr>
        <p:txBody>
          <a:bodyPr/>
          <a:lstStyle/>
          <a:p>
            <a:r>
              <a:rPr lang="en-US" altLang="zh-CN" sz="2000" dirty="0" smtClean="0"/>
              <a:t>Do you agree that 11be classifies </a:t>
            </a:r>
            <a:r>
              <a:rPr lang="en-US" altLang="zh-CN" sz="2000" dirty="0"/>
              <a:t>low latency </a:t>
            </a:r>
            <a:r>
              <a:rPr lang="en-US" altLang="zh-CN" sz="2000" dirty="0" smtClean="0"/>
              <a:t>traffic </a:t>
            </a:r>
            <a:r>
              <a:rPr lang="en-US" altLang="zh-CN" sz="2000" dirty="0"/>
              <a:t>into </a:t>
            </a:r>
            <a:r>
              <a:rPr lang="en-US" altLang="zh-CN" sz="2000" dirty="0" smtClean="0"/>
              <a:t>more than one types and defines different rules for different types low latency traffic.</a:t>
            </a:r>
            <a:endParaRPr lang="en-US" altLang="zh-CN" sz="2000" dirty="0"/>
          </a:p>
          <a:p>
            <a:pPr marL="0" indent="0">
              <a:buNone/>
            </a:pPr>
            <a:r>
              <a:rPr lang="en-US" altLang="zh-CN" sz="2000" dirty="0" smtClean="0"/>
              <a:t>Note:</a:t>
            </a:r>
          </a:p>
          <a:p>
            <a:pPr lvl="1"/>
            <a:r>
              <a:rPr lang="en-US" altLang="zh-CN" sz="1600" dirty="0"/>
              <a:t>This SP does not intend to put anything into 11be </a:t>
            </a:r>
            <a:r>
              <a:rPr lang="en-US" altLang="zh-CN" sz="1600" dirty="0" smtClean="0"/>
              <a:t>Draft </a:t>
            </a:r>
            <a:endParaRPr lang="en-US" altLang="zh-CN" sz="1600" dirty="0"/>
          </a:p>
          <a:p>
            <a:pPr marL="0" indent="0">
              <a:buNone/>
            </a:pPr>
            <a:endParaRPr lang="en-US" altLang="zh-CN" sz="2000" dirty="0"/>
          </a:p>
          <a:p>
            <a:pPr marL="0" indent="0">
              <a:buNone/>
            </a:pPr>
            <a:r>
              <a:rPr lang="en-US" altLang="zh-CN" sz="2000" dirty="0" smtClean="0"/>
              <a:t>Y/N/A</a:t>
            </a:r>
            <a:endParaRPr lang="en-US" altLang="zh-CN" sz="2000" dirty="0"/>
          </a:p>
          <a:p>
            <a:endParaRPr lang="en-US" altLang="zh-CN" sz="2000" dirty="0"/>
          </a:p>
          <a:p>
            <a:endParaRPr lang="zh-CN" altLang="en-US" dirty="0"/>
          </a:p>
        </p:txBody>
      </p:sp>
      <p:sp>
        <p:nvSpPr>
          <p:cNvPr id="4" name="Footer Placeholder 3"/>
          <p:cNvSpPr>
            <a:spLocks noGrp="1"/>
          </p:cNvSpPr>
          <p:nvPr>
            <p:ph type="ftr" sz="quarter" idx="11"/>
          </p:nvPr>
        </p:nvSpPr>
        <p:spPr>
          <a:xfrm>
            <a:off x="7234271" y="6475413"/>
            <a:ext cx="1309654" cy="184666"/>
          </a:xfrm>
        </p:spPr>
        <p:txBody>
          <a:bodyPr/>
          <a:lstStyle/>
          <a:p>
            <a:pPr>
              <a:defRPr/>
            </a:pPr>
            <a:r>
              <a:rPr lang="en-GB" smtClean="0"/>
              <a:t>Boyce Yangbo, Huawei</a:t>
            </a:r>
            <a:endParaRPr lang="en-GB" dirty="0"/>
          </a:p>
        </p:txBody>
      </p:sp>
      <p:sp>
        <p:nvSpPr>
          <p:cNvPr id="5" name="Slide Number Placeholder 4"/>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7" name="日期占位符 6"/>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1578186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222625</TotalTime>
  <Words>1518</Words>
  <Application>Microsoft Office PowerPoint</Application>
  <PresentationFormat>全屏显示(4:3)</PresentationFormat>
  <Paragraphs>219</Paragraphs>
  <Slides>13</Slides>
  <Notes>13</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13</vt:i4>
      </vt:variant>
    </vt:vector>
  </HeadingPairs>
  <TitlesOfParts>
    <vt:vector size="17" baseType="lpstr">
      <vt:lpstr>宋体</vt:lpstr>
      <vt:lpstr>Arial</vt:lpstr>
      <vt:lpstr>Times New Roman</vt:lpstr>
      <vt:lpstr>802-11-Submission</vt:lpstr>
      <vt:lpstr>Discussion on low latency traffic</vt:lpstr>
      <vt:lpstr>Introduction</vt:lpstr>
      <vt:lpstr>Tradeoff between QoS and efficiency</vt:lpstr>
      <vt:lpstr>Factors affecting efficiency of regular traffic</vt:lpstr>
      <vt:lpstr>Discussion on low latency traffic</vt:lpstr>
      <vt:lpstr>Discussion on low latency traffic(2)</vt:lpstr>
      <vt:lpstr>Reducing number of boundaries</vt:lpstr>
      <vt:lpstr>Summary</vt:lpstr>
      <vt:lpstr>Straw Poll 1 </vt:lpstr>
      <vt:lpstr>Straw Poll 2 </vt:lpstr>
      <vt:lpstr>Straw Poll 3 </vt:lpstr>
      <vt:lpstr>Straw Poll 4 </vt:lpstr>
      <vt:lpstr>References</vt:lpstr>
    </vt:vector>
  </TitlesOfParts>
  <Company>Huawei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Multi-AP Basic Coordination set</dc:title>
  <dc:creator>Oren Kedem</dc:creator>
  <cp:keywords>CTPClassification=CTP_NT</cp:keywords>
  <cp:lastModifiedBy>Yangbo (Boyce, 2012 NT Lab)</cp:lastModifiedBy>
  <cp:revision>2711</cp:revision>
  <cp:lastPrinted>1998-02-10T13:28:06Z</cp:lastPrinted>
  <dcterms:created xsi:type="dcterms:W3CDTF">2004-12-02T14:01:45Z</dcterms:created>
  <dcterms:modified xsi:type="dcterms:W3CDTF">2020-12-02T03:22:44Z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7abeee2e-a05f-479f-88d0-1deda3a82e9c</vt:lpwstr>
  </property>
  <property fmtid="{D5CDD505-2E9C-101B-9397-08002B2CF9AE}" pid="4" name="CTP_TimeStamp">
    <vt:lpwstr>2020-01-16 08:38:35Z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(3)pk4GUfpD6P8Q//GaKGZ3Upcq9FvcDQq8CsH40VsoWG63mwVspH9tqIgY7iyF1FQTxq5wuWEU
PANunsFnHNaIQs/RmJSRm9t17t/2Y7AGrWv/lrMcvgbwYWPE7irK3wyIVaGjUzade1A76JrN
7PT3AQBqVw2/Dn7gdErhpTBgiBO76toWJQDSE1CJOiaBKjH+HDJBwFwYOgOR3/NT/RBnBo0b
0sSJhwnVjIhOKM2OZg</vt:lpwstr>
  </property>
  <property fmtid="{D5CDD505-2E9C-101B-9397-08002B2CF9AE}" pid="10" name="_2015_ms_pID_7253431">
    <vt:lpwstr>zD0617myTrHhwPEKwRIRLbM051OXdaBoH4dIvTcwtRqeqzONON2UrI
B45vo07NKnCunPWrqSHgxfx2geVseumxXYU4SOLPxO4Jx2WXOGaAVGlRaEmf5vbdLJ7q5+Pa
LReXRW80FOldCBVmoYxpwr+ZYgvAbNTqOTmZmjYo/zvIdTuEMKkD01aDJagaMlk4pzh3QwTN
JCj5gLCykU9o3zdRMzpnSrVIVKjZbfexcjOZ</vt:lpwstr>
  </property>
  <property fmtid="{D5CDD505-2E9C-101B-9397-08002B2CF9AE}" pid="11" name="_2015_ms_pID_7253432">
    <vt:lpwstr>WdWe0nj/q5cOnFkfr98wB4Q=</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1605516267</vt:lpwstr>
  </property>
</Properties>
</file>