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370" r:id="rId3"/>
    <p:sldId id="372" r:id="rId4"/>
    <p:sldId id="406" r:id="rId5"/>
    <p:sldId id="405" r:id="rId6"/>
    <p:sldId id="412" r:id="rId7"/>
    <p:sldId id="387" r:id="rId8"/>
    <p:sldId id="392" r:id="rId9"/>
    <p:sldId id="411" r:id="rId10"/>
    <p:sldId id="413" r:id="rId11"/>
    <p:sldId id="346" r:id="rId12"/>
    <p:sldId id="380" r:id="rId13"/>
    <p:sldId id="371" r:id="rId14"/>
    <p:sldId id="385"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61D6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89389" autoAdjust="0"/>
  </p:normalViewPr>
  <p:slideViewPr>
    <p:cSldViewPr>
      <p:cViewPr varScale="1">
        <p:scale>
          <a:sx n="100" d="100"/>
          <a:sy n="100" d="100"/>
        </p:scale>
        <p:origin x="1752"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92" y="150"/>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802.11-20/xxxr0</a:t>
            </a:r>
            <a:endParaRPr lang="en-GB"/>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365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dirty="0" smtClean="0"/>
              <a:t>November 2020</a:t>
            </a:r>
            <a:endParaRPr lang="en-GB" altLang="en-US" dirty="0"/>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4880010" y="9612313"/>
            <a:ext cx="13096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smtClean="0"/>
              <a:t>Boyce Yangbo Huawei</a:t>
            </a:r>
            <a:endParaRPr lang="en-GB" dirty="0"/>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smtClean="0"/>
              <a:t>doc.: IEEE 802.11-20/xxxr0</a:t>
            </a:r>
            <a:endParaRPr lang="en-GB"/>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17931"/>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dirty="0" smtClean="0"/>
              <a:t>November 2020</a:t>
            </a:r>
            <a:endParaRPr lang="en-GB" altLang="en-US" dirty="0"/>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4381496" y="9615488"/>
            <a:ext cx="177324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smtClean="0"/>
              <a:t>Boyce Yangbo 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F360D31C-0BCD-4994-837B-7A36503701B9}"/>
              </a:ext>
            </a:extLst>
          </p:cNvPr>
          <p:cNvSpPr>
            <a:spLocks noGrp="1" noChangeArrowheads="1"/>
          </p:cNvSpPr>
          <p:nvPr>
            <p:ph type="dt" sz="quarter" idx="1"/>
          </p:nvPr>
        </p:nvSpPr>
        <p:spPr>
          <a:xfrm>
            <a:off x="641350" y="1179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dirty="0" smtClean="0"/>
              <a:t>November 2020</a:t>
            </a:r>
            <a:endParaRPr lang="en-GB" altLang="en-US" sz="1400" dirty="0"/>
          </a:p>
        </p:txBody>
      </p:sp>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802.11-20/xxxr0</a:t>
            </a:r>
            <a:endParaRPr lang="en-GB" altLang="en-US" sz="1400"/>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4381496" y="9615488"/>
            <a:ext cx="177324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Boyce Yangbo Huawei</a:t>
            </a:r>
            <a:endParaRPr lang="en-GB" altLang="en-US" dirty="0"/>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1687923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11</a:t>
            </a:fld>
            <a:endParaRPr lang="en-GB" altLang="en-US"/>
          </a:p>
        </p:txBody>
      </p:sp>
    </p:spTree>
    <p:extLst>
      <p:ext uri="{BB962C8B-B14F-4D97-AF65-F5344CB8AC3E}">
        <p14:creationId xmlns:p14="http://schemas.microsoft.com/office/powerpoint/2010/main" val="188857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802.11-20/xxxr0</a:t>
            </a:r>
            <a:endParaRPr lang="en-GB"/>
          </a:p>
        </p:txBody>
      </p:sp>
      <p:sp>
        <p:nvSpPr>
          <p:cNvPr id="5" name="Date Placeholder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Footer Placeholder 5"/>
          <p:cNvSpPr>
            <a:spLocks noGrp="1"/>
          </p:cNvSpPr>
          <p:nvPr>
            <p:ph type="ftr" sz="quarter" idx="12"/>
          </p:nvPr>
        </p:nvSpPr>
        <p:spPr/>
        <p:txBody>
          <a:bodyPr/>
          <a:lstStyle/>
          <a:p>
            <a:pPr lvl="4">
              <a:defRPr/>
            </a:pPr>
            <a:r>
              <a:rPr lang="en-GB" smtClean="0"/>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13</a:t>
            </a:fld>
            <a:endParaRPr lang="en-GB" altLang="en-US"/>
          </a:p>
        </p:txBody>
      </p:sp>
    </p:spTree>
    <p:extLst>
      <p:ext uri="{BB962C8B-B14F-4D97-AF65-F5344CB8AC3E}">
        <p14:creationId xmlns:p14="http://schemas.microsoft.com/office/powerpoint/2010/main" val="1113317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411787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707339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smtClean="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990695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090878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aseline="0" dirty="0" smtClean="0"/>
          </a:p>
        </p:txBody>
      </p:sp>
      <p:sp>
        <p:nvSpPr>
          <p:cNvPr id="4" name="页眉占位符 3"/>
          <p:cNvSpPr>
            <a:spLocks noGrp="1"/>
          </p:cNvSpPr>
          <p:nvPr>
            <p:ph type="hdr" idx="10"/>
          </p:nvPr>
        </p:nvSpPr>
        <p:spPr/>
        <p:txBody>
          <a:bodyPr/>
          <a:lstStyle/>
          <a:p>
            <a:r>
              <a:rPr lang="en-US" smtClean="0"/>
              <a:t>doc.: IEEE 802.11-20/xxxr0</a:t>
            </a:r>
            <a:endParaRPr lang="en-US" dirty="0"/>
          </a:p>
        </p:txBody>
      </p:sp>
      <p:sp>
        <p:nvSpPr>
          <p:cNvPr id="5" name="日期占位符 4"/>
          <p:cNvSpPr>
            <a:spLocks noGrp="1"/>
          </p:cNvSpPr>
          <p:nvPr>
            <p:ph type="dt" idx="11"/>
          </p:nvPr>
        </p:nvSpPr>
        <p:spPr>
          <a:xfrm>
            <a:off x="641350" y="117931"/>
            <a:ext cx="1227837" cy="215444"/>
          </a:xfrm>
        </p:spPr>
        <p:txBody>
          <a:bodyPr/>
          <a:lstStyle/>
          <a:p>
            <a:r>
              <a:rPr lang="en-US" altLang="zh-CN" dirty="0" smtClean="0"/>
              <a:t>November 2020</a:t>
            </a:r>
            <a:endParaRPr lang="en-US" dirty="0"/>
          </a:p>
        </p:txBody>
      </p:sp>
      <p:sp>
        <p:nvSpPr>
          <p:cNvPr id="6" name="页脚占位符 5"/>
          <p:cNvSpPr>
            <a:spLocks noGrp="1"/>
          </p:cNvSpPr>
          <p:nvPr>
            <p:ph type="ftr" idx="12"/>
          </p:nvPr>
        </p:nvSpPr>
        <p:spPr/>
        <p:txBody>
          <a:bodyPr/>
          <a:lstStyle/>
          <a:p>
            <a:r>
              <a:rPr lang="da-DK" smtClean="0"/>
              <a:t>Boyce Yangbo Huawei</a:t>
            </a:r>
            <a:endParaRPr lang="en-US" dirty="0"/>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534398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802.11-20/xxxr0</a:t>
            </a:r>
            <a:endParaRPr lang="en-GB"/>
          </a:p>
        </p:txBody>
      </p:sp>
      <p:sp>
        <p:nvSpPr>
          <p:cNvPr id="5" name="Date Placeholder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Footer Placeholder 5"/>
          <p:cNvSpPr>
            <a:spLocks noGrp="1"/>
          </p:cNvSpPr>
          <p:nvPr>
            <p:ph type="ftr" sz="quarter" idx="12"/>
          </p:nvPr>
        </p:nvSpPr>
        <p:spPr/>
        <p:txBody>
          <a:bodyPr/>
          <a:lstStyle/>
          <a:p>
            <a:pPr lvl="4">
              <a:defRPr/>
            </a:pPr>
            <a:r>
              <a:rPr lang="en-GB" smtClean="0"/>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3635076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baseline="0" dirty="0" smtClean="0"/>
          </a:p>
        </p:txBody>
      </p:sp>
      <p:sp>
        <p:nvSpPr>
          <p:cNvPr id="4" name="Header Placeholder 3"/>
          <p:cNvSpPr>
            <a:spLocks noGrp="1"/>
          </p:cNvSpPr>
          <p:nvPr>
            <p:ph type="hdr" sz="quarter" idx="10"/>
          </p:nvPr>
        </p:nvSpPr>
        <p:spPr/>
        <p:txBody>
          <a:bodyPr/>
          <a:lstStyle/>
          <a:p>
            <a:pPr>
              <a:defRPr/>
            </a:pPr>
            <a:r>
              <a:rPr lang="en-GB" smtClean="0"/>
              <a:t>doc.: IEEE 802.11-20/xxxr0</a:t>
            </a:r>
            <a:endParaRPr lang="en-GB"/>
          </a:p>
        </p:txBody>
      </p:sp>
      <p:sp>
        <p:nvSpPr>
          <p:cNvPr id="5" name="Date Placeholder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Footer Placeholder 5"/>
          <p:cNvSpPr>
            <a:spLocks noGrp="1"/>
          </p:cNvSpPr>
          <p:nvPr>
            <p:ph type="ftr" sz="quarter" idx="12"/>
          </p:nvPr>
        </p:nvSpPr>
        <p:spPr/>
        <p:txBody>
          <a:bodyPr/>
          <a:lstStyle/>
          <a:p>
            <a:pPr lvl="4">
              <a:defRPr/>
            </a:pPr>
            <a:r>
              <a:rPr lang="en-GB" smtClean="0"/>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480796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3428011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802.11-20/xxxr0</a:t>
            </a:r>
            <a:endParaRPr lang="en-GB"/>
          </a:p>
        </p:txBody>
      </p:sp>
      <p:sp>
        <p:nvSpPr>
          <p:cNvPr id="5" name="日期占位符 4"/>
          <p:cNvSpPr>
            <a:spLocks noGrp="1"/>
          </p:cNvSpPr>
          <p:nvPr>
            <p:ph type="dt" idx="11"/>
          </p:nvPr>
        </p:nvSpPr>
        <p:spPr>
          <a:xfrm>
            <a:off x="641350" y="117931"/>
            <a:ext cx="1227837" cy="215444"/>
          </a:xfrm>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2"/>
          </p:nvPr>
        </p:nvSpPr>
        <p:spPr/>
        <p:txBody>
          <a:bodyPr/>
          <a:lstStyle/>
          <a:p>
            <a:pPr lvl="4">
              <a:defRPr/>
            </a:pPr>
            <a:r>
              <a:rPr lang="en-GB" smtClean="0"/>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43827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日期占位符 6"/>
          <p:cNvSpPr>
            <a:spLocks noGrp="1"/>
          </p:cNvSpPr>
          <p:nvPr>
            <p:ph type="dt" sz="half" idx="10"/>
          </p:nvPr>
        </p:nvSpPr>
        <p:spPr/>
        <p:txBody>
          <a:bodyPr/>
          <a:lstStyle/>
          <a:p>
            <a:pPr>
              <a:defRPr/>
            </a:pPr>
            <a:r>
              <a:rPr lang="en-US" altLang="zh-CN" dirty="0" smtClean="0"/>
              <a:t>November 2020</a:t>
            </a:r>
            <a:endParaRPr lang="en-GB" altLang="en-US" dirty="0"/>
          </a:p>
        </p:txBody>
      </p:sp>
      <p:sp>
        <p:nvSpPr>
          <p:cNvPr id="8" name="页脚占位符 7"/>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9" name="灯片编号占位符 8"/>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4002159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标题 5"/>
          <p:cNvSpPr>
            <a:spLocks noGrp="1"/>
          </p:cNvSpPr>
          <p:nvPr>
            <p:ph type="title"/>
          </p:nvPr>
        </p:nvSpPr>
        <p:spPr/>
        <p:txBody>
          <a:bodyPr/>
          <a:lstStyle/>
          <a:p>
            <a:r>
              <a:rPr lang="zh-CN" altLang="en-US" smtClean="0"/>
              <a:t>单击此处编辑母版标题样式</a:t>
            </a:r>
            <a:endParaRPr lang="zh-CN" altLang="en-US"/>
          </a:p>
        </p:txBody>
      </p:sp>
      <p:sp>
        <p:nvSpPr>
          <p:cNvPr id="7" name="日期占位符 6"/>
          <p:cNvSpPr>
            <a:spLocks noGrp="1"/>
          </p:cNvSpPr>
          <p:nvPr>
            <p:ph type="dt" sz="half" idx="10"/>
          </p:nvPr>
        </p:nvSpPr>
        <p:spPr/>
        <p:txBody>
          <a:bodyPr/>
          <a:lstStyle/>
          <a:p>
            <a:pPr>
              <a:defRPr/>
            </a:pPr>
            <a:r>
              <a:rPr lang="en-US" altLang="zh-CN" dirty="0" smtClean="0"/>
              <a:t>November 2020</a:t>
            </a:r>
            <a:endParaRPr lang="en-GB" altLang="en-US" dirty="0"/>
          </a:p>
        </p:txBody>
      </p:sp>
      <p:sp>
        <p:nvSpPr>
          <p:cNvPr id="8" name="页脚占位符 7"/>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9" name="灯片编号占位符 8"/>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日期占位符 3"/>
          <p:cNvSpPr>
            <a:spLocks noGrp="1"/>
          </p:cNvSpPr>
          <p:nvPr>
            <p:ph type="dt" sz="half" idx="10"/>
          </p:nvPr>
        </p:nvSpPr>
        <p:spPr/>
        <p:txBody>
          <a:bodyPr/>
          <a:lstStyle/>
          <a:p>
            <a:pPr>
              <a:defRPr/>
            </a:pPr>
            <a:r>
              <a:rPr lang="en-US" altLang="zh-CN" dirty="0" smtClean="0"/>
              <a:t>November 2020</a:t>
            </a:r>
            <a:endParaRPr lang="en-GB" altLang="en-US" dirty="0"/>
          </a:p>
        </p:txBody>
      </p:sp>
      <p:sp>
        <p:nvSpPr>
          <p:cNvPr id="5" name="页脚占位符 4"/>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期占位符 4"/>
          <p:cNvSpPr>
            <a:spLocks noGrp="1"/>
          </p:cNvSpPr>
          <p:nvPr>
            <p:ph type="dt" sz="half" idx="10"/>
          </p:nvPr>
        </p:nvSpPr>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7" name="灯片编号占位符 6"/>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p:txBody>
          <a:bodyPr/>
          <a:lstStyle/>
          <a:p>
            <a:pPr>
              <a:defRPr/>
            </a:pPr>
            <a:r>
              <a:rPr lang="en-US" altLang="zh-CN" dirty="0" smtClean="0"/>
              <a:t>November 2020</a:t>
            </a:r>
            <a:endParaRPr lang="en-GB" altLang="en-US" dirty="0"/>
          </a:p>
        </p:txBody>
      </p:sp>
      <p:sp>
        <p:nvSpPr>
          <p:cNvPr id="8" name="页脚占位符 7"/>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9" name="灯片编号占位符 8"/>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日期占位符 2"/>
          <p:cNvSpPr>
            <a:spLocks noGrp="1"/>
          </p:cNvSpPr>
          <p:nvPr>
            <p:ph type="dt" sz="half" idx="10"/>
          </p:nvPr>
        </p:nvSpPr>
        <p:spPr/>
        <p:txBody>
          <a:bodyPr/>
          <a:lstStyle/>
          <a:p>
            <a:pPr>
              <a:defRPr/>
            </a:pPr>
            <a:r>
              <a:rPr lang="en-US" altLang="zh-CN" dirty="0" smtClean="0"/>
              <a:t>November 2020</a:t>
            </a:r>
            <a:endParaRPr lang="en-GB" altLang="en-US" dirty="0"/>
          </a:p>
        </p:txBody>
      </p:sp>
      <p:sp>
        <p:nvSpPr>
          <p:cNvPr id="4" name="页脚占位符 3"/>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en-US" altLang="zh-CN" dirty="0" smtClean="0"/>
              <a:t>November 2020</a:t>
            </a:r>
            <a:endParaRPr lang="en-GB" altLang="en-US" dirty="0"/>
          </a:p>
        </p:txBody>
      </p:sp>
      <p:sp>
        <p:nvSpPr>
          <p:cNvPr id="3" name="页脚占位符 2"/>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4" name="灯片编号占位符 3"/>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7" name="灯片编号占位符 6"/>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p:txBody>
          <a:bodyPr/>
          <a:lstStyle/>
          <a:p>
            <a:pPr>
              <a:defRPr/>
            </a:pPr>
            <a:r>
              <a:rPr lang="en-US" altLang="zh-CN" dirty="0" smtClean="0"/>
              <a:t>November 2020</a:t>
            </a:r>
            <a:endParaRPr lang="en-GB" altLang="en-US" dirty="0"/>
          </a:p>
        </p:txBody>
      </p:sp>
      <p:sp>
        <p:nvSpPr>
          <p:cNvPr id="6" name="页脚占位符 5"/>
          <p:cNvSpPr>
            <a:spLocks noGrp="1"/>
          </p:cNvSpPr>
          <p:nvPr>
            <p:ph type="ftr" sz="quarter" idx="11"/>
          </p:nvPr>
        </p:nvSpPr>
        <p:spPr/>
        <p:txBody>
          <a:bodyPr/>
          <a:lstStyle/>
          <a:p>
            <a:pPr>
              <a:defRPr/>
            </a:pPr>
            <a:r>
              <a:rPr lang="en-GB" smtClean="0"/>
              <a:t>B</a:t>
            </a:r>
            <a:r>
              <a:rPr lang="en-US" altLang="zh-CN" smtClean="0"/>
              <a:t>oyce Yangbo</a:t>
            </a:r>
            <a:r>
              <a:rPr lang="en-GB" smtClean="0"/>
              <a:t>, Huawei</a:t>
            </a:r>
            <a:endParaRPr lang="en-GB" dirty="0"/>
          </a:p>
        </p:txBody>
      </p:sp>
      <p:sp>
        <p:nvSpPr>
          <p:cNvPr id="7" name="灯片编号占位符 6"/>
          <p:cNvSpPr>
            <a:spLocks noGrp="1"/>
          </p:cNvSpPr>
          <p:nvPr>
            <p:ph type="sldNum" sz="quarter" idx="12"/>
          </p:nvPr>
        </p:nvSpPr>
        <p:spPr/>
        <p:txBody>
          <a:bodyPr/>
          <a:lstStyle/>
          <a:p>
            <a:pPr>
              <a:defRPr/>
            </a:pPr>
            <a:r>
              <a:rPr lang="en-GB" altLang="en-US" smtClean="0"/>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smtClean="0"/>
              <a:t>November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088655" y="6475413"/>
            <a:ext cx="14552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B</a:t>
            </a:r>
            <a:r>
              <a:rPr lang="en-US" altLang="zh-CN" dirty="0" err="1" smtClean="0"/>
              <a:t>oyce</a:t>
            </a:r>
            <a:r>
              <a:rPr lang="en-US" altLang="zh-CN" dirty="0" smtClean="0"/>
              <a:t> Yangbo</a:t>
            </a:r>
            <a:r>
              <a:rPr lang="en-GB" dirty="0" smtClean="0"/>
              <a:t>, Huawei</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052204" y="331014"/>
            <a:ext cx="33599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a:t>
            </a:r>
            <a:r>
              <a:rPr lang="en-US" altLang="en-US" sz="1800" b="1" dirty="0" err="1" smtClean="0"/>
              <a:t>xxxx</a:t>
            </a:r>
            <a:r>
              <a:rPr lang="en-GB" altLang="en-US" sz="1800" b="1" dirty="0" smtClean="0"/>
              <a:t>/r0</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96913"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2"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4632" cy="1066800"/>
          </a:xfrm>
          <a:noFill/>
        </p:spPr>
        <p:txBody>
          <a:bodyPr/>
          <a:lstStyle/>
          <a:p>
            <a:r>
              <a:rPr lang="en-US" altLang="zh-CN" dirty="0" smtClean="0"/>
              <a:t>Discussion on low latency traffic</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2020-11-2</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234271" y="6475413"/>
            <a:ext cx="1309654" cy="184666"/>
          </a:xfrm>
        </p:spPr>
        <p:txBody>
          <a:bodyPr/>
          <a:lstStyle/>
          <a:p>
            <a:pPr>
              <a:defRPr/>
            </a:pPr>
            <a:r>
              <a:rPr lang="en-GB" dirty="0" smtClean="0"/>
              <a:t>Boyce Yangbo, Huawei</a:t>
            </a:r>
            <a:endParaRPr lang="en-GB" dirty="0"/>
          </a:p>
        </p:txBody>
      </p:sp>
      <p:graphicFrame>
        <p:nvGraphicFramePr>
          <p:cNvPr id="9" name="Table"/>
          <p:cNvGraphicFramePr/>
          <p:nvPr>
            <p:extLst>
              <p:ext uri="{D42A27DB-BD31-4B8C-83A1-F6EECF244321}">
                <p14:modId xmlns:p14="http://schemas.microsoft.com/office/powerpoint/2010/main" val="696477861"/>
              </p:ext>
            </p:extLst>
          </p:nvPr>
        </p:nvGraphicFramePr>
        <p:xfrm>
          <a:off x="792695" y="2952138"/>
          <a:ext cx="7558608" cy="2465795"/>
        </p:xfrm>
        <a:graphic>
          <a:graphicData uri="http://schemas.openxmlformats.org/drawingml/2006/table">
            <a:tbl>
              <a:tblPr firstRow="1" bandRow="1"/>
              <a:tblGrid>
                <a:gridCol w="1797968">
                  <a:extLst>
                    <a:ext uri="{9D8B030D-6E8A-4147-A177-3AD203B41FA5}">
                      <a16:colId xmlns:a16="http://schemas.microsoft.com/office/drawing/2014/main" xmlns="" val="20000"/>
                    </a:ext>
                  </a:extLst>
                </a:gridCol>
                <a:gridCol w="1412461">
                  <a:extLst>
                    <a:ext uri="{9D8B030D-6E8A-4147-A177-3AD203B41FA5}">
                      <a16:colId xmlns:a16="http://schemas.microsoft.com/office/drawing/2014/main" xmlns="" val="20001"/>
                    </a:ext>
                  </a:extLst>
                </a:gridCol>
                <a:gridCol w="2106356">
                  <a:extLst>
                    <a:ext uri="{9D8B030D-6E8A-4147-A177-3AD203B41FA5}">
                      <a16:colId xmlns:a16="http://schemas.microsoft.com/office/drawing/2014/main" xmlns="" val="20002"/>
                    </a:ext>
                  </a:extLst>
                </a:gridCol>
                <a:gridCol w="2241823">
                  <a:extLst>
                    <a:ext uri="{9D8B030D-6E8A-4147-A177-3AD203B41FA5}">
                      <a16:colId xmlns:a16="http://schemas.microsoft.com/office/drawing/2014/main" xmlns="" val="20003"/>
                    </a:ext>
                  </a:extLst>
                </a:gridCol>
              </a:tblGrid>
              <a:tr h="493159">
                <a:tc>
                  <a:txBody>
                    <a:bodyPr/>
                    <a:lstStyle/>
                    <a:p>
                      <a:pPr algn="l">
                        <a:defRPr sz="1800" b="0">
                          <a:solidFill>
                            <a:srgbClr val="000000"/>
                          </a:solidFill>
                        </a:defRPr>
                      </a:pPr>
                      <a:r>
                        <a:rPr sz="14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sz="1400" b="1" dirty="0">
                          <a:latin typeface="+mj-lt"/>
                        </a:rPr>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400" b="1" dirty="0">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altLang="zh-CN" sz="1400" b="1" dirty="0" smtClean="0">
                          <a:latin typeface="+mj-lt"/>
                        </a:rPr>
                        <a:t>E</a:t>
                      </a:r>
                      <a:r>
                        <a:rPr sz="1400" b="1" dirty="0" smtClean="0">
                          <a:latin typeface="+mj-lt"/>
                        </a:rPr>
                        <a:t>mail</a:t>
                      </a:r>
                      <a:endParaRPr sz="1400" b="1"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xmlns="" val="10000"/>
                  </a:ext>
                </a:extLst>
              </a:tr>
              <a:tr h="493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sz="1400" dirty="0" smtClean="0">
                          <a:solidFill>
                            <a:schemeClr val="tx1"/>
                          </a:solidFill>
                        </a:rPr>
                        <a:t>Boyce</a:t>
                      </a:r>
                      <a:r>
                        <a:rPr lang="en-US" sz="1400" baseline="0" dirty="0" smtClean="0">
                          <a:solidFill>
                            <a:schemeClr val="tx1"/>
                          </a:solidFill>
                        </a:rPr>
                        <a:t> Bo Yang</a:t>
                      </a:r>
                      <a:endParaRPr lang="en-US" sz="1400" dirty="0">
                        <a:solidFill>
                          <a:schemeClr val="tx1"/>
                        </a:solidFill>
                      </a:endParaRPr>
                    </a:p>
                  </a:txBody>
                  <a:tcPr marR="0" marT="0" marB="0" anchor="ctr" horzOverflow="overflow">
                    <a:lnL w="25400">
                      <a:solidFill>
                        <a:srgbClr val="535353"/>
                      </a:solidFill>
                    </a:lnL>
                    <a:lnR w="12700">
                      <a:solidFill>
                        <a:srgbClr val="535353"/>
                      </a:solidFill>
                    </a:lnR>
                    <a:lnT w="25400">
                      <a:solidFill>
                        <a:srgbClr val="535353"/>
                      </a:solidFill>
                    </a:lnT>
                    <a:lnB w="12700" cap="flat" cmpd="sng" algn="ctr">
                      <a:solidFill>
                        <a:srgbClr val="535353"/>
                      </a:solidFill>
                      <a:prstDash val="solid"/>
                      <a:round/>
                      <a:headEnd type="none" w="med" len="med"/>
                      <a:tailEnd type="none" w="med" len="med"/>
                    </a:lnB>
                    <a:no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sz="1400" dirty="0">
                          <a:solidFill>
                            <a:schemeClr val="tx1"/>
                          </a:solidFill>
                        </a:rPr>
                        <a:t>    Huawei</a:t>
                      </a:r>
                    </a:p>
                    <a:p>
                      <a:pPr algn="l">
                        <a:defRPr sz="1800"/>
                      </a:pPr>
                      <a:endParaRPr sz="1400"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25400">
                      <a:solidFill>
                        <a:srgbClr val="535353"/>
                      </a:solidFill>
                    </a:lnT>
                    <a:lnB w="12700" cap="flat" cmpd="sng" algn="ctr">
                      <a:solidFill>
                        <a:srgbClr val="535353"/>
                      </a:solidFill>
                      <a:prstDash val="solid"/>
                      <a:round/>
                      <a:headEnd type="none" w="med" len="med"/>
                      <a:tailEnd type="none" w="med" len="med"/>
                    </a:lnB>
                    <a:noFill/>
                  </a:tcPr>
                </a:tc>
                <a:tc>
                  <a:txBody>
                    <a:bodyPr/>
                    <a:lstStyle/>
                    <a:p>
                      <a:pPr algn="l"/>
                      <a:r>
                        <a:rPr lang="en-US" sz="1400" dirty="0" smtClean="0">
                          <a:latin typeface="+mj-lt"/>
                        </a:rPr>
                        <a:t> yangbo59@huawei.com</a:t>
                      </a:r>
                      <a:endParaRPr sz="1400"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xmlns="" val="10001"/>
                  </a:ext>
                </a:extLst>
              </a:tr>
              <a:tr h="493159">
                <a:tc>
                  <a:txBody>
                    <a:bodyPr/>
                    <a:lstStyle/>
                    <a:p>
                      <a:r>
                        <a:rPr lang="en-US" altLang="zh-CN" sz="1400" dirty="0" err="1" smtClean="0"/>
                        <a:t>Chenhe</a:t>
                      </a:r>
                      <a:r>
                        <a:rPr lang="en-US" altLang="zh-CN" sz="1400" baseline="0" dirty="0" smtClean="0"/>
                        <a:t> Ji</a:t>
                      </a:r>
                      <a:endParaRPr lang="zh-CN" altLang="en-US" sz="1400" dirty="0"/>
                    </a:p>
                  </a:txBody>
                  <a:tcPr marR="0" marT="0" marB="0" anchor="ctr" horzOverflow="overflow">
                    <a:lnL w="25400">
                      <a:solidFill>
                        <a:srgbClr val="535353"/>
                      </a:solidFill>
                    </a:lnL>
                    <a:lnR w="12700">
                      <a:solidFill>
                        <a:srgbClr val="535353"/>
                      </a:solidFill>
                    </a:lnR>
                    <a:lnT w="12700">
                      <a:solidFill>
                        <a:srgbClr val="535353"/>
                      </a:solidFill>
                    </a:lnT>
                    <a:lnB w="12700" cap="flat" cmpd="sng" algn="ctr">
                      <a:solidFill>
                        <a:srgbClr val="535353"/>
                      </a:solidFill>
                      <a:prstDash val="solid"/>
                      <a:round/>
                      <a:headEnd type="none" w="med" len="med"/>
                      <a:tailEnd type="none" w="med" len="med"/>
                    </a:lnB>
                    <a:noFill/>
                  </a:tcPr>
                </a:tc>
                <a:tc vMerge="1">
                  <a:txBody>
                    <a:bodyPr/>
                    <a:lstStyle/>
                    <a:p>
                      <a:pPr algn="l">
                        <a:defRPr sz="1800"/>
                      </a:pPr>
                      <a:endParaRPr sz="1400" dirty="0">
                        <a:latin typeface="+mj-lt"/>
                      </a:endParaRPr>
                    </a:p>
                  </a:txBody>
                  <a:tcPr marL="0"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127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r>
                        <a:rPr lang="en-US" altLang="zh-CN" sz="1400" dirty="0" smtClean="0"/>
                        <a:t>jichenhe@huawei.com</a:t>
                      </a:r>
                      <a:endParaRPr lang="zh-CN" altLang="en-US" sz="1400" dirty="0"/>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xmlns="" val="10002"/>
                  </a:ext>
                </a:extLst>
              </a:tr>
              <a:tr h="493159">
                <a:tc>
                  <a:txBody>
                    <a:bodyPr/>
                    <a:lstStyle/>
                    <a:p>
                      <a:pPr algn="l"/>
                      <a:r>
                        <a:rPr lang="en-US" altLang="zh-CN" sz="1400" kern="1200" dirty="0" smtClean="0">
                          <a:solidFill>
                            <a:schemeClr val="tx1"/>
                          </a:solidFill>
                          <a:latin typeface="+mn-lt"/>
                          <a:ea typeface="+mn-ea"/>
                          <a:cs typeface="+mn-cs"/>
                        </a:rPr>
                        <a:t>Lily </a:t>
                      </a:r>
                      <a:r>
                        <a:rPr lang="en-US" altLang="zh-CN" sz="1400" kern="1200" dirty="0" err="1" smtClean="0">
                          <a:solidFill>
                            <a:schemeClr val="tx1"/>
                          </a:solidFill>
                          <a:latin typeface="+mn-lt"/>
                          <a:ea typeface="+mn-ea"/>
                          <a:cs typeface="+mn-cs"/>
                        </a:rPr>
                        <a:t>Yunping</a:t>
                      </a:r>
                      <a:r>
                        <a:rPr lang="en-US" altLang="zh-CN" sz="1400" kern="1200" dirty="0" smtClean="0">
                          <a:solidFill>
                            <a:schemeClr val="tx1"/>
                          </a:solidFill>
                          <a:latin typeface="+mn-lt"/>
                          <a:ea typeface="+mn-ea"/>
                          <a:cs typeface="+mn-cs"/>
                        </a:rPr>
                        <a:t>  </a:t>
                      </a:r>
                      <a:r>
                        <a:rPr lang="en-US" altLang="zh-CN" sz="1400" kern="1200" dirty="0" err="1" smtClean="0">
                          <a:solidFill>
                            <a:schemeClr val="tx1"/>
                          </a:solidFill>
                          <a:latin typeface="+mn-lt"/>
                          <a:ea typeface="+mn-ea"/>
                          <a:cs typeface="+mn-cs"/>
                        </a:rPr>
                        <a:t>Lyu</a:t>
                      </a:r>
                      <a:endParaRPr lang="en-US" altLang="zh-CN" sz="1400" kern="1200" dirty="0">
                        <a:solidFill>
                          <a:schemeClr val="tx1"/>
                        </a:solidFill>
                        <a:latin typeface="+mn-lt"/>
                        <a:ea typeface="+mn-ea"/>
                        <a:cs typeface="+mn-cs"/>
                      </a:endParaRPr>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12700">
                      <a:solidFill>
                        <a:srgbClr val="535353"/>
                      </a:solidFill>
                    </a:lnB>
                    <a:noFill/>
                  </a:tcPr>
                </a:tc>
                <a:tc vMerge="1">
                  <a:txBody>
                    <a:bodyPr/>
                    <a:lstStyle/>
                    <a:p>
                      <a:pPr algn="l"/>
                      <a:endParaRPr sz="1400" dirty="0">
                        <a:latin typeface="+mj-lt"/>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r>
                        <a:rPr lang="en-US" altLang="zh-CN" sz="1400" dirty="0" smtClean="0"/>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pPr algn="l">
                        <a:defRPr sz="1800"/>
                      </a:pPr>
                      <a:r>
                        <a:rPr lang="en-US" sz="1400" dirty="0" smtClean="0">
                          <a:latin typeface="+mj-lt"/>
                        </a:rPr>
                        <a:t> lvyunping@huawei.com</a:t>
                      </a:r>
                      <a:endParaRPr sz="1400"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xmlns="" val="10003"/>
                  </a:ext>
                </a:extLst>
              </a:tr>
              <a:tr h="493159">
                <a:tc>
                  <a:txBody>
                    <a:bodyPr/>
                    <a:lstStyle/>
                    <a:p>
                      <a:r>
                        <a:rPr lang="en-US" altLang="zh-CN" sz="1400" dirty="0" smtClean="0"/>
                        <a:t>Wayne Wei </a:t>
                      </a:r>
                      <a:r>
                        <a:rPr lang="en-US" altLang="zh-CN" sz="1400" dirty="0" err="1" smtClean="0"/>
                        <a:t>Qiu</a:t>
                      </a:r>
                      <a:endParaRPr lang="zh-CN" altLang="en-US" sz="1400" dirty="0"/>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25400">
                      <a:solidFill>
                        <a:srgbClr val="535353"/>
                      </a:solidFill>
                    </a:lnB>
                    <a:noFill/>
                  </a:tcPr>
                </a:tc>
                <a:tc vMerge="1">
                  <a:txBody>
                    <a:bodyPr/>
                    <a:lstStyle/>
                    <a:p>
                      <a:pPr algn="l"/>
                      <a:endParaRPr sz="1400" dirty="0">
                        <a:latin typeface="+mj-lt"/>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Nanjing, China</a:t>
                      </a: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25400">
                      <a:solidFill>
                        <a:srgbClr val="535353"/>
                      </a:solidFill>
                    </a:lnB>
                    <a:noFill/>
                  </a:tcPr>
                </a:tc>
                <a:tc>
                  <a:txBody>
                    <a:bodyPr/>
                    <a:lstStyle/>
                    <a:p>
                      <a:r>
                        <a:rPr lang="en-US" altLang="zh-CN" sz="1400" dirty="0" smtClean="0"/>
                        <a:t>wayne.qiuwei@huawei.com</a:t>
                      </a:r>
                      <a:endParaRPr lang="zh-CN" altLang="en-US" sz="1400" dirty="0"/>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25400">
                      <a:solidFill>
                        <a:srgbClr val="535353"/>
                      </a:solidFill>
                    </a:lnB>
                    <a:noFill/>
                  </a:tcPr>
                </a:tc>
                <a:extLst>
                  <a:ext uri="{0D108BD9-81ED-4DB2-BD59-A6C34878D82A}">
                    <a16:rowId xmlns:a16="http://schemas.microsoft.com/office/drawing/2014/main" xmlns="" val="10004"/>
                  </a:ext>
                </a:extLst>
              </a:tr>
            </a:tbl>
          </a:graphicData>
        </a:graphic>
      </p:graphicFrame>
      <p:sp>
        <p:nvSpPr>
          <p:cNvPr id="3" name="日期占位符 2"/>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a:t>
            </a:r>
            <a:r>
              <a:rPr lang="en-US" altLang="zh-CN" dirty="0"/>
              <a:t>3</a:t>
            </a:r>
            <a:r>
              <a:rPr lang="en-US" altLang="zh-CN" dirty="0" smtClean="0"/>
              <a:t>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Do you agree that </a:t>
            </a:r>
            <a:r>
              <a:rPr lang="en-US" altLang="zh-CN" sz="2000" dirty="0" smtClean="0"/>
              <a:t>11be mandatory support prioritized transmission of low latency traffic type 1. </a:t>
            </a:r>
            <a:endParaRPr lang="en-US" altLang="zh-CN" sz="2000" dirty="0"/>
          </a:p>
          <a:p>
            <a:pPr marL="0" indent="0">
              <a:buNone/>
            </a:pPr>
            <a:endParaRPr lang="en-US" altLang="zh-CN" sz="2000" dirty="0" smtClean="0"/>
          </a:p>
          <a:p>
            <a:pPr marL="0" indent="0">
              <a:buNone/>
            </a:pPr>
            <a:r>
              <a:rPr lang="en-US" altLang="zh-CN" sz="2000" dirty="0" smtClean="0"/>
              <a:t>Y/N/A</a:t>
            </a:r>
            <a:endParaRPr lang="en-US" altLang="zh-CN" sz="2000" dirty="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2637065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a:xfrm>
            <a:off x="323528" y="1812994"/>
            <a:ext cx="8712968" cy="4114800"/>
          </a:xfrm>
        </p:spPr>
        <p:txBody>
          <a:bodyPr/>
          <a:lstStyle/>
          <a:p>
            <a:r>
              <a:rPr lang="en-US" sz="1600" dirty="0" smtClean="0"/>
              <a:t>[1] 11-20-1355-05-00be-access-mechanisms-to-meet-the-requirements-of-low-latency-traffics</a:t>
            </a:r>
          </a:p>
          <a:p>
            <a:r>
              <a:rPr lang="en-US" sz="1600" dirty="0" smtClean="0"/>
              <a:t>[</a:t>
            </a:r>
            <a:r>
              <a:rPr lang="en-US" sz="1600" dirty="0"/>
              <a:t>2] 11-20-1046-08-00be-prioritized-edca-channel-access-slot-management</a:t>
            </a:r>
            <a:endParaRPr lang="en-US" sz="1600" dirty="0" smtClean="0"/>
          </a:p>
          <a:p>
            <a:r>
              <a:rPr lang="en-US" sz="1600" dirty="0" smtClean="0"/>
              <a:t>[</a:t>
            </a:r>
            <a:r>
              <a:rPr lang="en-US" sz="1600" dirty="0"/>
              <a:t>3] 11-20-1350-00-00be-enhancements-for-qos-and-low-latency-in-802-11be-r1</a:t>
            </a:r>
            <a:endParaRPr lang="en-US" sz="1600" dirty="0" smtClean="0"/>
          </a:p>
          <a:p>
            <a:r>
              <a:rPr lang="en-US" sz="1600" dirty="0" smtClean="0"/>
              <a:t>[</a:t>
            </a:r>
            <a:r>
              <a:rPr lang="en-US" sz="1600" dirty="0"/>
              <a:t>4</a:t>
            </a:r>
            <a:r>
              <a:rPr lang="en-US" sz="1600" dirty="0" smtClean="0"/>
              <a:t>] </a:t>
            </a:r>
            <a:r>
              <a:rPr lang="en-US" sz="1600" dirty="0" smtClean="0"/>
              <a:t>11-18-2009-06-0rta-rta-report-draft</a:t>
            </a:r>
            <a:endParaRPr lang="en-US" sz="1600" dirty="0"/>
          </a:p>
        </p:txBody>
      </p:sp>
      <p:sp>
        <p:nvSpPr>
          <p:cNvPr id="3" name="Footer Placeholder 2"/>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11</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214083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2708920"/>
            <a:ext cx="7772400" cy="583605"/>
          </a:xfrm>
        </p:spPr>
        <p:txBody>
          <a:bodyPr/>
          <a:lstStyle/>
          <a:p>
            <a:r>
              <a:rPr lang="en-US" altLang="zh-CN" dirty="0" smtClean="0"/>
              <a:t>Backup</a:t>
            </a:r>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3" name="日期占位符 2"/>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538497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360974"/>
            <a:ext cx="7772400" cy="1411841"/>
          </a:xfrm>
        </p:spPr>
        <p:txBody>
          <a:bodyPr/>
          <a:lstStyle/>
          <a:p>
            <a:r>
              <a:rPr lang="en-US" altLang="zh-CN" dirty="0" smtClean="0"/>
              <a:t>Multiple quiet intervals can be scheduled</a:t>
            </a:r>
            <a:endParaRPr lang="zh-CN" altLang="en-US" dirty="0"/>
          </a:p>
        </p:txBody>
      </p:sp>
      <p:sp>
        <p:nvSpPr>
          <p:cNvPr id="4"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547421"/>
            <a:ext cx="530225" cy="182562"/>
          </a:xfrm>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pic>
        <p:nvPicPr>
          <p:cNvPr id="6" name="图片 5"/>
          <p:cNvPicPr>
            <a:picLocks noChangeAspect="1"/>
          </p:cNvPicPr>
          <p:nvPr/>
        </p:nvPicPr>
        <p:blipFill>
          <a:blip r:embed="rId3"/>
          <a:stretch>
            <a:fillRect/>
          </a:stretch>
        </p:blipFill>
        <p:spPr>
          <a:xfrm>
            <a:off x="971600" y="2276872"/>
            <a:ext cx="7524328" cy="758441"/>
          </a:xfrm>
          <a:prstGeom prst="rect">
            <a:avLst/>
          </a:prstGeom>
        </p:spPr>
      </p:pic>
    </p:spTree>
    <p:extLst>
      <p:ext uri="{BB962C8B-B14F-4D97-AF65-F5344CB8AC3E}">
        <p14:creationId xmlns:p14="http://schemas.microsoft.com/office/powerpoint/2010/main" val="1825865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901824"/>
            <a:ext cx="7772400" cy="870992"/>
          </a:xfrm>
        </p:spPr>
        <p:txBody>
          <a:bodyPr/>
          <a:lstStyle/>
          <a:p>
            <a:r>
              <a:rPr lang="en-US" altLang="zh-CN" dirty="0" smtClean="0"/>
              <a:t>Defining different rules for different Traffic identifiers</a:t>
            </a:r>
            <a:endParaRPr lang="zh-CN" altLang="en-US" dirty="0"/>
          </a:p>
        </p:txBody>
      </p:sp>
      <p:sp>
        <p:nvSpPr>
          <p:cNvPr id="3" name="内容占位符 2"/>
          <p:cNvSpPr>
            <a:spLocks noGrp="1"/>
          </p:cNvSpPr>
          <p:nvPr>
            <p:ph idx="1"/>
          </p:nvPr>
        </p:nvSpPr>
        <p:spPr>
          <a:xfrm>
            <a:off x="683568" y="1772816"/>
            <a:ext cx="7952555" cy="4752528"/>
          </a:xfrm>
        </p:spPr>
        <p:txBody>
          <a:bodyPr/>
          <a:lstStyle/>
          <a:p>
            <a:pPr>
              <a:spcAft>
                <a:spcPts val="450"/>
              </a:spcAft>
              <a:buFont typeface="Arial" panose="020B0604020202020204" pitchFamily="34" charset="0"/>
              <a:buChar char="•"/>
            </a:pPr>
            <a:r>
              <a:rPr lang="en-US" altLang="zh-CN" sz="2000" dirty="0" smtClean="0"/>
              <a:t> A example design of resource reservation element is given in doc 1335/r5 as shown below. Different rules can be defined for different traffic </a:t>
            </a:r>
            <a:r>
              <a:rPr lang="en-US" altLang="zh-CN" sz="2000" dirty="0" smtClean="0"/>
              <a:t>identifiers.</a:t>
            </a:r>
            <a:endParaRPr lang="en-US" altLang="zh-CN" sz="2000" dirty="0" smtClean="0"/>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14</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936603425"/>
              </p:ext>
            </p:extLst>
          </p:nvPr>
        </p:nvGraphicFramePr>
        <p:xfrm>
          <a:off x="827584" y="4408938"/>
          <a:ext cx="7560840" cy="1889334"/>
        </p:xfrm>
        <a:graphic>
          <a:graphicData uri="http://schemas.openxmlformats.org/drawingml/2006/table">
            <a:tbl>
              <a:tblPr firstRow="1" bandRow="1">
                <a:tableStyleId>{5940675A-B579-460E-94D1-54222C63F5DA}</a:tableStyleId>
              </a:tblPr>
              <a:tblGrid>
                <a:gridCol w="576064"/>
                <a:gridCol w="1872208"/>
                <a:gridCol w="5112568"/>
              </a:tblGrid>
              <a:tr h="319827">
                <a:tc>
                  <a:txBody>
                    <a:bodyPr/>
                    <a:lstStyle/>
                    <a:p>
                      <a:pPr algn="ctr"/>
                      <a:r>
                        <a:rPr lang="en-US" altLang="zh-CN" sz="1200" dirty="0" smtClean="0">
                          <a:latin typeface="+mn-lt"/>
                          <a:cs typeface="Calibri" panose="020F0502020204030204" pitchFamily="34" charset="0"/>
                        </a:rPr>
                        <a:t>Value</a:t>
                      </a:r>
                      <a:endParaRPr lang="zh-CN" altLang="en-US" sz="1200" dirty="0">
                        <a:latin typeface="+mn-lt"/>
                        <a:cs typeface="Calibri" panose="020F0502020204030204" pitchFamily="34" charset="0"/>
                      </a:endParaRPr>
                    </a:p>
                  </a:txBody>
                  <a:tcPr anchor="ctr"/>
                </a:tc>
                <a:tc>
                  <a:txBody>
                    <a:bodyPr/>
                    <a:lstStyle/>
                    <a:p>
                      <a:pPr algn="ctr"/>
                      <a:r>
                        <a:rPr lang="en-US" altLang="zh-CN" sz="1200" dirty="0" smtClean="0">
                          <a:latin typeface="+mn-lt"/>
                          <a:cs typeface="Calibri" panose="020F0502020204030204" pitchFamily="34" charset="0"/>
                        </a:rPr>
                        <a:t>Description</a:t>
                      </a:r>
                      <a:endParaRPr lang="zh-CN" altLang="en-US" sz="1200" dirty="0">
                        <a:latin typeface="+mn-lt"/>
                        <a:cs typeface="Calibri" panose="020F0502020204030204" pitchFamily="34" charset="0"/>
                      </a:endParaRPr>
                    </a:p>
                  </a:txBody>
                  <a:tcPr anchor="ctr"/>
                </a:tc>
                <a:tc>
                  <a:txBody>
                    <a:bodyPr/>
                    <a:lstStyle/>
                    <a:p>
                      <a:pPr algn="ctr"/>
                      <a:r>
                        <a:rPr lang="en-US" altLang="zh-CN" sz="1200" b="0" i="0" dirty="0" smtClean="0">
                          <a:latin typeface="+mn-lt"/>
                          <a:cs typeface="Calibri" panose="020F0502020204030204" pitchFamily="34" charset="0"/>
                        </a:rPr>
                        <a:t>Rules</a:t>
                      </a:r>
                      <a:endParaRPr lang="zh-CN" altLang="en-US" sz="1200" b="0" i="0" dirty="0">
                        <a:latin typeface="+mn-lt"/>
                        <a:cs typeface="Calibri" panose="020F0502020204030204" pitchFamily="34" charset="0"/>
                      </a:endParaRPr>
                    </a:p>
                  </a:txBody>
                  <a:tcPr anchor="ctr"/>
                </a:tc>
              </a:tr>
              <a:tr h="319827">
                <a:tc>
                  <a:txBody>
                    <a:bodyPr/>
                    <a:lstStyle/>
                    <a:p>
                      <a:pPr algn="ctr"/>
                      <a:r>
                        <a:rPr lang="en-US" altLang="zh-CN" sz="1200" dirty="0" smtClean="0">
                          <a:latin typeface="+mn-lt"/>
                        </a:rPr>
                        <a:t>0</a:t>
                      </a:r>
                      <a:endParaRPr lang="zh-CN" altLang="en-US" sz="1200" dirty="0">
                        <a:latin typeface="+mn-lt"/>
                        <a:cs typeface="Calibri" panose="020F0502020204030204" pitchFamily="34" charset="0"/>
                      </a:endParaRPr>
                    </a:p>
                  </a:txBody>
                  <a:tcPr anchor="ctr">
                    <a:noFill/>
                  </a:tcPr>
                </a:tc>
                <a:tc>
                  <a:txBody>
                    <a:bodyPr/>
                    <a:lstStyle/>
                    <a:p>
                      <a:pPr algn="ctr"/>
                      <a:r>
                        <a:rPr lang="en-US" altLang="zh-CN" sz="1200" dirty="0" smtClean="0"/>
                        <a:t>DFS Channel</a:t>
                      </a:r>
                      <a:r>
                        <a:rPr lang="en-US" altLang="zh-CN" sz="1200" baseline="0" dirty="0" smtClean="0"/>
                        <a:t> sensing</a:t>
                      </a:r>
                      <a:endParaRPr lang="zh-CN" altLang="en-US" sz="1200" dirty="0"/>
                    </a:p>
                  </a:txBody>
                  <a:tcPr anchor="ctr">
                    <a:noFill/>
                  </a:tcPr>
                </a:tc>
                <a:tc>
                  <a:txBody>
                    <a:bodyPr/>
                    <a:lstStyle/>
                    <a:p>
                      <a:pPr algn="ctr"/>
                      <a:r>
                        <a:rPr lang="en-US" altLang="zh-CN" sz="1300" b="0" i="1" u="none" dirty="0" smtClean="0">
                          <a:latin typeface="+mn-lt"/>
                          <a:cs typeface="Calibri" panose="020F0502020204030204" pitchFamily="34" charset="0"/>
                        </a:rPr>
                        <a:t>EHT non-AP STAs </a:t>
                      </a:r>
                      <a:r>
                        <a:rPr lang="en-US" altLang="zh-CN" sz="1300" b="1" i="1" u="none" dirty="0" smtClean="0">
                          <a:latin typeface="+mn-lt"/>
                          <a:cs typeface="Calibri" panose="020F0502020204030204" pitchFamily="34" charset="0"/>
                        </a:rPr>
                        <a:t>shall</a:t>
                      </a:r>
                      <a:r>
                        <a:rPr lang="en-US" altLang="zh-CN" sz="1300" b="0" i="1" u="none" dirty="0" smtClean="0">
                          <a:latin typeface="+mn-lt"/>
                          <a:cs typeface="Calibri" panose="020F0502020204030204" pitchFamily="34" charset="0"/>
                        </a:rPr>
                        <a:t> stop contending channel on reserved resources</a:t>
                      </a:r>
                      <a:endParaRPr lang="zh-CN" altLang="en-US" sz="1300" b="0" i="1" u="none" dirty="0">
                        <a:latin typeface="+mn-lt"/>
                        <a:cs typeface="Calibri" panose="020F0502020204030204" pitchFamily="34" charset="0"/>
                      </a:endParaRPr>
                    </a:p>
                  </a:txBody>
                  <a:tcPr anchor="ctr">
                    <a:noFill/>
                  </a:tcPr>
                </a:tc>
              </a:tr>
              <a:tr h="259415">
                <a:tc>
                  <a:txBody>
                    <a:bodyPr/>
                    <a:lstStyle/>
                    <a:p>
                      <a:pPr algn="ctr"/>
                      <a:r>
                        <a:rPr lang="en-US" altLang="zh-CN" sz="1200" dirty="0" smtClean="0">
                          <a:latin typeface="+mn-lt"/>
                          <a:cs typeface="Calibri" panose="020F0502020204030204" pitchFamily="34" charset="0"/>
                        </a:rPr>
                        <a:t>1</a:t>
                      </a:r>
                      <a:endParaRPr lang="zh-CN" altLang="en-US" sz="1200" dirty="0">
                        <a:latin typeface="+mn-lt"/>
                        <a:cs typeface="Calibri" panose="020F0502020204030204" pitchFamily="34" charset="0"/>
                      </a:endParaRPr>
                    </a:p>
                  </a:txBody>
                  <a:tcPr anchor="ctr"/>
                </a:tc>
                <a:tc>
                  <a:txBody>
                    <a:bodyPr/>
                    <a:lstStyle/>
                    <a:p>
                      <a:pPr algn="ctr"/>
                      <a:r>
                        <a:rPr lang="en-US" altLang="zh-CN" sz="1200" dirty="0" smtClean="0">
                          <a:latin typeface="+mn-lt"/>
                        </a:rPr>
                        <a:t>Low latency traffic type 1</a:t>
                      </a:r>
                    </a:p>
                    <a:p>
                      <a:pPr algn="ctr"/>
                      <a:r>
                        <a:rPr lang="en-US" altLang="zh-CN" sz="1200" dirty="0" smtClean="0">
                          <a:latin typeface="+mn-lt"/>
                        </a:rPr>
                        <a:t>(game and control)</a:t>
                      </a:r>
                      <a:endParaRPr lang="zh-CN" altLang="en-US" sz="1200" dirty="0">
                        <a:latin typeface="+mn-lt"/>
                        <a:cs typeface="Calibri" panose="020F0502020204030204" pitchFamily="34" charset="0"/>
                      </a:endParaRPr>
                    </a:p>
                  </a:txBody>
                  <a:tcPr anchor="ctr"/>
                </a:tc>
                <a:tc>
                  <a:txBody>
                    <a:bodyPr/>
                    <a:lstStyle/>
                    <a:p>
                      <a:pPr algn="ctr"/>
                      <a:r>
                        <a:rPr lang="en-US" altLang="zh-CN" sz="1300" b="0" i="1" u="none" dirty="0" smtClean="0">
                          <a:latin typeface="+mn-lt"/>
                          <a:cs typeface="Calibri" panose="020F0502020204030204" pitchFamily="34" charset="0"/>
                        </a:rPr>
                        <a:t>EHT non-AP STAs</a:t>
                      </a:r>
                      <a:r>
                        <a:rPr lang="en-US" altLang="zh-CN" sz="1300" b="0" i="1" u="none" baseline="0" dirty="0" smtClean="0">
                          <a:latin typeface="+mn-lt"/>
                          <a:cs typeface="Calibri" panose="020F0502020204030204" pitchFamily="34" charset="0"/>
                        </a:rPr>
                        <a:t> </a:t>
                      </a:r>
                      <a:r>
                        <a:rPr lang="en-US" altLang="zh-CN" sz="1300" b="1" i="1" u="none" dirty="0" smtClean="0">
                          <a:latin typeface="+mn-lt"/>
                          <a:cs typeface="Calibri" panose="020F0502020204030204" pitchFamily="34" charset="0"/>
                        </a:rPr>
                        <a:t>should</a:t>
                      </a:r>
                      <a:r>
                        <a:rPr lang="en-US" altLang="zh-CN" sz="1300" b="0" i="1" u="none" dirty="0" smtClean="0">
                          <a:latin typeface="+mn-lt"/>
                          <a:cs typeface="Calibri" panose="020F0502020204030204" pitchFamily="34" charset="0"/>
                        </a:rPr>
                        <a:t> stop contending channel on reserved resources except for those with type 1 low latency traffic</a:t>
                      </a:r>
                      <a:endParaRPr lang="zh-CN" altLang="en-US" sz="1300" b="0" i="1" u="none" dirty="0">
                        <a:latin typeface="+mn-lt"/>
                        <a:cs typeface="Calibri" panose="020F0502020204030204" pitchFamily="34" charset="0"/>
                      </a:endParaRPr>
                    </a:p>
                  </a:txBody>
                  <a:tcPr anchor="ctr"/>
                </a:tc>
              </a:tr>
              <a:tr h="259415">
                <a:tc>
                  <a:txBody>
                    <a:bodyPr/>
                    <a:lstStyle/>
                    <a:p>
                      <a:pPr algn="ctr"/>
                      <a:r>
                        <a:rPr lang="en-US" altLang="zh-CN" sz="1200" dirty="0" smtClean="0">
                          <a:latin typeface="+mn-lt"/>
                          <a:cs typeface="+mn-cs"/>
                        </a:rPr>
                        <a:t>2</a:t>
                      </a:r>
                      <a:endParaRPr lang="zh-CN" altLang="en-US" sz="1200" dirty="0">
                        <a:latin typeface="+mn-lt"/>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Low latency traffic type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cs typeface="Calibri" panose="020F0502020204030204" pitchFamily="34" charset="0"/>
                        </a:rPr>
                        <a:t>(VR)</a:t>
                      </a:r>
                      <a:endParaRPr lang="zh-CN" altLang="en-US" sz="1200" dirty="0" smtClean="0">
                        <a:latin typeface="+mn-lt"/>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300" b="0" i="1" u="none" dirty="0" smtClean="0">
                          <a:latin typeface="+mn-lt"/>
                          <a:cs typeface="Calibri" panose="020F0502020204030204" pitchFamily="34" charset="0"/>
                        </a:rPr>
                        <a:t>EHT non-AP STAs </a:t>
                      </a:r>
                      <a:r>
                        <a:rPr lang="en-US" altLang="zh-CN" sz="1300" b="1" i="1" u="none" dirty="0" smtClean="0">
                          <a:latin typeface="+mn-lt"/>
                          <a:cs typeface="Calibri" panose="020F0502020204030204" pitchFamily="34" charset="0"/>
                        </a:rPr>
                        <a:t>may</a:t>
                      </a:r>
                      <a:r>
                        <a:rPr lang="en-US" altLang="zh-CN" sz="1300" b="0" i="1" u="none" dirty="0" smtClean="0">
                          <a:latin typeface="+mn-lt"/>
                          <a:cs typeface="Calibri" panose="020F0502020204030204" pitchFamily="34" charset="0"/>
                        </a:rPr>
                        <a:t> stop contending channel on reserved resources except for those with type 2 low latency traffic</a:t>
                      </a:r>
                      <a:endParaRPr lang="zh-CN" altLang="en-US" sz="1300" b="0" i="1" u="none" dirty="0" smtClean="0">
                        <a:latin typeface="+mn-lt"/>
                        <a:cs typeface="Calibri" panose="020F0502020204030204" pitchFamily="34" charset="0"/>
                      </a:endParaRPr>
                    </a:p>
                  </a:txBody>
                  <a:tcPr anchor="ctr"/>
                </a:tc>
              </a:tr>
              <a:tr h="259415">
                <a:tc>
                  <a:txBody>
                    <a:bodyPr/>
                    <a:lstStyle/>
                    <a:p>
                      <a:pPr algn="ctr"/>
                      <a:r>
                        <a:rPr lang="en-US" altLang="zh-CN" sz="1200" dirty="0" smtClean="0">
                          <a:latin typeface="+mn-lt"/>
                          <a:cs typeface="Calibri" panose="020F0502020204030204" pitchFamily="34" charset="0"/>
                        </a:rPr>
                        <a:t>3~255</a:t>
                      </a:r>
                      <a:endParaRPr lang="zh-CN" altLang="en-US" sz="1200" dirty="0">
                        <a:latin typeface="+mn-lt"/>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cs typeface="Calibri" panose="020F0502020204030204" pitchFamily="34" charset="0"/>
                        </a:rPr>
                        <a:t>To be defined</a:t>
                      </a:r>
                      <a:endParaRPr lang="zh-CN" altLang="en-US" sz="1200" dirty="0" smtClean="0">
                        <a:latin typeface="+mn-lt"/>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b="0" i="1" dirty="0" smtClean="0">
                        <a:latin typeface="+mn-lt"/>
                        <a:cs typeface="Calibri" panose="020F0502020204030204" pitchFamily="34" charset="0"/>
                      </a:endParaRPr>
                    </a:p>
                  </a:txBody>
                  <a:tcPr anchor="ctr"/>
                </a:tc>
              </a:tr>
            </a:tbl>
          </a:graphicData>
        </a:graphic>
      </p:graphicFrame>
      <p:sp>
        <p:nvSpPr>
          <p:cNvPr id="8" name="矩形 7"/>
          <p:cNvSpPr/>
          <p:nvPr/>
        </p:nvSpPr>
        <p:spPr bwMode="auto">
          <a:xfrm>
            <a:off x="899592" y="3290373"/>
            <a:ext cx="7776864" cy="504000"/>
          </a:xfrm>
          <a:prstGeom prst="rect">
            <a:avLst/>
          </a:prstGeom>
          <a:noFill/>
          <a:ln w="19050">
            <a:solidFill>
              <a:schemeClr val="tx1"/>
            </a:solid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9" name="文本框 8"/>
          <p:cNvSpPr txBox="1"/>
          <p:nvPr/>
        </p:nvSpPr>
        <p:spPr>
          <a:xfrm>
            <a:off x="2014637" y="3307397"/>
            <a:ext cx="1008112" cy="461665"/>
          </a:xfrm>
          <a:prstGeom prst="rect">
            <a:avLst/>
          </a:prstGeom>
          <a:noFill/>
        </p:spPr>
        <p:txBody>
          <a:bodyPr wrap="square" rtlCol="0">
            <a:spAutoFit/>
          </a:bodyPr>
          <a:lstStyle/>
          <a:p>
            <a:pPr algn="ctr"/>
            <a:r>
              <a:rPr lang="en-US" altLang="zh-CN" dirty="0" smtClean="0"/>
              <a:t>RR</a:t>
            </a:r>
          </a:p>
          <a:p>
            <a:pPr algn="ctr"/>
            <a:r>
              <a:rPr lang="en-US" altLang="zh-CN" dirty="0" smtClean="0"/>
              <a:t>Offset</a:t>
            </a:r>
            <a:endParaRPr lang="zh-CN" altLang="en-US" dirty="0"/>
          </a:p>
        </p:txBody>
      </p:sp>
      <p:cxnSp>
        <p:nvCxnSpPr>
          <p:cNvPr id="10" name="直接连接符 9"/>
          <p:cNvCxnSpPr/>
          <p:nvPr/>
        </p:nvCxnSpPr>
        <p:spPr bwMode="auto">
          <a:xfrm flipV="1">
            <a:off x="3022749" y="3296723"/>
            <a:ext cx="0" cy="50400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接连接符 10"/>
          <p:cNvCxnSpPr/>
          <p:nvPr/>
        </p:nvCxnSpPr>
        <p:spPr bwMode="auto">
          <a:xfrm flipV="1">
            <a:off x="4030861" y="3284984"/>
            <a:ext cx="0" cy="50400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3022749" y="3307397"/>
            <a:ext cx="1008112" cy="461665"/>
          </a:xfrm>
          <a:prstGeom prst="rect">
            <a:avLst/>
          </a:prstGeom>
          <a:noFill/>
        </p:spPr>
        <p:txBody>
          <a:bodyPr wrap="square" rtlCol="0">
            <a:spAutoFit/>
          </a:bodyPr>
          <a:lstStyle/>
          <a:p>
            <a:pPr algn="ctr"/>
            <a:r>
              <a:rPr lang="en-US" altLang="zh-CN" dirty="0" smtClean="0"/>
              <a:t>RR</a:t>
            </a:r>
          </a:p>
          <a:p>
            <a:pPr algn="ctr"/>
            <a:r>
              <a:rPr lang="en-US" altLang="zh-CN" dirty="0" smtClean="0"/>
              <a:t>Interval</a:t>
            </a:r>
            <a:endParaRPr lang="zh-CN" altLang="en-US" dirty="0"/>
          </a:p>
        </p:txBody>
      </p:sp>
      <p:sp>
        <p:nvSpPr>
          <p:cNvPr id="13" name="文本框 12"/>
          <p:cNvSpPr txBox="1"/>
          <p:nvPr/>
        </p:nvSpPr>
        <p:spPr>
          <a:xfrm>
            <a:off x="4030861" y="3307397"/>
            <a:ext cx="1008112" cy="461665"/>
          </a:xfrm>
          <a:prstGeom prst="rect">
            <a:avLst/>
          </a:prstGeom>
          <a:noFill/>
        </p:spPr>
        <p:txBody>
          <a:bodyPr wrap="square" rtlCol="0">
            <a:spAutoFit/>
          </a:bodyPr>
          <a:lstStyle/>
          <a:p>
            <a:pPr algn="ctr"/>
            <a:r>
              <a:rPr lang="en-US" altLang="zh-CN" dirty="0" smtClean="0"/>
              <a:t>RR</a:t>
            </a:r>
          </a:p>
          <a:p>
            <a:pPr algn="ctr"/>
            <a:r>
              <a:rPr lang="en-US" altLang="zh-CN" dirty="0" smtClean="0"/>
              <a:t>Duration</a:t>
            </a:r>
            <a:endParaRPr lang="zh-CN" altLang="en-US" dirty="0"/>
          </a:p>
        </p:txBody>
      </p:sp>
      <p:cxnSp>
        <p:nvCxnSpPr>
          <p:cNvPr id="14" name="直接连接符 13"/>
          <p:cNvCxnSpPr/>
          <p:nvPr/>
        </p:nvCxnSpPr>
        <p:spPr bwMode="auto">
          <a:xfrm flipV="1">
            <a:off x="5038973" y="3284984"/>
            <a:ext cx="0" cy="50400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5038972" y="3307397"/>
            <a:ext cx="973187" cy="461665"/>
          </a:xfrm>
          <a:prstGeom prst="rect">
            <a:avLst/>
          </a:prstGeom>
          <a:noFill/>
        </p:spPr>
        <p:txBody>
          <a:bodyPr wrap="square" rtlCol="0">
            <a:spAutoFit/>
          </a:bodyPr>
          <a:lstStyle/>
          <a:p>
            <a:pPr algn="ctr"/>
            <a:r>
              <a:rPr lang="en-US" altLang="zh-CN" dirty="0" smtClean="0"/>
              <a:t>RR</a:t>
            </a:r>
          </a:p>
          <a:p>
            <a:pPr algn="ctr"/>
            <a:r>
              <a:rPr lang="en-US" altLang="zh-CN" dirty="0" smtClean="0"/>
              <a:t>Period</a:t>
            </a:r>
            <a:endParaRPr lang="zh-CN" altLang="en-US" dirty="0"/>
          </a:p>
        </p:txBody>
      </p:sp>
      <p:cxnSp>
        <p:nvCxnSpPr>
          <p:cNvPr id="16" name="直接连接符 15"/>
          <p:cNvCxnSpPr/>
          <p:nvPr/>
        </p:nvCxnSpPr>
        <p:spPr bwMode="auto">
          <a:xfrm flipV="1">
            <a:off x="6047085" y="3284984"/>
            <a:ext cx="0" cy="50400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文本框 16"/>
          <p:cNvSpPr txBox="1"/>
          <p:nvPr/>
        </p:nvSpPr>
        <p:spPr>
          <a:xfrm>
            <a:off x="6068105" y="3309310"/>
            <a:ext cx="1403078" cy="461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wrap="square" rtlCol="0">
            <a:spAutoFit/>
          </a:bodyPr>
          <a:lstStyle/>
          <a:p>
            <a:pPr algn="ctr"/>
            <a:r>
              <a:rPr lang="en-US" altLang="zh-CN" dirty="0" smtClean="0"/>
              <a:t>RR Mode </a:t>
            </a:r>
          </a:p>
          <a:p>
            <a:pPr algn="ctr"/>
            <a:r>
              <a:rPr lang="en-US" altLang="zh-CN" dirty="0" smtClean="0"/>
              <a:t>(Traffic identifier)</a:t>
            </a:r>
            <a:endParaRPr lang="zh-CN" altLang="en-US" dirty="0"/>
          </a:p>
        </p:txBody>
      </p:sp>
      <p:cxnSp>
        <p:nvCxnSpPr>
          <p:cNvPr id="18" name="直接连接符 17"/>
          <p:cNvCxnSpPr/>
          <p:nvPr/>
        </p:nvCxnSpPr>
        <p:spPr bwMode="auto">
          <a:xfrm flipV="1">
            <a:off x="1979712" y="3294565"/>
            <a:ext cx="0" cy="50400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文本框 18"/>
          <p:cNvSpPr txBox="1"/>
          <p:nvPr/>
        </p:nvSpPr>
        <p:spPr>
          <a:xfrm>
            <a:off x="934517" y="3307397"/>
            <a:ext cx="1008112" cy="461665"/>
          </a:xfrm>
          <a:prstGeom prst="rect">
            <a:avLst/>
          </a:prstGeom>
          <a:noFill/>
        </p:spPr>
        <p:txBody>
          <a:bodyPr wrap="square" rtlCol="0">
            <a:spAutoFit/>
          </a:bodyPr>
          <a:lstStyle/>
          <a:p>
            <a:pPr algn="ctr"/>
            <a:r>
              <a:rPr lang="en-US" altLang="zh-CN" dirty="0" smtClean="0"/>
              <a:t>RR </a:t>
            </a:r>
          </a:p>
          <a:p>
            <a:pPr algn="ctr"/>
            <a:r>
              <a:rPr lang="en-US" altLang="zh-CN" dirty="0" smtClean="0"/>
              <a:t>Count</a:t>
            </a:r>
            <a:endParaRPr lang="zh-CN" altLang="en-US" dirty="0"/>
          </a:p>
        </p:txBody>
      </p:sp>
      <p:cxnSp>
        <p:nvCxnSpPr>
          <p:cNvPr id="20" name="直接连接符 19"/>
          <p:cNvCxnSpPr/>
          <p:nvPr/>
        </p:nvCxnSpPr>
        <p:spPr bwMode="auto">
          <a:xfrm flipV="1">
            <a:off x="7490420" y="3284984"/>
            <a:ext cx="0" cy="504000"/>
          </a:xfrm>
          <a:prstGeom prst="line">
            <a:avLst/>
          </a:prstGeom>
          <a:noFill/>
          <a:ln w="1905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文本框 20"/>
          <p:cNvSpPr txBox="1"/>
          <p:nvPr/>
        </p:nvSpPr>
        <p:spPr>
          <a:xfrm>
            <a:off x="7596336" y="3307397"/>
            <a:ext cx="973187" cy="461665"/>
          </a:xfrm>
          <a:prstGeom prst="rect">
            <a:avLst/>
          </a:prstGeom>
          <a:noFill/>
        </p:spPr>
        <p:txBody>
          <a:bodyPr wrap="square" rtlCol="0">
            <a:spAutoFit/>
          </a:bodyPr>
          <a:lstStyle/>
          <a:p>
            <a:pPr algn="ctr"/>
            <a:r>
              <a:rPr lang="en-US" altLang="zh-CN" dirty="0" smtClean="0"/>
              <a:t>TBD</a:t>
            </a:r>
          </a:p>
          <a:p>
            <a:pPr algn="ctr"/>
            <a:r>
              <a:rPr lang="en-US" altLang="zh-CN" dirty="0" smtClean="0"/>
              <a:t>Field(s)</a:t>
            </a:r>
            <a:endParaRPr lang="zh-CN" altLang="en-US" dirty="0"/>
          </a:p>
        </p:txBody>
      </p:sp>
      <p:cxnSp>
        <p:nvCxnSpPr>
          <p:cNvPr id="23" name="直接连接符 22"/>
          <p:cNvCxnSpPr/>
          <p:nvPr/>
        </p:nvCxnSpPr>
        <p:spPr bwMode="auto">
          <a:xfrm flipV="1">
            <a:off x="827584" y="3789040"/>
            <a:ext cx="5184576" cy="57606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5" name="直接连接符 24"/>
          <p:cNvCxnSpPr/>
          <p:nvPr/>
        </p:nvCxnSpPr>
        <p:spPr bwMode="auto">
          <a:xfrm>
            <a:off x="7452320" y="3789040"/>
            <a:ext cx="936104" cy="576064"/>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170970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GB" smtClean="0"/>
              <a:t>Slide </a:t>
            </a:r>
            <a:fld id="{440F5867-744E-4AA6-B0ED-4C44D2DFBB7B}" type="slidenum">
              <a:rPr lang="en-GB" smtClean="0"/>
              <a:pPr/>
              <a:t>2</a:t>
            </a:fld>
            <a:endParaRPr lang="en-GB" dirty="0"/>
          </a:p>
        </p:txBody>
      </p:sp>
      <p:sp>
        <p:nvSpPr>
          <p:cNvPr id="12" name="页脚占位符 11"/>
          <p:cNvSpPr>
            <a:spLocks noGrp="1"/>
          </p:cNvSpPr>
          <p:nvPr>
            <p:ph type="ftr" sz="quarter" idx="11"/>
          </p:nvPr>
        </p:nvSpPr>
        <p:spPr>
          <a:xfrm>
            <a:off x="7088655" y="6475413"/>
            <a:ext cx="1455270" cy="184666"/>
          </a:xfrm>
        </p:spPr>
        <p:txBody>
          <a:bodyPr/>
          <a:lstStyle/>
          <a:p>
            <a:pPr>
              <a:defRPr/>
            </a:pPr>
            <a:r>
              <a:rPr lang="en-GB" smtClean="0"/>
              <a:t>B</a:t>
            </a:r>
            <a:r>
              <a:rPr lang="en-US" altLang="zh-CN" smtClean="0"/>
              <a:t>oyce Yangbo</a:t>
            </a:r>
            <a:r>
              <a:rPr lang="en-GB" smtClean="0"/>
              <a:t>, Huawei</a:t>
            </a:r>
            <a:endParaRPr lang="en-GB" dirty="0"/>
          </a:p>
        </p:txBody>
      </p:sp>
      <p:sp>
        <p:nvSpPr>
          <p:cNvPr id="13" name="日期占位符 12"/>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
        <p:nvSpPr>
          <p:cNvPr id="6" name="文本框 5"/>
          <p:cNvSpPr txBox="1"/>
          <p:nvPr/>
        </p:nvSpPr>
        <p:spPr>
          <a:xfrm>
            <a:off x="611560" y="1916832"/>
            <a:ext cx="7992888" cy="2616101"/>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altLang="zh-CN" sz="1800" dirty="0" smtClean="0"/>
              <a:t>The group has agreed to define a mechanism that differentiates low latency traffic from regular traffic and prioritizes transmission of low latency traffic in R1 [Motion 135, #SP225]</a:t>
            </a:r>
          </a:p>
          <a:p>
            <a:pPr marL="285750" indent="-285750">
              <a:spcBef>
                <a:spcPts val="600"/>
              </a:spcBef>
              <a:spcAft>
                <a:spcPts val="600"/>
              </a:spcAft>
              <a:buFont typeface="Arial" panose="020B0604020202020204" pitchFamily="34" charset="0"/>
              <a:buChar char="•"/>
            </a:pPr>
            <a:r>
              <a:rPr lang="en-US" altLang="zh-CN" sz="1800" dirty="0" smtClean="0"/>
              <a:t>Many contributions are trying to provided prioritized transmission by allocating restricted access periods where low latency traffic has higher priority to transmit [1][2][3].</a:t>
            </a:r>
          </a:p>
          <a:p>
            <a:pPr marL="285750" indent="-285750">
              <a:spcBef>
                <a:spcPts val="600"/>
              </a:spcBef>
              <a:spcAft>
                <a:spcPts val="600"/>
              </a:spcAft>
              <a:buFont typeface="Arial" panose="020B0604020202020204" pitchFamily="34" charset="0"/>
              <a:buChar char="•"/>
            </a:pPr>
            <a:r>
              <a:rPr lang="en-US" altLang="zh-CN" sz="1800" dirty="0" smtClean="0"/>
              <a:t>There are some concerns that prioritized transmission of low latency traffic may largely degrade the performance of regular traffics</a:t>
            </a:r>
            <a:endParaRPr lang="en-US" altLang="zh-CN" sz="1800" dirty="0" smtClean="0"/>
          </a:p>
        </p:txBody>
      </p:sp>
    </p:spTree>
    <p:extLst>
      <p:ext uri="{BB962C8B-B14F-4D97-AF65-F5344CB8AC3E}">
        <p14:creationId xmlns:p14="http://schemas.microsoft.com/office/powerpoint/2010/main" val="3918818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82960"/>
          </a:xfrm>
        </p:spPr>
        <p:txBody>
          <a:bodyPr/>
          <a:lstStyle/>
          <a:p>
            <a:r>
              <a:rPr lang="en-US" altLang="zh-CN" dirty="0" smtClean="0"/>
              <a:t>Tradeoff between </a:t>
            </a:r>
            <a:r>
              <a:rPr lang="en-US" altLang="zh-CN" dirty="0" err="1" smtClean="0"/>
              <a:t>QoS</a:t>
            </a:r>
            <a:r>
              <a:rPr lang="en-US" altLang="zh-CN" dirty="0" smtClean="0"/>
              <a:t> and efficiency</a:t>
            </a:r>
            <a:endParaRPr lang="zh-CN" altLang="en-US" dirty="0"/>
          </a:p>
        </p:txBody>
      </p:sp>
      <p:sp>
        <p:nvSpPr>
          <p:cNvPr id="3" name="内容占位符 2"/>
          <p:cNvSpPr>
            <a:spLocks noGrp="1"/>
          </p:cNvSpPr>
          <p:nvPr>
            <p:ph idx="1"/>
          </p:nvPr>
        </p:nvSpPr>
        <p:spPr>
          <a:xfrm>
            <a:off x="683568" y="1556792"/>
            <a:ext cx="8064896" cy="2016224"/>
          </a:xfrm>
        </p:spPr>
        <p:txBody>
          <a:bodyPr/>
          <a:lstStyle/>
          <a:p>
            <a:pPr>
              <a:spcAft>
                <a:spcPts val="450"/>
              </a:spcAft>
              <a:buFont typeface="Arial" panose="020B0604020202020204" pitchFamily="34" charset="0"/>
              <a:buChar char="•"/>
            </a:pPr>
            <a:r>
              <a:rPr lang="en-US" altLang="zh-CN" sz="1800" dirty="0" smtClean="0"/>
              <a:t>Good of performance of low latency traffics would improve experience of WLAN </a:t>
            </a:r>
            <a:r>
              <a:rPr lang="en-US" altLang="zh-CN" sz="1800" dirty="0" smtClean="0"/>
              <a:t>users. On the other hand, </a:t>
            </a:r>
            <a:r>
              <a:rPr lang="en-US" altLang="zh-CN" sz="1800" dirty="0" smtClean="0"/>
              <a:t>bad performance of regular traffics would degrade </a:t>
            </a:r>
            <a:r>
              <a:rPr lang="en-US" altLang="zh-CN" sz="1800" dirty="0" smtClean="0"/>
              <a:t>experience</a:t>
            </a:r>
            <a:r>
              <a:rPr lang="en-US" altLang="zh-CN" sz="1800" dirty="0" smtClean="0"/>
              <a:t>.</a:t>
            </a:r>
          </a:p>
          <a:p>
            <a:pPr lvl="1">
              <a:spcAft>
                <a:spcPts val="450"/>
              </a:spcAft>
              <a:buFont typeface="Arial" panose="020B0604020202020204" pitchFamily="34" charset="0"/>
              <a:buChar char="•"/>
            </a:pPr>
            <a:r>
              <a:rPr lang="en-US" altLang="zh-CN" sz="1400" dirty="0" smtClean="0"/>
              <a:t>Mandatory</a:t>
            </a:r>
            <a:r>
              <a:rPr lang="en-US" altLang="zh-CN" sz="1400" dirty="0" smtClean="0"/>
              <a:t>: Regular traffic </a:t>
            </a:r>
            <a:r>
              <a:rPr lang="en-US" altLang="zh-CN" sz="1400" i="1" dirty="0" smtClean="0"/>
              <a:t>should</a:t>
            </a:r>
            <a:r>
              <a:rPr lang="en-US" altLang="zh-CN" sz="1400" dirty="0" smtClean="0"/>
              <a:t> stop contending channels when AP announces prioritized transmission for low latency traffic.</a:t>
            </a:r>
            <a:endParaRPr lang="en-US" altLang="zh-CN" sz="1400" dirty="0" smtClean="0"/>
          </a:p>
          <a:p>
            <a:pPr lvl="1">
              <a:spcAft>
                <a:spcPts val="450"/>
              </a:spcAft>
              <a:buFont typeface="Arial" panose="020B0604020202020204" pitchFamily="34" charset="0"/>
              <a:buChar char="•"/>
            </a:pPr>
            <a:r>
              <a:rPr lang="en-US" altLang="zh-CN" sz="1400" dirty="0" smtClean="0"/>
              <a:t>Optional: Regular traffic </a:t>
            </a:r>
            <a:r>
              <a:rPr lang="en-US" altLang="zh-CN" sz="1400" i="1" dirty="0" smtClean="0"/>
              <a:t>may</a:t>
            </a:r>
            <a:r>
              <a:rPr lang="en-US" altLang="zh-CN" sz="1400" dirty="0" smtClean="0"/>
              <a:t> stop </a:t>
            </a:r>
            <a:r>
              <a:rPr lang="en-US" altLang="zh-CN" sz="1400" dirty="0"/>
              <a:t>contending channels when AP announces prioritized transmission for low latency </a:t>
            </a:r>
            <a:r>
              <a:rPr lang="en-US" altLang="zh-CN" sz="1400" dirty="0" smtClean="0"/>
              <a:t>traffic</a:t>
            </a:r>
            <a:endParaRPr lang="en-US" altLang="zh-CN" sz="1400" dirty="0"/>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3</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1536274301"/>
              </p:ext>
            </p:extLst>
          </p:nvPr>
        </p:nvGraphicFramePr>
        <p:xfrm>
          <a:off x="1187624" y="3645024"/>
          <a:ext cx="7056782" cy="1944215"/>
        </p:xfrm>
        <a:graphic>
          <a:graphicData uri="http://schemas.openxmlformats.org/drawingml/2006/table">
            <a:tbl>
              <a:tblPr firstRow="1" firstCol="1" bandRow="1">
                <a:tableStyleId>{0E3FDE45-AF77-4B5C-9715-49D594BDF05E}</a:tableStyleId>
              </a:tblPr>
              <a:tblGrid>
                <a:gridCol w="2005612"/>
                <a:gridCol w="2698909"/>
                <a:gridCol w="2352261"/>
              </a:tblGrid>
              <a:tr h="512375">
                <a:tc>
                  <a:txBody>
                    <a:bodyPr/>
                    <a:lstStyle/>
                    <a:p>
                      <a:endParaRPr lang="zh-CN" altLang="en-US" dirty="0"/>
                    </a:p>
                  </a:txBody>
                  <a:tcPr anchor="ctr"/>
                </a:tc>
                <a:tc>
                  <a:txBody>
                    <a:bodyPr/>
                    <a:lstStyle/>
                    <a:p>
                      <a:r>
                        <a:rPr lang="en-US" altLang="zh-CN" sz="1600" dirty="0" smtClean="0"/>
                        <a:t>Mandatory</a:t>
                      </a:r>
                      <a:endParaRPr lang="zh-CN" altLang="en-US" sz="1600" dirty="0"/>
                    </a:p>
                  </a:txBody>
                  <a:tcPr anchor="ctr"/>
                </a:tc>
                <a:tc>
                  <a:txBody>
                    <a:bodyPr/>
                    <a:lstStyle/>
                    <a:p>
                      <a:r>
                        <a:rPr lang="en-US" altLang="zh-CN" sz="1600" dirty="0" smtClean="0"/>
                        <a:t>Optional</a:t>
                      </a:r>
                      <a:endParaRPr lang="zh-CN" altLang="en-US" sz="1600" dirty="0"/>
                    </a:p>
                  </a:txBody>
                  <a:tcPr anchor="ctr"/>
                </a:tc>
              </a:tr>
              <a:tr h="715920">
                <a:tc>
                  <a:txBody>
                    <a:bodyPr/>
                    <a:lstStyle/>
                    <a:p>
                      <a:r>
                        <a:rPr lang="en-US" altLang="zh-CN" sz="1600" dirty="0" smtClean="0"/>
                        <a:t>Low latency traffic</a:t>
                      </a:r>
                      <a:endParaRPr lang="zh-CN" altLang="en-US" sz="1600" dirty="0"/>
                    </a:p>
                  </a:txBody>
                  <a:tcPr anchor="ctr">
                    <a:noFill/>
                  </a:tcPr>
                </a:tc>
                <a:tc>
                  <a:txBody>
                    <a:bodyPr/>
                    <a:lstStyle/>
                    <a:p>
                      <a:r>
                        <a:rPr lang="en-US" altLang="zh-CN" sz="1400" dirty="0" smtClean="0"/>
                        <a:t>Good</a:t>
                      </a:r>
                      <a:r>
                        <a:rPr lang="en-US" altLang="zh-CN" sz="1400" baseline="0" dirty="0" smtClean="0"/>
                        <a:t> performance, almost no interference</a:t>
                      </a:r>
                      <a:endParaRPr lang="zh-CN" altLang="en-US" sz="1400" dirty="0"/>
                    </a:p>
                  </a:txBody>
                  <a:tcPr anchor="ctr">
                    <a:solidFill>
                      <a:schemeClr val="accent5">
                        <a:lumMod val="40000"/>
                        <a:lumOff val="60000"/>
                      </a:schemeClr>
                    </a:solidFill>
                  </a:tcPr>
                </a:tc>
                <a:tc>
                  <a:txBody>
                    <a:bodyPr/>
                    <a:lstStyle/>
                    <a:p>
                      <a:r>
                        <a:rPr lang="en-US" altLang="zh-CN" sz="1400" dirty="0" smtClean="0"/>
                        <a:t>Unpredictable performance,</a:t>
                      </a:r>
                    </a:p>
                    <a:p>
                      <a:r>
                        <a:rPr lang="en-US" altLang="zh-CN" sz="1400" dirty="0" smtClean="0"/>
                        <a:t>More interference</a:t>
                      </a:r>
                      <a:endParaRPr lang="zh-CN" altLang="en-US" sz="1400" dirty="0"/>
                    </a:p>
                  </a:txBody>
                  <a:tcPr anchor="ctr">
                    <a:solidFill>
                      <a:schemeClr val="accent2">
                        <a:lumMod val="20000"/>
                        <a:lumOff val="80000"/>
                      </a:schemeClr>
                    </a:solidFill>
                  </a:tcPr>
                </a:tc>
              </a:tr>
              <a:tr h="715920">
                <a:tc>
                  <a:txBody>
                    <a:bodyPr/>
                    <a:lstStyle/>
                    <a:p>
                      <a:r>
                        <a:rPr lang="en-US" altLang="zh-CN" sz="1600" dirty="0" smtClean="0"/>
                        <a:t>Regular traffic</a:t>
                      </a:r>
                      <a:endParaRPr lang="zh-CN" altLang="en-US" sz="1600" dirty="0"/>
                    </a:p>
                  </a:txBody>
                  <a:tcPr anchor="ctr"/>
                </a:tc>
                <a:tc>
                  <a:txBody>
                    <a:bodyPr/>
                    <a:lstStyle/>
                    <a:p>
                      <a:r>
                        <a:rPr lang="en-US" altLang="zh-CN" sz="1400" baseline="0" dirty="0" smtClean="0"/>
                        <a:t>Very low efficiency if low latency traffic has huge amount of data. </a:t>
                      </a:r>
                      <a:endParaRPr lang="zh-CN" altLang="en-US" sz="1400" dirty="0"/>
                    </a:p>
                  </a:txBody>
                  <a:tcPr anchor="ctr">
                    <a:solidFill>
                      <a:schemeClr val="accent2">
                        <a:lumMod val="20000"/>
                        <a:lumOff val="80000"/>
                      </a:schemeClr>
                    </a:solidFill>
                  </a:tcPr>
                </a:tc>
                <a:tc>
                  <a:txBody>
                    <a:bodyPr/>
                    <a:lstStyle/>
                    <a:p>
                      <a:r>
                        <a:rPr lang="en-US" altLang="zh-CN" sz="1400" dirty="0" smtClean="0"/>
                        <a:t>Efficiency</a:t>
                      </a:r>
                      <a:r>
                        <a:rPr lang="en-US" altLang="zh-CN" sz="1400" baseline="0" dirty="0" smtClean="0"/>
                        <a:t> would not be degraded greatly</a:t>
                      </a:r>
                      <a:endParaRPr lang="zh-CN" altLang="en-US" sz="1400" dirty="0"/>
                    </a:p>
                  </a:txBody>
                  <a:tcPr anchor="ctr">
                    <a:solidFill>
                      <a:schemeClr val="accent5">
                        <a:lumMod val="40000"/>
                        <a:lumOff val="60000"/>
                      </a:schemeClr>
                    </a:solidFill>
                  </a:tcPr>
                </a:tc>
              </a:tr>
            </a:tbl>
          </a:graphicData>
        </a:graphic>
      </p:graphicFrame>
      <p:sp>
        <p:nvSpPr>
          <p:cNvPr id="13" name="内容占位符 2"/>
          <p:cNvSpPr txBox="1">
            <a:spLocks/>
          </p:cNvSpPr>
          <p:nvPr/>
        </p:nvSpPr>
        <p:spPr bwMode="auto">
          <a:xfrm>
            <a:off x="683568" y="5705872"/>
            <a:ext cx="8064896" cy="74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Aft>
                <a:spcPts val="450"/>
              </a:spcAft>
              <a:buFont typeface="Arial" panose="020B0604020202020204" pitchFamily="34" charset="0"/>
              <a:buChar char="•"/>
            </a:pPr>
            <a:r>
              <a:rPr lang="en-US" altLang="zh-CN" sz="1800" kern="0" dirty="0" smtClean="0"/>
              <a:t>Observation: we </a:t>
            </a:r>
            <a:r>
              <a:rPr lang="en-US" altLang="zh-CN" sz="1800" kern="0" dirty="0" smtClean="0"/>
              <a:t>need to find a balance between regular traffic and low latency traffics to provide the best overall experience.</a:t>
            </a:r>
            <a:endParaRPr lang="en-US" altLang="zh-CN" sz="1800" kern="0" dirty="0"/>
          </a:p>
        </p:txBody>
      </p:sp>
    </p:spTree>
    <p:extLst>
      <p:ext uri="{BB962C8B-B14F-4D97-AF65-F5344CB8AC3E}">
        <p14:creationId xmlns:p14="http://schemas.microsoft.com/office/powerpoint/2010/main" val="1258288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1124744"/>
            <a:ext cx="7772400" cy="582960"/>
          </a:xfrm>
        </p:spPr>
        <p:txBody>
          <a:bodyPr/>
          <a:lstStyle/>
          <a:p>
            <a:r>
              <a:rPr lang="en-US" altLang="zh-CN" dirty="0" smtClean="0"/>
              <a:t>Factors affecting efficiency of regular traffic</a:t>
            </a:r>
            <a:endParaRPr lang="zh-CN" altLang="en-US" dirty="0"/>
          </a:p>
        </p:txBody>
      </p:sp>
      <p:sp>
        <p:nvSpPr>
          <p:cNvPr id="3" name="内容占位符 2"/>
          <p:cNvSpPr>
            <a:spLocks noGrp="1"/>
          </p:cNvSpPr>
          <p:nvPr>
            <p:ph idx="1"/>
          </p:nvPr>
        </p:nvSpPr>
        <p:spPr>
          <a:xfrm>
            <a:off x="683568" y="2204864"/>
            <a:ext cx="8064896" cy="2808312"/>
          </a:xfrm>
        </p:spPr>
        <p:txBody>
          <a:bodyPr/>
          <a:lstStyle/>
          <a:p>
            <a:pPr>
              <a:spcAft>
                <a:spcPts val="450"/>
              </a:spcAft>
              <a:buFont typeface="Arial" panose="020B0604020202020204" pitchFamily="34" charset="0"/>
              <a:buChar char="•"/>
            </a:pPr>
            <a:r>
              <a:rPr lang="en-US" altLang="zh-CN" sz="2000" dirty="0" smtClean="0"/>
              <a:t>Duration of quiet time</a:t>
            </a:r>
          </a:p>
          <a:p>
            <a:pPr lvl="1">
              <a:spcAft>
                <a:spcPts val="450"/>
              </a:spcAft>
              <a:buFont typeface="Arial" panose="020B0604020202020204" pitchFamily="34" charset="0"/>
              <a:buChar char="•"/>
            </a:pPr>
            <a:r>
              <a:rPr lang="en-US" altLang="zh-CN" sz="1600" dirty="0" smtClean="0"/>
              <a:t>Effect: Regular STAs are not allowed to contend channel during protected access period</a:t>
            </a:r>
          </a:p>
          <a:p>
            <a:pPr lvl="1">
              <a:spcAft>
                <a:spcPts val="450"/>
              </a:spcAft>
              <a:buFont typeface="Arial" panose="020B0604020202020204" pitchFamily="34" charset="0"/>
              <a:buChar char="•"/>
            </a:pPr>
            <a:r>
              <a:rPr lang="en-US" altLang="zh-CN" sz="1600" dirty="0" smtClean="0"/>
              <a:t>Goal: Shorter duration</a:t>
            </a:r>
          </a:p>
          <a:p>
            <a:pPr>
              <a:spcAft>
                <a:spcPts val="450"/>
              </a:spcAft>
              <a:buFont typeface="Arial" panose="020B0604020202020204" pitchFamily="34" charset="0"/>
              <a:buChar char="•"/>
            </a:pPr>
            <a:r>
              <a:rPr lang="en-US" altLang="zh-CN" sz="2000" dirty="0"/>
              <a:t>Boundary effect</a:t>
            </a:r>
          </a:p>
          <a:p>
            <a:pPr lvl="1">
              <a:spcAft>
                <a:spcPts val="450"/>
              </a:spcAft>
              <a:buFont typeface="Arial" panose="020B0604020202020204" pitchFamily="34" charset="0"/>
              <a:buChar char="•"/>
            </a:pPr>
            <a:r>
              <a:rPr lang="en-US" altLang="zh-CN" sz="1600" dirty="0"/>
              <a:t>Effect: Transmission of regular traffics would be interrupted by start boundary of protected access </a:t>
            </a:r>
            <a:r>
              <a:rPr lang="en-US" altLang="zh-CN" sz="1600" dirty="0" smtClean="0"/>
              <a:t>period.</a:t>
            </a:r>
            <a:endParaRPr lang="en-US" altLang="zh-CN" sz="1600" dirty="0"/>
          </a:p>
          <a:p>
            <a:pPr lvl="1">
              <a:spcAft>
                <a:spcPts val="450"/>
              </a:spcAft>
              <a:buFont typeface="Arial" panose="020B0604020202020204" pitchFamily="34" charset="0"/>
              <a:buChar char="•"/>
            </a:pPr>
            <a:r>
              <a:rPr lang="en-US" altLang="zh-CN" sz="1600" dirty="0"/>
              <a:t>Goal: Reduce number of </a:t>
            </a:r>
            <a:r>
              <a:rPr lang="en-US" altLang="zh-CN" sz="1600" dirty="0" smtClean="0"/>
              <a:t>boundaries</a:t>
            </a:r>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4</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4015009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82960"/>
          </a:xfrm>
        </p:spPr>
        <p:txBody>
          <a:bodyPr/>
          <a:lstStyle/>
          <a:p>
            <a:r>
              <a:rPr lang="en-US" altLang="zh-CN" dirty="0" smtClean="0"/>
              <a:t>Discussion on low latency traffic</a:t>
            </a:r>
            <a:endParaRPr lang="zh-CN" altLang="en-US" dirty="0"/>
          </a:p>
        </p:txBody>
      </p:sp>
      <p:sp>
        <p:nvSpPr>
          <p:cNvPr id="3" name="内容占位符 2"/>
          <p:cNvSpPr>
            <a:spLocks noGrp="1"/>
          </p:cNvSpPr>
          <p:nvPr>
            <p:ph idx="1"/>
          </p:nvPr>
        </p:nvSpPr>
        <p:spPr>
          <a:xfrm>
            <a:off x="683568" y="1412776"/>
            <a:ext cx="8064896" cy="4464496"/>
          </a:xfrm>
        </p:spPr>
        <p:txBody>
          <a:bodyPr/>
          <a:lstStyle/>
          <a:p>
            <a:pPr>
              <a:spcAft>
                <a:spcPts val="450"/>
              </a:spcAft>
              <a:buFont typeface="Arial" panose="020B0604020202020204" pitchFamily="34" charset="0"/>
              <a:buChar char="•"/>
            </a:pPr>
            <a:r>
              <a:rPr lang="en-US" altLang="zh-CN" sz="2000" dirty="0"/>
              <a:t>Recall the low latency traffics defined </a:t>
            </a:r>
            <a:r>
              <a:rPr lang="en-US" altLang="zh-CN" sz="2000" dirty="0" smtClean="0"/>
              <a:t>in RTA </a:t>
            </a:r>
            <a:r>
              <a:rPr lang="en-US" altLang="zh-CN" sz="2000" dirty="0" smtClean="0"/>
              <a:t>report[4], </a:t>
            </a:r>
            <a:r>
              <a:rPr lang="en-US" altLang="zh-CN" sz="2000" dirty="0"/>
              <a:t>7 use cases with different traffic models are discussed.</a:t>
            </a:r>
            <a:endParaRPr lang="en-US" altLang="zh-CN" sz="2000" dirty="0" smtClean="0"/>
          </a:p>
          <a:p>
            <a:pPr>
              <a:spcAft>
                <a:spcPts val="450"/>
              </a:spcAft>
              <a:buFont typeface="Arial" panose="020B0604020202020204" pitchFamily="34" charset="0"/>
              <a:buChar char="•"/>
            </a:pPr>
            <a:r>
              <a:rPr lang="en-US" altLang="zh-CN" sz="2000" dirty="0" smtClean="0"/>
              <a:t>These low latency traffics can be further classified into two types:</a:t>
            </a:r>
          </a:p>
          <a:p>
            <a:pPr lvl="1">
              <a:spcAft>
                <a:spcPts val="450"/>
              </a:spcAft>
              <a:buFont typeface="Arial" panose="020B0604020202020204" pitchFamily="34" charset="0"/>
              <a:buChar char="•"/>
            </a:pPr>
            <a:r>
              <a:rPr lang="en-US" altLang="zh-CN" sz="1600" dirty="0" smtClean="0"/>
              <a:t>Type 1: </a:t>
            </a:r>
            <a:r>
              <a:rPr lang="en-US" altLang="zh-CN" sz="1600" dirty="0" smtClean="0"/>
              <a:t>traffic </a:t>
            </a:r>
            <a:r>
              <a:rPr lang="en-US" altLang="zh-CN" sz="1600" dirty="0" smtClean="0"/>
              <a:t>with low data rate(e.g. &lt;1Mbps)</a:t>
            </a:r>
          </a:p>
          <a:p>
            <a:pPr lvl="2">
              <a:spcAft>
                <a:spcPts val="450"/>
              </a:spcAft>
              <a:buFont typeface="Arial" panose="020B0604020202020204" pitchFamily="34" charset="0"/>
              <a:buChar char="•"/>
            </a:pPr>
            <a:r>
              <a:rPr lang="en-US" altLang="zh-CN" sz="1400" dirty="0" smtClean="0"/>
              <a:t>Typical use case: online game, </a:t>
            </a:r>
            <a:r>
              <a:rPr lang="en-US" altLang="zh-CN" sz="1400" dirty="0"/>
              <a:t>A</a:t>
            </a:r>
            <a:r>
              <a:rPr lang="en-US" altLang="zh-CN" sz="1400" dirty="0" smtClean="0"/>
              <a:t>GV control, Human safety</a:t>
            </a:r>
          </a:p>
          <a:p>
            <a:pPr lvl="2">
              <a:spcAft>
                <a:spcPts val="450"/>
              </a:spcAft>
              <a:buFont typeface="Arial" panose="020B0604020202020204" pitchFamily="34" charset="0"/>
              <a:buChar char="•"/>
            </a:pPr>
            <a:r>
              <a:rPr lang="en-US" altLang="zh-CN" sz="1400" dirty="0" smtClean="0"/>
              <a:t>Discussion: </a:t>
            </a:r>
            <a:r>
              <a:rPr lang="en-US" altLang="zh-CN" sz="1400" dirty="0" smtClean="0"/>
              <a:t>transmission of type 1 traffic only consumes </a:t>
            </a:r>
            <a:r>
              <a:rPr lang="en-US" altLang="zh-CN" sz="1400" dirty="0" smtClean="0"/>
              <a:t>very </a:t>
            </a:r>
            <a:r>
              <a:rPr lang="en-US" altLang="zh-CN" sz="1400" dirty="0" smtClean="0"/>
              <a:t>small fraction of </a:t>
            </a:r>
            <a:r>
              <a:rPr lang="en-US" altLang="zh-CN" sz="1400" dirty="0" smtClean="0"/>
              <a:t>resources, and the effect </a:t>
            </a:r>
            <a:r>
              <a:rPr lang="en-US" altLang="zh-CN" sz="1400" dirty="0" smtClean="0"/>
              <a:t>on other </a:t>
            </a:r>
            <a:r>
              <a:rPr lang="en-US" altLang="zh-CN" sz="1400" dirty="0" smtClean="0"/>
              <a:t>traffics is small. </a:t>
            </a:r>
            <a:r>
              <a:rPr lang="en-US" altLang="zh-CN" sz="1400" dirty="0"/>
              <a:t>C</a:t>
            </a:r>
            <a:r>
              <a:rPr lang="en-US" altLang="zh-CN" sz="1400" dirty="0" smtClean="0"/>
              <a:t>ongestion is usually caused by regular traffics.</a:t>
            </a:r>
            <a:endParaRPr lang="en-US" altLang="zh-CN" sz="1400" dirty="0" smtClean="0"/>
          </a:p>
          <a:p>
            <a:pPr lvl="1">
              <a:spcAft>
                <a:spcPts val="450"/>
              </a:spcAft>
              <a:buFont typeface="Arial" panose="020B0604020202020204" pitchFamily="34" charset="0"/>
              <a:buChar char="•"/>
            </a:pPr>
            <a:r>
              <a:rPr lang="en-US" altLang="zh-CN" sz="1600" dirty="0" smtClean="0"/>
              <a:t>Type </a:t>
            </a:r>
            <a:r>
              <a:rPr lang="en-US" altLang="zh-CN" sz="1600" dirty="0" smtClean="0"/>
              <a:t>2: </a:t>
            </a:r>
            <a:r>
              <a:rPr lang="en-US" altLang="zh-CN" sz="1600" dirty="0" smtClean="0"/>
              <a:t>traffic </a:t>
            </a:r>
            <a:r>
              <a:rPr lang="en-US" altLang="zh-CN" sz="1600" dirty="0" smtClean="0"/>
              <a:t>with high data rate(e.g. &gt;100Mbps)</a:t>
            </a:r>
          </a:p>
          <a:p>
            <a:pPr lvl="2">
              <a:spcAft>
                <a:spcPts val="450"/>
              </a:spcAft>
              <a:buFont typeface="Arial" panose="020B0604020202020204" pitchFamily="34" charset="0"/>
              <a:buChar char="•"/>
            </a:pPr>
            <a:r>
              <a:rPr lang="en-US" altLang="zh-CN" sz="1400" dirty="0" smtClean="0"/>
              <a:t>Typical use case: VR</a:t>
            </a:r>
          </a:p>
          <a:p>
            <a:pPr lvl="2">
              <a:spcAft>
                <a:spcPts val="450"/>
              </a:spcAft>
              <a:buFont typeface="Arial" panose="020B0604020202020204" pitchFamily="34" charset="0"/>
              <a:buChar char="•"/>
            </a:pPr>
            <a:r>
              <a:rPr lang="en-US" altLang="zh-CN" sz="1400" dirty="0" smtClean="0"/>
              <a:t>Discussion: </a:t>
            </a:r>
            <a:r>
              <a:rPr lang="en-US" altLang="zh-CN" sz="1400" dirty="0"/>
              <a:t>transmission of type </a:t>
            </a:r>
            <a:r>
              <a:rPr lang="en-US" altLang="zh-CN" sz="1400" dirty="0" smtClean="0"/>
              <a:t>2 </a:t>
            </a:r>
            <a:r>
              <a:rPr lang="en-US" altLang="zh-CN" sz="1400" dirty="0"/>
              <a:t>traffic </a:t>
            </a:r>
            <a:r>
              <a:rPr lang="en-US" altLang="zh-CN" sz="1400" dirty="0" smtClean="0"/>
              <a:t>may need large </a:t>
            </a:r>
            <a:r>
              <a:rPr lang="en-US" altLang="zh-CN" sz="1400" dirty="0" smtClean="0"/>
              <a:t>fraction of </a:t>
            </a:r>
            <a:r>
              <a:rPr lang="en-US" altLang="zh-CN" sz="1400" dirty="0" smtClean="0"/>
              <a:t>resources, and may have big </a:t>
            </a:r>
            <a:r>
              <a:rPr lang="en-US" altLang="zh-CN" sz="1400" dirty="0" smtClean="0"/>
              <a:t>effect on other </a:t>
            </a:r>
            <a:r>
              <a:rPr lang="en-US" altLang="zh-CN" sz="1400" dirty="0" smtClean="0"/>
              <a:t>traffics</a:t>
            </a:r>
            <a:r>
              <a:rPr lang="en-US" altLang="zh-CN" sz="1400" dirty="0"/>
              <a:t>. </a:t>
            </a:r>
            <a:r>
              <a:rPr lang="en-US" altLang="zh-CN" sz="1400" dirty="0" smtClean="0"/>
              <a:t>Congestion may caused by low latency traffic.</a:t>
            </a:r>
            <a:endParaRPr lang="en-US" altLang="zh-CN" sz="1400" dirty="0" smtClean="0"/>
          </a:p>
          <a:p>
            <a:pPr>
              <a:spcAft>
                <a:spcPts val="450"/>
              </a:spcAft>
              <a:buFont typeface="Arial" panose="020B0604020202020204" pitchFamily="34" charset="0"/>
              <a:buChar char="•"/>
            </a:pPr>
            <a:r>
              <a:rPr lang="en-US" altLang="zh-CN" sz="2000" dirty="0" smtClean="0"/>
              <a:t>It would be a </a:t>
            </a:r>
            <a:r>
              <a:rPr lang="en-US" altLang="zh-CN" sz="2000" dirty="0"/>
              <a:t>good trade-off between </a:t>
            </a:r>
            <a:r>
              <a:rPr lang="en-US" altLang="zh-CN" sz="2000" dirty="0" smtClean="0"/>
              <a:t>latency and </a:t>
            </a:r>
            <a:r>
              <a:rPr lang="en-US" altLang="zh-CN" sz="2000" dirty="0"/>
              <a:t>efficiency </a:t>
            </a:r>
            <a:r>
              <a:rPr lang="en-US" altLang="zh-CN" sz="2000" dirty="0" smtClean="0"/>
              <a:t>if 11be defines different strategies for different types of low latency traffic</a:t>
            </a:r>
            <a:endParaRPr lang="zh-CN" altLang="en-US" sz="2000" dirty="0"/>
          </a:p>
        </p:txBody>
      </p:sp>
      <p:sp>
        <p:nvSpPr>
          <p:cNvPr id="4" name="灯片编号占位符 3"/>
          <p:cNvSpPr>
            <a:spLocks noGrp="1"/>
          </p:cNvSpPr>
          <p:nvPr>
            <p:ph type="sldNum" idx="12"/>
          </p:nvPr>
        </p:nvSpPr>
        <p:spPr>
          <a:xfrm>
            <a:off x="4341606" y="6525344"/>
            <a:ext cx="535404" cy="184666"/>
          </a:xfrm>
        </p:spPr>
        <p:txBody>
          <a:bodyPr/>
          <a:lstStyle/>
          <a:p>
            <a:r>
              <a:rPr lang="en-GB" smtClean="0"/>
              <a:t>Slide </a:t>
            </a:r>
            <a:fld id="{440F5867-744E-4AA6-B0ED-4C44D2DFBB7B}" type="slidenum">
              <a:rPr lang="en-GB" smtClean="0"/>
              <a:pPr/>
              <a:t>5</a:t>
            </a:fld>
            <a:endParaRPr lang="en-GB" dirty="0"/>
          </a:p>
        </p:txBody>
      </p:sp>
      <p:sp>
        <p:nvSpPr>
          <p:cNvPr id="6"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日期占位符 4"/>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25397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772400" cy="1066800"/>
          </a:xfrm>
        </p:spPr>
        <p:txBody>
          <a:bodyPr/>
          <a:lstStyle/>
          <a:p>
            <a:r>
              <a:rPr lang="en-US" altLang="zh-CN" dirty="0" smtClean="0"/>
              <a:t>Reducing number of boundaries</a:t>
            </a:r>
            <a:endParaRPr lang="zh-CN" altLang="en-US" dirty="0"/>
          </a:p>
        </p:txBody>
      </p:sp>
      <p:sp>
        <p:nvSpPr>
          <p:cNvPr id="3" name="Content Placeholder 2"/>
          <p:cNvSpPr>
            <a:spLocks noGrp="1"/>
          </p:cNvSpPr>
          <p:nvPr>
            <p:ph idx="1"/>
          </p:nvPr>
        </p:nvSpPr>
        <p:spPr>
          <a:xfrm>
            <a:off x="449941" y="1700808"/>
            <a:ext cx="8226515" cy="4752528"/>
          </a:xfrm>
        </p:spPr>
        <p:txBody>
          <a:bodyPr/>
          <a:lstStyle/>
          <a:p>
            <a:pPr lvl="0"/>
            <a:r>
              <a:rPr lang="en-US" altLang="zh-CN" sz="1800" dirty="0" smtClean="0"/>
              <a:t>To obtain overall requirements of low latency traffics, an EHT AP may need to negotiate with each STA and set up reserved resources for each low latency STA. However, the number of boundaries would increase accordingly.</a:t>
            </a:r>
          </a:p>
          <a:p>
            <a:pPr lvl="1"/>
            <a:endParaRPr lang="en-US" altLang="zh-CN" sz="1600" dirty="0"/>
          </a:p>
          <a:p>
            <a:pPr lvl="1"/>
            <a:endParaRPr lang="en-US" altLang="zh-CN" sz="1600" dirty="0" smtClean="0"/>
          </a:p>
          <a:p>
            <a:pPr lvl="1"/>
            <a:endParaRPr lang="en-US" altLang="zh-CN" sz="1600" dirty="0" smtClean="0"/>
          </a:p>
          <a:p>
            <a:endParaRPr lang="en-US" altLang="zh-CN" sz="1800" dirty="0" smtClean="0"/>
          </a:p>
          <a:p>
            <a:r>
              <a:rPr lang="en-US" altLang="zh-CN" sz="1800" dirty="0" smtClean="0"/>
              <a:t>If AP set up one reserved resource for one traffic type, all STAs with the traffic share reserved resources and the number of boundaries would be irrelevant to the number of non-AP </a:t>
            </a:r>
            <a:r>
              <a:rPr lang="en-US" altLang="zh-CN" sz="1800" dirty="0" smtClean="0"/>
              <a:t>STAs</a:t>
            </a:r>
          </a:p>
          <a:p>
            <a:endParaRPr lang="en-US" altLang="zh-CN" sz="1800" dirty="0"/>
          </a:p>
          <a:p>
            <a:endParaRPr lang="en-US" altLang="zh-CN" sz="1800" dirty="0" smtClean="0"/>
          </a:p>
          <a:p>
            <a:endParaRPr lang="en-US" altLang="zh-CN" sz="1800" dirty="0"/>
          </a:p>
          <a:p>
            <a:r>
              <a:rPr lang="en-US" altLang="zh-CN" sz="1800" dirty="0" smtClean="0"/>
              <a:t>Further restrictions can be put on intervals between two consecutive reserved resources. For example, no less than 10ms</a:t>
            </a:r>
          </a:p>
          <a:p>
            <a:pPr marL="0" indent="0">
              <a:buNone/>
            </a:pPr>
            <a:endParaRPr lang="en-US" altLang="zh-CN" sz="1800" dirty="0" smtClean="0"/>
          </a:p>
        </p:txBody>
      </p:sp>
      <p:sp>
        <p:nvSpPr>
          <p:cNvPr id="4"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547421"/>
            <a:ext cx="530225" cy="182562"/>
          </a:xfrm>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grpSp>
        <p:nvGrpSpPr>
          <p:cNvPr id="121" name="组合 120"/>
          <p:cNvGrpSpPr/>
          <p:nvPr/>
        </p:nvGrpSpPr>
        <p:grpSpPr>
          <a:xfrm>
            <a:off x="1259632" y="2965511"/>
            <a:ext cx="6624736" cy="450123"/>
            <a:chOff x="1259632" y="3194901"/>
            <a:chExt cx="6624736" cy="450123"/>
          </a:xfrm>
        </p:grpSpPr>
        <p:sp>
          <p:nvSpPr>
            <p:cNvPr id="9" name="矩形 8"/>
            <p:cNvSpPr/>
            <p:nvPr/>
          </p:nvSpPr>
          <p:spPr bwMode="auto">
            <a:xfrm>
              <a:off x="1441011" y="3194901"/>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7184668" y="3194901"/>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7" name="直接连接符 16"/>
            <p:cNvCxnSpPr/>
            <p:nvPr/>
          </p:nvCxnSpPr>
          <p:spPr bwMode="auto">
            <a:xfrm>
              <a:off x="1259632" y="3645024"/>
              <a:ext cx="6624736"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52" name="组合 51"/>
            <p:cNvGrpSpPr/>
            <p:nvPr/>
          </p:nvGrpSpPr>
          <p:grpSpPr>
            <a:xfrm>
              <a:off x="1622389" y="3244915"/>
              <a:ext cx="432048" cy="400109"/>
              <a:chOff x="1622389" y="3767046"/>
              <a:chExt cx="285315" cy="400109"/>
            </a:xfrm>
          </p:grpSpPr>
          <p:sp>
            <p:nvSpPr>
              <p:cNvPr id="11" name="矩形 10"/>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nvGrpSpPr>
            <p:cNvPr id="53" name="组合 52"/>
            <p:cNvGrpSpPr/>
            <p:nvPr/>
          </p:nvGrpSpPr>
          <p:grpSpPr>
            <a:xfrm>
              <a:off x="3494597" y="3240175"/>
              <a:ext cx="432048" cy="400109"/>
              <a:chOff x="1622389" y="3767046"/>
              <a:chExt cx="285315" cy="400109"/>
            </a:xfrm>
          </p:grpSpPr>
          <p:sp>
            <p:nvSpPr>
              <p:cNvPr id="54" name="矩形 53"/>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5" name="矩形 54"/>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6" name="矩形 55"/>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7" name="矩形 56"/>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nvGrpSpPr>
            <p:cNvPr id="58" name="组合 57"/>
            <p:cNvGrpSpPr/>
            <p:nvPr/>
          </p:nvGrpSpPr>
          <p:grpSpPr>
            <a:xfrm>
              <a:off x="5364088" y="3240175"/>
              <a:ext cx="432048" cy="400109"/>
              <a:chOff x="1622389" y="3767046"/>
              <a:chExt cx="285315" cy="400109"/>
            </a:xfrm>
          </p:grpSpPr>
          <p:sp>
            <p:nvSpPr>
              <p:cNvPr id="59" name="矩形 58"/>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0" name="矩形 59"/>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1" name="矩形 60"/>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2" name="矩形 61"/>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nvGrpSpPr>
            <p:cNvPr id="63" name="组合 62"/>
            <p:cNvGrpSpPr/>
            <p:nvPr/>
          </p:nvGrpSpPr>
          <p:grpSpPr>
            <a:xfrm>
              <a:off x="7380312" y="3240175"/>
              <a:ext cx="432048" cy="400109"/>
              <a:chOff x="1622389" y="3767046"/>
              <a:chExt cx="285315" cy="400109"/>
            </a:xfrm>
          </p:grpSpPr>
          <p:sp>
            <p:nvSpPr>
              <p:cNvPr id="64" name="矩形 63"/>
              <p:cNvSpPr/>
              <p:nvPr/>
            </p:nvSpPr>
            <p:spPr bwMode="auto">
              <a:xfrm>
                <a:off x="1622389"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5" name="矩形 64"/>
              <p:cNvSpPr/>
              <p:nvPr/>
            </p:nvSpPr>
            <p:spPr bwMode="auto">
              <a:xfrm>
                <a:off x="1700220"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6" name="矩形 65"/>
              <p:cNvSpPr/>
              <p:nvPr/>
            </p:nvSpPr>
            <p:spPr bwMode="auto">
              <a:xfrm>
                <a:off x="1778051"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7" name="矩形 66"/>
              <p:cNvSpPr/>
              <p:nvPr/>
            </p:nvSpPr>
            <p:spPr bwMode="auto">
              <a:xfrm>
                <a:off x="1855882" y="3767046"/>
                <a:ext cx="51822"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sp>
        <p:nvSpPr>
          <p:cNvPr id="69" name="矩形 68"/>
          <p:cNvSpPr/>
          <p:nvPr/>
        </p:nvSpPr>
        <p:spPr bwMode="auto">
          <a:xfrm>
            <a:off x="1441011" y="4941168"/>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0" name="矩形 69"/>
          <p:cNvSpPr/>
          <p:nvPr/>
        </p:nvSpPr>
        <p:spPr bwMode="auto">
          <a:xfrm>
            <a:off x="7184668" y="4941168"/>
            <a:ext cx="60460" cy="450123"/>
          </a:xfrm>
          <a:prstGeom prst="rect">
            <a:avLst/>
          </a:prstGeom>
          <a:solidFill>
            <a:schemeClr val="tx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1" name="直接连接符 70"/>
          <p:cNvCxnSpPr/>
          <p:nvPr/>
        </p:nvCxnSpPr>
        <p:spPr bwMode="auto">
          <a:xfrm>
            <a:off x="1259632" y="5391291"/>
            <a:ext cx="662473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3" name="矩形 72"/>
          <p:cNvSpPr/>
          <p:nvPr/>
        </p:nvSpPr>
        <p:spPr bwMode="auto">
          <a:xfrm>
            <a:off x="1622388"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3" name="矩形 92"/>
          <p:cNvSpPr/>
          <p:nvPr/>
        </p:nvSpPr>
        <p:spPr bwMode="auto">
          <a:xfrm>
            <a:off x="3491880"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5" name="矩形 94"/>
          <p:cNvSpPr/>
          <p:nvPr/>
        </p:nvSpPr>
        <p:spPr bwMode="auto">
          <a:xfrm>
            <a:off x="5364088"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6" name="矩形 95"/>
          <p:cNvSpPr/>
          <p:nvPr/>
        </p:nvSpPr>
        <p:spPr bwMode="auto">
          <a:xfrm>
            <a:off x="7380312" y="4991182"/>
            <a:ext cx="432048" cy="4001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84995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34008"/>
            <a:ext cx="7772400" cy="10668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611560" y="1635560"/>
            <a:ext cx="7776864" cy="4745768"/>
          </a:xfrm>
        </p:spPr>
        <p:txBody>
          <a:bodyPr/>
          <a:lstStyle/>
          <a:p>
            <a:r>
              <a:rPr lang="en-US" dirty="0" smtClean="0"/>
              <a:t>We give a </a:t>
            </a:r>
            <a:r>
              <a:rPr lang="en-US" dirty="0" smtClean="0"/>
              <a:t>discussion </a:t>
            </a:r>
            <a:r>
              <a:rPr lang="en-US" dirty="0" smtClean="0"/>
              <a:t>on low latency traffics in 11be</a:t>
            </a:r>
            <a:r>
              <a:rPr lang="en-US" sz="1800" dirty="0" smtClean="0"/>
              <a:t>.</a:t>
            </a:r>
          </a:p>
          <a:p>
            <a:pPr lvl="1"/>
            <a:r>
              <a:rPr lang="en-US" sz="1600" dirty="0" smtClean="0"/>
              <a:t>We </a:t>
            </a:r>
            <a:r>
              <a:rPr lang="en-US" altLang="zh-CN" sz="1600" dirty="0" smtClean="0"/>
              <a:t>classify low latency traffics into 2 types based </a:t>
            </a:r>
            <a:r>
              <a:rPr lang="en-US" altLang="zh-CN" sz="1600" dirty="0" smtClean="0"/>
              <a:t>on data </a:t>
            </a:r>
            <a:r>
              <a:rPr lang="en-US" altLang="zh-CN" sz="1600" dirty="0" smtClean="0"/>
              <a:t>rate.</a:t>
            </a:r>
            <a:endParaRPr lang="en-US" sz="1600" dirty="0" smtClean="0"/>
          </a:p>
          <a:p>
            <a:pPr lvl="1"/>
            <a:r>
              <a:rPr lang="en-US" sz="1600" dirty="0" smtClean="0"/>
              <a:t>For a good trade-off between low latency traffic and regular traffic, we </a:t>
            </a:r>
            <a:r>
              <a:rPr lang="en-US" sz="1600" dirty="0" smtClean="0"/>
              <a:t>suggest defining different rules for different types of low latency </a:t>
            </a:r>
            <a:r>
              <a:rPr lang="en-US" sz="1600" dirty="0" smtClean="0"/>
              <a:t>traffics</a:t>
            </a:r>
            <a:endParaRPr lang="en-US" sz="1600" dirty="0" smtClean="0"/>
          </a:p>
        </p:txBody>
      </p:sp>
      <p:sp>
        <p:nvSpPr>
          <p:cNvPr id="4" name="Footer Placeholder 3"/>
          <p:cNvSpPr>
            <a:spLocks noGrp="1"/>
          </p:cNvSpPr>
          <p:nvPr>
            <p:ph type="ftr" sz="quarter" idx="11"/>
          </p:nvPr>
        </p:nvSpPr>
        <p:spPr>
          <a:xfrm>
            <a:off x="7234271" y="6547421"/>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547421"/>
            <a:ext cx="530225" cy="182562"/>
          </a:xfrm>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733522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1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Do you agree that 11be classifies </a:t>
            </a:r>
            <a:r>
              <a:rPr lang="en-US" altLang="zh-CN" sz="2000" dirty="0"/>
              <a:t>low latency </a:t>
            </a:r>
            <a:r>
              <a:rPr lang="en-US" altLang="zh-CN" sz="2000" dirty="0" smtClean="0"/>
              <a:t>traffic </a:t>
            </a:r>
            <a:r>
              <a:rPr lang="en-US" altLang="zh-CN" sz="2000" dirty="0"/>
              <a:t>into </a:t>
            </a:r>
            <a:r>
              <a:rPr lang="en-US" altLang="zh-CN" sz="2000" dirty="0" smtClean="0"/>
              <a:t>more than one types </a:t>
            </a:r>
            <a:r>
              <a:rPr lang="en-US" altLang="zh-CN" sz="2000" dirty="0" smtClean="0"/>
              <a:t>and defines different rules for different types low latency </a:t>
            </a:r>
            <a:r>
              <a:rPr lang="en-US" altLang="zh-CN" sz="2000" dirty="0" smtClean="0"/>
              <a:t>traffic.</a:t>
            </a:r>
            <a:endParaRPr lang="en-US" altLang="zh-CN" sz="2000" dirty="0"/>
          </a:p>
          <a:p>
            <a:pPr marL="0" indent="0">
              <a:buNone/>
            </a:pPr>
            <a:r>
              <a:rPr lang="en-US" altLang="zh-CN" sz="2000" dirty="0" smtClean="0"/>
              <a:t>Note</a:t>
            </a:r>
            <a:r>
              <a:rPr lang="en-US" altLang="zh-CN" sz="2000" dirty="0" smtClean="0"/>
              <a:t>:</a:t>
            </a:r>
          </a:p>
          <a:p>
            <a:pPr lvl="1"/>
            <a:r>
              <a:rPr lang="en-US" altLang="zh-CN" sz="1600" dirty="0"/>
              <a:t>This SP does not intend to put anything into 11be </a:t>
            </a:r>
            <a:r>
              <a:rPr lang="en-US" altLang="zh-CN" sz="1600" dirty="0" smtClean="0"/>
              <a:t>Draft </a:t>
            </a:r>
            <a:endParaRPr lang="en-US" altLang="zh-CN" sz="1600" dirty="0"/>
          </a:p>
          <a:p>
            <a:pPr marL="0" indent="0">
              <a:buNone/>
            </a:pPr>
            <a:endParaRPr lang="en-US" altLang="zh-CN" sz="2000" dirty="0"/>
          </a:p>
          <a:p>
            <a:pPr marL="0" indent="0">
              <a:buNone/>
            </a:pPr>
            <a:r>
              <a:rPr lang="en-US" altLang="zh-CN" sz="2000" dirty="0" smtClean="0"/>
              <a:t>Y/N/A</a:t>
            </a:r>
            <a:endParaRPr lang="en-US" altLang="zh-CN" sz="2000" dirty="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1578186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a:t>
            </a:r>
            <a:r>
              <a:rPr lang="en-US" altLang="zh-CN" dirty="0" smtClean="0"/>
              <a:t>Poll </a:t>
            </a:r>
            <a:r>
              <a:rPr lang="en-US" altLang="zh-CN" dirty="0" smtClean="0"/>
              <a:t>2 </a:t>
            </a:r>
            <a:endParaRPr lang="zh-CN" altLang="en-US" dirty="0"/>
          </a:p>
        </p:txBody>
      </p:sp>
      <p:sp>
        <p:nvSpPr>
          <p:cNvPr id="3" name="Content Placeholder 2"/>
          <p:cNvSpPr>
            <a:spLocks noGrp="1"/>
          </p:cNvSpPr>
          <p:nvPr>
            <p:ph idx="1"/>
          </p:nvPr>
        </p:nvSpPr>
        <p:spPr>
          <a:xfrm>
            <a:off x="771525" y="1772816"/>
            <a:ext cx="7772400" cy="4114800"/>
          </a:xfrm>
        </p:spPr>
        <p:txBody>
          <a:bodyPr/>
          <a:lstStyle/>
          <a:p>
            <a:r>
              <a:rPr lang="en-US" altLang="zh-CN" sz="2000" dirty="0" smtClean="0"/>
              <a:t>Do you agree that 11be classifies </a:t>
            </a:r>
            <a:r>
              <a:rPr lang="en-US" altLang="zh-CN" sz="2000" dirty="0"/>
              <a:t>low latency </a:t>
            </a:r>
            <a:r>
              <a:rPr lang="en-US" altLang="zh-CN" sz="2000" dirty="0" smtClean="0"/>
              <a:t>traffic </a:t>
            </a:r>
            <a:r>
              <a:rPr lang="en-US" altLang="zh-CN" sz="2000" dirty="0"/>
              <a:t>into </a:t>
            </a:r>
            <a:r>
              <a:rPr lang="en-US" altLang="zh-CN" sz="2000" dirty="0" smtClean="0"/>
              <a:t>the following two types. </a:t>
            </a:r>
            <a:endParaRPr lang="en-US" altLang="zh-CN" sz="2000" dirty="0"/>
          </a:p>
          <a:p>
            <a:pPr lvl="1"/>
            <a:r>
              <a:rPr lang="en-US" altLang="zh-CN" sz="1600" dirty="0"/>
              <a:t>Type 1: </a:t>
            </a:r>
            <a:r>
              <a:rPr lang="en-US" altLang="zh-CN" sz="1600" dirty="0" smtClean="0"/>
              <a:t>low latency traffic </a:t>
            </a:r>
            <a:r>
              <a:rPr lang="en-US" altLang="zh-CN" sz="1600" dirty="0"/>
              <a:t>with low data </a:t>
            </a:r>
            <a:r>
              <a:rPr lang="en-US" altLang="zh-CN" sz="1600" dirty="0" smtClean="0"/>
              <a:t>rate</a:t>
            </a:r>
          </a:p>
          <a:p>
            <a:pPr lvl="1"/>
            <a:r>
              <a:rPr lang="en-US" altLang="zh-CN" sz="1600" dirty="0" smtClean="0"/>
              <a:t>Type 2: low latency traffic with high data rate</a:t>
            </a:r>
          </a:p>
          <a:p>
            <a:r>
              <a:rPr lang="en-US" altLang="zh-CN" sz="2000" dirty="0" smtClean="0"/>
              <a:t>Note:</a:t>
            </a:r>
          </a:p>
          <a:p>
            <a:pPr lvl="1"/>
            <a:r>
              <a:rPr lang="en-US" altLang="zh-CN" sz="1600" dirty="0"/>
              <a:t>The exact </a:t>
            </a:r>
            <a:r>
              <a:rPr lang="en-US" altLang="zh-CN" sz="1600" dirty="0" smtClean="0"/>
              <a:t>definitions </a:t>
            </a:r>
            <a:r>
              <a:rPr lang="en-US" altLang="zh-CN" sz="1600" dirty="0"/>
              <a:t>of low data rate </a:t>
            </a:r>
            <a:r>
              <a:rPr lang="en-US" altLang="zh-CN" sz="1600" dirty="0" smtClean="0"/>
              <a:t>and high data rate are </a:t>
            </a:r>
            <a:r>
              <a:rPr lang="en-US" altLang="zh-CN" sz="1600" dirty="0"/>
              <a:t>TBD</a:t>
            </a:r>
            <a:endParaRPr lang="en-US" altLang="zh-CN" sz="1600" dirty="0"/>
          </a:p>
          <a:p>
            <a:pPr marL="0" indent="0">
              <a:buNone/>
            </a:pPr>
            <a:r>
              <a:rPr lang="en-US" altLang="zh-CN" sz="2000" dirty="0" smtClean="0"/>
              <a:t>Y/N/A</a:t>
            </a:r>
            <a:endParaRPr lang="en-US" altLang="zh-CN" sz="2000" dirty="0"/>
          </a:p>
          <a:p>
            <a:endParaRPr lang="en-US" altLang="zh-CN" sz="2000" dirty="0"/>
          </a:p>
          <a:p>
            <a:endParaRPr lang="zh-CN" altLang="en-US" dirty="0"/>
          </a:p>
        </p:txBody>
      </p:sp>
      <p:sp>
        <p:nvSpPr>
          <p:cNvPr id="4" name="Footer Placeholder 3"/>
          <p:cNvSpPr>
            <a:spLocks noGrp="1"/>
          </p:cNvSpPr>
          <p:nvPr>
            <p:ph type="ftr" sz="quarter" idx="11"/>
          </p:nvPr>
        </p:nvSpPr>
        <p:spPr>
          <a:xfrm>
            <a:off x="7234271" y="6475413"/>
            <a:ext cx="1309654" cy="184666"/>
          </a:xfrm>
        </p:spPr>
        <p:txBody>
          <a:bodyPr/>
          <a:lstStyle/>
          <a:p>
            <a:pPr>
              <a:defRPr/>
            </a:pPr>
            <a:r>
              <a:rPr lang="en-GB" smtClean="0"/>
              <a:t>Boyce Yangbo, Huawei</a:t>
            </a:r>
            <a:endParaRPr lang="en-GB"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7" name="日期占位符 6"/>
          <p:cNvSpPr>
            <a:spLocks noGrp="1"/>
          </p:cNvSpPr>
          <p:nvPr>
            <p:ph type="dt" sz="half" idx="10"/>
          </p:nvPr>
        </p:nvSpPr>
        <p:spPr>
          <a:xfrm>
            <a:off x="696913" y="332601"/>
            <a:ext cx="1579600" cy="276999"/>
          </a:xfrm>
        </p:spPr>
        <p:txBody>
          <a:bodyPr/>
          <a:lstStyle/>
          <a:p>
            <a:pPr>
              <a:defRPr/>
            </a:pPr>
            <a:r>
              <a:rPr lang="en-US" altLang="zh-CN" dirty="0" smtClean="0"/>
              <a:t>November 2020</a:t>
            </a:r>
            <a:endParaRPr lang="en-GB" altLang="en-US" dirty="0"/>
          </a:p>
        </p:txBody>
      </p:sp>
    </p:spTree>
    <p:extLst>
      <p:ext uri="{BB962C8B-B14F-4D97-AF65-F5344CB8AC3E}">
        <p14:creationId xmlns:p14="http://schemas.microsoft.com/office/powerpoint/2010/main" val="2689054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206786</TotalTime>
  <Words>1147</Words>
  <Application>Microsoft Office PowerPoint</Application>
  <PresentationFormat>全屏显示(4:3)</PresentationFormat>
  <Paragraphs>221</Paragraphs>
  <Slides>14</Slides>
  <Notes>13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宋体</vt:lpstr>
      <vt:lpstr>Arial</vt:lpstr>
      <vt:lpstr>Calibri</vt:lpstr>
      <vt:lpstr>Times New Roman</vt:lpstr>
      <vt:lpstr>Wingdings</vt:lpstr>
      <vt:lpstr>802-11-Submission</vt:lpstr>
      <vt:lpstr>Discussion on low latency traffic</vt:lpstr>
      <vt:lpstr>Introduction</vt:lpstr>
      <vt:lpstr>Tradeoff between QoS and efficiency</vt:lpstr>
      <vt:lpstr>Factors affecting efficiency of regular traffic</vt:lpstr>
      <vt:lpstr>Discussion on low latency traffic</vt:lpstr>
      <vt:lpstr>Reducing number of boundaries</vt:lpstr>
      <vt:lpstr>Summary</vt:lpstr>
      <vt:lpstr>Straw Poll 1 </vt:lpstr>
      <vt:lpstr>Straw Poll 2 </vt:lpstr>
      <vt:lpstr>Straw Poll 3 </vt:lpstr>
      <vt:lpstr>References</vt:lpstr>
      <vt:lpstr>Backup</vt:lpstr>
      <vt:lpstr>Multiple quiet intervals can be scheduled</vt:lpstr>
      <vt:lpstr>Defining different rules for different Traffic identifiers</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Basic Coordination set</dc:title>
  <dc:creator>Oren Kedem</dc:creator>
  <cp:keywords>CTPClassification=CTP_NT</cp:keywords>
  <cp:lastModifiedBy>Yangbo (Boyce, 2012 NT Lab)</cp:lastModifiedBy>
  <cp:revision>2678</cp:revision>
  <cp:lastPrinted>1998-02-10T13:28:06Z</cp:lastPrinted>
  <dcterms:created xsi:type="dcterms:W3CDTF">2004-12-02T14:01:45Z</dcterms:created>
  <dcterms:modified xsi:type="dcterms:W3CDTF">2020-11-13T07:56:47Z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7abeee2e-a05f-479f-88d0-1deda3a82e9c</vt:lpwstr>
  </property>
  <property fmtid="{D5CDD505-2E9C-101B-9397-08002B2CF9AE}" pid="4" name="CTP_TimeStamp">
    <vt:lpwstr>2020-01-16 08:38:35Z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(3)kb08grTO2H9sEnB++Y4YIxMD+KHXAEGv68nOv2hoO6HrUT4vVR4pleNa2Aq9ZqIZ28zy2/5R
34CFFG06ASbU9FfNBZle+AOtTZrT9RrGoV/BBm826zLxdYC3fgo+Dh/571UmX0LQVZShHtdG
M026sugaSLb4+Yq2noBcoKz1PijhH4tfFcdI0xJt44OCkCsUMUsYnnCjKiBCwq3N7K4hkoLx
lO3gGaI7/aS1/rf4Fm</vt:lpwstr>
  </property>
  <property fmtid="{D5CDD505-2E9C-101B-9397-08002B2CF9AE}" pid="10" name="_2015_ms_pID_7253431">
    <vt:lpwstr>rFlGEyvWfnelutnxtHjoWUJQdXjedq/98KphwdHVMAQQOKIrQbAeWX
Zrv9/D6rHmQWl0qGXtAZrpNVbujXtlSdbtVw4KC3HOZSW0372qCn8wBAIZt2Vxa0GFAhYH8K
qWfpG8e0UJwdirdCTjGI4hKolLJ0UjAglcmLmfUGkrHEo4yTphk9485pXiUNx35lodK3oq7a
65GTcXZGu4zCq6yPtXJK7S24YVr27/Ke/ELe</vt:lpwstr>
  </property>
  <property fmtid="{D5CDD505-2E9C-101B-9397-08002B2CF9AE}" pid="11" name="_2015_ms_pID_7253432">
    <vt:lpwstr>yUtIh2cjYXHqD+mnXAXXuTU=</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1603173625</vt:lpwstr>
  </property>
</Properties>
</file>