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666" r:id="rId3"/>
    <p:sldId id="667" r:id="rId4"/>
    <p:sldId id="661" r:id="rId5"/>
    <p:sldId id="662" r:id="rId6"/>
    <p:sldId id="663" r:id="rId7"/>
    <p:sldId id="669" r:id="rId8"/>
    <p:sldId id="670" r:id="rId9"/>
    <p:sldId id="664" r:id="rId10"/>
    <p:sldId id="665" r:id="rId11"/>
    <p:sldId id="671" r:id="rId12"/>
    <p:sldId id="668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5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1095" autoAdjust="0"/>
  </p:normalViewPr>
  <p:slideViewPr>
    <p:cSldViewPr>
      <p:cViewPr varScale="1">
        <p:scale>
          <a:sx n="62" d="100"/>
          <a:sy n="62" d="100"/>
        </p:scale>
        <p:origin x="1308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Aug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802.11-20/1851r3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735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478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802.11-20/1851r3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15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3/8/2021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</a:t>
            </a:r>
            <a:r>
              <a:rPr lang="en-US" altLang="zh-CN" sz="1800" b="1" dirty="0"/>
              <a:t>1851</a:t>
            </a:r>
            <a:r>
              <a:rPr lang="en-GB" altLang="en-US" sz="1800" b="1" dirty="0"/>
              <a:t>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Overview of Wi-Fi sensing protocol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</a:t>
            </a:r>
            <a:r>
              <a:rPr lang="en-US" altLang="en-US" sz="2000" dirty="0"/>
              <a:t>12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03EE7-5BA0-40DD-A4C6-A6D933C8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E166-4099-487F-B812-83D1C3927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 we proposed a high-level overview of the framework of a WLAN sensing protocol consisting of several phases.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2DC2D-A60C-4309-A7EF-99812A89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EFB65-A604-4559-AC6D-DADEFEAF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8C7CC-8A16-4029-9EB6-8C1030F6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796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01A95-D150-4580-B99F-DAE4938F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B2F12-009E-4FA6-A5C2-2C629F456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following?</a:t>
            </a:r>
          </a:p>
          <a:p>
            <a:pPr lvl="1"/>
            <a:r>
              <a:rPr lang="en-US" dirty="0"/>
              <a:t>A sensing session is composed of one or more of the following phases: </a:t>
            </a:r>
            <a:r>
              <a:rPr lang="en-US" strike="sngStrike" dirty="0">
                <a:solidFill>
                  <a:srgbClr val="FF0000"/>
                </a:solidFill>
              </a:rPr>
              <a:t>negotiation</a:t>
            </a:r>
            <a:r>
              <a:rPr lang="en-US" dirty="0"/>
              <a:t> </a:t>
            </a:r>
            <a:r>
              <a:rPr lang="en-US" u="sng" dirty="0">
                <a:solidFill>
                  <a:srgbClr val="FF0000"/>
                </a:solidFill>
              </a:rPr>
              <a:t>setup </a:t>
            </a:r>
            <a:r>
              <a:rPr lang="en-US" dirty="0"/>
              <a:t>phase, measurement phase, </a:t>
            </a:r>
            <a:r>
              <a:rPr lang="en-US" u="sng" dirty="0">
                <a:solidFill>
                  <a:srgbClr val="FF0000"/>
                </a:solidFill>
              </a:rPr>
              <a:t>reporting phase</a:t>
            </a:r>
            <a:r>
              <a:rPr lang="en-US" dirty="0"/>
              <a:t>, and termination phase.</a:t>
            </a:r>
          </a:p>
          <a:p>
            <a:pPr lvl="2"/>
            <a:r>
              <a:rPr lang="en-US" dirty="0"/>
              <a:t>In the </a:t>
            </a:r>
            <a:r>
              <a:rPr lang="en-US" strike="sngStrike" dirty="0">
                <a:solidFill>
                  <a:srgbClr val="FF0000"/>
                </a:solidFill>
              </a:rPr>
              <a:t>negotiation</a:t>
            </a:r>
            <a:r>
              <a:rPr lang="en-US" dirty="0"/>
              <a:t> </a:t>
            </a:r>
            <a:r>
              <a:rPr lang="en-US" u="sng" dirty="0">
                <a:solidFill>
                  <a:srgbClr val="FF0000"/>
                </a:solidFill>
              </a:rPr>
              <a:t>setup </a:t>
            </a:r>
            <a:r>
              <a:rPr lang="en-US" dirty="0"/>
              <a:t>phase, </a:t>
            </a:r>
            <a:r>
              <a:rPr lang="en-US" u="sng" dirty="0">
                <a:solidFill>
                  <a:srgbClr val="FF0000"/>
                </a:solidFill>
              </a:rPr>
              <a:t>a sensing session is established, and </a:t>
            </a:r>
            <a:r>
              <a:rPr lang="en-US" dirty="0"/>
              <a:t>operational parameters associated with the sensing session are </a:t>
            </a:r>
            <a:r>
              <a:rPr lang="en-US" u="sng" dirty="0">
                <a:solidFill>
                  <a:srgbClr val="FF0000"/>
                </a:solidFill>
              </a:rPr>
              <a:t>determined and may be </a:t>
            </a:r>
            <a:r>
              <a:rPr lang="en-US" dirty="0"/>
              <a:t>exchanged between STAs.</a:t>
            </a:r>
          </a:p>
          <a:p>
            <a:pPr lvl="2"/>
            <a:r>
              <a:rPr lang="en-US" dirty="0"/>
              <a:t>In the measurement phase, sensing measurements are performed </a:t>
            </a:r>
            <a:r>
              <a:rPr lang="en-US" strike="sngStrike" dirty="0">
                <a:solidFill>
                  <a:srgbClr val="FF0000"/>
                </a:solidFill>
              </a:rPr>
              <a:t>and sensing results are </a:t>
            </a:r>
            <a:r>
              <a:rPr lang="en-US" u="sng" strike="sngStrike" dirty="0">
                <a:solidFill>
                  <a:srgbClr val="FF0000"/>
                </a:solidFill>
              </a:rPr>
              <a:t>obtained or </a:t>
            </a:r>
            <a:r>
              <a:rPr lang="en-US" strike="sngStrike" dirty="0">
                <a:solidFill>
                  <a:srgbClr val="FF0000"/>
                </a:solidFill>
              </a:rPr>
              <a:t>reported</a:t>
            </a:r>
            <a:r>
              <a:rPr lang="en-US" dirty="0"/>
              <a:t>.</a:t>
            </a:r>
          </a:p>
          <a:p>
            <a:pPr lvl="2"/>
            <a:r>
              <a:rPr lang="en-US" u="sng" dirty="0">
                <a:solidFill>
                  <a:srgbClr val="FF0000"/>
                </a:solidFill>
              </a:rPr>
              <a:t>In the reporting phase, sensing measurement results are reported.</a:t>
            </a:r>
          </a:p>
          <a:p>
            <a:pPr lvl="2"/>
            <a:r>
              <a:rPr lang="en-US" dirty="0"/>
              <a:t>In the termination phase, STAs stop performing measurements and terminate the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FA9C0-F4B2-480C-9909-2EEEB478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C891D-DBCE-46E5-B963-5519BE0F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F4CC7-245C-4E17-AD3B-6006D1A6C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427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54CB8-BD6F-44DE-A6E1-8EABF6B7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44BBE-EF7C-4FA9-8243-1F0D7D6D2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11-20-1849-00-00bf-Wi-Fi-Sensing-Definitions</a:t>
            </a:r>
          </a:p>
          <a:p>
            <a:pPr marL="0" indent="0">
              <a:buNone/>
            </a:pPr>
            <a:r>
              <a:rPr lang="en-US" dirty="0"/>
              <a:t>[2] 11-19-1850-00-SENS-wi-fi-sensing-technical-feasibility-standardization-gaps</a:t>
            </a:r>
          </a:p>
          <a:p>
            <a:pPr marL="0" indent="0">
              <a:buNone/>
            </a:pPr>
            <a:r>
              <a:rPr lang="en-US"/>
              <a:t>[3] 11-20-1804-00-00bf-discussion-on-wlan-sensing-procedure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3ADE-C55E-4B03-BD84-DAB187DB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14DC3-573C-413E-82FA-E9FA5D4D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150D2-61E9-4B0F-B187-AC1DB446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07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5F94-6D38-4C74-BE59-F297F924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4E5D0-5BCA-4699-BECE-CE59920CF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 a</a:t>
            </a:r>
            <a:r>
              <a:rPr lang="zh-CN" altLang="en-US" dirty="0"/>
              <a:t> </a:t>
            </a:r>
            <a:r>
              <a:rPr lang="en-US" altLang="zh-CN" dirty="0"/>
              <a:t>possible</a:t>
            </a:r>
            <a:r>
              <a:rPr lang="zh-CN" altLang="en-US" dirty="0"/>
              <a:t> </a:t>
            </a:r>
            <a:r>
              <a:rPr lang="en-US" dirty="0"/>
              <a:t>framework of a WLAN sensing protocol.</a:t>
            </a:r>
          </a:p>
          <a:p>
            <a:endParaRPr lang="en-US" dirty="0"/>
          </a:p>
          <a:p>
            <a:r>
              <a:rPr lang="en-US" dirty="0"/>
              <a:t>We divide a sensing session into different phases and go through them individually.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D7346-F943-4D1B-B6C2-2C61E22DF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05DD9-F309-46C8-B928-D1EF102D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876A-2C25-4F77-BD0F-781DF6094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68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9D3BE-4BE1-47B8-ABEB-0052822A3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DD2C7-1650-45A9-9BFE-15CE4902D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the terminologies defined in [1] to describe the different roles in a sensing session.</a:t>
            </a:r>
          </a:p>
          <a:p>
            <a:pPr lvl="1"/>
            <a:r>
              <a:rPr lang="en-US" dirty="0"/>
              <a:t>i.e., Sensing initiator/responder, Sensing transmitter/receiver.</a:t>
            </a:r>
          </a:p>
          <a:p>
            <a:endParaRPr lang="en-US" dirty="0"/>
          </a:p>
          <a:p>
            <a:r>
              <a:rPr lang="en-US" dirty="0"/>
              <a:t>Discovery of sensing capable STAs is already done.</a:t>
            </a:r>
          </a:p>
          <a:p>
            <a:pPr lvl="1"/>
            <a:r>
              <a:rPr lang="en-US" dirty="0"/>
              <a:t>i.e., STAs involved in the sensing session already exchanged sensing related capabilities and know each other’s capabilities.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B76C-55E0-48E9-8117-4F70895F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7B607-C3C9-48BA-A039-1820B03C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F7A5-AB1A-4B15-8026-9D9FC4C8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39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US" dirty="0"/>
              <a:t>Protocol Overview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4646612" y="1654857"/>
            <a:ext cx="4040188" cy="3951288"/>
          </a:xfrm>
        </p:spPr>
        <p:txBody>
          <a:bodyPr/>
          <a:lstStyle/>
          <a:p>
            <a:r>
              <a:rPr lang="en-US" sz="1400" dirty="0">
                <a:solidFill>
                  <a:srgbClr val="FF0000"/>
                </a:solidFill>
              </a:rPr>
              <a:t>Discovery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Capabilities exchange (For example, during association)</a:t>
            </a:r>
          </a:p>
          <a:p>
            <a:r>
              <a:rPr lang="en-US" sz="1400" dirty="0">
                <a:solidFill>
                  <a:srgbClr val="00B050"/>
                </a:solidFill>
              </a:rPr>
              <a:t>Negotiation </a:t>
            </a:r>
            <a:endParaRPr lang="en-US" sz="1400" dirty="0"/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Establishment of a sensing session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Identification of sensing transmitter(s) and sensing receiver(s)</a:t>
            </a:r>
          </a:p>
          <a:p>
            <a:pPr marL="8572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Determination of associated parameters of sensing transmissions</a:t>
            </a:r>
          </a:p>
          <a:p>
            <a:r>
              <a:rPr lang="en-US" sz="1400" dirty="0">
                <a:solidFill>
                  <a:srgbClr val="00B0F0"/>
                </a:solidFill>
              </a:rPr>
              <a:t>Measurement exchange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Sensing transmitter(s) perform transmissions to sensing receivers for measurement</a:t>
            </a:r>
          </a:p>
          <a:p>
            <a:pPr marL="1143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7030A0"/>
                </a:solidFill>
              </a:rPr>
              <a:t>Measurement exchange</a:t>
            </a:r>
            <a:endParaRPr lang="en-US" sz="1200" dirty="0"/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Depending on scenarios, sensing receiver(s) may need to feedback measurement results to the Sensing Initiator </a:t>
            </a:r>
          </a:p>
          <a:p>
            <a:r>
              <a:rPr lang="en-US" sz="1400" dirty="0">
                <a:solidFill>
                  <a:srgbClr val="FFC000"/>
                </a:solidFill>
              </a:rPr>
              <a:t>Teardown (May</a:t>
            </a:r>
            <a:r>
              <a:rPr lang="zh-CN" altLang="en-US" sz="1400" dirty="0">
                <a:solidFill>
                  <a:srgbClr val="FFC000"/>
                </a:solidFill>
              </a:rPr>
              <a:t> </a:t>
            </a:r>
            <a:r>
              <a:rPr lang="en-US" altLang="zh-CN" sz="1400" dirty="0">
                <a:solidFill>
                  <a:srgbClr val="FFC000"/>
                </a:solidFill>
              </a:rPr>
              <a:t>be implicit</a:t>
            </a:r>
            <a:r>
              <a:rPr lang="en-US" sz="1400" dirty="0">
                <a:solidFill>
                  <a:srgbClr val="FFC000"/>
                </a:solidFill>
              </a:rPr>
              <a:t>)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200" dirty="0"/>
              <a:t>Ending the sensing session </a:t>
            </a: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Note: Whether each of the phases is mandatory or optional is TBD.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dirty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07603" y="2276872"/>
            <a:ext cx="1080120" cy="643804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Initiator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32209" y="2276872"/>
            <a:ext cx="1080120" cy="641621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Responder</a:t>
            </a:r>
          </a:p>
        </p:txBody>
      </p:sp>
      <p:cxnSp>
        <p:nvCxnSpPr>
          <p:cNvPr id="8" name="Straight Connector 7"/>
          <p:cNvCxnSpPr>
            <a:cxnSpLocks/>
            <a:stCxn id="5" idx="2"/>
          </p:cNvCxnSpPr>
          <p:nvPr/>
        </p:nvCxnSpPr>
        <p:spPr>
          <a:xfrm flipH="1">
            <a:off x="665819" y="2920676"/>
            <a:ext cx="81844" cy="324400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313173" y="2867721"/>
            <a:ext cx="0" cy="329696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6321" y="3687148"/>
            <a:ext cx="3893572" cy="44485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Negotiation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9026" y="4243318"/>
            <a:ext cx="3869181" cy="62592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Measurement</a:t>
            </a:r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99027" y="5474709"/>
            <a:ext cx="3893572" cy="444857"/>
          </a:xfrm>
          <a:prstGeom prst="roundRect">
            <a:avLst/>
          </a:prstGeom>
          <a:solidFill>
            <a:srgbClr val="F0CE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Teardown</a:t>
            </a:r>
            <a:endParaRPr lang="en-US" sz="1100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D1E9BB3-AC8D-413B-838F-B03E24DF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88B42-CE02-4B6A-92F8-AFEE424F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F1AC92FE-6FBE-4D6D-A1F3-590F18ADA92F}"/>
              </a:ext>
            </a:extLst>
          </p:cNvPr>
          <p:cNvSpPr/>
          <p:nvPr/>
        </p:nvSpPr>
        <p:spPr>
          <a:xfrm>
            <a:off x="74636" y="3064485"/>
            <a:ext cx="3893572" cy="44485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Discovery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9B2D98F-5B88-4359-A3B5-3D2078CD5F54}"/>
              </a:ext>
            </a:extLst>
          </p:cNvPr>
          <p:cNvSpPr/>
          <p:nvPr/>
        </p:nvSpPr>
        <p:spPr bwMode="auto">
          <a:xfrm>
            <a:off x="3990752" y="3633239"/>
            <a:ext cx="247486" cy="2108892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12FF43-AB26-42C4-B500-815752A14169}"/>
              </a:ext>
            </a:extLst>
          </p:cNvPr>
          <p:cNvSpPr txBox="1"/>
          <p:nvPr/>
        </p:nvSpPr>
        <p:spPr>
          <a:xfrm>
            <a:off x="4192611" y="4456852"/>
            <a:ext cx="7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</a:t>
            </a:r>
          </a:p>
          <a:p>
            <a:r>
              <a:rPr lang="en-US" dirty="0"/>
              <a:t>session</a:t>
            </a:r>
          </a:p>
        </p:txBody>
      </p:sp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5D4DB33C-4572-4DB7-AD39-C95E2D18351A}"/>
              </a:ext>
            </a:extLst>
          </p:cNvPr>
          <p:cNvSpPr/>
          <p:nvPr/>
        </p:nvSpPr>
        <p:spPr>
          <a:xfrm>
            <a:off x="99027" y="4928502"/>
            <a:ext cx="3893572" cy="444857"/>
          </a:xfrm>
          <a:prstGeom prst="round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Reporting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8897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148794-F1C6-46BA-9B23-635DF4D9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B54B0758-BB36-4C46-9E9A-D607B1534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18456"/>
            <a:ext cx="7772400" cy="4114800"/>
          </a:xfrm>
        </p:spPr>
        <p:txBody>
          <a:bodyPr/>
          <a:lstStyle/>
          <a:p>
            <a:r>
              <a:rPr lang="en-US" sz="1800" dirty="0"/>
              <a:t>We need to define a specific information element, say, Sensing Parameters element, to include related information that will be exchanged between the sensing initiator and sensing responder(s) during negotiation. The information may include:</a:t>
            </a:r>
          </a:p>
          <a:p>
            <a:pPr lvl="1"/>
            <a:r>
              <a:rPr lang="en-US" sz="1600" dirty="0"/>
              <a:t>Identification of the roles of sensing transmitter and sensing receiver</a:t>
            </a:r>
          </a:p>
          <a:p>
            <a:pPr lvl="1"/>
            <a:r>
              <a:rPr lang="en-US" sz="1600" dirty="0"/>
              <a:t>Scheduling information of sensing periods/windows</a:t>
            </a:r>
          </a:p>
          <a:p>
            <a:pPr lvl="1"/>
            <a:r>
              <a:rPr lang="en-US" sz="1600" dirty="0"/>
              <a:t>Parameters of transmissions used for WLAN sensing, such as channel bandwidth and number of antennas.</a:t>
            </a:r>
          </a:p>
          <a:p>
            <a:pPr lvl="1"/>
            <a:r>
              <a:rPr lang="en-US" sz="1600" dirty="0"/>
              <a:t>Measurement feedback type </a:t>
            </a:r>
          </a:p>
          <a:p>
            <a:pPr lvl="1"/>
            <a:r>
              <a:rPr lang="en-US" sz="1600" dirty="0"/>
              <a:t>Other sensing parameters.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76A7E9-0388-4434-B433-1C9E7918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92EB6E-44F1-4E3B-B344-776566A9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59595-B797-4A26-B085-5CC2CD46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BC46A5-1D47-43A1-90BE-FAC336925721}"/>
              </a:ext>
            </a:extLst>
          </p:cNvPr>
          <p:cNvCxnSpPr>
            <a:cxnSpLocks/>
          </p:cNvCxnSpPr>
          <p:nvPr/>
        </p:nvCxnSpPr>
        <p:spPr bwMode="auto">
          <a:xfrm>
            <a:off x="820492" y="4800576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25B7BD5-7E44-46CD-A528-5055C930E88E}"/>
              </a:ext>
            </a:extLst>
          </p:cNvPr>
          <p:cNvCxnSpPr>
            <a:cxnSpLocks/>
          </p:cNvCxnSpPr>
          <p:nvPr/>
        </p:nvCxnSpPr>
        <p:spPr bwMode="auto">
          <a:xfrm>
            <a:off x="5645029" y="4800576"/>
            <a:ext cx="810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AB4EBC-421A-4510-AF25-A8DA9B08616A}"/>
              </a:ext>
            </a:extLst>
          </p:cNvPr>
          <p:cNvSpPr txBox="1"/>
          <p:nvPr/>
        </p:nvSpPr>
        <p:spPr>
          <a:xfrm>
            <a:off x="395536" y="4538222"/>
            <a:ext cx="1552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Initiator</a:t>
            </a:r>
            <a:endParaRPr lang="zh-CN" alt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1E2CD6-BD03-468D-AB84-6536F12506EF}"/>
              </a:ext>
            </a:extLst>
          </p:cNvPr>
          <p:cNvSpPr txBox="1"/>
          <p:nvPr/>
        </p:nvSpPr>
        <p:spPr>
          <a:xfrm>
            <a:off x="5140972" y="4538222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Responder</a:t>
            </a:r>
            <a:endParaRPr lang="zh-CN" altLang="en-US" sz="16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05909B-AEAE-4780-AEDC-F0133EE51A65}"/>
              </a:ext>
            </a:extLst>
          </p:cNvPr>
          <p:cNvCxnSpPr/>
          <p:nvPr/>
        </p:nvCxnSpPr>
        <p:spPr bwMode="auto">
          <a:xfrm>
            <a:off x="395536" y="5160616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31FD6BB-3602-4D26-A291-D1B10148003B}"/>
              </a:ext>
            </a:extLst>
          </p:cNvPr>
          <p:cNvCxnSpPr/>
          <p:nvPr/>
        </p:nvCxnSpPr>
        <p:spPr bwMode="auto">
          <a:xfrm>
            <a:off x="395536" y="6168728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75F3B7-0559-48E9-8351-A15A146F1A05}"/>
              </a:ext>
            </a:extLst>
          </p:cNvPr>
          <p:cNvCxnSpPr/>
          <p:nvPr/>
        </p:nvCxnSpPr>
        <p:spPr bwMode="auto">
          <a:xfrm>
            <a:off x="820492" y="5160616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72CBFC6-29AA-4515-B07F-AB3B9B0DA705}"/>
              </a:ext>
            </a:extLst>
          </p:cNvPr>
          <p:cNvSpPr txBox="1"/>
          <p:nvPr/>
        </p:nvSpPr>
        <p:spPr>
          <a:xfrm>
            <a:off x="2428514" y="5153778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Request</a:t>
            </a:r>
            <a:endParaRPr lang="zh-CN" alt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861AC87-CC94-466F-88A8-8E435A34C1ED}"/>
              </a:ext>
            </a:extLst>
          </p:cNvPr>
          <p:cNvCxnSpPr/>
          <p:nvPr/>
        </p:nvCxnSpPr>
        <p:spPr bwMode="auto">
          <a:xfrm flipH="1">
            <a:off x="828593" y="5443241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F9E45F-98BA-4972-AA22-BBB0014380E6}"/>
              </a:ext>
            </a:extLst>
          </p:cNvPr>
          <p:cNvCxnSpPr/>
          <p:nvPr/>
        </p:nvCxnSpPr>
        <p:spPr bwMode="auto">
          <a:xfrm flipH="1">
            <a:off x="824437" y="5589290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29A07A5-1FCB-4307-A30A-E188274176BD}"/>
              </a:ext>
            </a:extLst>
          </p:cNvPr>
          <p:cNvSpPr txBox="1"/>
          <p:nvPr/>
        </p:nvSpPr>
        <p:spPr>
          <a:xfrm>
            <a:off x="2760160" y="5409829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EAFACF-4CB8-40EE-ADFE-27210CA5B9A5}"/>
              </a:ext>
            </a:extLst>
          </p:cNvPr>
          <p:cNvSpPr txBox="1"/>
          <p:nvPr/>
        </p:nvSpPr>
        <p:spPr>
          <a:xfrm>
            <a:off x="2411760" y="5629058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Response</a:t>
            </a:r>
            <a:endParaRPr lang="zh-CN" alt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D20DB4F-E83C-47A9-ABC2-7114DC9D6F7B}"/>
              </a:ext>
            </a:extLst>
          </p:cNvPr>
          <p:cNvCxnSpPr/>
          <p:nvPr/>
        </p:nvCxnSpPr>
        <p:spPr bwMode="auto">
          <a:xfrm>
            <a:off x="820492" y="5914667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574EFAA-4167-4D00-B46F-04570698CACD}"/>
              </a:ext>
            </a:extLst>
          </p:cNvPr>
          <p:cNvSpPr txBox="1"/>
          <p:nvPr/>
        </p:nvSpPr>
        <p:spPr>
          <a:xfrm>
            <a:off x="2741937" y="588684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CCF2E-9140-4916-A1C9-F72F78446614}"/>
              </a:ext>
            </a:extLst>
          </p:cNvPr>
          <p:cNvSpPr txBox="1"/>
          <p:nvPr/>
        </p:nvSpPr>
        <p:spPr>
          <a:xfrm>
            <a:off x="5904152" y="5532092"/>
            <a:ext cx="3239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The ACK may not be necessary depending </a:t>
            </a:r>
          </a:p>
          <a:p>
            <a:r>
              <a:rPr lang="en-US" dirty="0"/>
              <a:t>on how we define the Sensing Request/Response</a:t>
            </a:r>
          </a:p>
          <a:p>
            <a:r>
              <a:rPr lang="en-US" dirty="0"/>
              <a:t>frame.</a:t>
            </a:r>
          </a:p>
        </p:txBody>
      </p:sp>
    </p:spTree>
    <p:extLst>
      <p:ext uri="{BB962C8B-B14F-4D97-AF65-F5344CB8AC3E}">
        <p14:creationId xmlns:p14="http://schemas.microsoft.com/office/powerpoint/2010/main" val="76203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</a:t>
            </a:r>
            <a:r>
              <a:rPr lang="en-US" altLang="zh-CN" dirty="0"/>
              <a:t>and Reporting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Measurement exchange always includes sensing transmission, but sensing report is optional, depending on the roles of sensing transmitter and receiver.</a:t>
            </a:r>
          </a:p>
          <a:p>
            <a:pPr lvl="1"/>
            <a:r>
              <a:rPr lang="en-US" sz="1800" dirty="0"/>
              <a:t>When the sensing receiver is the STA that requests sensing results, then there is no need to feedback the sensing measurement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BDEE1B9-0416-458C-8C93-789548B06EEA}"/>
              </a:ext>
            </a:extLst>
          </p:cNvPr>
          <p:cNvCxnSpPr>
            <a:cxnSpLocks/>
          </p:cNvCxnSpPr>
          <p:nvPr/>
        </p:nvCxnSpPr>
        <p:spPr bwMode="auto">
          <a:xfrm>
            <a:off x="727796" y="4104051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0CEC1A9-B562-49BF-BAB5-B14721E7EE0C}"/>
              </a:ext>
            </a:extLst>
          </p:cNvPr>
          <p:cNvCxnSpPr>
            <a:cxnSpLocks/>
          </p:cNvCxnSpPr>
          <p:nvPr/>
        </p:nvCxnSpPr>
        <p:spPr bwMode="auto">
          <a:xfrm>
            <a:off x="3362150" y="4104051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13AE80D-0A03-4C45-BAB4-B463B070B341}"/>
              </a:ext>
            </a:extLst>
          </p:cNvPr>
          <p:cNvSpPr txBox="1"/>
          <p:nvPr/>
        </p:nvSpPr>
        <p:spPr>
          <a:xfrm>
            <a:off x="133972" y="3841697"/>
            <a:ext cx="1837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Transmitter</a:t>
            </a:r>
            <a:endParaRPr lang="zh-CN" altLang="en-US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4A78B1-2604-46CB-AFFD-CD0729439795}"/>
              </a:ext>
            </a:extLst>
          </p:cNvPr>
          <p:cNvSpPr txBox="1"/>
          <p:nvPr/>
        </p:nvSpPr>
        <p:spPr>
          <a:xfrm>
            <a:off x="2439641" y="3841697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Receiver</a:t>
            </a:r>
            <a:endParaRPr lang="zh-CN" altLang="en-US" sz="16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2538A4-61AA-472F-9F8F-F39361A8DF33}"/>
              </a:ext>
            </a:extLst>
          </p:cNvPr>
          <p:cNvCxnSpPr>
            <a:cxnSpLocks/>
          </p:cNvCxnSpPr>
          <p:nvPr/>
        </p:nvCxnSpPr>
        <p:spPr bwMode="auto">
          <a:xfrm>
            <a:off x="374848" y="4464091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813778-999C-4622-B2EC-52A365DAAD50}"/>
              </a:ext>
            </a:extLst>
          </p:cNvPr>
          <p:cNvCxnSpPr>
            <a:cxnSpLocks/>
          </p:cNvCxnSpPr>
          <p:nvPr/>
        </p:nvCxnSpPr>
        <p:spPr bwMode="auto">
          <a:xfrm>
            <a:off x="374848" y="5472203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DFD2E14-467E-45F6-AF07-EFA4355EE2A6}"/>
              </a:ext>
            </a:extLst>
          </p:cNvPr>
          <p:cNvCxnSpPr>
            <a:cxnSpLocks/>
          </p:cNvCxnSpPr>
          <p:nvPr/>
        </p:nvCxnSpPr>
        <p:spPr bwMode="auto">
          <a:xfrm>
            <a:off x="727796" y="4464091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52225E9-9B93-4E6F-BA08-30B920E1A15E}"/>
              </a:ext>
            </a:extLst>
          </p:cNvPr>
          <p:cNvSpPr txBox="1"/>
          <p:nvPr/>
        </p:nvSpPr>
        <p:spPr>
          <a:xfrm>
            <a:off x="1123830" y="4440609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A213648-9EF7-4980-B4BF-21436D6C2C07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928" y="4664781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A71D955-5ED4-4256-BEA0-CAC3626B031D}"/>
              </a:ext>
            </a:extLst>
          </p:cNvPr>
          <p:cNvSpPr txBox="1"/>
          <p:nvPr/>
        </p:nvSpPr>
        <p:spPr>
          <a:xfrm>
            <a:off x="1087856" y="4705896"/>
            <a:ext cx="21804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Measurement Feedback</a:t>
            </a:r>
            <a:endParaRPr lang="zh-CN" alt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AF4DC70-4BDE-40D9-BBF1-A47483DF1CFA}"/>
              </a:ext>
            </a:extLst>
          </p:cNvPr>
          <p:cNvSpPr txBox="1"/>
          <p:nvPr/>
        </p:nvSpPr>
        <p:spPr>
          <a:xfrm>
            <a:off x="761589" y="5793630"/>
            <a:ext cx="3242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transmitter is the STA </a:t>
            </a:r>
          </a:p>
          <a:p>
            <a:r>
              <a:rPr lang="en-US" altLang="zh-CN" sz="1600" dirty="0"/>
              <a:t>that requests sensing results</a:t>
            </a:r>
            <a:endParaRPr lang="zh-CN" altLang="en-US" sz="160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45B043D-A5A9-488E-B6F8-196CE78A3DA5}"/>
              </a:ext>
            </a:extLst>
          </p:cNvPr>
          <p:cNvCxnSpPr>
            <a:cxnSpLocks/>
          </p:cNvCxnSpPr>
          <p:nvPr/>
        </p:nvCxnSpPr>
        <p:spPr bwMode="auto">
          <a:xfrm>
            <a:off x="4958509" y="4106974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DED0B10-CA96-4718-9D41-D47EFC9AC60B}"/>
              </a:ext>
            </a:extLst>
          </p:cNvPr>
          <p:cNvCxnSpPr>
            <a:cxnSpLocks/>
          </p:cNvCxnSpPr>
          <p:nvPr/>
        </p:nvCxnSpPr>
        <p:spPr bwMode="auto">
          <a:xfrm>
            <a:off x="7592863" y="4106974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C177A1E4-2FCB-471C-9620-0752F1024013}"/>
              </a:ext>
            </a:extLst>
          </p:cNvPr>
          <p:cNvSpPr txBox="1"/>
          <p:nvPr/>
        </p:nvSpPr>
        <p:spPr>
          <a:xfrm>
            <a:off x="4328990" y="3837939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Receiver</a:t>
            </a:r>
            <a:endParaRPr lang="zh-CN" altLang="en-US" sz="16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9728BF-1686-401B-ADAA-D5610F995B76}"/>
              </a:ext>
            </a:extLst>
          </p:cNvPr>
          <p:cNvSpPr txBox="1"/>
          <p:nvPr/>
        </p:nvSpPr>
        <p:spPr>
          <a:xfrm>
            <a:off x="6839221" y="3837939"/>
            <a:ext cx="18376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Transmitter</a:t>
            </a:r>
            <a:endParaRPr lang="zh-CN" altLang="en-US" sz="16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BBEEF42-AFE7-4DD3-A5EF-2314E9D45163}"/>
              </a:ext>
            </a:extLst>
          </p:cNvPr>
          <p:cNvCxnSpPr>
            <a:cxnSpLocks/>
          </p:cNvCxnSpPr>
          <p:nvPr/>
        </p:nvCxnSpPr>
        <p:spPr bwMode="auto">
          <a:xfrm>
            <a:off x="4605561" y="4467014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3F3F7BD-41D3-4A4B-AAB7-C8BCE7AFDC80}"/>
              </a:ext>
            </a:extLst>
          </p:cNvPr>
          <p:cNvCxnSpPr>
            <a:cxnSpLocks/>
          </p:cNvCxnSpPr>
          <p:nvPr/>
        </p:nvCxnSpPr>
        <p:spPr bwMode="auto">
          <a:xfrm>
            <a:off x="4605561" y="5475126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49C9D97C-F064-4FD5-845E-CCC71D39C211}"/>
              </a:ext>
            </a:extLst>
          </p:cNvPr>
          <p:cNvSpPr txBox="1"/>
          <p:nvPr/>
        </p:nvSpPr>
        <p:spPr>
          <a:xfrm>
            <a:off x="5568268" y="4799036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018749C-8935-4746-839E-05496B35ACE2}"/>
              </a:ext>
            </a:extLst>
          </p:cNvPr>
          <p:cNvSpPr txBox="1"/>
          <p:nvPr/>
        </p:nvSpPr>
        <p:spPr>
          <a:xfrm>
            <a:off x="4992302" y="5796553"/>
            <a:ext cx="3011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receiver is the STA </a:t>
            </a:r>
          </a:p>
          <a:p>
            <a:r>
              <a:rPr lang="en-US" altLang="zh-CN" sz="1600" dirty="0"/>
              <a:t>that requests sensing results</a:t>
            </a:r>
            <a:endParaRPr lang="zh-CN" altLang="en-US" sz="16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8E12BC2-2873-4979-ACE7-92A764728FB6}"/>
              </a:ext>
            </a:extLst>
          </p:cNvPr>
          <p:cNvCxnSpPr>
            <a:cxnSpLocks/>
          </p:cNvCxnSpPr>
          <p:nvPr/>
        </p:nvCxnSpPr>
        <p:spPr bwMode="auto">
          <a:xfrm flipH="1">
            <a:off x="4923190" y="4481318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A868EC9-8AA7-4D14-861C-E9A860119014}"/>
              </a:ext>
            </a:extLst>
          </p:cNvPr>
          <p:cNvCxnSpPr>
            <a:cxnSpLocks/>
          </p:cNvCxnSpPr>
          <p:nvPr/>
        </p:nvCxnSpPr>
        <p:spPr bwMode="auto">
          <a:xfrm flipH="1">
            <a:off x="4940850" y="4750498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CCD58F8-57CA-4EE6-AC31-E909BF1D8A83}"/>
              </a:ext>
            </a:extLst>
          </p:cNvPr>
          <p:cNvCxnSpPr>
            <a:cxnSpLocks/>
          </p:cNvCxnSpPr>
          <p:nvPr/>
        </p:nvCxnSpPr>
        <p:spPr bwMode="auto">
          <a:xfrm flipH="1">
            <a:off x="4950301" y="5060692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C99970A-10B5-4D31-9A6F-5B74B22E2715}"/>
              </a:ext>
            </a:extLst>
          </p:cNvPr>
          <p:cNvCxnSpPr>
            <a:cxnSpLocks/>
          </p:cNvCxnSpPr>
          <p:nvPr/>
        </p:nvCxnSpPr>
        <p:spPr bwMode="auto">
          <a:xfrm>
            <a:off x="722083" y="4918297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C5FDE31-7468-486B-AE9F-89B6E32C1AAB}"/>
              </a:ext>
            </a:extLst>
          </p:cNvPr>
          <p:cNvCxnSpPr>
            <a:cxnSpLocks/>
          </p:cNvCxnSpPr>
          <p:nvPr/>
        </p:nvCxnSpPr>
        <p:spPr bwMode="auto">
          <a:xfrm>
            <a:off x="733510" y="5090307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844330B-89A6-445E-B3AD-A3070C8B504C}"/>
              </a:ext>
            </a:extLst>
          </p:cNvPr>
          <p:cNvCxnSpPr>
            <a:cxnSpLocks/>
          </p:cNvCxnSpPr>
          <p:nvPr/>
        </p:nvCxnSpPr>
        <p:spPr bwMode="auto">
          <a:xfrm flipH="1">
            <a:off x="701928" y="5274284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9752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1583878"/>
          </a:xfrm>
        </p:spPr>
        <p:txBody>
          <a:bodyPr/>
          <a:lstStyle/>
          <a:p>
            <a:r>
              <a:rPr lang="en-US" dirty="0"/>
              <a:t>Scheduling of transmissions used for sensing measurement is key to obtain a more regular “sampling interval” of the channel and, therefore, improve WLAN sensing.</a:t>
            </a:r>
          </a:p>
          <a:p>
            <a:pPr lvl="1"/>
            <a:r>
              <a:rPr lang="en-US" sz="1800" dirty="0"/>
              <a:t>Example given in 19/1850r0 by Michel Allegue (Aerial) [2]: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69C91C-F49A-4CDC-8E99-6CCCB0E17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926" y="3049072"/>
            <a:ext cx="5683696" cy="34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42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280920" cy="3744416"/>
          </a:xfrm>
        </p:spPr>
        <p:txBody>
          <a:bodyPr/>
          <a:lstStyle/>
          <a:p>
            <a:r>
              <a:rPr lang="en-US" sz="2000" dirty="0"/>
              <a:t>Transmissions used for measurement within a sensing session may be defined to have certain characteristics.</a:t>
            </a:r>
          </a:p>
          <a:p>
            <a:pPr lvl="1"/>
            <a:r>
              <a:rPr lang="en-US" sz="1800" dirty="0"/>
              <a:t>Example: PHY configuration freeze/hold – PPDUs used for measurement shall be transmitted with same set of transmit parameters</a:t>
            </a:r>
          </a:p>
          <a:p>
            <a:r>
              <a:rPr lang="en-US" sz="2000" dirty="0"/>
              <a:t>Different scheduling options should be considered.</a:t>
            </a:r>
          </a:p>
          <a:p>
            <a:pPr lvl="1"/>
            <a:r>
              <a:rPr lang="en-US" sz="1800" dirty="0"/>
              <a:t>Example 1:  Regular interval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Example 2:  “Bursts”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Note: The scheduling examples here are only for illustrative purposes. We are not proposing to place any hard limits in terms of scheduling for now.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4C93E1-0AF5-4EA1-B544-3C709F9E6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006" y="3775285"/>
            <a:ext cx="6317963" cy="9914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E84B4C-D4C8-42B3-8F96-092012BF7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3806" y="4611859"/>
            <a:ext cx="6317963" cy="142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7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D8F5-BA7F-4FF8-84DB-49D21959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3C0FD-5D2D-449D-82FB-77FAC981D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Implicit sensing session termination</a:t>
            </a:r>
          </a:p>
          <a:p>
            <a:pPr lvl="1"/>
            <a:r>
              <a:rPr lang="en-US" sz="1600" dirty="0"/>
              <a:t>A sensing session automatically terminates at the end of the sensing session negotiated between the sensing initiator and sensing responder(s).</a:t>
            </a:r>
          </a:p>
          <a:p>
            <a:endParaRPr lang="en-US" sz="2000" dirty="0"/>
          </a:p>
          <a:p>
            <a:r>
              <a:rPr lang="en-US" sz="2000" dirty="0"/>
              <a:t>Explicit sensing session termination</a:t>
            </a:r>
          </a:p>
          <a:p>
            <a:pPr lvl="1"/>
            <a:r>
              <a:rPr lang="en-US" sz="1600" dirty="0"/>
              <a:t>A sensing session may also be terminated before the end of the sensing session through some message.</a:t>
            </a:r>
          </a:p>
          <a:p>
            <a:pPr lvl="1"/>
            <a:r>
              <a:rPr lang="en-US" sz="1600" dirty="0"/>
              <a:t>For example, by adding some specific indications in the Sensing PPDUs or Sensing Measurement Feedback to enable the sensing transmitter or receiver to terminate the sensing session.</a:t>
            </a:r>
          </a:p>
          <a:p>
            <a:pPr lvl="1"/>
            <a:r>
              <a:rPr lang="en-US" sz="1600" dirty="0"/>
              <a:t>Alternatively, define a separate Sensing Termination frame for either the sensing initiator or responder to terminate the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06D91-FDCF-4358-AAEC-DE1935BD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C81C1-8D78-403B-918A-A0B38302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0512C-FD89-42B4-843B-93C47F17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ACC4B8C3-A53B-4338-81A4-0C5F5E33B4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312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12810</TotalTime>
  <Words>978</Words>
  <Application>Microsoft Office PowerPoint</Application>
  <PresentationFormat>On-screen Show (4:3)</PresentationFormat>
  <Paragraphs>173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Qualcomm Office Regular</vt:lpstr>
      <vt:lpstr>Qualcomm Regular</vt:lpstr>
      <vt:lpstr>Arial</vt:lpstr>
      <vt:lpstr>Times New Roman</vt:lpstr>
      <vt:lpstr>802-11-Submission</vt:lpstr>
      <vt:lpstr>Overview of Wi-Fi sensing protocol</vt:lpstr>
      <vt:lpstr>Abstract</vt:lpstr>
      <vt:lpstr>Assumptions</vt:lpstr>
      <vt:lpstr>Protocol Overview</vt:lpstr>
      <vt:lpstr>Negotiation</vt:lpstr>
      <vt:lpstr>Measurement and Reporting</vt:lpstr>
      <vt:lpstr>Measurement and Reporting</vt:lpstr>
      <vt:lpstr>Measurement and Reporting</vt:lpstr>
      <vt:lpstr>Termination</vt:lpstr>
      <vt:lpstr>Conclusions</vt:lpstr>
      <vt:lpstr>SP1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83</cp:revision>
  <dcterms:created xsi:type="dcterms:W3CDTF">2020-05-25T03:58:48Z</dcterms:created>
  <dcterms:modified xsi:type="dcterms:W3CDTF">2021-03-08T21:24:07Z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ffa7461e-daf8-4f79-bb2e-4fa6ef1095bc</vt:lpwstr>
  </property>
  <property fmtid="{D5CDD505-2E9C-101B-9397-08002B2CF9AE}" pid="3" name="CTP_TimeStamp">
    <vt:lpwstr>2020-08-16 16:39:07Z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