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64" r:id="rId3"/>
    <p:sldId id="675" r:id="rId4"/>
    <p:sldId id="718" r:id="rId5"/>
    <p:sldId id="691" r:id="rId6"/>
    <p:sldId id="697" r:id="rId7"/>
    <p:sldId id="702" r:id="rId8"/>
    <p:sldId id="703" r:id="rId9"/>
    <p:sldId id="704" r:id="rId10"/>
    <p:sldId id="715" r:id="rId11"/>
    <p:sldId id="719" r:id="rId12"/>
    <p:sldId id="716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85294" autoAdjust="0"/>
  </p:normalViewPr>
  <p:slideViewPr>
    <p:cSldViewPr>
      <p:cViewPr varScale="1">
        <p:scale>
          <a:sx n="53" d="100"/>
          <a:sy n="53" d="100"/>
        </p:scale>
        <p:origin x="1868" y="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802.11-20/1850r0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802.11-20/1850r0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November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802.11-20/1850r0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12/11/2020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802.11-20/1850r0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Overview of typical Wi-Fi sensing scenarios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2020-11-15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136BA17-7F58-4842-A7DA-0AD979DA4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347002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67CCA-C6B1-4DB8-83F9-B73207C32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43CF4-8886-4464-A34D-7FEA02A7B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 we present several representative sensing scenarios we are likely to consider in developing the protocol in 11bf.</a:t>
            </a:r>
          </a:p>
          <a:p>
            <a:pPr lvl="1"/>
            <a:endParaRPr lang="en-US" dirty="0"/>
          </a:p>
          <a:p>
            <a:r>
              <a:rPr lang="en-US" dirty="0"/>
              <a:t>The sensing protocol we will define in 11bf needs to address all or a subset of these scenarios.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BF61E-48A6-4170-8D31-EBC750BD7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0DE53-BBA1-406E-A783-5A2F6B4CC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8DBED-DC60-4E15-B539-C844345A7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5428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B9978-0715-4E98-B709-328F2F9C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32F1-B8BD-4950-BC35-03DB3158A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11bf shall consider all scenarios described in Slide 4-9?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E20FA-7E90-496F-ADE4-2793CF681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EAF89-30E9-4687-88EF-ABC174A89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06578-3CA6-459F-B87C-C22F2C1F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6904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BCF9A-A048-4E57-A0C6-EB90A89A0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92C69-87DA-4E4D-8460-DAA977760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[1] 11-20-1850-01-SENS-Wi-Fi-Sensing-Definitions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[2] 11-20-1266-00-SENS-wlan-sensing-procedures-and-use-cases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[3] 11-20-1533-00-SENS-collaborative-wlan-sensing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401A6-D3AE-40F1-8731-D171C1C6A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4A068-DCA5-4A89-855F-BCD0E46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6674D-BAE3-431D-836E-741A36C7D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494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829E-09A3-49B6-A6D0-EF7B9BAB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39551-924F-4CDB-82A8-3FA40F5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proposes an overview of typical Wi-Fi sensing scenarios that we are likely to consider in later protocol development.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9BF1E-CD92-4175-88A3-C26F3559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9C3E6-AD69-4D51-8BCA-92C2BCCB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9D1D8-8EC0-4107-90AE-6B7C43B0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0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B0862-696F-4234-8FC1-DEE766854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definitions introduced in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C2836-A7E5-4C41-A2D4-98BAC8403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Sensing session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A sensing procedure allows a STA to perform WLAN sensing and obtain measurement results. A sensing session is an instance of a sensing procedure with the associated scheduling if applicable, and operational parameters of that instance.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Roles in Wi-Fi sensing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Sensing initiator and sensing responder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200" dirty="0"/>
              <a:t>Sensing initiator: a STA that initiates a WLAN sensing session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200" dirty="0"/>
              <a:t>Sensing responder: a STA that participates in a WLAN sensing session initiated by a sensing initiator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Sensing transmitter and sensing receiver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200" dirty="0"/>
              <a:t>Sensing transmitter: a STA that transmits PPDUs used for sensing measurements in a sensing session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200" dirty="0"/>
              <a:t>Sensing receiver: a STA that receives PPDUs sent by a sensing transmitter and performs sensing measurements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Note: A STA can assume multiple roles in one sensing session.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ADA9B-EACC-4E87-93DA-D5733C164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ADC7A-DE0F-46FD-A166-BCB95A9F9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92FA6-C208-4AC4-9256-DAEE6E9D0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4951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24DBB-2472-4163-9AAE-6FD4952A7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AED7F-8678-43E8-9C93-8B031D8BB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997" y="2017412"/>
            <a:ext cx="7772400" cy="4114800"/>
          </a:xfrm>
        </p:spPr>
        <p:txBody>
          <a:bodyPr/>
          <a:lstStyle/>
          <a:p>
            <a:r>
              <a:rPr lang="en-US" sz="2000" dirty="0"/>
              <a:t>A single STA is the sensing initiator, sensing responder, sensing transmitter and sensing receiver. </a:t>
            </a:r>
          </a:p>
          <a:p>
            <a:endParaRPr lang="en-US" sz="2000" dirty="0"/>
          </a:p>
          <a:p>
            <a:pPr lvl="1"/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8BE4F-0F6D-4ACA-A5AF-7058AFDDF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9B49A-F6CC-4E81-8F06-281E3C592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587D5-2CD3-4261-80CA-AEE4D540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F16A64F0-63E0-4232-9FEA-09B81C1C4ED4}"/>
              </a:ext>
            </a:extLst>
          </p:cNvPr>
          <p:cNvCxnSpPr>
            <a:cxnSpLocks/>
          </p:cNvCxnSpPr>
          <p:nvPr/>
        </p:nvCxnSpPr>
        <p:spPr>
          <a:xfrm flipV="1">
            <a:off x="5724128" y="3576286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547D6543-A7AF-4B54-9ACC-116AA7E6F0EC}"/>
              </a:ext>
            </a:extLst>
          </p:cNvPr>
          <p:cNvSpPr txBox="1"/>
          <p:nvPr/>
        </p:nvSpPr>
        <p:spPr>
          <a:xfrm>
            <a:off x="6358571" y="3429000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562F57C0-60D3-4757-9915-60FAFC3F7376}"/>
              </a:ext>
            </a:extLst>
          </p:cNvPr>
          <p:cNvCxnSpPr>
            <a:cxnSpLocks/>
          </p:cNvCxnSpPr>
          <p:nvPr/>
        </p:nvCxnSpPr>
        <p:spPr>
          <a:xfrm flipV="1">
            <a:off x="5730499" y="3945046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BB39F36E-4157-470E-9524-9771A0478B37}"/>
              </a:ext>
            </a:extLst>
          </p:cNvPr>
          <p:cNvSpPr txBox="1"/>
          <p:nvPr/>
        </p:nvSpPr>
        <p:spPr>
          <a:xfrm>
            <a:off x="6364942" y="3797760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7766763-F2E3-49F7-ABF7-A8C999019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222285"/>
            <a:ext cx="672824" cy="53531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F1B0C70-E6AF-4ABF-AF62-C42F2045684C}"/>
              </a:ext>
            </a:extLst>
          </p:cNvPr>
          <p:cNvSpPr txBox="1"/>
          <p:nvPr/>
        </p:nvSpPr>
        <p:spPr>
          <a:xfrm flipH="1">
            <a:off x="2723028" y="5963027"/>
            <a:ext cx="267814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 and 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 and Sensing  Receiver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111869D-29FB-41F1-8662-41B1CD74065E}"/>
              </a:ext>
            </a:extLst>
          </p:cNvPr>
          <p:cNvSpPr txBox="1"/>
          <p:nvPr/>
        </p:nvSpPr>
        <p:spPr>
          <a:xfrm flipH="1">
            <a:off x="3876022" y="5485220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23D646F-28A2-40C4-AC8A-6A8923DF9318}"/>
              </a:ext>
            </a:extLst>
          </p:cNvPr>
          <p:cNvCxnSpPr>
            <a:cxnSpLocks/>
          </p:cNvCxnSpPr>
          <p:nvPr/>
        </p:nvCxnSpPr>
        <p:spPr>
          <a:xfrm>
            <a:off x="3563754" y="4211858"/>
            <a:ext cx="0" cy="920288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20A7634C-7BF6-4930-A028-FF66E294572B}"/>
              </a:ext>
            </a:extLst>
          </p:cNvPr>
          <p:cNvSpPr/>
          <p:nvPr/>
        </p:nvSpPr>
        <p:spPr bwMode="auto">
          <a:xfrm>
            <a:off x="3332548" y="3789040"/>
            <a:ext cx="864691" cy="33267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Target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833EA0E-D957-4176-A5D9-9783409A056D}"/>
              </a:ext>
            </a:extLst>
          </p:cNvPr>
          <p:cNvCxnSpPr>
            <a:cxnSpLocks/>
          </p:cNvCxnSpPr>
          <p:nvPr/>
        </p:nvCxnSpPr>
        <p:spPr>
          <a:xfrm>
            <a:off x="3836605" y="4236904"/>
            <a:ext cx="0" cy="920288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C0F0585-1909-4393-9851-888F5A6C2B90}"/>
              </a:ext>
            </a:extLst>
          </p:cNvPr>
          <p:cNvSpPr txBox="1"/>
          <p:nvPr/>
        </p:nvSpPr>
        <p:spPr>
          <a:xfrm>
            <a:off x="3948680" y="4797152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Echo</a:t>
            </a:r>
          </a:p>
        </p:txBody>
      </p:sp>
    </p:spTree>
    <p:extLst>
      <p:ext uri="{BB962C8B-B14F-4D97-AF65-F5344CB8AC3E}">
        <p14:creationId xmlns:p14="http://schemas.microsoft.com/office/powerpoint/2010/main" val="2865881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24DBB-2472-4163-9AAE-6FD4952A7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AED7F-8678-43E8-9C93-8B031D8BB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997" y="2017412"/>
            <a:ext cx="7772400" cy="4114800"/>
          </a:xfrm>
        </p:spPr>
        <p:txBody>
          <a:bodyPr/>
          <a:lstStyle/>
          <a:p>
            <a:r>
              <a:rPr lang="en-US" sz="2000" dirty="0"/>
              <a:t>One STA is the sensing initiator and sensing receiver. </a:t>
            </a:r>
          </a:p>
          <a:p>
            <a:r>
              <a:rPr lang="en-US" sz="2000" dirty="0"/>
              <a:t>Another STA is the sensing responder and sensing transmitter.</a:t>
            </a:r>
          </a:p>
          <a:p>
            <a:endParaRPr lang="en-US" sz="2000" dirty="0"/>
          </a:p>
          <a:p>
            <a:pPr lvl="1"/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8BE4F-0F6D-4ACA-A5AF-7058AFDDF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9B49A-F6CC-4E81-8F06-281E3C592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587D5-2CD3-4261-80CA-AEE4D540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67F839D1-116E-4132-B907-5DBFD8A001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052" y="5266758"/>
            <a:ext cx="672824" cy="53531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5B4A74D6-0249-418D-9350-1BB4D9A77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477" y="3639258"/>
            <a:ext cx="734078" cy="572600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036F4D97-BCB0-47E2-907A-4B064450766B}"/>
              </a:ext>
            </a:extLst>
          </p:cNvPr>
          <p:cNvSpPr txBox="1"/>
          <p:nvPr/>
        </p:nvSpPr>
        <p:spPr>
          <a:xfrm flipH="1">
            <a:off x="3070534" y="3140968"/>
            <a:ext cx="1236650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0327897-B0B7-4AB7-878A-AA81A33320B3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4089516" y="4211858"/>
            <a:ext cx="0" cy="92028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474FBA0D-CA7B-4793-8674-97D60855A0F3}"/>
              </a:ext>
            </a:extLst>
          </p:cNvPr>
          <p:cNvSpPr txBox="1"/>
          <p:nvPr/>
        </p:nvSpPr>
        <p:spPr>
          <a:xfrm flipH="1">
            <a:off x="2647814" y="5835582"/>
            <a:ext cx="222739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9C4DB3D-C940-487F-BF14-7F498FAD2369}"/>
              </a:ext>
            </a:extLst>
          </p:cNvPr>
          <p:cNvSpPr txBox="1"/>
          <p:nvPr/>
        </p:nvSpPr>
        <p:spPr>
          <a:xfrm flipH="1">
            <a:off x="4456555" y="3992445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C13BC0F-8860-46A2-92B1-8F707C287ABF}"/>
              </a:ext>
            </a:extLst>
          </p:cNvPr>
          <p:cNvSpPr txBox="1"/>
          <p:nvPr/>
        </p:nvSpPr>
        <p:spPr>
          <a:xfrm flipH="1">
            <a:off x="4353076" y="535823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F16A64F0-63E0-4232-9FEA-09B81C1C4ED4}"/>
              </a:ext>
            </a:extLst>
          </p:cNvPr>
          <p:cNvCxnSpPr>
            <a:cxnSpLocks/>
          </p:cNvCxnSpPr>
          <p:nvPr/>
        </p:nvCxnSpPr>
        <p:spPr>
          <a:xfrm flipV="1">
            <a:off x="5724128" y="3576286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547D6543-A7AF-4B54-9ACC-116AA7E6F0EC}"/>
              </a:ext>
            </a:extLst>
          </p:cNvPr>
          <p:cNvSpPr txBox="1"/>
          <p:nvPr/>
        </p:nvSpPr>
        <p:spPr>
          <a:xfrm>
            <a:off x="6358571" y="3429000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562F57C0-60D3-4757-9915-60FAFC3F7376}"/>
              </a:ext>
            </a:extLst>
          </p:cNvPr>
          <p:cNvCxnSpPr>
            <a:cxnSpLocks/>
          </p:cNvCxnSpPr>
          <p:nvPr/>
        </p:nvCxnSpPr>
        <p:spPr>
          <a:xfrm flipV="1">
            <a:off x="5730499" y="3945046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BB39F36E-4157-470E-9524-9771A0478B37}"/>
              </a:ext>
            </a:extLst>
          </p:cNvPr>
          <p:cNvSpPr txBox="1"/>
          <p:nvPr/>
        </p:nvSpPr>
        <p:spPr>
          <a:xfrm>
            <a:off x="6364942" y="3797760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</p:spTree>
    <p:extLst>
      <p:ext uri="{BB962C8B-B14F-4D97-AF65-F5344CB8AC3E}">
        <p14:creationId xmlns:p14="http://schemas.microsoft.com/office/powerpoint/2010/main" val="392114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24DBB-2472-4163-9AAE-6FD4952A7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AED7F-8678-43E8-9C93-8B031D8BB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997" y="2017412"/>
            <a:ext cx="7772400" cy="4114800"/>
          </a:xfrm>
        </p:spPr>
        <p:txBody>
          <a:bodyPr/>
          <a:lstStyle/>
          <a:p>
            <a:r>
              <a:rPr lang="en-US" sz="2000" dirty="0"/>
              <a:t>One STA is the sensing initiator and sensing transmitter. </a:t>
            </a:r>
          </a:p>
          <a:p>
            <a:r>
              <a:rPr lang="en-US" sz="2000" dirty="0"/>
              <a:t>Another STA is the sensing responder and sensing receiver.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8BE4F-0F6D-4ACA-A5AF-7058AFDDF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9B49A-F6CC-4E81-8F06-281E3C592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587D5-2CD3-4261-80CA-AEE4D540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5EDA3D3-D833-4F40-9054-13F016D76FBA}"/>
              </a:ext>
            </a:extLst>
          </p:cNvPr>
          <p:cNvCxnSpPr>
            <a:cxnSpLocks/>
          </p:cNvCxnSpPr>
          <p:nvPr/>
        </p:nvCxnSpPr>
        <p:spPr>
          <a:xfrm flipV="1">
            <a:off x="5724128" y="3576286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E071A10-7CA3-4426-AB3A-39C37B5AFDBC}"/>
              </a:ext>
            </a:extLst>
          </p:cNvPr>
          <p:cNvSpPr txBox="1"/>
          <p:nvPr/>
        </p:nvSpPr>
        <p:spPr>
          <a:xfrm>
            <a:off x="6358571" y="3429000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69F3D33-2CB8-4308-BF12-BBE10CEA8BB0}"/>
              </a:ext>
            </a:extLst>
          </p:cNvPr>
          <p:cNvCxnSpPr>
            <a:cxnSpLocks/>
          </p:cNvCxnSpPr>
          <p:nvPr/>
        </p:nvCxnSpPr>
        <p:spPr>
          <a:xfrm flipV="1">
            <a:off x="5730499" y="3945046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4EC9F88C-0206-433D-8FE3-DA68D9F958CD}"/>
              </a:ext>
            </a:extLst>
          </p:cNvPr>
          <p:cNvSpPr txBox="1"/>
          <p:nvPr/>
        </p:nvSpPr>
        <p:spPr>
          <a:xfrm>
            <a:off x="6364942" y="3797760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9217011D-7553-4830-9167-63E93614C7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052" y="5266758"/>
            <a:ext cx="672824" cy="535315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224A372E-3CC0-4683-B60A-FD20CC2A1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477" y="3639258"/>
            <a:ext cx="734078" cy="572600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275EF430-B606-423B-9B45-53E73FCC5B77}"/>
              </a:ext>
            </a:extLst>
          </p:cNvPr>
          <p:cNvSpPr txBox="1"/>
          <p:nvPr/>
        </p:nvSpPr>
        <p:spPr>
          <a:xfrm flipH="1">
            <a:off x="3070534" y="3140968"/>
            <a:ext cx="1236650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20B604B-5B30-4AE6-936E-22AB67B526DD}"/>
              </a:ext>
            </a:extLst>
          </p:cNvPr>
          <p:cNvCxnSpPr>
            <a:cxnSpLocks/>
          </p:cNvCxnSpPr>
          <p:nvPr/>
        </p:nvCxnSpPr>
        <p:spPr>
          <a:xfrm>
            <a:off x="3923928" y="4211858"/>
            <a:ext cx="0" cy="92028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266AA913-0921-4539-AFAA-87C7261E2A67}"/>
              </a:ext>
            </a:extLst>
          </p:cNvPr>
          <p:cNvSpPr txBox="1"/>
          <p:nvPr/>
        </p:nvSpPr>
        <p:spPr>
          <a:xfrm flipH="1">
            <a:off x="2647814" y="5835582"/>
            <a:ext cx="222739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B75B9E-9012-4FB8-97C7-F69ECEF7634C}"/>
              </a:ext>
            </a:extLst>
          </p:cNvPr>
          <p:cNvSpPr txBox="1"/>
          <p:nvPr/>
        </p:nvSpPr>
        <p:spPr>
          <a:xfrm flipH="1">
            <a:off x="4456555" y="3992445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03BE480-CA2D-4767-A741-49626E07F0D0}"/>
              </a:ext>
            </a:extLst>
          </p:cNvPr>
          <p:cNvSpPr txBox="1"/>
          <p:nvPr/>
        </p:nvSpPr>
        <p:spPr>
          <a:xfrm flipH="1">
            <a:off x="4353076" y="535823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57D1DA6A-0CE5-4E2B-8560-2086B6C0D805}"/>
              </a:ext>
            </a:extLst>
          </p:cNvPr>
          <p:cNvCxnSpPr>
            <a:cxnSpLocks/>
          </p:cNvCxnSpPr>
          <p:nvPr/>
        </p:nvCxnSpPr>
        <p:spPr>
          <a:xfrm>
            <a:off x="4139952" y="4211858"/>
            <a:ext cx="0" cy="920288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98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24DBB-2472-4163-9AAE-6FD4952A7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360" y="689641"/>
            <a:ext cx="7772400" cy="1066800"/>
          </a:xfrm>
        </p:spPr>
        <p:txBody>
          <a:bodyPr/>
          <a:lstStyle/>
          <a:p>
            <a:r>
              <a:rPr lang="en-US" dirty="0"/>
              <a:t>Scenario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AED7F-8678-43E8-9C93-8B031D8BB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997" y="2017412"/>
            <a:ext cx="7772400" cy="4114800"/>
          </a:xfrm>
        </p:spPr>
        <p:txBody>
          <a:bodyPr/>
          <a:lstStyle/>
          <a:p>
            <a:r>
              <a:rPr lang="en-US" sz="2000" dirty="0"/>
              <a:t>One STA is the sensing initiator and sensing receiver. </a:t>
            </a:r>
          </a:p>
          <a:p>
            <a:r>
              <a:rPr lang="en-US" sz="2000" dirty="0"/>
              <a:t>Multiple STAs are sensing responders and sensing transmitters.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8BE4F-0F6D-4ACA-A5AF-7058AFDDF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9B49A-F6CC-4E81-8F06-281E3C592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587D5-2CD3-4261-80CA-AEE4D540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0BB0F0-7F6F-4269-86ED-052D36738B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783" y="5008349"/>
            <a:ext cx="644914" cy="5131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413" y="5055851"/>
            <a:ext cx="846852" cy="487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29" y="5120480"/>
            <a:ext cx="571758" cy="3581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2D7F51F-296C-4E71-A947-C65CF8122D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88" y="3665422"/>
            <a:ext cx="703627" cy="548847"/>
          </a:xfrm>
          <a:prstGeom prst="rect">
            <a:avLst/>
          </a:prstGeom>
        </p:spPr>
      </p:pic>
      <p:sp>
        <p:nvSpPr>
          <p:cNvPr id="11" name="Freeform 50">
            <a:extLst>
              <a:ext uri="{FF2B5EF4-FFF2-40B4-BE49-F238E27FC236}">
                <a16:creationId xmlns:a16="http://schemas.microsoft.com/office/drawing/2014/main" id="{97C6A28A-17F0-499B-B912-EF1D612FF9E5}"/>
              </a:ext>
            </a:extLst>
          </p:cNvPr>
          <p:cNvSpPr/>
          <p:nvPr/>
        </p:nvSpPr>
        <p:spPr>
          <a:xfrm>
            <a:off x="3647759" y="4232873"/>
            <a:ext cx="1087130" cy="750846"/>
          </a:xfrm>
          <a:custGeom>
            <a:avLst/>
            <a:gdLst>
              <a:gd name="connsiteX0" fmla="*/ 0 w 1069145"/>
              <a:gd name="connsiteY0" fmla="*/ 0 h 752661"/>
              <a:gd name="connsiteX1" fmla="*/ 147711 w 1069145"/>
              <a:gd name="connsiteY1" fmla="*/ 91440 h 752661"/>
              <a:gd name="connsiteX2" fmla="*/ 196948 w 1069145"/>
              <a:gd name="connsiteY2" fmla="*/ 119575 h 752661"/>
              <a:gd name="connsiteX3" fmla="*/ 225083 w 1069145"/>
              <a:gd name="connsiteY3" fmla="*/ 140676 h 752661"/>
              <a:gd name="connsiteX4" fmla="*/ 288388 w 1069145"/>
              <a:gd name="connsiteY4" fmla="*/ 168812 h 752661"/>
              <a:gd name="connsiteX5" fmla="*/ 309489 w 1069145"/>
              <a:gd name="connsiteY5" fmla="*/ 182880 h 752661"/>
              <a:gd name="connsiteX6" fmla="*/ 393896 w 1069145"/>
              <a:gd name="connsiteY6" fmla="*/ 246184 h 752661"/>
              <a:gd name="connsiteX7" fmla="*/ 429065 w 1069145"/>
              <a:gd name="connsiteY7" fmla="*/ 267286 h 752661"/>
              <a:gd name="connsiteX8" fmla="*/ 457200 w 1069145"/>
              <a:gd name="connsiteY8" fmla="*/ 288387 h 752661"/>
              <a:gd name="connsiteX9" fmla="*/ 527539 w 1069145"/>
              <a:gd name="connsiteY9" fmla="*/ 323556 h 752661"/>
              <a:gd name="connsiteX10" fmla="*/ 569742 w 1069145"/>
              <a:gd name="connsiteY10" fmla="*/ 351692 h 752661"/>
              <a:gd name="connsiteX11" fmla="*/ 541606 w 1069145"/>
              <a:gd name="connsiteY11" fmla="*/ 393895 h 752661"/>
              <a:gd name="connsiteX12" fmla="*/ 506437 w 1069145"/>
              <a:gd name="connsiteY12" fmla="*/ 436098 h 752661"/>
              <a:gd name="connsiteX13" fmla="*/ 464234 w 1069145"/>
              <a:gd name="connsiteY13" fmla="*/ 464233 h 752661"/>
              <a:gd name="connsiteX14" fmla="*/ 443132 w 1069145"/>
              <a:gd name="connsiteY14" fmla="*/ 478301 h 752661"/>
              <a:gd name="connsiteX15" fmla="*/ 422031 w 1069145"/>
              <a:gd name="connsiteY15" fmla="*/ 492369 h 752661"/>
              <a:gd name="connsiteX16" fmla="*/ 555674 w 1069145"/>
              <a:gd name="connsiteY16" fmla="*/ 513470 h 752661"/>
              <a:gd name="connsiteX17" fmla="*/ 590843 w 1069145"/>
              <a:gd name="connsiteY17" fmla="*/ 520504 h 752661"/>
              <a:gd name="connsiteX18" fmla="*/ 611945 w 1069145"/>
              <a:gd name="connsiteY18" fmla="*/ 527538 h 752661"/>
              <a:gd name="connsiteX19" fmla="*/ 661182 w 1069145"/>
              <a:gd name="connsiteY19" fmla="*/ 541606 h 752661"/>
              <a:gd name="connsiteX20" fmla="*/ 780757 w 1069145"/>
              <a:gd name="connsiteY20" fmla="*/ 569741 h 752661"/>
              <a:gd name="connsiteX21" fmla="*/ 815926 w 1069145"/>
              <a:gd name="connsiteY21" fmla="*/ 590843 h 752661"/>
              <a:gd name="connsiteX22" fmla="*/ 928468 w 1069145"/>
              <a:gd name="connsiteY22" fmla="*/ 640080 h 752661"/>
              <a:gd name="connsiteX23" fmla="*/ 1005840 w 1069145"/>
              <a:gd name="connsiteY23" fmla="*/ 689316 h 752661"/>
              <a:gd name="connsiteX24" fmla="*/ 1048043 w 1069145"/>
              <a:gd name="connsiteY24" fmla="*/ 731520 h 752661"/>
              <a:gd name="connsiteX25" fmla="*/ 1069145 w 1069145"/>
              <a:gd name="connsiteY25" fmla="*/ 752621 h 75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69145" h="752661">
                <a:moveTo>
                  <a:pt x="0" y="0"/>
                </a:moveTo>
                <a:cubicBezTo>
                  <a:pt x="86264" y="57509"/>
                  <a:pt x="46719" y="32971"/>
                  <a:pt x="147711" y="91440"/>
                </a:cubicBezTo>
                <a:cubicBezTo>
                  <a:pt x="164070" y="100911"/>
                  <a:pt x="181826" y="108233"/>
                  <a:pt x="196948" y="119575"/>
                </a:cubicBezTo>
                <a:cubicBezTo>
                  <a:pt x="206326" y="126609"/>
                  <a:pt x="215031" y="134645"/>
                  <a:pt x="225083" y="140676"/>
                </a:cubicBezTo>
                <a:cubicBezTo>
                  <a:pt x="255607" y="158990"/>
                  <a:pt x="260997" y="159682"/>
                  <a:pt x="288388" y="168812"/>
                </a:cubicBezTo>
                <a:cubicBezTo>
                  <a:pt x="295422" y="173501"/>
                  <a:pt x="302672" y="177881"/>
                  <a:pt x="309489" y="182880"/>
                </a:cubicBezTo>
                <a:cubicBezTo>
                  <a:pt x="337850" y="203678"/>
                  <a:pt x="363739" y="228089"/>
                  <a:pt x="393896" y="246184"/>
                </a:cubicBezTo>
                <a:cubicBezTo>
                  <a:pt x="405619" y="253218"/>
                  <a:pt x="417690" y="259702"/>
                  <a:pt x="429065" y="267286"/>
                </a:cubicBezTo>
                <a:cubicBezTo>
                  <a:pt x="438819" y="273789"/>
                  <a:pt x="447310" y="282093"/>
                  <a:pt x="457200" y="288387"/>
                </a:cubicBezTo>
                <a:cubicBezTo>
                  <a:pt x="500948" y="316227"/>
                  <a:pt x="493182" y="312105"/>
                  <a:pt x="527539" y="323556"/>
                </a:cubicBezTo>
                <a:cubicBezTo>
                  <a:pt x="541607" y="332935"/>
                  <a:pt x="575089" y="335652"/>
                  <a:pt x="569742" y="351692"/>
                </a:cubicBezTo>
                <a:cubicBezTo>
                  <a:pt x="557380" y="388776"/>
                  <a:pt x="570878" y="358768"/>
                  <a:pt x="541606" y="393895"/>
                </a:cubicBezTo>
                <a:cubicBezTo>
                  <a:pt x="520216" y="419563"/>
                  <a:pt x="535641" y="413384"/>
                  <a:pt x="506437" y="436098"/>
                </a:cubicBezTo>
                <a:cubicBezTo>
                  <a:pt x="493091" y="446478"/>
                  <a:pt x="478302" y="454855"/>
                  <a:pt x="464234" y="464233"/>
                </a:cubicBezTo>
                <a:lnTo>
                  <a:pt x="443132" y="478301"/>
                </a:lnTo>
                <a:lnTo>
                  <a:pt x="422031" y="492369"/>
                </a:lnTo>
                <a:cubicBezTo>
                  <a:pt x="489814" y="509315"/>
                  <a:pt x="421401" y="493330"/>
                  <a:pt x="555674" y="513470"/>
                </a:cubicBezTo>
                <a:cubicBezTo>
                  <a:pt x="567497" y="515243"/>
                  <a:pt x="579245" y="517604"/>
                  <a:pt x="590843" y="520504"/>
                </a:cubicBezTo>
                <a:cubicBezTo>
                  <a:pt x="598036" y="522302"/>
                  <a:pt x="604843" y="525407"/>
                  <a:pt x="611945" y="527538"/>
                </a:cubicBezTo>
                <a:cubicBezTo>
                  <a:pt x="628294" y="532443"/>
                  <a:pt x="644623" y="537466"/>
                  <a:pt x="661182" y="541606"/>
                </a:cubicBezTo>
                <a:cubicBezTo>
                  <a:pt x="700906" y="551537"/>
                  <a:pt x="780757" y="569741"/>
                  <a:pt x="780757" y="569741"/>
                </a:cubicBezTo>
                <a:cubicBezTo>
                  <a:pt x="792480" y="576775"/>
                  <a:pt x="803583" y="584965"/>
                  <a:pt x="815926" y="590843"/>
                </a:cubicBezTo>
                <a:cubicBezTo>
                  <a:pt x="852895" y="608448"/>
                  <a:pt x="892117" y="621231"/>
                  <a:pt x="928468" y="640080"/>
                </a:cubicBezTo>
                <a:cubicBezTo>
                  <a:pt x="955607" y="654152"/>
                  <a:pt x="984224" y="667700"/>
                  <a:pt x="1005840" y="689316"/>
                </a:cubicBezTo>
                <a:cubicBezTo>
                  <a:pt x="1019908" y="703384"/>
                  <a:pt x="1037007" y="714967"/>
                  <a:pt x="1048043" y="731520"/>
                </a:cubicBezTo>
                <a:cubicBezTo>
                  <a:pt x="1063412" y="754572"/>
                  <a:pt x="1053657" y="752621"/>
                  <a:pt x="1069145" y="752621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39329" y="5074349"/>
            <a:ext cx="856675" cy="451054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388DE0B-70AB-4A40-823B-5618117DB06D}"/>
              </a:ext>
            </a:extLst>
          </p:cNvPr>
          <p:cNvCxnSpPr>
            <a:cxnSpLocks/>
          </p:cNvCxnSpPr>
          <p:nvPr/>
        </p:nvCxnSpPr>
        <p:spPr>
          <a:xfrm flipV="1">
            <a:off x="3995936" y="4214269"/>
            <a:ext cx="553335" cy="7383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220275C-405E-4344-8951-0DA33D97270C}"/>
              </a:ext>
            </a:extLst>
          </p:cNvPr>
          <p:cNvCxnSpPr>
            <a:cxnSpLocks/>
            <a:stCxn id="8" idx="0"/>
            <a:endCxn id="10" idx="2"/>
          </p:cNvCxnSpPr>
          <p:nvPr/>
        </p:nvCxnSpPr>
        <p:spPr>
          <a:xfrm flipH="1" flipV="1">
            <a:off x="4696802" y="4214269"/>
            <a:ext cx="591037" cy="8415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530F6C8-5AF4-4C84-BA35-084D726DCB39}"/>
              </a:ext>
            </a:extLst>
          </p:cNvPr>
          <p:cNvCxnSpPr>
            <a:cxnSpLocks/>
          </p:cNvCxnSpPr>
          <p:nvPr/>
        </p:nvCxnSpPr>
        <p:spPr>
          <a:xfrm flipH="1" flipV="1">
            <a:off x="4914558" y="4271137"/>
            <a:ext cx="1454904" cy="77704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3913407" y="3211593"/>
            <a:ext cx="1902012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V="1">
            <a:off x="3078189" y="4196850"/>
            <a:ext cx="1369010" cy="73008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C396A54-8B14-4C64-9746-42DD9FC6526D}"/>
              </a:ext>
            </a:extLst>
          </p:cNvPr>
          <p:cNvSpPr txBox="1"/>
          <p:nvPr/>
        </p:nvSpPr>
        <p:spPr>
          <a:xfrm flipH="1">
            <a:off x="3078386" y="5939988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3E17B5E-50A6-4111-BB64-C8F460D564DA}"/>
              </a:ext>
            </a:extLst>
          </p:cNvPr>
          <p:cNvSpPr txBox="1"/>
          <p:nvPr/>
        </p:nvSpPr>
        <p:spPr>
          <a:xfrm flipH="1">
            <a:off x="4970446" y="4014170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50195D5-917B-4C6A-894A-ADB94940B52D}"/>
              </a:ext>
            </a:extLst>
          </p:cNvPr>
          <p:cNvSpPr txBox="1"/>
          <p:nvPr/>
        </p:nvSpPr>
        <p:spPr>
          <a:xfrm flipH="1">
            <a:off x="2600783" y="5556941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B6150CD-59B9-4EF3-B57C-77F1A1151F43}"/>
              </a:ext>
            </a:extLst>
          </p:cNvPr>
          <p:cNvSpPr txBox="1"/>
          <p:nvPr/>
        </p:nvSpPr>
        <p:spPr>
          <a:xfrm flipH="1">
            <a:off x="3689293" y="5559364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A1F868B-D309-4875-8DD7-8935FC7666A6}"/>
              </a:ext>
            </a:extLst>
          </p:cNvPr>
          <p:cNvSpPr txBox="1"/>
          <p:nvPr/>
        </p:nvSpPr>
        <p:spPr>
          <a:xfrm flipH="1">
            <a:off x="4976835" y="556139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210FD8A-E13C-437F-A016-6940BD188EEC}"/>
              </a:ext>
            </a:extLst>
          </p:cNvPr>
          <p:cNvSpPr txBox="1"/>
          <p:nvPr/>
        </p:nvSpPr>
        <p:spPr>
          <a:xfrm flipH="1">
            <a:off x="6216029" y="556139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STA4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5724128" y="3777031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272D1DCB-CA62-4D1A-B6E9-E80B2B80F90D}"/>
              </a:ext>
            </a:extLst>
          </p:cNvPr>
          <p:cNvSpPr txBox="1"/>
          <p:nvPr/>
        </p:nvSpPr>
        <p:spPr>
          <a:xfrm>
            <a:off x="6358571" y="3629745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5730499" y="4145791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82D8871-C478-4A57-8395-BEEB68C4FFC8}"/>
              </a:ext>
            </a:extLst>
          </p:cNvPr>
          <p:cNvSpPr txBox="1"/>
          <p:nvPr/>
        </p:nvSpPr>
        <p:spPr>
          <a:xfrm>
            <a:off x="6364942" y="3998505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</p:spTree>
    <p:extLst>
      <p:ext uri="{BB962C8B-B14F-4D97-AF65-F5344CB8AC3E}">
        <p14:creationId xmlns:p14="http://schemas.microsoft.com/office/powerpoint/2010/main" val="3008922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24DBB-2472-4163-9AAE-6FD4952A7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360" y="689641"/>
            <a:ext cx="7772400" cy="1066800"/>
          </a:xfrm>
        </p:spPr>
        <p:txBody>
          <a:bodyPr/>
          <a:lstStyle/>
          <a:p>
            <a:r>
              <a:rPr lang="en-US" dirty="0"/>
              <a:t>Scenario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AED7F-8678-43E8-9C93-8B031D8BB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997" y="2017412"/>
            <a:ext cx="7772400" cy="4114800"/>
          </a:xfrm>
        </p:spPr>
        <p:txBody>
          <a:bodyPr/>
          <a:lstStyle/>
          <a:p>
            <a:r>
              <a:rPr lang="en-US" sz="2000" dirty="0"/>
              <a:t>One STA is the sensing initiator and sensing transmitter. </a:t>
            </a:r>
          </a:p>
          <a:p>
            <a:r>
              <a:rPr lang="en-US" sz="2000" dirty="0"/>
              <a:t>Multiple STAs are sensing responders and sensing receivers.</a:t>
            </a:r>
          </a:p>
          <a:p>
            <a:endParaRPr lang="en-US" sz="2000" dirty="0"/>
          </a:p>
          <a:p>
            <a:pPr lvl="1"/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8BE4F-0F6D-4ACA-A5AF-7058AFDDF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9B49A-F6CC-4E81-8F06-281E3C592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587D5-2CD3-4261-80CA-AEE4D540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0BB0F0-7F6F-4269-86ED-052D36738B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783" y="5008349"/>
            <a:ext cx="644914" cy="5131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413" y="5055851"/>
            <a:ext cx="846852" cy="487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29" y="5120480"/>
            <a:ext cx="571758" cy="3581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2D7F51F-296C-4E71-A947-C65CF8122D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88" y="3665422"/>
            <a:ext cx="703627" cy="548847"/>
          </a:xfrm>
          <a:prstGeom prst="rect">
            <a:avLst/>
          </a:prstGeom>
        </p:spPr>
      </p:pic>
      <p:sp>
        <p:nvSpPr>
          <p:cNvPr id="11" name="Freeform 50">
            <a:extLst>
              <a:ext uri="{FF2B5EF4-FFF2-40B4-BE49-F238E27FC236}">
                <a16:creationId xmlns:a16="http://schemas.microsoft.com/office/drawing/2014/main" id="{97C6A28A-17F0-499B-B912-EF1D612FF9E5}"/>
              </a:ext>
            </a:extLst>
          </p:cNvPr>
          <p:cNvSpPr/>
          <p:nvPr/>
        </p:nvSpPr>
        <p:spPr>
          <a:xfrm>
            <a:off x="3647759" y="4232873"/>
            <a:ext cx="1087130" cy="750846"/>
          </a:xfrm>
          <a:custGeom>
            <a:avLst/>
            <a:gdLst>
              <a:gd name="connsiteX0" fmla="*/ 0 w 1069145"/>
              <a:gd name="connsiteY0" fmla="*/ 0 h 752661"/>
              <a:gd name="connsiteX1" fmla="*/ 147711 w 1069145"/>
              <a:gd name="connsiteY1" fmla="*/ 91440 h 752661"/>
              <a:gd name="connsiteX2" fmla="*/ 196948 w 1069145"/>
              <a:gd name="connsiteY2" fmla="*/ 119575 h 752661"/>
              <a:gd name="connsiteX3" fmla="*/ 225083 w 1069145"/>
              <a:gd name="connsiteY3" fmla="*/ 140676 h 752661"/>
              <a:gd name="connsiteX4" fmla="*/ 288388 w 1069145"/>
              <a:gd name="connsiteY4" fmla="*/ 168812 h 752661"/>
              <a:gd name="connsiteX5" fmla="*/ 309489 w 1069145"/>
              <a:gd name="connsiteY5" fmla="*/ 182880 h 752661"/>
              <a:gd name="connsiteX6" fmla="*/ 393896 w 1069145"/>
              <a:gd name="connsiteY6" fmla="*/ 246184 h 752661"/>
              <a:gd name="connsiteX7" fmla="*/ 429065 w 1069145"/>
              <a:gd name="connsiteY7" fmla="*/ 267286 h 752661"/>
              <a:gd name="connsiteX8" fmla="*/ 457200 w 1069145"/>
              <a:gd name="connsiteY8" fmla="*/ 288387 h 752661"/>
              <a:gd name="connsiteX9" fmla="*/ 527539 w 1069145"/>
              <a:gd name="connsiteY9" fmla="*/ 323556 h 752661"/>
              <a:gd name="connsiteX10" fmla="*/ 569742 w 1069145"/>
              <a:gd name="connsiteY10" fmla="*/ 351692 h 752661"/>
              <a:gd name="connsiteX11" fmla="*/ 541606 w 1069145"/>
              <a:gd name="connsiteY11" fmla="*/ 393895 h 752661"/>
              <a:gd name="connsiteX12" fmla="*/ 506437 w 1069145"/>
              <a:gd name="connsiteY12" fmla="*/ 436098 h 752661"/>
              <a:gd name="connsiteX13" fmla="*/ 464234 w 1069145"/>
              <a:gd name="connsiteY13" fmla="*/ 464233 h 752661"/>
              <a:gd name="connsiteX14" fmla="*/ 443132 w 1069145"/>
              <a:gd name="connsiteY14" fmla="*/ 478301 h 752661"/>
              <a:gd name="connsiteX15" fmla="*/ 422031 w 1069145"/>
              <a:gd name="connsiteY15" fmla="*/ 492369 h 752661"/>
              <a:gd name="connsiteX16" fmla="*/ 555674 w 1069145"/>
              <a:gd name="connsiteY16" fmla="*/ 513470 h 752661"/>
              <a:gd name="connsiteX17" fmla="*/ 590843 w 1069145"/>
              <a:gd name="connsiteY17" fmla="*/ 520504 h 752661"/>
              <a:gd name="connsiteX18" fmla="*/ 611945 w 1069145"/>
              <a:gd name="connsiteY18" fmla="*/ 527538 h 752661"/>
              <a:gd name="connsiteX19" fmla="*/ 661182 w 1069145"/>
              <a:gd name="connsiteY19" fmla="*/ 541606 h 752661"/>
              <a:gd name="connsiteX20" fmla="*/ 780757 w 1069145"/>
              <a:gd name="connsiteY20" fmla="*/ 569741 h 752661"/>
              <a:gd name="connsiteX21" fmla="*/ 815926 w 1069145"/>
              <a:gd name="connsiteY21" fmla="*/ 590843 h 752661"/>
              <a:gd name="connsiteX22" fmla="*/ 928468 w 1069145"/>
              <a:gd name="connsiteY22" fmla="*/ 640080 h 752661"/>
              <a:gd name="connsiteX23" fmla="*/ 1005840 w 1069145"/>
              <a:gd name="connsiteY23" fmla="*/ 689316 h 752661"/>
              <a:gd name="connsiteX24" fmla="*/ 1048043 w 1069145"/>
              <a:gd name="connsiteY24" fmla="*/ 731520 h 752661"/>
              <a:gd name="connsiteX25" fmla="*/ 1069145 w 1069145"/>
              <a:gd name="connsiteY25" fmla="*/ 752621 h 75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69145" h="752661">
                <a:moveTo>
                  <a:pt x="0" y="0"/>
                </a:moveTo>
                <a:cubicBezTo>
                  <a:pt x="86264" y="57509"/>
                  <a:pt x="46719" y="32971"/>
                  <a:pt x="147711" y="91440"/>
                </a:cubicBezTo>
                <a:cubicBezTo>
                  <a:pt x="164070" y="100911"/>
                  <a:pt x="181826" y="108233"/>
                  <a:pt x="196948" y="119575"/>
                </a:cubicBezTo>
                <a:cubicBezTo>
                  <a:pt x="206326" y="126609"/>
                  <a:pt x="215031" y="134645"/>
                  <a:pt x="225083" y="140676"/>
                </a:cubicBezTo>
                <a:cubicBezTo>
                  <a:pt x="255607" y="158990"/>
                  <a:pt x="260997" y="159682"/>
                  <a:pt x="288388" y="168812"/>
                </a:cubicBezTo>
                <a:cubicBezTo>
                  <a:pt x="295422" y="173501"/>
                  <a:pt x="302672" y="177881"/>
                  <a:pt x="309489" y="182880"/>
                </a:cubicBezTo>
                <a:cubicBezTo>
                  <a:pt x="337850" y="203678"/>
                  <a:pt x="363739" y="228089"/>
                  <a:pt x="393896" y="246184"/>
                </a:cubicBezTo>
                <a:cubicBezTo>
                  <a:pt x="405619" y="253218"/>
                  <a:pt x="417690" y="259702"/>
                  <a:pt x="429065" y="267286"/>
                </a:cubicBezTo>
                <a:cubicBezTo>
                  <a:pt x="438819" y="273789"/>
                  <a:pt x="447310" y="282093"/>
                  <a:pt x="457200" y="288387"/>
                </a:cubicBezTo>
                <a:cubicBezTo>
                  <a:pt x="500948" y="316227"/>
                  <a:pt x="493182" y="312105"/>
                  <a:pt x="527539" y="323556"/>
                </a:cubicBezTo>
                <a:cubicBezTo>
                  <a:pt x="541607" y="332935"/>
                  <a:pt x="575089" y="335652"/>
                  <a:pt x="569742" y="351692"/>
                </a:cubicBezTo>
                <a:cubicBezTo>
                  <a:pt x="557380" y="388776"/>
                  <a:pt x="570878" y="358768"/>
                  <a:pt x="541606" y="393895"/>
                </a:cubicBezTo>
                <a:cubicBezTo>
                  <a:pt x="520216" y="419563"/>
                  <a:pt x="535641" y="413384"/>
                  <a:pt x="506437" y="436098"/>
                </a:cubicBezTo>
                <a:cubicBezTo>
                  <a:pt x="493091" y="446478"/>
                  <a:pt x="478302" y="454855"/>
                  <a:pt x="464234" y="464233"/>
                </a:cubicBezTo>
                <a:lnTo>
                  <a:pt x="443132" y="478301"/>
                </a:lnTo>
                <a:lnTo>
                  <a:pt x="422031" y="492369"/>
                </a:lnTo>
                <a:cubicBezTo>
                  <a:pt x="489814" y="509315"/>
                  <a:pt x="421401" y="493330"/>
                  <a:pt x="555674" y="513470"/>
                </a:cubicBezTo>
                <a:cubicBezTo>
                  <a:pt x="567497" y="515243"/>
                  <a:pt x="579245" y="517604"/>
                  <a:pt x="590843" y="520504"/>
                </a:cubicBezTo>
                <a:cubicBezTo>
                  <a:pt x="598036" y="522302"/>
                  <a:pt x="604843" y="525407"/>
                  <a:pt x="611945" y="527538"/>
                </a:cubicBezTo>
                <a:cubicBezTo>
                  <a:pt x="628294" y="532443"/>
                  <a:pt x="644623" y="537466"/>
                  <a:pt x="661182" y="541606"/>
                </a:cubicBezTo>
                <a:cubicBezTo>
                  <a:pt x="700906" y="551537"/>
                  <a:pt x="780757" y="569741"/>
                  <a:pt x="780757" y="569741"/>
                </a:cubicBezTo>
                <a:cubicBezTo>
                  <a:pt x="792480" y="576775"/>
                  <a:pt x="803583" y="584965"/>
                  <a:pt x="815926" y="590843"/>
                </a:cubicBezTo>
                <a:cubicBezTo>
                  <a:pt x="852895" y="608448"/>
                  <a:pt x="892117" y="621231"/>
                  <a:pt x="928468" y="640080"/>
                </a:cubicBezTo>
                <a:cubicBezTo>
                  <a:pt x="955607" y="654152"/>
                  <a:pt x="984224" y="667700"/>
                  <a:pt x="1005840" y="689316"/>
                </a:cubicBezTo>
                <a:cubicBezTo>
                  <a:pt x="1019908" y="703384"/>
                  <a:pt x="1037007" y="714967"/>
                  <a:pt x="1048043" y="731520"/>
                </a:cubicBezTo>
                <a:cubicBezTo>
                  <a:pt x="1063412" y="754572"/>
                  <a:pt x="1053657" y="752621"/>
                  <a:pt x="1069145" y="752621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39329" y="5074349"/>
            <a:ext cx="856675" cy="451054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388DE0B-70AB-4A40-823B-5618117DB06D}"/>
              </a:ext>
            </a:extLst>
          </p:cNvPr>
          <p:cNvCxnSpPr>
            <a:cxnSpLocks/>
          </p:cNvCxnSpPr>
          <p:nvPr/>
        </p:nvCxnSpPr>
        <p:spPr>
          <a:xfrm flipV="1">
            <a:off x="3942669" y="4244093"/>
            <a:ext cx="553335" cy="73838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220275C-405E-4344-8951-0DA33D97270C}"/>
              </a:ext>
            </a:extLst>
          </p:cNvPr>
          <p:cNvCxnSpPr>
            <a:cxnSpLocks/>
          </p:cNvCxnSpPr>
          <p:nvPr/>
        </p:nvCxnSpPr>
        <p:spPr>
          <a:xfrm flipH="1" flipV="1">
            <a:off x="4638025" y="4244504"/>
            <a:ext cx="591037" cy="84158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530F6C8-5AF4-4C84-BA35-084D726DCB39}"/>
              </a:ext>
            </a:extLst>
          </p:cNvPr>
          <p:cNvCxnSpPr>
            <a:cxnSpLocks/>
          </p:cNvCxnSpPr>
          <p:nvPr/>
        </p:nvCxnSpPr>
        <p:spPr>
          <a:xfrm flipH="1" flipV="1">
            <a:off x="4884640" y="4249838"/>
            <a:ext cx="1454904" cy="77704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3913407" y="3211593"/>
            <a:ext cx="1902012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V="1">
            <a:off x="2967822" y="4172149"/>
            <a:ext cx="1369010" cy="730089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C396A54-8B14-4C64-9746-42DD9FC6526D}"/>
              </a:ext>
            </a:extLst>
          </p:cNvPr>
          <p:cNvSpPr txBox="1"/>
          <p:nvPr/>
        </p:nvSpPr>
        <p:spPr>
          <a:xfrm flipH="1">
            <a:off x="3078386" y="5939988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3E17B5E-50A6-4111-BB64-C8F460D564DA}"/>
              </a:ext>
            </a:extLst>
          </p:cNvPr>
          <p:cNvSpPr txBox="1"/>
          <p:nvPr/>
        </p:nvSpPr>
        <p:spPr>
          <a:xfrm flipH="1">
            <a:off x="4970446" y="4014170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50195D5-917B-4C6A-894A-ADB94940B52D}"/>
              </a:ext>
            </a:extLst>
          </p:cNvPr>
          <p:cNvSpPr txBox="1"/>
          <p:nvPr/>
        </p:nvSpPr>
        <p:spPr>
          <a:xfrm flipH="1">
            <a:off x="2600783" y="5556941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B6150CD-59B9-4EF3-B57C-77F1A1151F43}"/>
              </a:ext>
            </a:extLst>
          </p:cNvPr>
          <p:cNvSpPr txBox="1"/>
          <p:nvPr/>
        </p:nvSpPr>
        <p:spPr>
          <a:xfrm flipH="1">
            <a:off x="3689293" y="5559364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A1F868B-D309-4875-8DD7-8935FC7666A6}"/>
              </a:ext>
            </a:extLst>
          </p:cNvPr>
          <p:cNvSpPr txBox="1"/>
          <p:nvPr/>
        </p:nvSpPr>
        <p:spPr>
          <a:xfrm flipH="1">
            <a:off x="4976835" y="556139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210FD8A-E13C-437F-A016-6940BD188EEC}"/>
              </a:ext>
            </a:extLst>
          </p:cNvPr>
          <p:cNvSpPr txBox="1"/>
          <p:nvPr/>
        </p:nvSpPr>
        <p:spPr>
          <a:xfrm flipH="1">
            <a:off x="6216029" y="556139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STA4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5724128" y="3777031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272D1DCB-CA62-4D1A-B6E9-E80B2B80F90D}"/>
              </a:ext>
            </a:extLst>
          </p:cNvPr>
          <p:cNvSpPr txBox="1"/>
          <p:nvPr/>
        </p:nvSpPr>
        <p:spPr>
          <a:xfrm>
            <a:off x="6358571" y="3629745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5730499" y="4145791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82D8871-C478-4A57-8395-BEEB68C4FFC8}"/>
              </a:ext>
            </a:extLst>
          </p:cNvPr>
          <p:cNvSpPr txBox="1"/>
          <p:nvPr/>
        </p:nvSpPr>
        <p:spPr>
          <a:xfrm>
            <a:off x="6364942" y="3998505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3029806" y="4220867"/>
            <a:ext cx="1369010" cy="730089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E406CBC-A4CB-4580-ABF9-9F0C8D0995FB}"/>
              </a:ext>
            </a:extLst>
          </p:cNvPr>
          <p:cNvCxnSpPr>
            <a:cxnSpLocks/>
          </p:cNvCxnSpPr>
          <p:nvPr/>
        </p:nvCxnSpPr>
        <p:spPr>
          <a:xfrm flipV="1">
            <a:off x="4025961" y="4284787"/>
            <a:ext cx="553335" cy="73838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CFAF984-3B91-46E4-BDD9-27CCED066692}"/>
              </a:ext>
            </a:extLst>
          </p:cNvPr>
          <p:cNvCxnSpPr>
            <a:cxnSpLocks/>
          </p:cNvCxnSpPr>
          <p:nvPr/>
        </p:nvCxnSpPr>
        <p:spPr>
          <a:xfrm flipH="1" flipV="1">
            <a:off x="4731409" y="4220867"/>
            <a:ext cx="591037" cy="84158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0C79AC9-B69E-4AA7-9775-EF1E6DC48E94}"/>
              </a:ext>
            </a:extLst>
          </p:cNvPr>
          <p:cNvCxnSpPr>
            <a:cxnSpLocks/>
          </p:cNvCxnSpPr>
          <p:nvPr/>
        </p:nvCxnSpPr>
        <p:spPr>
          <a:xfrm flipH="1" flipV="1">
            <a:off x="4925707" y="4194507"/>
            <a:ext cx="1454904" cy="77704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864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24DBB-2472-4163-9AAE-6FD4952A7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360" y="689641"/>
            <a:ext cx="7772400" cy="1066800"/>
          </a:xfrm>
        </p:spPr>
        <p:txBody>
          <a:bodyPr/>
          <a:lstStyle/>
          <a:p>
            <a:r>
              <a:rPr lang="en-US" dirty="0"/>
              <a:t>Scenario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AED7F-8678-43E8-9C93-8B031D8BB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997" y="2017412"/>
            <a:ext cx="7772400" cy="4114800"/>
          </a:xfrm>
        </p:spPr>
        <p:txBody>
          <a:bodyPr/>
          <a:lstStyle/>
          <a:p>
            <a:r>
              <a:rPr lang="en-US" sz="2000" dirty="0"/>
              <a:t>One STA is the sensing initiator and sensing transmitter. </a:t>
            </a:r>
          </a:p>
          <a:p>
            <a:r>
              <a:rPr lang="en-US" sz="2000" dirty="0"/>
              <a:t>Multiple STAs are the sensing responders. Some STAs are sensing receivers, some are sensing transmitters [3].</a:t>
            </a:r>
          </a:p>
          <a:p>
            <a:pPr lvl="1"/>
            <a:r>
              <a:rPr lang="en-US" sz="1600" dirty="0"/>
              <a:t>Need a mechanism to enable STA2 to transmit feedback to STA3 after receiving sensing PPDU transmitted from STA1.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8BE4F-0F6D-4ACA-A5AF-7058AFDDF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9B49A-F6CC-4E81-8F06-281E3C592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587D5-2CD3-4261-80CA-AEE4D540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0BB0F0-7F6F-4269-86ED-052D36738B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446" y="5369772"/>
            <a:ext cx="644914" cy="5131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2D7F51F-296C-4E71-A947-C65CF8122D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651" y="4026845"/>
            <a:ext cx="703627" cy="548847"/>
          </a:xfrm>
          <a:prstGeom prst="rect">
            <a:avLst/>
          </a:prstGeom>
        </p:spPr>
      </p:pic>
      <p:sp>
        <p:nvSpPr>
          <p:cNvPr id="11" name="Freeform 50">
            <a:extLst>
              <a:ext uri="{FF2B5EF4-FFF2-40B4-BE49-F238E27FC236}">
                <a16:creationId xmlns:a16="http://schemas.microsoft.com/office/drawing/2014/main" id="{97C6A28A-17F0-499B-B912-EF1D612FF9E5}"/>
              </a:ext>
            </a:extLst>
          </p:cNvPr>
          <p:cNvSpPr/>
          <p:nvPr/>
        </p:nvSpPr>
        <p:spPr>
          <a:xfrm>
            <a:off x="5141054" y="4594296"/>
            <a:ext cx="1087130" cy="750846"/>
          </a:xfrm>
          <a:custGeom>
            <a:avLst/>
            <a:gdLst>
              <a:gd name="connsiteX0" fmla="*/ 0 w 1069145"/>
              <a:gd name="connsiteY0" fmla="*/ 0 h 752661"/>
              <a:gd name="connsiteX1" fmla="*/ 147711 w 1069145"/>
              <a:gd name="connsiteY1" fmla="*/ 91440 h 752661"/>
              <a:gd name="connsiteX2" fmla="*/ 196948 w 1069145"/>
              <a:gd name="connsiteY2" fmla="*/ 119575 h 752661"/>
              <a:gd name="connsiteX3" fmla="*/ 225083 w 1069145"/>
              <a:gd name="connsiteY3" fmla="*/ 140676 h 752661"/>
              <a:gd name="connsiteX4" fmla="*/ 288388 w 1069145"/>
              <a:gd name="connsiteY4" fmla="*/ 168812 h 752661"/>
              <a:gd name="connsiteX5" fmla="*/ 309489 w 1069145"/>
              <a:gd name="connsiteY5" fmla="*/ 182880 h 752661"/>
              <a:gd name="connsiteX6" fmla="*/ 393896 w 1069145"/>
              <a:gd name="connsiteY6" fmla="*/ 246184 h 752661"/>
              <a:gd name="connsiteX7" fmla="*/ 429065 w 1069145"/>
              <a:gd name="connsiteY7" fmla="*/ 267286 h 752661"/>
              <a:gd name="connsiteX8" fmla="*/ 457200 w 1069145"/>
              <a:gd name="connsiteY8" fmla="*/ 288387 h 752661"/>
              <a:gd name="connsiteX9" fmla="*/ 527539 w 1069145"/>
              <a:gd name="connsiteY9" fmla="*/ 323556 h 752661"/>
              <a:gd name="connsiteX10" fmla="*/ 569742 w 1069145"/>
              <a:gd name="connsiteY10" fmla="*/ 351692 h 752661"/>
              <a:gd name="connsiteX11" fmla="*/ 541606 w 1069145"/>
              <a:gd name="connsiteY11" fmla="*/ 393895 h 752661"/>
              <a:gd name="connsiteX12" fmla="*/ 506437 w 1069145"/>
              <a:gd name="connsiteY12" fmla="*/ 436098 h 752661"/>
              <a:gd name="connsiteX13" fmla="*/ 464234 w 1069145"/>
              <a:gd name="connsiteY13" fmla="*/ 464233 h 752661"/>
              <a:gd name="connsiteX14" fmla="*/ 443132 w 1069145"/>
              <a:gd name="connsiteY14" fmla="*/ 478301 h 752661"/>
              <a:gd name="connsiteX15" fmla="*/ 422031 w 1069145"/>
              <a:gd name="connsiteY15" fmla="*/ 492369 h 752661"/>
              <a:gd name="connsiteX16" fmla="*/ 555674 w 1069145"/>
              <a:gd name="connsiteY16" fmla="*/ 513470 h 752661"/>
              <a:gd name="connsiteX17" fmla="*/ 590843 w 1069145"/>
              <a:gd name="connsiteY17" fmla="*/ 520504 h 752661"/>
              <a:gd name="connsiteX18" fmla="*/ 611945 w 1069145"/>
              <a:gd name="connsiteY18" fmla="*/ 527538 h 752661"/>
              <a:gd name="connsiteX19" fmla="*/ 661182 w 1069145"/>
              <a:gd name="connsiteY19" fmla="*/ 541606 h 752661"/>
              <a:gd name="connsiteX20" fmla="*/ 780757 w 1069145"/>
              <a:gd name="connsiteY20" fmla="*/ 569741 h 752661"/>
              <a:gd name="connsiteX21" fmla="*/ 815926 w 1069145"/>
              <a:gd name="connsiteY21" fmla="*/ 590843 h 752661"/>
              <a:gd name="connsiteX22" fmla="*/ 928468 w 1069145"/>
              <a:gd name="connsiteY22" fmla="*/ 640080 h 752661"/>
              <a:gd name="connsiteX23" fmla="*/ 1005840 w 1069145"/>
              <a:gd name="connsiteY23" fmla="*/ 689316 h 752661"/>
              <a:gd name="connsiteX24" fmla="*/ 1048043 w 1069145"/>
              <a:gd name="connsiteY24" fmla="*/ 731520 h 752661"/>
              <a:gd name="connsiteX25" fmla="*/ 1069145 w 1069145"/>
              <a:gd name="connsiteY25" fmla="*/ 752621 h 75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69145" h="752661">
                <a:moveTo>
                  <a:pt x="0" y="0"/>
                </a:moveTo>
                <a:cubicBezTo>
                  <a:pt x="86264" y="57509"/>
                  <a:pt x="46719" y="32971"/>
                  <a:pt x="147711" y="91440"/>
                </a:cubicBezTo>
                <a:cubicBezTo>
                  <a:pt x="164070" y="100911"/>
                  <a:pt x="181826" y="108233"/>
                  <a:pt x="196948" y="119575"/>
                </a:cubicBezTo>
                <a:cubicBezTo>
                  <a:pt x="206326" y="126609"/>
                  <a:pt x="215031" y="134645"/>
                  <a:pt x="225083" y="140676"/>
                </a:cubicBezTo>
                <a:cubicBezTo>
                  <a:pt x="255607" y="158990"/>
                  <a:pt x="260997" y="159682"/>
                  <a:pt x="288388" y="168812"/>
                </a:cubicBezTo>
                <a:cubicBezTo>
                  <a:pt x="295422" y="173501"/>
                  <a:pt x="302672" y="177881"/>
                  <a:pt x="309489" y="182880"/>
                </a:cubicBezTo>
                <a:cubicBezTo>
                  <a:pt x="337850" y="203678"/>
                  <a:pt x="363739" y="228089"/>
                  <a:pt x="393896" y="246184"/>
                </a:cubicBezTo>
                <a:cubicBezTo>
                  <a:pt x="405619" y="253218"/>
                  <a:pt x="417690" y="259702"/>
                  <a:pt x="429065" y="267286"/>
                </a:cubicBezTo>
                <a:cubicBezTo>
                  <a:pt x="438819" y="273789"/>
                  <a:pt x="447310" y="282093"/>
                  <a:pt x="457200" y="288387"/>
                </a:cubicBezTo>
                <a:cubicBezTo>
                  <a:pt x="500948" y="316227"/>
                  <a:pt x="493182" y="312105"/>
                  <a:pt x="527539" y="323556"/>
                </a:cubicBezTo>
                <a:cubicBezTo>
                  <a:pt x="541607" y="332935"/>
                  <a:pt x="575089" y="335652"/>
                  <a:pt x="569742" y="351692"/>
                </a:cubicBezTo>
                <a:cubicBezTo>
                  <a:pt x="557380" y="388776"/>
                  <a:pt x="570878" y="358768"/>
                  <a:pt x="541606" y="393895"/>
                </a:cubicBezTo>
                <a:cubicBezTo>
                  <a:pt x="520216" y="419563"/>
                  <a:pt x="535641" y="413384"/>
                  <a:pt x="506437" y="436098"/>
                </a:cubicBezTo>
                <a:cubicBezTo>
                  <a:pt x="493091" y="446478"/>
                  <a:pt x="478302" y="454855"/>
                  <a:pt x="464234" y="464233"/>
                </a:cubicBezTo>
                <a:lnTo>
                  <a:pt x="443132" y="478301"/>
                </a:lnTo>
                <a:lnTo>
                  <a:pt x="422031" y="492369"/>
                </a:lnTo>
                <a:cubicBezTo>
                  <a:pt x="489814" y="509315"/>
                  <a:pt x="421401" y="493330"/>
                  <a:pt x="555674" y="513470"/>
                </a:cubicBezTo>
                <a:cubicBezTo>
                  <a:pt x="567497" y="515243"/>
                  <a:pt x="579245" y="517604"/>
                  <a:pt x="590843" y="520504"/>
                </a:cubicBezTo>
                <a:cubicBezTo>
                  <a:pt x="598036" y="522302"/>
                  <a:pt x="604843" y="525407"/>
                  <a:pt x="611945" y="527538"/>
                </a:cubicBezTo>
                <a:cubicBezTo>
                  <a:pt x="628294" y="532443"/>
                  <a:pt x="644623" y="537466"/>
                  <a:pt x="661182" y="541606"/>
                </a:cubicBezTo>
                <a:cubicBezTo>
                  <a:pt x="700906" y="551537"/>
                  <a:pt x="780757" y="569741"/>
                  <a:pt x="780757" y="569741"/>
                </a:cubicBezTo>
                <a:cubicBezTo>
                  <a:pt x="792480" y="576775"/>
                  <a:pt x="803583" y="584965"/>
                  <a:pt x="815926" y="590843"/>
                </a:cubicBezTo>
                <a:cubicBezTo>
                  <a:pt x="852895" y="608448"/>
                  <a:pt x="892117" y="621231"/>
                  <a:pt x="928468" y="640080"/>
                </a:cubicBezTo>
                <a:cubicBezTo>
                  <a:pt x="955607" y="654152"/>
                  <a:pt x="984224" y="667700"/>
                  <a:pt x="1005840" y="689316"/>
                </a:cubicBezTo>
                <a:cubicBezTo>
                  <a:pt x="1019908" y="703384"/>
                  <a:pt x="1037007" y="714967"/>
                  <a:pt x="1048043" y="731520"/>
                </a:cubicBezTo>
                <a:cubicBezTo>
                  <a:pt x="1063412" y="754572"/>
                  <a:pt x="1053657" y="752621"/>
                  <a:pt x="1069145" y="752621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23437" y="5446607"/>
            <a:ext cx="856675" cy="451054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388DE0B-70AB-4A40-823B-5618117DB06D}"/>
              </a:ext>
            </a:extLst>
          </p:cNvPr>
          <p:cNvCxnSpPr>
            <a:cxnSpLocks/>
          </p:cNvCxnSpPr>
          <p:nvPr/>
        </p:nvCxnSpPr>
        <p:spPr>
          <a:xfrm flipH="1">
            <a:off x="3288675" y="5626326"/>
            <a:ext cx="1585401" cy="1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3923070" y="3573016"/>
            <a:ext cx="1902012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V="1">
            <a:off x="2977485" y="4533572"/>
            <a:ext cx="1369010" cy="730089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C396A54-8B14-4C64-9746-42DD9FC6526D}"/>
              </a:ext>
            </a:extLst>
          </p:cNvPr>
          <p:cNvSpPr txBox="1"/>
          <p:nvPr/>
        </p:nvSpPr>
        <p:spPr>
          <a:xfrm flipH="1">
            <a:off x="1644791" y="6117528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3E17B5E-50A6-4111-BB64-C8F460D564DA}"/>
              </a:ext>
            </a:extLst>
          </p:cNvPr>
          <p:cNvSpPr txBox="1"/>
          <p:nvPr/>
        </p:nvSpPr>
        <p:spPr>
          <a:xfrm flipH="1">
            <a:off x="4980109" y="4375593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50195D5-917B-4C6A-894A-ADB94940B52D}"/>
              </a:ext>
            </a:extLst>
          </p:cNvPr>
          <p:cNvSpPr txBox="1"/>
          <p:nvPr/>
        </p:nvSpPr>
        <p:spPr>
          <a:xfrm flipH="1">
            <a:off x="2610446" y="5918364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B6150CD-59B9-4EF3-B57C-77F1A1151F43}"/>
              </a:ext>
            </a:extLst>
          </p:cNvPr>
          <p:cNvSpPr txBox="1"/>
          <p:nvPr/>
        </p:nvSpPr>
        <p:spPr>
          <a:xfrm flipH="1">
            <a:off x="4774026" y="592078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5733791" y="4138454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272D1DCB-CA62-4D1A-B6E9-E80B2B80F90D}"/>
              </a:ext>
            </a:extLst>
          </p:cNvPr>
          <p:cNvSpPr txBox="1"/>
          <p:nvPr/>
        </p:nvSpPr>
        <p:spPr>
          <a:xfrm>
            <a:off x="6368234" y="3991168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5740162" y="4507214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82D8871-C478-4A57-8395-BEEB68C4FFC8}"/>
              </a:ext>
            </a:extLst>
          </p:cNvPr>
          <p:cNvSpPr txBox="1"/>
          <p:nvPr/>
        </p:nvSpPr>
        <p:spPr>
          <a:xfrm>
            <a:off x="6374605" y="4359928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E406CBC-A4CB-4580-ABF9-9F0C8D0995FB}"/>
              </a:ext>
            </a:extLst>
          </p:cNvPr>
          <p:cNvCxnSpPr>
            <a:cxnSpLocks/>
          </p:cNvCxnSpPr>
          <p:nvPr/>
        </p:nvCxnSpPr>
        <p:spPr>
          <a:xfrm flipH="1" flipV="1">
            <a:off x="4874076" y="4634242"/>
            <a:ext cx="266978" cy="765864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C15C1C1-6CF8-4B0B-AFE8-059FC02AD869}"/>
              </a:ext>
            </a:extLst>
          </p:cNvPr>
          <p:cNvSpPr txBox="1"/>
          <p:nvPr/>
        </p:nvSpPr>
        <p:spPr>
          <a:xfrm flipH="1">
            <a:off x="3658789" y="6114452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</p:spTree>
    <p:extLst>
      <p:ext uri="{BB962C8B-B14F-4D97-AF65-F5344CB8AC3E}">
        <p14:creationId xmlns:p14="http://schemas.microsoft.com/office/powerpoint/2010/main" val="141022157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77362</TotalTime>
  <Words>660</Words>
  <Application>Microsoft Office PowerPoint</Application>
  <PresentationFormat>On-screen Show (4:3)</PresentationFormat>
  <Paragraphs>159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Qualcomm Office Regular</vt:lpstr>
      <vt:lpstr>Qualcomm Regular</vt:lpstr>
      <vt:lpstr>Arial</vt:lpstr>
      <vt:lpstr>Times New Roman</vt:lpstr>
      <vt:lpstr>802-11-Submission</vt:lpstr>
      <vt:lpstr>Overview of typical Wi-Fi sensing scenarios</vt:lpstr>
      <vt:lpstr>Abstract</vt:lpstr>
      <vt:lpstr>Recap of definitions introduced in [1]</vt:lpstr>
      <vt:lpstr>Scenario 1</vt:lpstr>
      <vt:lpstr>Scenario 2</vt:lpstr>
      <vt:lpstr>Scenario 3</vt:lpstr>
      <vt:lpstr>Scenario 4</vt:lpstr>
      <vt:lpstr>Scenario 5</vt:lpstr>
      <vt:lpstr>Scenario 6</vt:lpstr>
      <vt:lpstr>Summary</vt:lpstr>
      <vt:lpstr>SP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Group Formation</dc:title>
  <dc:creator>cheng.chen@intel.com</dc:creator>
  <cp:keywords>CTPClassification=CTP_NT</cp:keywords>
  <cp:lastModifiedBy>Chen, Cheng</cp:lastModifiedBy>
  <cp:revision>1866</cp:revision>
  <cp:lastPrinted>1998-02-10T13:28:06Z</cp:lastPrinted>
  <dcterms:created xsi:type="dcterms:W3CDTF">2004-12-02T14:01:45Z</dcterms:created>
  <dcterms:modified xsi:type="dcterms:W3CDTF">2020-12-11T21:07:38Z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7e405ee4-687f-42fd-ad0c-89040401685d</vt:lpwstr>
  </property>
  <property fmtid="{D5CDD505-2E9C-101B-9397-08002B2CF9AE}" pid="4" name="CTP_TimeStamp">
    <vt:lpwstr>2020-05-07 20:20:08Z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