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700" r:id="rId11"/>
    <p:sldId id="701" r:id="rId12"/>
    <p:sldId id="693" r:id="rId13"/>
    <p:sldId id="692" r:id="rId14"/>
    <p:sldId id="699" r:id="rId15"/>
    <p:sldId id="36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110" d="100"/>
          <a:sy n="110" d="100"/>
        </p:scale>
        <p:origin x="2290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November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802.11-20/1849r1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802.11-20/1849r1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Wi-Fi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1B52E13-CD62-4C79-8E97-AD5E94CD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single-responder scenario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F1230B-9058-4239-BE1B-6D04AC00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one responder. One transmitters, one receiver.</a:t>
            </a:r>
          </a:p>
          <a:p>
            <a:pPr lvl="1"/>
            <a:r>
              <a:rPr lang="en-US" sz="1600" dirty="0"/>
              <a:t>Right: One initiator, one responder. One transmitter, one receiver.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2B7C4-AD31-475D-9E3E-AFE454EC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20C2-0194-4A41-82F5-B1C86BC5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DAF3-1442-4C1F-B33D-2905974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BF2FF7-DFC1-447B-9A46-F15C1D368A2E}"/>
              </a:ext>
            </a:extLst>
          </p:cNvPr>
          <p:cNvCxnSpPr>
            <a:cxnSpLocks/>
          </p:cNvCxnSpPr>
          <p:nvPr/>
        </p:nvCxnSpPr>
        <p:spPr>
          <a:xfrm flipV="1">
            <a:off x="6309855" y="3290567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10BED6B-0898-4B2C-B1EB-CB77BAE54EEC}"/>
              </a:ext>
            </a:extLst>
          </p:cNvPr>
          <p:cNvSpPr txBox="1"/>
          <p:nvPr/>
        </p:nvSpPr>
        <p:spPr>
          <a:xfrm>
            <a:off x="6944298" y="3143281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31F84A-1F84-4B36-A3AD-D4B93FD3E68A}"/>
              </a:ext>
            </a:extLst>
          </p:cNvPr>
          <p:cNvCxnSpPr>
            <a:cxnSpLocks/>
          </p:cNvCxnSpPr>
          <p:nvPr/>
        </p:nvCxnSpPr>
        <p:spPr>
          <a:xfrm flipV="1">
            <a:off x="6316226" y="3659327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386CCF3-9151-4B99-8DF3-0B2B04E43739}"/>
              </a:ext>
            </a:extLst>
          </p:cNvPr>
          <p:cNvSpPr txBox="1"/>
          <p:nvPr/>
        </p:nvSpPr>
        <p:spPr>
          <a:xfrm>
            <a:off x="6950669" y="3512041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4E646D-B20C-4B42-8B47-9B9E37793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06" y="5266758"/>
            <a:ext cx="672824" cy="535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AEB0042-8D73-4960-B514-D7ADF6EB4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1" y="3639258"/>
            <a:ext cx="734078" cy="5726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584F54D-9841-4FD3-932E-6B09B4E217E6}"/>
              </a:ext>
            </a:extLst>
          </p:cNvPr>
          <p:cNvSpPr txBox="1"/>
          <p:nvPr/>
        </p:nvSpPr>
        <p:spPr>
          <a:xfrm flipH="1">
            <a:off x="1106288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91166C-7A1C-45CC-8392-E7B40D8736AB}"/>
              </a:ext>
            </a:extLst>
          </p:cNvPr>
          <p:cNvCxnSpPr>
            <a:cxnSpLocks/>
          </p:cNvCxnSpPr>
          <p:nvPr/>
        </p:nvCxnSpPr>
        <p:spPr>
          <a:xfrm>
            <a:off x="2031690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AAE5D20-7EAB-4D00-B5D2-34D6751AE64E}"/>
              </a:ext>
            </a:extLst>
          </p:cNvPr>
          <p:cNvSpPr txBox="1"/>
          <p:nvPr/>
        </p:nvSpPr>
        <p:spPr>
          <a:xfrm flipH="1">
            <a:off x="683568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CBFA52-884F-4CF1-8B35-32D408BA5361}"/>
              </a:ext>
            </a:extLst>
          </p:cNvPr>
          <p:cNvSpPr txBox="1"/>
          <p:nvPr/>
        </p:nvSpPr>
        <p:spPr>
          <a:xfrm flipH="1">
            <a:off x="2492309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D9E9E-E331-43D1-94EC-F858C265EEE4}"/>
              </a:ext>
            </a:extLst>
          </p:cNvPr>
          <p:cNvSpPr txBox="1"/>
          <p:nvPr/>
        </p:nvSpPr>
        <p:spPr>
          <a:xfrm flipH="1">
            <a:off x="2388830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F022513-2E96-4EB7-8864-BE6ED55E06A8}"/>
              </a:ext>
            </a:extLst>
          </p:cNvPr>
          <p:cNvCxnSpPr>
            <a:cxnSpLocks/>
          </p:cNvCxnSpPr>
          <p:nvPr/>
        </p:nvCxnSpPr>
        <p:spPr>
          <a:xfrm>
            <a:off x="2175706" y="4236904"/>
            <a:ext cx="0" cy="920288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9D080B75-932A-4E18-9859-FEFC3D312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315" y="5222285"/>
            <a:ext cx="672824" cy="53531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F912BDE-9C32-44B7-8CE3-3C554303295F}"/>
              </a:ext>
            </a:extLst>
          </p:cNvPr>
          <p:cNvSpPr txBox="1"/>
          <p:nvPr/>
        </p:nvSpPr>
        <p:spPr>
          <a:xfrm flipH="1">
            <a:off x="3638076" y="5757600"/>
            <a:ext cx="267814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 and 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 and Sensing  Receiver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42537B-D990-4FA8-ABA6-25618C2574F2}"/>
              </a:ext>
            </a:extLst>
          </p:cNvPr>
          <p:cNvSpPr txBox="1"/>
          <p:nvPr/>
        </p:nvSpPr>
        <p:spPr>
          <a:xfrm flipH="1">
            <a:off x="5343339" y="53137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78807F-362B-4E7D-99D4-DCDFC2589052}"/>
              </a:ext>
            </a:extLst>
          </p:cNvPr>
          <p:cNvCxnSpPr>
            <a:cxnSpLocks/>
          </p:cNvCxnSpPr>
          <p:nvPr/>
        </p:nvCxnSpPr>
        <p:spPr>
          <a:xfrm>
            <a:off x="4875213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5A6F2AE5-D2C4-43E1-94EB-3A666F2501C5}"/>
              </a:ext>
            </a:extLst>
          </p:cNvPr>
          <p:cNvSpPr/>
          <p:nvPr/>
        </p:nvSpPr>
        <p:spPr bwMode="auto">
          <a:xfrm>
            <a:off x="4644007" y="3789040"/>
            <a:ext cx="864691" cy="3326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Target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8A7FE00-3A8D-42C1-9BDC-27CEC07BF067}"/>
              </a:ext>
            </a:extLst>
          </p:cNvPr>
          <p:cNvCxnSpPr>
            <a:cxnSpLocks/>
          </p:cNvCxnSpPr>
          <p:nvPr/>
        </p:nvCxnSpPr>
        <p:spPr>
          <a:xfrm>
            <a:off x="5148064" y="4236904"/>
            <a:ext cx="0" cy="9202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03F552D-546D-4002-A3A5-A4BF56CB53C8}"/>
              </a:ext>
            </a:extLst>
          </p:cNvPr>
          <p:cNvSpPr txBox="1"/>
          <p:nvPr/>
        </p:nvSpPr>
        <p:spPr>
          <a:xfrm>
            <a:off x="5260139" y="4797152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99895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8AF5-4892-486E-8298-66373573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multiple-responder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6D58A-AF55-4547-B6C5-C888F67B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multiple responders. Multiple transmitters, one receiver.</a:t>
            </a:r>
          </a:p>
          <a:p>
            <a:pPr lvl="1"/>
            <a:r>
              <a:rPr lang="en-US" sz="1600" dirty="0"/>
              <a:t>Right: One initiator, multiple responders. One transmitter, multiple receivers.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CF844-2327-499F-9CEA-59D4A45D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5E4F-FFF0-4811-A7E7-A2A6418A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DE4AE-267C-496E-941C-35EE00A7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BA3C6-E8F3-4A58-9972-74C620A87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56" y="5158565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A76EF-2282-4226-87DF-F0B94E6D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86" y="5206067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051B6B-FCDA-49D6-A68B-B05A685F8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02" y="5270696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5AB17-5075-4A8A-BBF1-EC7F00034F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61" y="3815638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3A080916-29DB-4F45-9134-AE74DC044456}"/>
              </a:ext>
            </a:extLst>
          </p:cNvPr>
          <p:cNvSpPr/>
          <p:nvPr/>
        </p:nvSpPr>
        <p:spPr>
          <a:xfrm>
            <a:off x="1426032" y="4383089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B8380A-1B54-40D0-B25C-3510C3167A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7602" y="5224565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CFDCA0-9DDD-442E-84D3-2EECF1D07B9A}"/>
              </a:ext>
            </a:extLst>
          </p:cNvPr>
          <p:cNvCxnSpPr>
            <a:cxnSpLocks/>
          </p:cNvCxnSpPr>
          <p:nvPr/>
        </p:nvCxnSpPr>
        <p:spPr>
          <a:xfrm flipV="1">
            <a:off x="1774209" y="4364485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847B31-0383-48D7-AEF7-ED6A92947FF4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475075" y="4364485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3124C9-13BE-4788-ACB7-AB1596874AC4}"/>
              </a:ext>
            </a:extLst>
          </p:cNvPr>
          <p:cNvCxnSpPr>
            <a:cxnSpLocks/>
          </p:cNvCxnSpPr>
          <p:nvPr/>
        </p:nvCxnSpPr>
        <p:spPr>
          <a:xfrm flipH="1" flipV="1">
            <a:off x="2692831" y="4421353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C623F6-1179-4EBF-8DDE-15CA7E6CE8F7}"/>
              </a:ext>
            </a:extLst>
          </p:cNvPr>
          <p:cNvSpPr txBox="1"/>
          <p:nvPr/>
        </p:nvSpPr>
        <p:spPr>
          <a:xfrm flipH="1">
            <a:off x="1691680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93527A4-564A-43BC-8D75-53667ABC51C4}"/>
              </a:ext>
            </a:extLst>
          </p:cNvPr>
          <p:cNvCxnSpPr>
            <a:cxnSpLocks/>
          </p:cNvCxnSpPr>
          <p:nvPr/>
        </p:nvCxnSpPr>
        <p:spPr>
          <a:xfrm flipV="1">
            <a:off x="856462" y="4347066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D4F90A-FCAE-4D99-9A9A-A323E5E8BA51}"/>
              </a:ext>
            </a:extLst>
          </p:cNvPr>
          <p:cNvSpPr txBox="1"/>
          <p:nvPr/>
        </p:nvSpPr>
        <p:spPr>
          <a:xfrm flipH="1">
            <a:off x="856659" y="6090204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F6CBAF-7EF2-4205-AA18-A93B47DBFBE0}"/>
              </a:ext>
            </a:extLst>
          </p:cNvPr>
          <p:cNvSpPr txBox="1"/>
          <p:nvPr/>
        </p:nvSpPr>
        <p:spPr>
          <a:xfrm flipH="1">
            <a:off x="2748719" y="4164386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2E8B78-2ACE-4960-9195-733E6E59906B}"/>
              </a:ext>
            </a:extLst>
          </p:cNvPr>
          <p:cNvSpPr txBox="1"/>
          <p:nvPr/>
        </p:nvSpPr>
        <p:spPr>
          <a:xfrm flipH="1">
            <a:off x="379056" y="570715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52C6DF-FDD2-422A-8EBC-97A007E1067B}"/>
              </a:ext>
            </a:extLst>
          </p:cNvPr>
          <p:cNvSpPr txBox="1"/>
          <p:nvPr/>
        </p:nvSpPr>
        <p:spPr>
          <a:xfrm flipH="1">
            <a:off x="1467566" y="5709580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48474-6B7F-4E2C-A6F9-F955006F5C66}"/>
              </a:ext>
            </a:extLst>
          </p:cNvPr>
          <p:cNvSpPr txBox="1"/>
          <p:nvPr/>
        </p:nvSpPr>
        <p:spPr>
          <a:xfrm flipH="1">
            <a:off x="2755108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8907EF-8562-48EC-87EA-B3644D7AEE2B}"/>
              </a:ext>
            </a:extLst>
          </p:cNvPr>
          <p:cNvSpPr txBox="1"/>
          <p:nvPr/>
        </p:nvSpPr>
        <p:spPr>
          <a:xfrm flipH="1">
            <a:off x="3994302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8E33B24-E543-482C-9F89-94672B3675E1}"/>
              </a:ext>
            </a:extLst>
          </p:cNvPr>
          <p:cNvCxnSpPr>
            <a:cxnSpLocks/>
          </p:cNvCxnSpPr>
          <p:nvPr/>
        </p:nvCxnSpPr>
        <p:spPr>
          <a:xfrm flipV="1">
            <a:off x="3690186" y="3587175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BEEF60-5107-45BE-8F4D-676AFA63D8DF}"/>
              </a:ext>
            </a:extLst>
          </p:cNvPr>
          <p:cNvSpPr txBox="1"/>
          <p:nvPr/>
        </p:nvSpPr>
        <p:spPr>
          <a:xfrm>
            <a:off x="4324629" y="3439889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791AA7-BA2D-496A-85C9-7DBD63FAF82B}"/>
              </a:ext>
            </a:extLst>
          </p:cNvPr>
          <p:cNvCxnSpPr>
            <a:cxnSpLocks/>
          </p:cNvCxnSpPr>
          <p:nvPr/>
        </p:nvCxnSpPr>
        <p:spPr>
          <a:xfrm flipV="1">
            <a:off x="3696557" y="3955935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F06255F-034B-4DA5-B1F1-BDB349ECBBE8}"/>
              </a:ext>
            </a:extLst>
          </p:cNvPr>
          <p:cNvSpPr txBox="1"/>
          <p:nvPr/>
        </p:nvSpPr>
        <p:spPr>
          <a:xfrm>
            <a:off x="4331000" y="3808649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75795AA-DFB1-4251-83F6-0B3BE14AF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677" y="5224373"/>
            <a:ext cx="644914" cy="51310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1524B1C-BD4B-4097-8BBF-190123763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07" y="5271875"/>
            <a:ext cx="846852" cy="4873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785D9E-8601-4D08-BB75-1B7313028C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923" y="5336504"/>
            <a:ext cx="571758" cy="3581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771C70-9D51-4252-A492-A18F96C3B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882" y="3881446"/>
            <a:ext cx="703627" cy="548847"/>
          </a:xfrm>
          <a:prstGeom prst="rect">
            <a:avLst/>
          </a:prstGeom>
        </p:spPr>
      </p:pic>
      <p:sp>
        <p:nvSpPr>
          <p:cNvPr id="32" name="Freeform 50">
            <a:extLst>
              <a:ext uri="{FF2B5EF4-FFF2-40B4-BE49-F238E27FC236}">
                <a16:creationId xmlns:a16="http://schemas.microsoft.com/office/drawing/2014/main" id="{4E4A84CE-1A11-4F0F-8BFD-924F1C812205}"/>
              </a:ext>
            </a:extLst>
          </p:cNvPr>
          <p:cNvSpPr/>
          <p:nvPr/>
        </p:nvSpPr>
        <p:spPr>
          <a:xfrm>
            <a:off x="5981653" y="4448897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B1A820B-C8E3-4B9C-B131-38D3A498E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3223" y="5290373"/>
            <a:ext cx="856675" cy="451054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51AAB9-2CB2-4ADF-8613-BCE82061E9AC}"/>
              </a:ext>
            </a:extLst>
          </p:cNvPr>
          <p:cNvCxnSpPr>
            <a:cxnSpLocks/>
          </p:cNvCxnSpPr>
          <p:nvPr/>
        </p:nvCxnSpPr>
        <p:spPr>
          <a:xfrm flipV="1">
            <a:off x="6276563" y="4460117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AB02B6-3E78-43ED-9BBA-BC26BC59D56C}"/>
              </a:ext>
            </a:extLst>
          </p:cNvPr>
          <p:cNvCxnSpPr>
            <a:cxnSpLocks/>
          </p:cNvCxnSpPr>
          <p:nvPr/>
        </p:nvCxnSpPr>
        <p:spPr>
          <a:xfrm flipH="1" flipV="1">
            <a:off x="6971919" y="4460528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7D684C2-7747-4BC7-BD6A-EF0E4C7944EB}"/>
              </a:ext>
            </a:extLst>
          </p:cNvPr>
          <p:cNvCxnSpPr>
            <a:cxnSpLocks/>
          </p:cNvCxnSpPr>
          <p:nvPr/>
        </p:nvCxnSpPr>
        <p:spPr>
          <a:xfrm flipH="1" flipV="1">
            <a:off x="7218534" y="4465862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5204B07-3796-4191-BBD0-03007DB5D200}"/>
              </a:ext>
            </a:extLst>
          </p:cNvPr>
          <p:cNvSpPr txBox="1"/>
          <p:nvPr/>
        </p:nvSpPr>
        <p:spPr>
          <a:xfrm flipH="1">
            <a:off x="6170266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0A1AA8-E5B2-4760-BCDB-983216732482}"/>
              </a:ext>
            </a:extLst>
          </p:cNvPr>
          <p:cNvCxnSpPr>
            <a:cxnSpLocks/>
          </p:cNvCxnSpPr>
          <p:nvPr/>
        </p:nvCxnSpPr>
        <p:spPr>
          <a:xfrm flipV="1">
            <a:off x="5301716" y="4388173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4F74292-592B-4CC4-90D0-EA29FA1504AB}"/>
              </a:ext>
            </a:extLst>
          </p:cNvPr>
          <p:cNvSpPr txBox="1"/>
          <p:nvPr/>
        </p:nvSpPr>
        <p:spPr>
          <a:xfrm flipH="1">
            <a:off x="5559810" y="603759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B6D395-7B5F-48C4-ADFB-3D9F1864401A}"/>
              </a:ext>
            </a:extLst>
          </p:cNvPr>
          <p:cNvSpPr txBox="1"/>
          <p:nvPr/>
        </p:nvSpPr>
        <p:spPr>
          <a:xfrm flipH="1">
            <a:off x="7304340" y="4230194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4D1EED-BAE3-45E5-95B8-5F55C0E9F3D0}"/>
              </a:ext>
            </a:extLst>
          </p:cNvPr>
          <p:cNvSpPr txBox="1"/>
          <p:nvPr/>
        </p:nvSpPr>
        <p:spPr>
          <a:xfrm flipH="1">
            <a:off x="4934677" y="5772965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2E69C6-6E0B-4484-AF95-F81A005CF292}"/>
              </a:ext>
            </a:extLst>
          </p:cNvPr>
          <p:cNvSpPr txBox="1"/>
          <p:nvPr/>
        </p:nvSpPr>
        <p:spPr>
          <a:xfrm flipH="1">
            <a:off x="6023187" y="5775388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BA49D5-52DB-4AC4-B4E2-3F99E38F6048}"/>
              </a:ext>
            </a:extLst>
          </p:cNvPr>
          <p:cNvSpPr txBox="1"/>
          <p:nvPr/>
        </p:nvSpPr>
        <p:spPr>
          <a:xfrm flipH="1">
            <a:off x="7310729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48DA2E-A055-42D1-81DA-6968864F0D7B}"/>
              </a:ext>
            </a:extLst>
          </p:cNvPr>
          <p:cNvSpPr txBox="1"/>
          <p:nvPr/>
        </p:nvSpPr>
        <p:spPr>
          <a:xfrm flipH="1">
            <a:off x="8549923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0BDA78B-B2BA-46A4-A425-8CF9CC4E10DF}"/>
              </a:ext>
            </a:extLst>
          </p:cNvPr>
          <p:cNvCxnSpPr>
            <a:cxnSpLocks/>
          </p:cNvCxnSpPr>
          <p:nvPr/>
        </p:nvCxnSpPr>
        <p:spPr>
          <a:xfrm flipV="1">
            <a:off x="5363700" y="4436891"/>
            <a:ext cx="1369010" cy="730089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7894B99-95BC-4A18-ABB0-14413CA67A4F}"/>
              </a:ext>
            </a:extLst>
          </p:cNvPr>
          <p:cNvCxnSpPr>
            <a:cxnSpLocks/>
          </p:cNvCxnSpPr>
          <p:nvPr/>
        </p:nvCxnSpPr>
        <p:spPr>
          <a:xfrm flipV="1">
            <a:off x="6359855" y="4500811"/>
            <a:ext cx="553335" cy="7383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865AC3D-B3C3-4671-AA2F-4D1948C26FB9}"/>
              </a:ext>
            </a:extLst>
          </p:cNvPr>
          <p:cNvCxnSpPr>
            <a:cxnSpLocks/>
          </p:cNvCxnSpPr>
          <p:nvPr/>
        </p:nvCxnSpPr>
        <p:spPr>
          <a:xfrm flipH="1" flipV="1">
            <a:off x="7065303" y="4436891"/>
            <a:ext cx="591037" cy="8415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71CF436-2DDE-4427-89BA-7495970F1BF1}"/>
              </a:ext>
            </a:extLst>
          </p:cNvPr>
          <p:cNvCxnSpPr>
            <a:cxnSpLocks/>
          </p:cNvCxnSpPr>
          <p:nvPr/>
        </p:nvCxnSpPr>
        <p:spPr>
          <a:xfrm flipH="1" flipV="1">
            <a:off x="7259601" y="4410531"/>
            <a:ext cx="1454904" cy="77704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8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associated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</a:t>
            </a:r>
            <a:endParaRPr lang="en-US" sz="1600" strike="sngStrike" dirty="0"/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</a:t>
            </a:r>
            <a:r>
              <a:rPr lang="en-US" sz="1600" strike="sngStrike" dirty="0"/>
              <a:t> </a:t>
            </a:r>
            <a:r>
              <a:rPr lang="en-US" sz="1600" dirty="0"/>
              <a:t>and sensing receiver</a:t>
            </a:r>
            <a:endParaRPr lang="en-US" sz="1600" strike="sngStrike" dirty="0"/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</a:t>
            </a:r>
            <a:endParaRPr lang="en-US" sz="1600" dirty="0"/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CSI-based Wi-Fi Sensing: Results and Standardization Challenges, IEEE 802.11-19/1769r1.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r>
              <a:rPr lang="en-US" sz="2000" dirty="0"/>
              <a:t>[7] Collaborative WLAN Sensing, IEEE 802.11-20/1533r0.</a:t>
            </a:r>
          </a:p>
          <a:p>
            <a:r>
              <a:rPr lang="en-US" sz="2000" dirty="0"/>
              <a:t>[8] Discussion on WLAN Sensing Roles, IEEE 802.11-20/1805r1.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11bf.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requires sensing measurements</a:t>
            </a:r>
          </a:p>
          <a:p>
            <a:pPr marL="857250" lvl="1" indent="-457200">
              <a:buFont typeface="+mj-lt"/>
              <a:buAutoNum type="arabicPeriod"/>
            </a:pPr>
            <a:endParaRPr lang="en-US" b="1" dirty="0"/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We will consider both options in this contribution.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8" y="4709755"/>
            <a:ext cx="1886891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requires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 measurements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operational parameters of that instance.</a:t>
            </a:r>
          </a:p>
          <a:p>
            <a:r>
              <a:rPr lang="en-US" sz="1600" dirty="0"/>
              <a:t>Sensing initiator and sensing responder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 and sensing receiver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Which STA requests WLAN sensing measurements?</a:t>
            </a:r>
          </a:p>
          <a:p>
            <a:pPr lvl="1"/>
            <a:r>
              <a:rPr lang="en-US" sz="1600" dirty="0"/>
              <a:t>The sensing initiator.</a:t>
            </a:r>
          </a:p>
          <a:p>
            <a:pPr lvl="1"/>
            <a:endParaRPr lang="en-US" sz="1600" dirty="0"/>
          </a:p>
          <a:p>
            <a:r>
              <a:rPr lang="en-US" altLang="zh-CN" sz="1800" dirty="0"/>
              <a:t>Which STA obtains measurements?</a:t>
            </a:r>
          </a:p>
          <a:p>
            <a:pPr lvl="1"/>
            <a:r>
              <a:rPr lang="en-US" sz="1600" dirty="0"/>
              <a:t>The sensing receiver.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During a sensing procedure, either the sensing initiator or sensing responder transmits PPDUs used to obtain WLAN sensing measurements.</a:t>
            </a:r>
          </a:p>
          <a:p>
            <a:pPr lvl="1"/>
            <a:r>
              <a:rPr lang="en-US" sz="1600" dirty="0"/>
              <a:t>Sensing initiator and sensing responder have to also take a role of either the sensing transmitter or sensing receiver, or both, during a sensing session.</a:t>
            </a:r>
          </a:p>
          <a:p>
            <a:pPr lvl="1"/>
            <a:r>
              <a:rPr lang="en-US" sz="1600" dirty="0"/>
              <a:t>Therefore, if the sensing initiator is also the sensing transmitter, it needs to get the measurement results from the sensing responder(s).</a:t>
            </a:r>
          </a:p>
          <a:p>
            <a:pPr lvl="1"/>
            <a:r>
              <a:rPr lang="en-US" sz="1600" dirty="0"/>
              <a:t>Otherwise, if the sensing initiator is the sensing receiver, there is no need to feedback measurements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at an instance of time in one sensing session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could initiate separate sensing sessions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responder: Can be multiple</a:t>
            </a:r>
          </a:p>
          <a:p>
            <a:pPr lvl="2">
              <a:lnSpc>
                <a:spcPct val="90000"/>
              </a:lnSpc>
            </a:pPr>
            <a:r>
              <a:rPr lang="en-US" sz="1200" dirty="0"/>
              <a:t>[7] shows several example of multiple responders in a sensing session to achieve collaborative WLAN sensing.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12299</TotalTime>
  <Words>1477</Words>
  <Application>Microsoft Office PowerPoint</Application>
  <PresentationFormat>On-screen Show (4:3)</PresentationFormat>
  <Paragraphs>259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Wi-Fi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Example of single-responder scenario</vt:lpstr>
      <vt:lpstr>Example of multiple-responder scenario</vt:lpstr>
      <vt:lpstr>Conclusions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43</cp:revision>
  <dcterms:created xsi:type="dcterms:W3CDTF">2020-05-25T03:58:48Z</dcterms:created>
  <dcterms:modified xsi:type="dcterms:W3CDTF">2020-12-11T21:01:40Z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2020-06-23 14:56:49Z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