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328" r:id="rId3"/>
    <p:sldId id="329" r:id="rId4"/>
    <p:sldId id="366" r:id="rId5"/>
    <p:sldId id="359" r:id="rId6"/>
    <p:sldId id="380" r:id="rId7"/>
    <p:sldId id="367" r:id="rId8"/>
    <p:sldId id="369" r:id="rId9"/>
    <p:sldId id="374" r:id="rId10"/>
    <p:sldId id="375" r:id="rId11"/>
    <p:sldId id="370" r:id="rId12"/>
    <p:sldId id="378" r:id="rId13"/>
    <p:sldId id="382" r:id="rId14"/>
    <p:sldId id="270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FFF99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106" d="100"/>
          <a:sy n="106" d="100"/>
        </p:scale>
        <p:origin x="168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8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3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204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543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5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8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802.11-20/xxxxr0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November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9544" y="838200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 PPE Thresholds Field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2020-11-10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6732"/>
              </p:ext>
            </p:extLst>
          </p:nvPr>
        </p:nvGraphicFramePr>
        <p:xfrm>
          <a:off x="839898" y="2971800"/>
          <a:ext cx="7540404" cy="2266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Avner Epstein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avner.epstein@huawei.com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09600"/>
          </a:xfrm>
        </p:spPr>
        <p:txBody>
          <a:bodyPr/>
          <a:lstStyle/>
          <a:p>
            <a:r>
              <a:rPr lang="en-US" altLang="zh-CN" dirty="0" smtClean="0">
                <a:ea typeface="ＭＳ Ｐゴシック" charset="-128"/>
              </a:rPr>
              <a:t>Omission of PPET subfields</a:t>
            </a:r>
            <a:endParaRPr lang="en-CA" dirty="0"/>
          </a:p>
        </p:txBody>
      </p:sp>
      <p:sp>
        <p:nvSpPr>
          <p:cNvPr id="11" name="矩形 10"/>
          <p:cNvSpPr/>
          <p:nvPr/>
        </p:nvSpPr>
        <p:spPr>
          <a:xfrm>
            <a:off x="911759" y="1752600"/>
            <a:ext cx="7320481" cy="319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PPET16/8 subfields can exist both in HE Capabilities element and EHT Capabilities element</a:t>
            </a:r>
          </a:p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>
                <a:ea typeface="ＭＳ Ｐゴシック" charset="-128"/>
                <a:cs typeface="Times New Roman"/>
              </a:rPr>
              <a:t>We consider 2 options of </a:t>
            </a:r>
            <a:r>
              <a:rPr lang="en-US" altLang="zh-CN" sz="2000" b="1" smtClean="0">
                <a:ea typeface="ＭＳ Ｐゴシック" charset="-128"/>
                <a:cs typeface="Times New Roman"/>
              </a:rPr>
              <a:t>signaling </a:t>
            </a:r>
            <a:r>
              <a:rPr lang="en-US" altLang="zh-CN" sz="2000" b="1" smtClean="0">
                <a:ea typeface="ＭＳ Ｐゴシック" charset="-128"/>
                <a:cs typeface="Times New Roman"/>
              </a:rPr>
              <a:t>PPET </a:t>
            </a:r>
            <a:r>
              <a:rPr lang="en-US" altLang="zh-CN" sz="2000" b="1" dirty="0" smtClean="0">
                <a:ea typeface="ＭＳ Ｐゴシック" charset="-128"/>
                <a:cs typeface="Times New Roman"/>
              </a:rPr>
              <a:t>in EHT</a:t>
            </a:r>
            <a:endParaRPr lang="en-US" altLang="zh-CN" sz="2000" b="1" dirty="0">
              <a:ea typeface="ＭＳ Ｐゴシック" charset="-128"/>
              <a:cs typeface="Times New Roman"/>
            </a:endParaRPr>
          </a:p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i="1" dirty="0" smtClean="0">
                <a:solidFill>
                  <a:srgbClr val="1E1EFA"/>
                </a:solidFill>
                <a:ea typeface="ＭＳ Ｐゴシック" charset="-128"/>
                <a:cs typeface="Times New Roman"/>
              </a:rPr>
              <a:t>Opt. 1</a:t>
            </a:r>
            <a:r>
              <a:rPr lang="en-US" altLang="zh-CN" sz="20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: No omission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Even though some of the PPET16/8 subfields are notified in HE Capabilities element, a STA still notifies them in EHT Capabilities element.</a:t>
            </a:r>
          </a:p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i="1" dirty="0" smtClean="0">
                <a:solidFill>
                  <a:srgbClr val="1E1EFA"/>
                </a:solidFill>
                <a:ea typeface="ＭＳ Ｐゴシック" charset="-128"/>
                <a:cs typeface="Times New Roman"/>
              </a:rPr>
              <a:t>Opt</a:t>
            </a:r>
            <a:r>
              <a:rPr lang="en-US" altLang="zh-CN" sz="2000" b="1" i="1" dirty="0">
                <a:solidFill>
                  <a:srgbClr val="1E1EFA"/>
                </a:solidFill>
                <a:ea typeface="ＭＳ Ｐゴシック" charset="-128"/>
                <a:cs typeface="Times New Roman"/>
              </a:rPr>
              <a:t>. </a:t>
            </a:r>
            <a:r>
              <a:rPr lang="en-US" altLang="zh-CN" sz="2000" b="1" i="1" dirty="0" smtClean="0">
                <a:solidFill>
                  <a:srgbClr val="1E1EFA"/>
                </a:solidFill>
                <a:ea typeface="ＭＳ Ｐゴシック" charset="-128"/>
                <a:cs typeface="Times New Roman"/>
              </a:rPr>
              <a:t>2</a:t>
            </a:r>
            <a:r>
              <a:rPr lang="en-US" altLang="zh-CN" sz="20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: Support omission</a:t>
            </a:r>
            <a:endParaRPr lang="en-US" altLang="zh-CN" sz="1400" b="1" dirty="0">
              <a:latin typeface="+mn-lt"/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The PPET16/8 subfields notified in HE Capabilities element do not need to occur again in the EHT Capabilities element to save overhead. </a:t>
            </a:r>
            <a:endParaRPr lang="en-US" altLang="zh-CN" sz="1600" dirty="0" smtClean="0">
              <a:solidFill>
                <a:srgbClr val="FFC000"/>
              </a:solidFill>
              <a:latin typeface="+mn-lt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844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685800"/>
            <a:ext cx="89916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Summary</a:t>
            </a:r>
            <a:endParaRPr lang="en-CA" dirty="0"/>
          </a:p>
        </p:txBody>
      </p:sp>
      <p:sp>
        <p:nvSpPr>
          <p:cNvPr id="6" name="矩形 5"/>
          <p:cNvSpPr/>
          <p:nvPr/>
        </p:nvSpPr>
        <p:spPr>
          <a:xfrm>
            <a:off x="838200" y="1905000"/>
            <a:ext cx="773271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Proposed EHT PPE Thresholds field</a:t>
            </a:r>
            <a:endParaRPr lang="en-US" altLang="zh-CN" sz="20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ea typeface="ＭＳ Ｐゴシック" charset="-128"/>
              </a:rPr>
              <a:t>Add </a:t>
            </a:r>
            <a:r>
              <a:rPr lang="en-US" altLang="zh-CN" sz="1600" dirty="0">
                <a:ea typeface="ＭＳ Ｐゴシック" charset="-128"/>
              </a:rPr>
              <a:t>PPET20 subfield </a:t>
            </a:r>
            <a:r>
              <a:rPr lang="en-US" altLang="zh-CN" sz="1600" dirty="0" smtClean="0">
                <a:ea typeface="ＭＳ Ｐゴシック" charset="-128"/>
              </a:rPr>
              <a:t>similar to the PPET16/8 styles </a:t>
            </a:r>
            <a:r>
              <a:rPr lang="en-US" altLang="zh-CN" sz="1600" dirty="0">
                <a:ea typeface="ＭＳ Ｐゴシック" charset="-128"/>
              </a:rPr>
              <a:t>in </a:t>
            </a:r>
            <a:r>
              <a:rPr lang="en-US" altLang="zh-CN" sz="1600" dirty="0" smtClean="0">
                <a:ea typeface="ＭＳ Ｐゴシック" charset="-128"/>
              </a:rPr>
              <a:t>11ax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700" dirty="0">
              <a:latin typeface="+mn-lt"/>
              <a:ea typeface="ＭＳ Ｐゴシック" charset="-128"/>
            </a:endParaRPr>
          </a:p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2000" b="1" dirty="0" smtClean="0"/>
              <a:t>Discussed some </a:t>
            </a:r>
            <a:r>
              <a:rPr lang="en-US" altLang="zh-CN" sz="2000" b="1" dirty="0"/>
              <a:t>TBD issues related to the PPE Thresholds in 11be:</a:t>
            </a:r>
            <a:endParaRPr lang="en-US" altLang="zh-CN" sz="1400" b="1" dirty="0">
              <a:ea typeface="ＭＳ Ｐゴシック" charset="-128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NSTS subfield, RU Index Bitmask subfield and Constellation Index</a:t>
            </a:r>
          </a:p>
          <a:p>
            <a:pPr marL="715963" lvl="1" indent="-354013" algn="just">
              <a:lnSpc>
                <a:spcPts val="2600"/>
              </a:lnSpc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ea typeface="ＭＳ Ｐゴシック" charset="-128"/>
              </a:rPr>
              <a:t>Whether or not to omit some of the </a:t>
            </a:r>
            <a:r>
              <a:rPr lang="en-US" altLang="zh-CN" sz="1600" dirty="0" smtClean="0">
                <a:ea typeface="ＭＳ Ｐゴシック" charset="-128"/>
              </a:rPr>
              <a:t>PPET16/8 </a:t>
            </a:r>
            <a:r>
              <a:rPr lang="en-US" altLang="zh-CN" sz="1600" dirty="0">
                <a:ea typeface="ＭＳ Ｐゴシック" charset="-128"/>
              </a:rPr>
              <a:t>subfield in PPE Thresholds Info </a:t>
            </a:r>
            <a:r>
              <a:rPr lang="en-US" altLang="zh-CN" sz="1600" dirty="0" smtClean="0">
                <a:ea typeface="ＭＳ Ｐゴシック" charset="-128"/>
              </a:rPr>
              <a:t>field</a:t>
            </a:r>
            <a:endParaRPr lang="en-US" altLang="zh-CN" sz="16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6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47700" y="1905000"/>
            <a:ext cx="79248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Do you </a:t>
            </a:r>
            <a:r>
              <a:rPr lang="en-US" altLang="zh-CN" sz="2400" b="1" dirty="0">
                <a:ea typeface="+mn-ea"/>
                <a:cs typeface="+mn-cs"/>
              </a:rPr>
              <a:t>agree to define PPE Thresholds field in EHT Capabilities element?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The existence of the PPET Thresholds field is indicated by the PPET Thresholds Present subfield in EHT PHY Capabilities Information field</a:t>
            </a:r>
            <a:r>
              <a:rPr lang="en-US" altLang="zh-CN" sz="1800" dirty="0" smtClean="0"/>
              <a:t>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6946" y="4648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810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0772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changes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NSTS </a:t>
            </a:r>
            <a:r>
              <a:rPr lang="en-US" altLang="zh-CN" sz="1800" dirty="0"/>
              <a:t>subfield is </a:t>
            </a:r>
            <a:r>
              <a:rPr lang="en-US" altLang="zh-CN" sz="1800" dirty="0" smtClean="0"/>
              <a:t>extended to 4 bits </a:t>
            </a:r>
            <a:r>
              <a:rPr lang="en-US" altLang="zh-CN" sz="1800" dirty="0"/>
              <a:t>to support 1-16 SS.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RU </a:t>
            </a:r>
            <a:r>
              <a:rPr lang="en-US" altLang="zh-CN" sz="1800" dirty="0"/>
              <a:t>Index Bitmask subfield </a:t>
            </a:r>
            <a:r>
              <a:rPr lang="en-US" altLang="zh-CN" sz="1800" dirty="0" smtClean="0"/>
              <a:t>is </a:t>
            </a:r>
            <a:r>
              <a:rPr lang="en-US" altLang="zh-CN" sz="1800" dirty="0"/>
              <a:t>extended to 6 </a:t>
            </a:r>
            <a:r>
              <a:rPr lang="en-US" altLang="zh-CN" sz="1800" dirty="0" smtClean="0"/>
              <a:t>bits to </a:t>
            </a:r>
            <a:r>
              <a:rPr lang="en-US" altLang="zh-CN" sz="1800" dirty="0"/>
              <a:t>support 3*996 and 4*996.</a:t>
            </a:r>
          </a:p>
          <a:p>
            <a:pPr marL="715963" lvl="1" indent="-354013" algn="just"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Use Constellation Index = 6 to indicate 4096-QAM. 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1054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41148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IEEE P802.11ax™/</a:t>
            </a:r>
            <a:r>
              <a:rPr lang="en-US" altLang="zh-CN" sz="1800" b="0" dirty="0" smtClean="0"/>
              <a:t>D7.0 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[2] IEEE 11-20-1331r0 </a:t>
            </a:r>
            <a:r>
              <a:rPr lang="en-US" altLang="zh-CN" sz="1800" b="0" dirty="0"/>
              <a:t>EHT pre-FEC padding and packet </a:t>
            </a:r>
            <a:r>
              <a:rPr lang="en-US" altLang="zh-CN" sz="1800" b="0" dirty="0" smtClean="0"/>
              <a:t>extension</a:t>
            </a: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28650" y="1683227"/>
            <a:ext cx="7924800" cy="4419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value in 11ax</a:t>
            </a:r>
          </a:p>
          <a:p>
            <a:pPr marL="715963" lvl="1" indent="-354013" algn="just">
              <a:buSzPct val="100000"/>
            </a:pP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Nominal Packet Padding value along with Pre-FEC Padding Factor (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a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) determines the 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values for PE field. </a:t>
            </a:r>
          </a:p>
          <a:p>
            <a:pPr marL="715963" lvl="1" indent="-354013" algn="just">
              <a:buSzPct val="100000"/>
            </a:pPr>
            <a:r>
              <a:rPr lang="en-US" altLang="zh-CN" sz="1600" dirty="0"/>
              <a:t>The duration of the PE field, </a:t>
            </a:r>
            <a:r>
              <a:rPr lang="en-US" altLang="zh-CN" sz="1600" i="1" dirty="0"/>
              <a:t>T</a:t>
            </a:r>
            <a:r>
              <a:rPr lang="en-US" altLang="zh-CN" sz="1600" i="1" baseline="-25000" dirty="0"/>
              <a:t>PE</a:t>
            </a:r>
            <a:r>
              <a:rPr lang="en-US" altLang="zh-CN" sz="1600" dirty="0"/>
              <a:t>, may take values of 0, 4, 8, 12 or 16 </a:t>
            </a:r>
            <a:r>
              <a:rPr lang="en-US" altLang="zh-CN" sz="1600" dirty="0" smtClean="0"/>
              <a:t>µs, and should be equal to the </a:t>
            </a:r>
            <a:r>
              <a:rPr lang="en-US" altLang="zh-CN" sz="1600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600" i="1" dirty="0" smtClean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600" i="1" baseline="-25000" dirty="0" smtClean="0">
                <a:ea typeface="Times New Roman"/>
                <a:cs typeface="Times New Roman"/>
                <a:sym typeface="Times New Roman"/>
              </a:rPr>
              <a:t>PE </a:t>
            </a:r>
            <a:r>
              <a:rPr lang="en-US" altLang="zh-CN" sz="1600" dirty="0" smtClean="0">
                <a:ea typeface="Times New Roman"/>
                <a:cs typeface="Times New Roman"/>
                <a:sym typeface="Times New Roman"/>
              </a:rPr>
              <a:t> to minimize the PE overhead.</a:t>
            </a:r>
            <a:endParaRPr lang="en-US" altLang="zh-CN" sz="16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800" dirty="0" smtClean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b="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837352"/>
              </p:ext>
            </p:extLst>
          </p:nvPr>
        </p:nvGraphicFramePr>
        <p:xfrm>
          <a:off x="2057400" y="3810000"/>
          <a:ext cx="5067300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6825"/>
                <a:gridCol w="1266825"/>
                <a:gridCol w="1266825"/>
                <a:gridCol w="1266825"/>
              </a:tblGrid>
              <a:tr h="27105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CN" sz="1400" b="1" i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Pre-FEC</a:t>
                      </a:r>
                      <a:r>
                        <a:rPr lang="en-US" altLang="zh-CN" sz="1400" b="1" i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Padding Factor</a:t>
                      </a:r>
                      <a:endParaRPr lang="en-US" altLang="zh-CN" sz="1400" b="1" i="0" dirty="0" smtClean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zh-CN" sz="1200" b="1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altLang="zh-CN" sz="1200" b="1" i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i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TXVECTOR parameter NOMINAL_PACKET_PADDING (HE SU PPDU or HE ER</a:t>
                      </a:r>
                      <a:b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 PPDU) or NOMINAL_PACKET_PADDING[</a:t>
                      </a:r>
                      <a:r>
                        <a:rPr lang="en-US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1000" b="1" i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 (HE MU PPDU</a:t>
                      </a:r>
                      <a:r>
                        <a:rPr lang="en-US" sz="10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/>
                </a:tc>
              </a:tr>
              <a:tr h="183209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3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320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altLang="zh-CN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</a:t>
                      </a:r>
                      <a:r>
                        <a:rPr lang="en-US" altLang="zh-CN" sz="1000" u="none" strike="noStrike" kern="1200" baseline="0" dirty="0" err="1" smtClean="0"/>
                        <a:t>μs</a:t>
                      </a:r>
                      <a:endParaRPr lang="zh-CN" altLang="en-US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3" name="直接箭头连接符 2"/>
          <p:cNvCxnSpPr/>
          <p:nvPr/>
        </p:nvCxnSpPr>
        <p:spPr bwMode="auto">
          <a:xfrm flipH="1">
            <a:off x="6870449" y="3628690"/>
            <a:ext cx="475685" cy="9578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矩形 8"/>
          <p:cNvSpPr/>
          <p:nvPr/>
        </p:nvSpPr>
        <p:spPr>
          <a:xfrm>
            <a:off x="6277869" y="3345810"/>
            <a:ext cx="257231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a typeface="Times New Roman"/>
                <a:cs typeface="Times New Roman"/>
                <a:sym typeface="Times New Roman"/>
              </a:rPr>
              <a:t>Nominal Packet Padding value 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3880453" y="3474801"/>
            <a:ext cx="17187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Nominal </a:t>
            </a:r>
            <a:r>
              <a:rPr lang="en-US" altLang="zh-CN" sz="1400" b="1" i="1" dirty="0">
                <a:ea typeface="Times New Roman"/>
                <a:cs typeface="Times New Roman"/>
                <a:sym typeface="Times New Roman"/>
              </a:rPr>
              <a:t>T</a:t>
            </a:r>
            <a:r>
              <a:rPr lang="en-US" altLang="zh-CN" sz="1400" b="1" i="1" baseline="-25000" dirty="0">
                <a:ea typeface="Times New Roman"/>
                <a:cs typeface="Times New Roman"/>
                <a:sym typeface="Times New Roman"/>
              </a:rPr>
              <a:t>PE</a:t>
            </a:r>
            <a:r>
              <a:rPr lang="en-US" altLang="zh-CN" sz="1400" b="1" dirty="0">
                <a:ea typeface="Times New Roman"/>
                <a:cs typeface="Times New Roman"/>
                <a:sym typeface="Times New Roman"/>
              </a:rPr>
              <a:t> values </a:t>
            </a:r>
            <a:endParaRPr lang="zh-CN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38416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600200"/>
            <a:ext cx="8000999" cy="4800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Two methods are used to determine the Nominal Packet Padding value in 11ax: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Method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PPE Thresholds Present subfield is equal to 0, the Nominal Packet Padding value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decided by the Nominal Packet Padding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subfield [1].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400" b="1" dirty="0" smtClean="0"/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Selection of </a:t>
            </a:r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value (1/2)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图片 4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51840"/>
            <a:ext cx="53911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318450"/>
            <a:ext cx="6269542" cy="285133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 bwMode="auto">
          <a:xfrm>
            <a:off x="6096000" y="4038600"/>
            <a:ext cx="457200" cy="228600"/>
          </a:xfrm>
          <a:prstGeom prst="rect">
            <a:avLst/>
          </a:prstGeom>
          <a:solidFill>
            <a:srgbClr val="FFFF00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6096000" y="4721980"/>
            <a:ext cx="457200" cy="228600"/>
          </a:xfrm>
          <a:prstGeom prst="rect">
            <a:avLst/>
          </a:prstGeom>
          <a:solidFill>
            <a:srgbClr val="FFFF00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6096000" y="3350380"/>
            <a:ext cx="457200" cy="228600"/>
          </a:xfrm>
          <a:prstGeom prst="rect">
            <a:avLst/>
          </a:prstGeom>
          <a:solidFill>
            <a:srgbClr val="FFFF00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6067331" y="5459460"/>
            <a:ext cx="457200" cy="228600"/>
          </a:xfrm>
          <a:prstGeom prst="rect">
            <a:avLst/>
          </a:prstGeom>
          <a:solidFill>
            <a:srgbClr val="FFFF00">
              <a:alpha val="28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85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09600" y="1676400"/>
            <a:ext cx="8001000" cy="3505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Method 2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PPE Thresholds Present subfield is equal to 1, the Nominal Packet Padding value is decided by the PPE Thresholds field.</a:t>
            </a:r>
          </a:p>
          <a:p>
            <a:pPr marL="715963" lvl="1" indent="-354013" algn="just">
              <a:buSzPct val="100000"/>
            </a:pP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400" b="1" dirty="0" smtClean="0"/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361950" lvl="1" indent="0" algn="just">
              <a:buSzPct val="100000"/>
              <a:buNone/>
            </a:pPr>
            <a:endParaRPr lang="en-US" altLang="zh-CN" sz="1400" dirty="0"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[2], a 20 μs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is considered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for </a:t>
            </a:r>
            <a:r>
              <a:rPr lang="en-US" altLang="zh-CN" sz="1800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Method 1 </a:t>
            </a:r>
            <a:r>
              <a:rPr lang="en-US" altLang="zh-CN" sz="1800" dirty="0" smtClean="0">
                <a:ea typeface="Times New Roman"/>
                <a:cs typeface="Times New Roman"/>
              </a:rPr>
              <a:t>to add more processing time for receivers.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 </a:t>
            </a:r>
          </a:p>
          <a:p>
            <a:pPr marL="715963" lvl="1" indent="-354013" algn="just">
              <a:buSzPct val="100000"/>
            </a:pPr>
            <a:r>
              <a:rPr lang="en-US" altLang="zh-CN" sz="1400" dirty="0"/>
              <a:t>Set to 3 if the nominal packet padding is 16 </a:t>
            </a:r>
            <a:r>
              <a:rPr lang="en-US" altLang="zh-CN" sz="1400" dirty="0" smtClean="0"/>
              <a:t>μs </a:t>
            </a:r>
            <a:r>
              <a:rPr lang="en-US" altLang="zh-CN" sz="1400" dirty="0"/>
              <a:t>for all modes with constellation&lt;=1024, NSS&lt;=8 and RU&lt;=996*2, and </a:t>
            </a:r>
            <a:r>
              <a:rPr lang="en-US" altLang="zh-CN" sz="1400" dirty="0" smtClean="0"/>
              <a:t>20</a:t>
            </a:r>
            <a:r>
              <a:rPr lang="en-US" altLang="zh-CN" sz="1400" kern="1200" dirty="0"/>
              <a:t> </a:t>
            </a:r>
            <a:r>
              <a:rPr lang="en-US" altLang="zh-CN" sz="1400" kern="1200" dirty="0" smtClean="0"/>
              <a:t>μs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for all other modes the STA </a:t>
            </a:r>
            <a:r>
              <a:rPr lang="en-US" altLang="zh-CN" sz="1400" dirty="0" smtClean="0"/>
              <a:t>supports [2].</a:t>
            </a:r>
            <a:endParaRPr lang="en-US" altLang="zh-CN" sz="14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In this contribution we consider 20 μs based on </a:t>
            </a:r>
            <a:r>
              <a:rPr lang="en-US" altLang="zh-CN" sz="1800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Method 2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</a:rPr>
              <a:t>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pic>
        <p:nvPicPr>
          <p:cNvPr id="12" name="Picture 1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660" y="2362200"/>
            <a:ext cx="4360880" cy="1660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Selection of </a:t>
            </a:r>
            <a:r>
              <a:rPr lang="en-US" altLang="zh-CN" sz="2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Nominal Packet Padding </a:t>
            </a:r>
            <a:r>
              <a:rPr lang="en-US" altLang="zh-CN" sz="2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value (2/2)</a:t>
            </a:r>
            <a:r>
              <a:rPr lang="en-IE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6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Introduction of PPE Thresholds field (1/3)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3493" y="3005791"/>
            <a:ext cx="3808413" cy="135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778032" y="1522839"/>
            <a:ext cx="7772400" cy="172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PPE Thresholds Info format</a:t>
            </a: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NSTS subfield </a:t>
            </a:r>
            <a:r>
              <a:rPr lang="en-US" altLang="zh-CN" sz="1600" dirty="0">
                <a:latin typeface="+mn-lt"/>
                <a:ea typeface="ＭＳ Ｐゴシック" charset="-128"/>
              </a:rPr>
              <a:t>and the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RU Index Bitmask </a:t>
            </a:r>
            <a:r>
              <a:rPr lang="en-US" altLang="zh-CN" sz="1600" dirty="0">
                <a:latin typeface="+mn-lt"/>
                <a:ea typeface="ＭＳ Ｐゴシック" charset="-128"/>
              </a:rPr>
              <a:t>subfield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show </a:t>
            </a:r>
            <a:r>
              <a:rPr lang="en-US" altLang="zh-CN" sz="1600" dirty="0">
                <a:latin typeface="+mn-lt"/>
                <a:ea typeface="ＭＳ Ｐゴシック" charset="-128"/>
              </a:rPr>
              <a:t>the selected values of the indication scope of the PPE Thresholds Info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field.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+mn-lt"/>
                <a:ea typeface="ＭＳ Ｐゴシック" charset="-128"/>
              </a:rPr>
              <a:t>Each </a:t>
            </a:r>
            <a:r>
              <a:rPr lang="en-US" altLang="zh-CN" sz="1600" dirty="0">
                <a:solidFill>
                  <a:srgbClr val="FF0000"/>
                </a:solidFill>
                <a:latin typeface="+mn-lt"/>
                <a:ea typeface="ＭＳ Ｐゴシック" charset="-128"/>
              </a:rPr>
              <a:t>PPET16/8 subfield </a:t>
            </a:r>
            <a:r>
              <a:rPr lang="en-US" altLang="zh-CN" sz="1600" dirty="0">
                <a:latin typeface="+mn-lt"/>
                <a:ea typeface="ＭＳ Ｐゴシック" charset="-128"/>
              </a:rPr>
              <a:t>is used to indicate a modulation threshold (constellation index) at the corresponding NSTS and RU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size.</a:t>
            </a:r>
            <a:endParaRPr lang="en-US" altLang="zh-CN" sz="1600" dirty="0">
              <a:latin typeface="+mn-lt"/>
              <a:ea typeface="ＭＳ Ｐゴシック" charset="-128"/>
            </a:endParaRPr>
          </a:p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pic>
        <p:nvPicPr>
          <p:cNvPr id="9" name="Picture 3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622914"/>
            <a:ext cx="4800600" cy="124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直接箭头连接符 12"/>
          <p:cNvCxnSpPr>
            <a:endCxn id="9" idx="0"/>
          </p:cNvCxnSpPr>
          <p:nvPr/>
        </p:nvCxnSpPr>
        <p:spPr bwMode="auto">
          <a:xfrm flipH="1">
            <a:off x="4457700" y="3784714"/>
            <a:ext cx="417513" cy="838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085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4" name="矩形 3"/>
          <p:cNvSpPr/>
          <p:nvPr/>
        </p:nvSpPr>
        <p:spPr>
          <a:xfrm>
            <a:off x="701832" y="1478137"/>
            <a:ext cx="7772400" cy="177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NSTS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subfield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3 bits to indicate 1-8 SS </a:t>
            </a: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RU Index Bitmask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subfield in 11ax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Contains </a:t>
            </a:r>
            <a:r>
              <a:rPr lang="en-US" altLang="zh-CN" sz="1600" dirty="0"/>
              <a:t>a bitmask that indicates whether the PPE Thresholds Info field contains PPET16 and PPET8 values for the four possible RU sizes </a:t>
            </a:r>
            <a:endParaRPr lang="en-US" altLang="zh-CN" sz="1600" dirty="0" smtClean="0"/>
          </a:p>
          <a:p>
            <a:pPr marL="715963" lvl="1" indent="-354013" algn="just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/>
              <a:t>4 bits to indicate RU 242, 484, 996 and 2*996.</a:t>
            </a:r>
            <a:endParaRPr lang="en-US" altLang="zh-CN" sz="1600" dirty="0"/>
          </a:p>
        </p:txBody>
      </p:sp>
      <p:sp>
        <p:nvSpPr>
          <p:cNvPr id="19" name="矩形 18"/>
          <p:cNvSpPr/>
          <p:nvPr/>
        </p:nvSpPr>
        <p:spPr>
          <a:xfrm>
            <a:off x="701832" y="5739748"/>
            <a:ext cx="777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In the following, we show what the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constellation index in each PPET16/8 subfield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is used for.</a:t>
            </a:r>
          </a:p>
        </p:txBody>
      </p:sp>
      <p:pic>
        <p:nvPicPr>
          <p:cNvPr id="10" name="图片 8" descr="屏幕剪辑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439987" cy="260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134" y="3453870"/>
            <a:ext cx="2819364" cy="2198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Introduction of PPE Thresholds field (2/3)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4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pic>
        <p:nvPicPr>
          <p:cNvPr id="7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8696" y="1936156"/>
            <a:ext cx="5184775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/>
          <p:nvPr/>
        </p:nvSpPr>
        <p:spPr>
          <a:xfrm>
            <a:off x="435491" y="4622206"/>
            <a:ext cx="8231187" cy="14342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How to determine the Nominal Packet Padding value </a:t>
            </a:r>
            <a:r>
              <a:rPr lang="en-US" altLang="zh-CN" sz="1800" b="1" dirty="0" smtClean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at a specific NSTS </a:t>
            </a:r>
            <a:r>
              <a:rPr lang="en-US" altLang="zh-CN" sz="1800" b="1" dirty="0">
                <a:solidFill>
                  <a:schemeClr val="dk1"/>
                </a:solidFill>
                <a:latin typeface="+mn-lt"/>
                <a:ea typeface="Times New Roman"/>
                <a:cs typeface="Times New Roman"/>
              </a:rPr>
              <a:t>and RU size? 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See the above table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 If the two requirements in a row are both satisfied, the corresponding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Nominal Packet Padding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value is selected (8 or 16).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Other combinations not otherwise listed indicate the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Nominal Packet Padding value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0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.</a:t>
            </a:r>
            <a:endParaRPr lang="en-US" altLang="zh-CN" sz="1600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81726" y="6083605"/>
            <a:ext cx="4708340" cy="425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defRPr/>
            </a:pP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</a:rPr>
              <a:t>Note: None in the table indicates ignoring the corresponding requirement</a:t>
            </a:r>
            <a:endParaRPr lang="en-US" altLang="zh-CN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Introduction of PPE Thresholds field (3/3)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440018" y="1515673"/>
            <a:ext cx="81115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constellation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index is used in the following table:</a:t>
            </a:r>
            <a:endParaRPr lang="en-US" altLang="zh-CN" sz="1800" b="1" dirty="0">
              <a:solidFill>
                <a:schemeClr val="dk1"/>
              </a:solidFill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387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1" y="757107"/>
            <a:ext cx="8991600" cy="6096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PPE Thresholds field for EHT</a:t>
            </a:r>
            <a:endParaRPr lang="en-CA" sz="2800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43023"/>
              </p:ext>
            </p:extLst>
          </p:nvPr>
        </p:nvGraphicFramePr>
        <p:xfrm>
          <a:off x="2500313" y="2831548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8" name="直接连接符 17"/>
          <p:cNvCxnSpPr/>
          <p:nvPr/>
        </p:nvCxnSpPr>
        <p:spPr>
          <a:xfrm flipH="1">
            <a:off x="1943100" y="3372885"/>
            <a:ext cx="2881313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786071"/>
              </p:ext>
            </p:extLst>
          </p:nvPr>
        </p:nvGraphicFramePr>
        <p:xfrm>
          <a:off x="1295400" y="3985660"/>
          <a:ext cx="5638798" cy="746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4726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269730">
                <a:tc>
                  <a:txBody>
                    <a:bodyPr/>
                    <a:lstStyle/>
                    <a:p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NSTS1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NSTS1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NSTS1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PPET20 NSTS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NSTS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NSTS</a:t>
                      </a:r>
                      <a:r>
                        <a:rPr lang="en-US" altLang="zh-CN" sz="1000" i="1" u="sng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" name="直接连接符 8"/>
          <p:cNvCxnSpPr/>
          <p:nvPr/>
        </p:nvCxnSpPr>
        <p:spPr>
          <a:xfrm>
            <a:off x="5700713" y="3372885"/>
            <a:ext cx="1233485" cy="612775"/>
          </a:xfrm>
          <a:prstGeom prst="line">
            <a:avLst/>
          </a:prstGeom>
          <a:ln w="158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686554" y="1660480"/>
            <a:ext cx="7771646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ea typeface="Times New Roman"/>
                <a:cs typeface="Times New Roman"/>
              </a:rPr>
              <a:t>As a straightforward extension to 11ax,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we consider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supporting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the threshold </a:t>
            </a:r>
            <a:r>
              <a:rPr lang="en-US" altLang="zh-CN" sz="1800" b="1" dirty="0">
                <a:solidFill>
                  <a:schemeClr val="dk1"/>
                </a:solidFill>
                <a:ea typeface="Times New Roman"/>
                <a:cs typeface="Times New Roman"/>
              </a:rPr>
              <a:t>notification 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for 20 </a:t>
            </a:r>
            <a:r>
              <a:rPr lang="en-US" altLang="zh-CN" sz="1800" b="1" dirty="0" smtClean="0"/>
              <a:t>μs similar to the designs for </a:t>
            </a:r>
            <a:r>
              <a:rPr lang="en-US" altLang="zh-CN" sz="1800" b="1" dirty="0"/>
              <a:t>16/8 </a:t>
            </a:r>
            <a:r>
              <a:rPr lang="en-US" altLang="zh-CN" sz="1800" b="1" dirty="0" smtClean="0"/>
              <a:t>μs.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Add PPET20 subfield</a:t>
            </a:r>
          </a:p>
        </p:txBody>
      </p:sp>
      <p:sp>
        <p:nvSpPr>
          <p:cNvPr id="2" name="矩形 1"/>
          <p:cNvSpPr/>
          <p:nvPr/>
        </p:nvSpPr>
        <p:spPr>
          <a:xfrm>
            <a:off x="686554" y="4701345"/>
            <a:ext cx="77716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Adding PPET20 subfield provides a flexible threshold notification based on </a:t>
            </a:r>
            <a:r>
              <a:rPr lang="en-US" altLang="zh-CN" sz="1800" b="1" i="1" dirty="0" smtClean="0">
                <a:solidFill>
                  <a:srgbClr val="1E1EFA"/>
                </a:solidFill>
                <a:ea typeface="Times New Roman"/>
                <a:cs typeface="Times New Roman"/>
              </a:rPr>
              <a:t>Method 2</a:t>
            </a:r>
            <a:r>
              <a:rPr lang="en-US" altLang="zh-CN" sz="1800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. </a:t>
            </a:r>
            <a:endParaRPr lang="en-US" altLang="zh-CN" sz="1800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20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762000"/>
            <a:ext cx="8991600" cy="609600"/>
          </a:xfrm>
        </p:spPr>
        <p:txBody>
          <a:bodyPr/>
          <a:lstStyle/>
          <a:p>
            <a:r>
              <a:rPr lang="en-CA" sz="2800" dirty="0" smtClean="0"/>
              <a:t>Update the PPE Threshold Info Field </a:t>
            </a:r>
            <a:endParaRPr lang="en-CA" sz="2800" strike="sngStrike" dirty="0"/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0517"/>
              </p:ext>
            </p:extLst>
          </p:nvPr>
        </p:nvGraphicFramePr>
        <p:xfrm>
          <a:off x="123825" y="3815617"/>
          <a:ext cx="3686175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127"/>
                <a:gridCol w="815762"/>
                <a:gridCol w="815762"/>
                <a:gridCol w="819435"/>
                <a:gridCol w="812089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NSTS</a:t>
                      </a:r>
                      <a:r>
                        <a:rPr lang="en-US" altLang="zh-CN" sz="1000" baseline="0" dirty="0" smtClean="0"/>
                        <a:t> </a:t>
                      </a:r>
                      <a:r>
                        <a:rPr lang="en-US" altLang="zh-CN" sz="1000" dirty="0" smtClean="0"/>
                        <a:t>(NSS)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800" dirty="0" smtClean="0"/>
                        <a:t>…</a:t>
                      </a:r>
                      <a:endParaRPr lang="zh-CN" altLang="en-US" sz="18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zh-CN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zh-CN" altLang="en-US" sz="10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矩形 9"/>
          <p:cNvSpPr/>
          <p:nvPr/>
        </p:nvSpPr>
        <p:spPr>
          <a:xfrm>
            <a:off x="1000125" y="3418864"/>
            <a:ext cx="17480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chemeClr val="dk1"/>
                </a:solidFill>
                <a:ea typeface="Times New Roman"/>
                <a:cs typeface="Times New Roman"/>
              </a:rPr>
              <a:t>PPE Thresholds in 11be</a:t>
            </a:r>
            <a:endParaRPr lang="zh-CN" altLang="en-US" b="1" dirty="0">
              <a:solidFill>
                <a:schemeClr val="dk1"/>
              </a:solidFill>
              <a:ea typeface="Times New Roman"/>
              <a:cs typeface="Times New Roman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28600" y="1579130"/>
            <a:ext cx="8839200" cy="1558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600"/>
              </a:lnSpc>
              <a:spcBef>
                <a:spcPts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solidFill>
                  <a:schemeClr val="dk1"/>
                </a:solidFill>
                <a:ea typeface="ＭＳ Ｐゴシック" charset="-128"/>
                <a:cs typeface="Times New Roman"/>
              </a:rPr>
              <a:t>16 SS, 320MHz and 4096-QAM are supported in 11be. Therefore,</a:t>
            </a:r>
            <a:endParaRPr lang="en-US" altLang="zh-CN" b="1" dirty="0" smtClean="0">
              <a:latin typeface="+mn-lt"/>
              <a:ea typeface="ＭＳ Ｐゴシック" charset="-128"/>
            </a:endParaRP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NSTS subfield </a:t>
            </a:r>
            <a:r>
              <a:rPr lang="en-US" altLang="zh-CN" sz="1600" dirty="0">
                <a:latin typeface="+mn-lt"/>
                <a:ea typeface="ＭＳ Ｐゴシック" charset="-128"/>
              </a:rPr>
              <a:t>is extended to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4 </a:t>
            </a:r>
            <a:r>
              <a:rPr lang="en-US" altLang="zh-CN" sz="1600" dirty="0">
                <a:latin typeface="+mn-lt"/>
                <a:ea typeface="ＭＳ Ｐゴシック" charset="-128"/>
              </a:rPr>
              <a:t>bits to support 1-16 SS.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 smtClean="0">
                <a:latin typeface="+mn-lt"/>
                <a:ea typeface="ＭＳ Ｐゴシック" charset="-128"/>
              </a:rPr>
              <a:t>RU Index </a:t>
            </a:r>
            <a:r>
              <a:rPr lang="en-US" altLang="zh-CN" sz="1600" dirty="0">
                <a:latin typeface="+mn-lt"/>
                <a:ea typeface="ＭＳ Ｐゴシック" charset="-128"/>
              </a:rPr>
              <a:t>Bitmask is extended to 6 bits to support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3*996 and 4*996 (Add entries for 3*996 and 4*996). </a:t>
            </a:r>
          </a:p>
          <a:p>
            <a:pPr marL="715963" lvl="1" indent="-354013" algn="just">
              <a:spcBef>
                <a:spcPct val="2000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>
                <a:latin typeface="+mn-lt"/>
                <a:ea typeface="ＭＳ Ｐゴシック" charset="-128"/>
              </a:rPr>
              <a:t>Use </a:t>
            </a:r>
            <a:r>
              <a:rPr lang="en-US" altLang="zh-CN" sz="1600" dirty="0" smtClean="0">
                <a:latin typeface="+mn-lt"/>
                <a:ea typeface="ＭＳ Ｐゴシック" charset="-128"/>
              </a:rPr>
              <a:t>Constellation Index </a:t>
            </a:r>
            <a:r>
              <a:rPr lang="en-US" altLang="zh-CN" sz="1600" dirty="0">
                <a:latin typeface="+mn-lt"/>
                <a:ea typeface="ＭＳ Ｐゴシック" charset="-128"/>
              </a:rPr>
              <a:t>= 6 to indicate 4096-QAM. </a:t>
            </a: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25" y="3429000"/>
            <a:ext cx="2232828" cy="174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86794"/>
              </p:ext>
            </p:extLst>
          </p:nvPr>
        </p:nvGraphicFramePr>
        <p:xfrm>
          <a:off x="3505200" y="5307564"/>
          <a:ext cx="2084342" cy="315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171"/>
                <a:gridCol w="1042171"/>
              </a:tblGrid>
              <a:tr h="31582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4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3*996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143286"/>
              </p:ext>
            </p:extLst>
          </p:nvPr>
        </p:nvGraphicFramePr>
        <p:xfrm>
          <a:off x="3505200" y="5613865"/>
          <a:ext cx="2084342" cy="3297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171"/>
                <a:gridCol w="1042171"/>
              </a:tblGrid>
              <a:tr h="32973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5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4*996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pic>
        <p:nvPicPr>
          <p:cNvPr id="12" name="图片 8" descr="屏幕剪辑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388" y="3443063"/>
            <a:ext cx="2439987" cy="2534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箭头连接符 7"/>
          <p:cNvCxnSpPr/>
          <p:nvPr/>
        </p:nvCxnSpPr>
        <p:spPr bwMode="auto">
          <a:xfrm>
            <a:off x="7772400" y="5613865"/>
            <a:ext cx="152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矩形 12"/>
          <p:cNvSpPr/>
          <p:nvPr/>
        </p:nvSpPr>
        <p:spPr>
          <a:xfrm>
            <a:off x="7862935" y="5465477"/>
            <a:ext cx="9012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4096-QAM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98013</TotalTime>
  <Words>1092</Words>
  <Application>Microsoft Office PowerPoint</Application>
  <PresentationFormat>全屏显示(4:3)</PresentationFormat>
  <Paragraphs>215</Paragraphs>
  <Slides>14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MS PGothic</vt:lpstr>
      <vt:lpstr>宋体</vt:lpstr>
      <vt:lpstr>Arial</vt:lpstr>
      <vt:lpstr>Times New Roman</vt:lpstr>
      <vt:lpstr>802-11-Submission</vt:lpstr>
      <vt:lpstr>EHT PPE Thresholds Field</vt:lpstr>
      <vt:lpstr>Background</vt:lpstr>
      <vt:lpstr>Selection of Nominal Packet Padding value (1/2) </vt:lpstr>
      <vt:lpstr>Selection of Nominal Packet Padding value (2/2) </vt:lpstr>
      <vt:lpstr>Introduction of PPE Thresholds field (1/3)</vt:lpstr>
      <vt:lpstr>Introduction of PPE Thresholds field (2/3)</vt:lpstr>
      <vt:lpstr>Introduction of PPE Thresholds field (3/3)</vt:lpstr>
      <vt:lpstr>PPE Thresholds field for EHT</vt:lpstr>
      <vt:lpstr>Update the PPE Threshold Info Field </vt:lpstr>
      <vt:lpstr>Omission of PPET subfields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1723</cp:revision>
  <cp:lastPrinted>1998-02-10T13:28:06Z</cp:lastPrinted>
  <dcterms:created xsi:type="dcterms:W3CDTF">2013-11-12T18:41:50Z</dcterms:created>
  <dcterms:modified xsi:type="dcterms:W3CDTF">2020-11-05T01:44:24Z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(3)RofkWFzJfbfSSg08fWnYD/Lnw/B9Iq7R7465gy9tssjPteorNoc8NOWCB4Yw+AvcchGyed4r
52tcUmQx7THwxsLurtSacfxYvZ8cAH7g1dDsnTUJn4+QitP1clVACvR0144/7eutIaJLOzPU
zNYvEdC7DMBv1XZBL0clKjEOzOECnfwk1OLHGSrpHGzuC1TCEK1Eqb05q7GWwVPM3PNlJpLz
io8pwZpxEwJGPOvDst</vt:lpwstr>
  </property>
  <property fmtid="{D5CDD505-2E9C-101B-9397-08002B2CF9AE}" pid="4" name="_2015_ms_pID_7253431">
    <vt:lpwstr>h7AFeMPEnZHSBfX2A4omXZtvQGn4axAmQ1C/qsJ1TVAmJBFDUpGA+O
M4ox2cHSZi5oKDr7NMPnNfYYMsDT4yg7Lv49FhpofdhPZnyKfXUXaO60d5mH/1b7Iu8v7LUD
bqrM6EmJboofrCHcJPPgnkBi4OegLSQflDuRXcp4s6b+BMVOfYa4Rrq4rs49vFBG39eCIagF
wvij/z2OT8uecIjQBCv8Nu7gO7yqwiDXNz12</vt:lpwstr>
  </property>
  <property fmtid="{D5CDD505-2E9C-101B-9397-08002B2CF9AE}" pid="5" name="_2015_ms_pID_7253432">
    <vt:lpwstr>LQ==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1603764200</vt:lpwstr>
  </property>
</Properties>
</file>