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69" r:id="rId2"/>
    <p:sldId id="377" r:id="rId3"/>
    <p:sldId id="449" r:id="rId4"/>
    <p:sldId id="379" r:id="rId5"/>
    <p:sldId id="378" r:id="rId6"/>
    <p:sldId id="387" r:id="rId7"/>
    <p:sldId id="444" r:id="rId8"/>
    <p:sldId id="450" r:id="rId9"/>
    <p:sldId id="399" r:id="rId10"/>
    <p:sldId id="432" r:id="rId11"/>
    <p:sldId id="445" r:id="rId12"/>
    <p:sldId id="435" r:id="rId13"/>
    <p:sldId id="423" r:id="rId14"/>
    <p:sldId id="424" r:id="rId15"/>
    <p:sldId id="442" r:id="rId16"/>
    <p:sldId id="436" r:id="rId17"/>
    <p:sldId id="437" r:id="rId18"/>
    <p:sldId id="438" r:id="rId19"/>
    <p:sldId id="446" r:id="rId20"/>
    <p:sldId id="439" r:id="rId21"/>
    <p:sldId id="440" r:id="rId22"/>
    <p:sldId id="447" r:id="rId23"/>
    <p:sldId id="394" r:id="rId24"/>
    <p:sldId id="441" r:id="rId25"/>
    <p:sldId id="388" r:id="rId26"/>
    <p:sldId id="453" r:id="rId27"/>
    <p:sldId id="448" r:id="rId28"/>
    <p:sldId id="452" r:id="rId29"/>
    <p:sldId id="443" r:id="rId30"/>
    <p:sldId id="390" r:id="rId31"/>
    <p:sldId id="396" r:id="rId32"/>
    <p:sldId id="427" r:id="rId33"/>
    <p:sldId id="425" r:id="rId34"/>
    <p:sldId id="380" r:id="rId3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C000"/>
    <a:srgbClr val="FFCCCC"/>
    <a:srgbClr val="33CCCC"/>
    <a:srgbClr val="9966FF"/>
    <a:srgbClr val="FFCC99"/>
    <a:srgbClr val="EAEAEA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53" autoAdjust="0"/>
    <p:restoredTop sz="99548" autoAdjust="0"/>
  </p:normalViewPr>
  <p:slideViewPr>
    <p:cSldViewPr>
      <p:cViewPr varScale="1">
        <p:scale>
          <a:sx n="116" d="100"/>
          <a:sy n="116" d="100"/>
        </p:scale>
        <p:origin x="195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802.11-20/1845r3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/>
              <a:t>RU Allocation Subfield Design for EHT Trigger Frame Follow up</a:t>
            </a:r>
            <a:endParaRPr lang="en-US" sz="26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2020-11-11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979041"/>
              </p:ext>
            </p:extLst>
          </p:nvPr>
        </p:nvGraphicFramePr>
        <p:xfrm>
          <a:off x="520700" y="2752725"/>
          <a:ext cx="7905750" cy="371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85" name="Document" r:id="rId4" imgW="9397832" imgH="4450567" progId="Word.Document.8">
                  <p:embed/>
                </p:oleObj>
              </mc:Choice>
              <mc:Fallback>
                <p:oleObj name="Document" r:id="rId4" imgW="9397832" imgH="44505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52725"/>
                        <a:ext cx="7905750" cy="371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Based on Table 27-7 &amp; Table 27-8 in 11ax, the location </a:t>
            </a:r>
            <a:r>
              <a:rPr lang="en-US" altLang="ko-KR" sz="1800" dirty="0"/>
              <a:t>of MRUs </a:t>
            </a:r>
            <a:r>
              <a:rPr lang="en-US" altLang="ko-KR" sz="1800" dirty="0" smtClean="0"/>
              <a:t>are </a:t>
            </a:r>
            <a:r>
              <a:rPr lang="en-US" altLang="ko-KR" sz="1800" dirty="0"/>
              <a:t>defined as follows.</a:t>
            </a:r>
          </a:p>
          <a:p>
            <a:pPr lvl="1"/>
            <a:r>
              <a:rPr lang="en-US" altLang="ko-KR" sz="1600" dirty="0" smtClean="0"/>
              <a:t>Indices </a:t>
            </a:r>
            <a:r>
              <a:rPr lang="en-US" altLang="ko-KR" sz="1600" dirty="0"/>
              <a:t>for </a:t>
            </a:r>
            <a:r>
              <a:rPr lang="en-US" altLang="ko-KR" sz="1600" dirty="0" smtClean="0"/>
              <a:t>small-size MRUs </a:t>
            </a:r>
            <a:r>
              <a:rPr lang="en-US" altLang="ko-KR" sz="1600" dirty="0"/>
              <a:t>in an </a:t>
            </a:r>
            <a:r>
              <a:rPr lang="en-US" altLang="ko-KR" sz="1600" dirty="0" smtClean="0"/>
              <a:t>OFDMA 20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EHT PPDU and 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2400" dirty="0" smtClean="0"/>
          </a:p>
          <a:p>
            <a:pPr lvl="1"/>
            <a:endParaRPr lang="en-US" altLang="ko-KR" sz="1600" dirty="0"/>
          </a:p>
          <a:p>
            <a:pPr lvl="2"/>
            <a:r>
              <a:rPr lang="en-US" altLang="ko-KR" sz="1200" dirty="0" smtClean="0"/>
              <a:t>Indices </a:t>
            </a:r>
            <a:r>
              <a:rPr lang="en-US" altLang="ko-KR" sz="1200" dirty="0"/>
              <a:t>for MRUs </a:t>
            </a:r>
            <a:r>
              <a:rPr lang="en-US" altLang="ko-KR" sz="1200" dirty="0" smtClean="0"/>
              <a:t>are </a:t>
            </a:r>
            <a:r>
              <a:rPr lang="en-US" altLang="ko-KR" sz="1200" dirty="0"/>
              <a:t>defined </a:t>
            </a:r>
            <a:r>
              <a:rPr lang="en-US" altLang="ko-KR" sz="1200" dirty="0" smtClean="0"/>
              <a:t>based on RU indices in Table </a:t>
            </a:r>
            <a:r>
              <a:rPr lang="en-US" altLang="ko-KR" sz="1200" dirty="0"/>
              <a:t>27-7 (Data and pilot subcarrier indices for RUs in a 20 MHz HE PPDU and in a non-OFDMA 20 MHz HE PPDU</a:t>
            </a:r>
            <a:r>
              <a:rPr lang="en-US" altLang="ko-KR" sz="1200" dirty="0" smtClean="0"/>
              <a:t>).</a:t>
            </a:r>
            <a:endParaRPr lang="en-US" altLang="ko-KR" sz="1200" dirty="0"/>
          </a:p>
          <a:p>
            <a:pPr lvl="1"/>
            <a:r>
              <a:rPr lang="en-US" altLang="ko-KR" sz="1600" dirty="0" smtClean="0"/>
              <a:t>Indices </a:t>
            </a:r>
            <a:r>
              <a:rPr lang="en-US" altLang="ko-KR" sz="1600" dirty="0"/>
              <a:t>for small-size MRUs in </a:t>
            </a:r>
            <a:r>
              <a:rPr lang="en-US" altLang="ko-KR" sz="1600" dirty="0" smtClean="0"/>
              <a:t>an OFDMA </a:t>
            </a:r>
            <a:r>
              <a:rPr lang="en-US" altLang="ko-KR" sz="1600" dirty="0"/>
              <a:t>40 MHz </a:t>
            </a:r>
            <a:r>
              <a:rPr lang="en-US" altLang="ko-KR" sz="1600" dirty="0" smtClean="0"/>
              <a:t>EHT PPDU</a:t>
            </a:r>
          </a:p>
          <a:p>
            <a:pPr lvl="1"/>
            <a:endParaRPr lang="en-US" altLang="ko-KR" sz="28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2"/>
            <a:r>
              <a:rPr lang="en-US" altLang="ko-KR" sz="1200" dirty="0"/>
              <a:t>Indices for MRUs are defined based on RU indices in Table </a:t>
            </a:r>
            <a:r>
              <a:rPr lang="en-US" altLang="ko-KR" sz="1200" dirty="0" smtClean="0"/>
              <a:t>27-8 </a:t>
            </a:r>
            <a:r>
              <a:rPr lang="en-US" altLang="ko-KR" sz="1200" dirty="0"/>
              <a:t>(Data and pilot subcarrier indices for RUs in a </a:t>
            </a:r>
            <a:r>
              <a:rPr lang="en-US" altLang="ko-KR" sz="1200" dirty="0" smtClean="0"/>
              <a:t>40 </a:t>
            </a:r>
            <a:r>
              <a:rPr lang="en-US" altLang="ko-KR" sz="1200" dirty="0"/>
              <a:t>MHz HE PPDU and in a non-OFDMA </a:t>
            </a:r>
            <a:r>
              <a:rPr lang="en-US" altLang="ko-KR" sz="1200" dirty="0" smtClean="0"/>
              <a:t>40 </a:t>
            </a:r>
            <a:r>
              <a:rPr lang="en-US" altLang="ko-KR" sz="1200" dirty="0"/>
              <a:t>MHz HE PPDU).</a:t>
            </a:r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686538"/>
              </p:ext>
            </p:extLst>
          </p:nvPr>
        </p:nvGraphicFramePr>
        <p:xfrm>
          <a:off x="1524000" y="2362200"/>
          <a:ext cx="6972299" cy="990600"/>
        </p:xfrm>
        <a:graphic>
          <a:graphicData uri="http://schemas.openxmlformats.org/drawingml/2006/table">
            <a:tbl>
              <a:tblPr/>
              <a:tblGrid>
                <a:gridCol w="914400"/>
                <a:gridCol w="2890296"/>
                <a:gridCol w="3167603"/>
              </a:tblGrid>
              <a:tr h="1651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51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RU52+RU26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2 + 26-tone RU 5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3 + 26-tone RU 8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RU106+RU26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1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580020"/>
              </p:ext>
            </p:extLst>
          </p:nvPr>
        </p:nvGraphicFramePr>
        <p:xfrm>
          <a:off x="1524000" y="4162425"/>
          <a:ext cx="6972299" cy="1781175"/>
        </p:xfrm>
        <a:graphic>
          <a:graphicData uri="http://schemas.openxmlformats.org/drawingml/2006/table">
            <a:tbl>
              <a:tblPr/>
              <a:tblGrid>
                <a:gridCol w="914400"/>
                <a:gridCol w="2890296"/>
                <a:gridCol w="3167603"/>
              </a:tblGrid>
              <a:tr h="874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13175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RU52+RU26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2 + 26-tone RU 5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3 + 26-tone 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6 + 26-tone RU 11</a:t>
                      </a:r>
                      <a:endParaRPr lang="de-DE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6 + 26-tone RU 14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7 + 26-tone RU 17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RU106+RU26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1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3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4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98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r>
              <a:rPr lang="en-US" altLang="ko-KR" dirty="0" smtClean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location of MRUs are defined as follows.</a:t>
            </a:r>
          </a:p>
          <a:p>
            <a:pPr lvl="1"/>
            <a:r>
              <a:rPr lang="en-US" altLang="ko-KR" sz="1600" dirty="0"/>
              <a:t>Indices for small-size MRUs in an OFDMA </a:t>
            </a:r>
            <a:r>
              <a:rPr lang="en-US" altLang="ko-KR" sz="1600" dirty="0" smtClean="0"/>
              <a:t>80 </a:t>
            </a:r>
            <a:r>
              <a:rPr lang="en-US" altLang="ko-KR" sz="1600" dirty="0"/>
              <a:t>MHz EHT </a:t>
            </a:r>
            <a:r>
              <a:rPr lang="en-US" altLang="ko-KR" sz="1600" dirty="0" smtClean="0"/>
              <a:t>PPDU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050" dirty="0"/>
          </a:p>
          <a:p>
            <a:pPr lvl="1"/>
            <a:endParaRPr lang="en-US" altLang="ko-KR" sz="900" dirty="0" smtClean="0"/>
          </a:p>
          <a:p>
            <a:pPr lvl="2"/>
            <a:r>
              <a:rPr lang="en-US" altLang="ko-KR" sz="1200" dirty="0" smtClean="0"/>
              <a:t>Indices for MRUs are defined based on 52-tone RU indices in Table 36.5 (Data and pilot subcarrier indices for RUs in an 80 MHz EHT PPDU (11be D0.1)) and 26-tone RU indices </a:t>
            </a:r>
            <a:r>
              <a:rPr lang="en-US" altLang="ko-KR" sz="1200" dirty="0"/>
              <a:t>in slide 8</a:t>
            </a:r>
            <a:r>
              <a:rPr lang="en-US" altLang="ko-KR" sz="1200" dirty="0" smtClean="0"/>
              <a:t> (Proposed 26-tone </a:t>
            </a:r>
            <a:r>
              <a:rPr lang="en-US" altLang="ko-KR" sz="1200" dirty="0"/>
              <a:t>RU Indices in Both DL and UL for 11be). </a:t>
            </a:r>
            <a:endParaRPr lang="en-US" altLang="ko-KR" sz="1200" dirty="0" smtClean="0"/>
          </a:p>
          <a:p>
            <a:pPr lvl="2"/>
            <a:endParaRPr lang="en-US" altLang="ko-KR" sz="14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781915"/>
              </p:ext>
            </p:extLst>
          </p:nvPr>
        </p:nvGraphicFramePr>
        <p:xfrm>
          <a:off x="1066801" y="2099735"/>
          <a:ext cx="7696200" cy="3739322"/>
        </p:xfrm>
        <a:graphic>
          <a:graphicData uri="http://schemas.openxmlformats.org/drawingml/2006/table">
            <a:tbl>
              <a:tblPr/>
              <a:tblGrid>
                <a:gridCol w="914399"/>
                <a:gridCol w="1676400"/>
                <a:gridCol w="2819400"/>
                <a:gridCol w="2286001"/>
              </a:tblGrid>
              <a:tr h="1408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Note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0825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RU52+RU26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2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MHz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5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3 + 26-tone RU 8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6 + 26-tone RU 11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6 + 26-tone RU 14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0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7 + 26-tone RU 17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</a:p>
                    <a:p>
                      <a:pPr algn="ctr" fontAlgn="ctr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2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10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10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9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11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10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14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11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14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2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12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15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RU106+RU26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1 + 26-tone RU 5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82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2 + 26-tone RU 5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82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3 + 26-tone RU 14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4 + 26-tone RU 14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5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2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6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2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7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8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88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r>
              <a:rPr lang="en-US" altLang="ko-KR" dirty="0" smtClean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location of MRUs are defined as follows.</a:t>
            </a:r>
          </a:p>
          <a:p>
            <a:pPr lvl="1"/>
            <a:r>
              <a:rPr lang="en-US" altLang="ko-KR" sz="1600" dirty="0"/>
              <a:t>Indices for </a:t>
            </a:r>
            <a:r>
              <a:rPr lang="en-US" altLang="ko-KR" sz="1600" dirty="0" smtClean="0"/>
              <a:t>large-size MRUs </a:t>
            </a:r>
            <a:r>
              <a:rPr lang="en-US" altLang="ko-KR" sz="1600" dirty="0"/>
              <a:t>in an 80 MHz EHT PPDU and in a non-OFDMA </a:t>
            </a:r>
            <a:r>
              <a:rPr lang="en-US" altLang="ko-KR" sz="1600" dirty="0" smtClean="0"/>
              <a:t>80 MHz </a:t>
            </a:r>
            <a:r>
              <a:rPr lang="en-US" altLang="ko-KR" sz="1600" dirty="0"/>
              <a:t>EHT PPDU</a:t>
            </a:r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2"/>
            <a:endParaRPr lang="en-US" altLang="ko-KR" sz="14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586727"/>
              </p:ext>
            </p:extLst>
          </p:nvPr>
        </p:nvGraphicFramePr>
        <p:xfrm>
          <a:off x="1447800" y="2438400"/>
          <a:ext cx="6972299" cy="1047750"/>
        </p:xfrm>
        <a:graphic>
          <a:graphicData uri="http://schemas.openxmlformats.org/drawingml/2006/table">
            <a:tbl>
              <a:tblPr/>
              <a:tblGrid>
                <a:gridCol w="1066800"/>
                <a:gridCol w="2737896"/>
                <a:gridCol w="3167603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[empty-RU242 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[RU242 empty-RU242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[RU484 empty-RU242 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[RU484 RU242 empty-RU242]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924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r>
              <a:rPr lang="en-US" altLang="ko-KR" dirty="0" smtClean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location of MRUs are defined as follows.</a:t>
            </a:r>
          </a:p>
          <a:p>
            <a:pPr lvl="1"/>
            <a:r>
              <a:rPr lang="en-US" altLang="ko-KR" sz="1600" dirty="0"/>
              <a:t>Indices for large-size MRUs in an </a:t>
            </a:r>
            <a:r>
              <a:rPr lang="en-US" altLang="ko-KR" sz="1600" dirty="0" smtClean="0"/>
              <a:t>160MHz </a:t>
            </a:r>
            <a:r>
              <a:rPr lang="en-US" altLang="ko-KR" sz="1600" dirty="0"/>
              <a:t>EHT PPDU and in a non-OFDMA </a:t>
            </a:r>
            <a:r>
              <a:rPr lang="en-US" altLang="ko-KR" sz="1600" dirty="0" smtClean="0"/>
              <a:t>160MHz </a:t>
            </a:r>
            <a:r>
              <a:rPr lang="en-US" altLang="ko-KR" sz="1600" dirty="0"/>
              <a:t>EHT PPDU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829008"/>
              </p:ext>
            </p:extLst>
          </p:nvPr>
        </p:nvGraphicFramePr>
        <p:xfrm>
          <a:off x="1447800" y="2533650"/>
          <a:ext cx="6972299" cy="3181350"/>
        </p:xfrm>
        <a:graphic>
          <a:graphicData uri="http://schemas.openxmlformats.org/drawingml/2006/table">
            <a:tbl>
              <a:tblPr/>
              <a:tblGrid>
                <a:gridCol w="990600"/>
                <a:gridCol w="2057400"/>
                <a:gridCol w="3924299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76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[empty-RU484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[RU484 empty-RU484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[RU996 empty-RU484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[RU996 RU484 empty-RU484]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</a:t>
                      </a:r>
                    </a:p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RU242 (Only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for non-OFDMA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[empty-RU242 RU242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[RU242 empty-RU242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[RU484 empty-RU242 RU242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[RU484 RU242 empty-RU242 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empty-RU242 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RU242 empty-RU242 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RU484 empty-RU242 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RU484  RU242 empty-RU242]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37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r>
              <a:rPr lang="en-US" altLang="ko-KR" dirty="0" smtClean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location of MRUs are defined as follows.</a:t>
            </a:r>
          </a:p>
          <a:p>
            <a:pPr lvl="1"/>
            <a:r>
              <a:rPr lang="en-US" altLang="ko-KR" sz="1600" dirty="0"/>
              <a:t>Indices for large-size MRUs in </a:t>
            </a:r>
            <a:r>
              <a:rPr lang="en-US" altLang="ko-KR" sz="1600" dirty="0" smtClean="0"/>
              <a:t>a 320MHz </a:t>
            </a:r>
            <a:r>
              <a:rPr lang="en-US" altLang="ko-KR" sz="1600" dirty="0"/>
              <a:t>EHT PPDU and in a non-OFDMA </a:t>
            </a:r>
            <a:r>
              <a:rPr lang="en-US" altLang="ko-KR" sz="1600" dirty="0" smtClean="0"/>
              <a:t>320MHz </a:t>
            </a:r>
            <a:r>
              <a:rPr lang="en-US" altLang="ko-KR" sz="1600" dirty="0"/>
              <a:t>EHT PPDU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797786"/>
              </p:ext>
            </p:extLst>
          </p:nvPr>
        </p:nvGraphicFramePr>
        <p:xfrm>
          <a:off x="1447800" y="2350435"/>
          <a:ext cx="7010400" cy="4050365"/>
        </p:xfrm>
        <a:graphic>
          <a:graphicData uri="http://schemas.openxmlformats.org/drawingml/2006/table">
            <a:tbl>
              <a:tblPr/>
              <a:tblGrid>
                <a:gridCol w="1072179"/>
                <a:gridCol w="1537686"/>
                <a:gridCol w="4400535"/>
              </a:tblGrid>
              <a:tr h="1499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9005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[empty-RU484 RU484 RU996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[RU484 empty-RU484 RU996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empty-RU484 RU484 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RU484 empty-RU484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RU996 empty-RU484 RU484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RU996 RU484 empty-RU484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empty-RU484 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RU484 empty-RU484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9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empty-RU484 RU484 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10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RU484 empty-RU484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RU996 empty-RU484 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RU996 RU484 empty-RU484]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063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[empty-RU996 RU996 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0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[RU996 empty-RU996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0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[RU996 RU996 empty-RU996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0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[RU996 RU996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[empty-RU484 RU484 RU996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[RU484 empty-RU484 RU996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 empty-RU484 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RU484 empty-RU484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empty-RU484 RU484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RU484 empty-RU484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RU996 empty-RU484 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RU996 RU484 empty-RU484]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45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Design for RU, Small-size MRU, </a:t>
            </a:r>
            <a:r>
              <a:rPr lang="en-US" altLang="ko-KR" sz="2400" dirty="0"/>
              <a:t>and </a:t>
            </a:r>
            <a:r>
              <a:rPr lang="en-US" altLang="ko-KR" sz="2400" dirty="0" smtClean="0"/>
              <a:t>RU484+RU242 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kern="0" dirty="0" smtClean="0"/>
              <a:t>Two bits of [</a:t>
            </a:r>
            <a:r>
              <a:rPr lang="en-US" altLang="ko-KR" sz="1800" kern="0" dirty="0"/>
              <a:t>X1 </a:t>
            </a:r>
            <a:r>
              <a:rPr lang="en-US" altLang="ko-KR" sz="1800" kern="0" dirty="0" smtClean="0"/>
              <a:t>X0] are used to </a:t>
            </a:r>
            <a:r>
              <a:rPr lang="en-US" altLang="ko-KR" sz="1800" kern="0" dirty="0"/>
              <a:t>indicate the location of channel that RU or </a:t>
            </a:r>
            <a:r>
              <a:rPr lang="en-US" altLang="ko-KR" sz="1800" kern="0" dirty="0" smtClean="0"/>
              <a:t>small-size MRU or </a:t>
            </a:r>
            <a:r>
              <a:rPr lang="en-US" altLang="ko-KR" sz="1800" kern="0" dirty="0"/>
              <a:t>MRU combinations of RU484+RU242 </a:t>
            </a:r>
            <a:r>
              <a:rPr lang="en-US" altLang="ko-KR" sz="1800" kern="0" dirty="0" smtClean="0"/>
              <a:t> apply. </a:t>
            </a:r>
          </a:p>
          <a:p>
            <a:r>
              <a:rPr lang="en-US" altLang="ko-KR" sz="1800" kern="0" dirty="0" smtClean="0"/>
              <a:t>[X8-X2] is used to indicate the defined indices for RU or small-size MRU or MRU combinations of RU484+RU242 </a:t>
            </a:r>
            <a:r>
              <a:rPr lang="en-US" altLang="ko-KR" sz="1800" kern="0" dirty="0"/>
              <a:t>as follows</a:t>
            </a:r>
            <a:r>
              <a:rPr lang="en-US" altLang="ko-KR" sz="1800" kern="0" dirty="0" smtClean="0"/>
              <a:t>.</a:t>
            </a: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913750"/>
              </p:ext>
            </p:extLst>
          </p:nvPr>
        </p:nvGraphicFramePr>
        <p:xfrm>
          <a:off x="838198" y="2380871"/>
          <a:ext cx="7772402" cy="4066094"/>
        </p:xfrm>
        <a:graphic>
          <a:graphicData uri="http://schemas.openxmlformats.org/drawingml/2006/table">
            <a:tbl>
              <a:tblPr/>
              <a:tblGrid>
                <a:gridCol w="668596"/>
                <a:gridCol w="668594"/>
                <a:gridCol w="1170038"/>
                <a:gridCol w="2590800"/>
                <a:gridCol w="1086465"/>
                <a:gridCol w="1587909"/>
              </a:tblGrid>
              <a:tr h="19854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 bits RU Allocation subfield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UL BW subfield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size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Index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526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(LU)</a:t>
                      </a:r>
                      <a:endParaRPr lang="ko-KR" sz="8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X1</a:t>
                      </a:r>
                      <a:endParaRPr lang="ko-KR" sz="8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X8-X2 </a:t>
                      </a:r>
                      <a: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of </a:t>
                      </a:r>
                      <a:b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</a:br>
                      <a: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RU Allocation subfield</a:t>
                      </a:r>
                      <a:endParaRPr lang="ko-KR" sz="8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3000">
                <a:tc rowSpan="25"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[X0 X1]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are used to indicate the location of channel that RU or MRU allocation applies.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5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0-8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to RU9,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9–17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RU10 to RU18,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18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--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RU19</a:t>
                      </a:r>
                      <a:r>
                        <a:rPr lang="en-US" sz="800" b="0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(It does not exist in 11be.)</a:t>
                      </a:r>
                      <a:endParaRPr lang="en-US" sz="800" b="0" i="0" u="sng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19–36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RU20 to RU37,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37–30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to 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41–44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 to RU8,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45–52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RU9 to RU16,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53, 54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RU106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and RU2,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55, 56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RU3 and 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57–60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 to RU8,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RU242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63,64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RU3 and 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RU484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67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RU996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68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2×996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4×RU996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70-72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RU52+RU26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MRU1 to MRU3,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73-75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MRU4 to MRU6,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76-81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MRU7 to MRU12,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82,83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RU106+RU26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MRU1 and MRU2,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84,85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MRU3 and MRU4,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86-89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MRU5 to MRU8,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90-93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RU484+RU242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MRU1 to MRU4,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427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 Design for RU996+RU484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kern="0" dirty="0" smtClean="0"/>
              <a:t>MRU combinations of RU996+RU484 are allowed within 160MHz channels. So, X1 is not used to indicate the channel.</a:t>
            </a:r>
          </a:p>
          <a:p>
            <a:r>
              <a:rPr lang="en-US" altLang="ko-KR" sz="1800" kern="0" dirty="0" smtClean="0"/>
              <a:t>[X8-X1]</a:t>
            </a:r>
            <a:r>
              <a:rPr lang="en-US" altLang="ko-KR" sz="1800" kern="0" dirty="0"/>
              <a:t> </a:t>
            </a:r>
            <a:r>
              <a:rPr lang="en-US" altLang="ko-KR" sz="1800" kern="0" dirty="0" smtClean="0"/>
              <a:t>is used to </a:t>
            </a:r>
            <a:r>
              <a:rPr lang="en-US" altLang="ko-KR" sz="1800" kern="0" dirty="0"/>
              <a:t>indicate </a:t>
            </a:r>
            <a:r>
              <a:rPr lang="en-US" altLang="ko-KR" sz="1800" kern="0" dirty="0" smtClean="0"/>
              <a:t>the </a:t>
            </a:r>
            <a:r>
              <a:rPr lang="en-US" altLang="ko-KR" sz="1800" kern="0" dirty="0"/>
              <a:t>defined indices </a:t>
            </a:r>
            <a:r>
              <a:rPr lang="en-US" altLang="ko-KR" sz="1800" kern="0" dirty="0" smtClean="0"/>
              <a:t>for MRU combinations of RU996+RU484 by informing the punctured RU484 as follows.</a:t>
            </a:r>
          </a:p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xmlns="" id="{32A2B084-646F-404B-906B-47854BD02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056" y="4724400"/>
            <a:ext cx="5957144" cy="1447800"/>
          </a:xfrm>
          <a:prstGeom prst="rect">
            <a:avLst/>
          </a:prstGeom>
        </p:spPr>
      </p:pic>
      <p:graphicFrame>
        <p:nvGraphicFramePr>
          <p:cNvPr id="10" name="내용 개체 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491195"/>
              </p:ext>
            </p:extLst>
          </p:nvPr>
        </p:nvGraphicFramePr>
        <p:xfrm>
          <a:off x="885824" y="2743200"/>
          <a:ext cx="7572376" cy="1611828"/>
        </p:xfrm>
        <a:graphic>
          <a:graphicData uri="http://schemas.openxmlformats.org/drawingml/2006/table">
            <a:tbl>
              <a:tblPr firstRow="1" firstCol="1" bandRow="1"/>
              <a:tblGrid>
                <a:gridCol w="1865816"/>
                <a:gridCol w="1222055"/>
                <a:gridCol w="1435179"/>
                <a:gridCol w="1016442"/>
                <a:gridCol w="1016442"/>
                <a:gridCol w="1016442"/>
              </a:tblGrid>
              <a:tr h="45720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9bits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RU </a:t>
                      </a:r>
                      <a:r>
                        <a:rPr lang="en-US" sz="1000" b="1" dirty="0">
                          <a:effectLst/>
                          <a:latin typeface="+mj-lt"/>
                          <a:ea typeface="맑은 고딕"/>
                          <a:cs typeface="굴림"/>
                        </a:rPr>
                        <a:t>Allocation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size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Location of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 punctured RU484 with 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(X1</a:t>
                      </a:r>
                      <a:r>
                        <a:rPr lang="en-US" altLang="ko-KR" sz="1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×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2) + (X8-X2) – 94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Index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(LU)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X1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X8-X2 </a:t>
                      </a: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of </a:t>
                      </a:r>
                      <a:b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</a:b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Allocation 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12457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[X0] is used to indicate the location of channel that RU or MRU allocation applies.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+mj-lt"/>
                          <a:ea typeface="바탕"/>
                          <a:cs typeface="Times New Roman"/>
                        </a:rPr>
                        <a:t>94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RU996+RU484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MRU1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4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+mj-lt"/>
                          <a:ea typeface="바탕"/>
                          <a:cs typeface="Times New Roman"/>
                        </a:rPr>
                        <a:t>95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MRU2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4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+mj-lt"/>
                          <a:ea typeface="바탕"/>
                          <a:cs typeface="Times New Roman"/>
                        </a:rPr>
                        <a:t>94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j-lt"/>
                          <a:ea typeface="바탕"/>
                          <a:cs typeface="굴림"/>
                        </a:rPr>
                        <a:t>2</a:t>
                      </a:r>
                      <a:endParaRPr lang="ko-KR" sz="100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MRU3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4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+mj-lt"/>
                          <a:ea typeface="바탕"/>
                          <a:cs typeface="Times New Roman"/>
                        </a:rPr>
                        <a:t>95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j-lt"/>
                          <a:ea typeface="바탕"/>
                          <a:cs typeface="굴림"/>
                        </a:rPr>
                        <a:t>3</a:t>
                      </a:r>
                      <a:endParaRPr lang="ko-KR" sz="100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MRU4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36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Design for RU996+RU484+RU242 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kern="0" dirty="0" smtClean="0"/>
              <a:t>MRU combinations of RU996+RU484+RU242 are allowed within 160MHz channels. So, X1 is not used to indicate the channel.</a:t>
            </a:r>
          </a:p>
          <a:p>
            <a:r>
              <a:rPr lang="en-US" altLang="ko-KR" sz="1800" kern="0" dirty="0" smtClean="0"/>
              <a:t>[X8-X1]</a:t>
            </a:r>
            <a:r>
              <a:rPr lang="en-US" altLang="ko-KR" sz="1800" kern="0" dirty="0"/>
              <a:t> </a:t>
            </a:r>
            <a:r>
              <a:rPr lang="en-US" altLang="ko-KR" sz="1800" kern="0" dirty="0" smtClean="0"/>
              <a:t>is used to </a:t>
            </a:r>
            <a:r>
              <a:rPr lang="en-US" altLang="ko-KR" sz="1800" kern="0" dirty="0"/>
              <a:t>indicate </a:t>
            </a:r>
            <a:r>
              <a:rPr lang="en-US" altLang="ko-KR" sz="1800" kern="0" dirty="0" smtClean="0"/>
              <a:t>the </a:t>
            </a:r>
            <a:r>
              <a:rPr lang="en-US" altLang="ko-KR" sz="1800" kern="0" dirty="0"/>
              <a:t>defined indices </a:t>
            </a:r>
            <a:r>
              <a:rPr lang="en-US" altLang="ko-KR" sz="1800" kern="0" dirty="0" smtClean="0"/>
              <a:t>for MRU combinations of RU996+RU484+RU242 by informing the punctured RU242 as follows.</a:t>
            </a:r>
          </a:p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graphicFrame>
        <p:nvGraphicFramePr>
          <p:cNvPr id="10" name="내용 개체 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529008"/>
              </p:ext>
            </p:extLst>
          </p:nvPr>
        </p:nvGraphicFramePr>
        <p:xfrm>
          <a:off x="885824" y="2743200"/>
          <a:ext cx="7572376" cy="1919472"/>
        </p:xfrm>
        <a:graphic>
          <a:graphicData uri="http://schemas.openxmlformats.org/drawingml/2006/table">
            <a:tbl>
              <a:tblPr firstRow="1" firstCol="1" bandRow="1"/>
              <a:tblGrid>
                <a:gridCol w="1865816"/>
                <a:gridCol w="1222055"/>
                <a:gridCol w="1435179"/>
                <a:gridCol w="1016442"/>
                <a:gridCol w="1016442"/>
                <a:gridCol w="1016442"/>
              </a:tblGrid>
              <a:tr h="311355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9bits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RU </a:t>
                      </a:r>
                      <a:r>
                        <a:rPr lang="en-US" sz="1000" b="1" dirty="0">
                          <a:effectLst/>
                          <a:latin typeface="+mj-lt"/>
                          <a:ea typeface="맑은 고딕"/>
                          <a:cs typeface="굴림"/>
                        </a:rPr>
                        <a:t>Allocation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size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Location of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 punctured RU242 with (X1</a:t>
                      </a:r>
                      <a:r>
                        <a:rPr lang="en-US" altLang="ko-KR" sz="1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×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2</a:t>
                      </a:r>
                      <a:r>
                        <a:rPr lang="en-US" altLang="ko-KR" sz="1000" b="1" kern="1200" baseline="30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2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) + (X8-X2) - 96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Index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75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(LU)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X1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X8-X2 </a:t>
                      </a: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of </a:t>
                      </a:r>
                      <a:b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</a:b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Allocation 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4684"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[X0] is used to indicate the location of channel that RU or MRU allocation applies.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96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RU996+RU484+RU242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97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MRU2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98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MRU3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99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96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4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97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5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MRU6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98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6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MRU7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99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7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MRU8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763" y="4724400"/>
            <a:ext cx="532447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12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Design for </a:t>
            </a:r>
            <a:r>
              <a:rPr lang="en-US" altLang="ko-KR" sz="2400" dirty="0"/>
              <a:t>2×RU996+RU484 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kern="0" dirty="0" smtClean="0"/>
              <a:t>MRU combinations </a:t>
            </a:r>
            <a:r>
              <a:rPr lang="en-US" altLang="ko-KR" sz="1800" kern="0" dirty="0"/>
              <a:t>of 2×RU996+RU484  </a:t>
            </a:r>
            <a:r>
              <a:rPr lang="en-US" altLang="ko-KR" sz="1800" kern="0" dirty="0" smtClean="0"/>
              <a:t>are allowed within 320MHz channels. So, 2bits of [X1 X0] are not used to indicate the channel.</a:t>
            </a:r>
          </a:p>
          <a:p>
            <a:r>
              <a:rPr lang="en-US" altLang="ko-KR" sz="1800" kern="0" dirty="0" smtClean="0"/>
              <a:t>[X8-X0] is used to </a:t>
            </a:r>
            <a:r>
              <a:rPr lang="en-US" altLang="ko-KR" sz="1800" kern="0" dirty="0"/>
              <a:t>indicate </a:t>
            </a:r>
            <a:r>
              <a:rPr lang="en-US" altLang="ko-KR" sz="1800" kern="0" dirty="0" smtClean="0"/>
              <a:t>the </a:t>
            </a:r>
            <a:r>
              <a:rPr lang="en-US" altLang="ko-KR" sz="1800" kern="0" dirty="0"/>
              <a:t>defined indices for MRU </a:t>
            </a:r>
            <a:r>
              <a:rPr lang="en-US" altLang="ko-KR" sz="1800" kern="0" dirty="0" smtClean="0"/>
              <a:t>combinations </a:t>
            </a:r>
            <a:r>
              <a:rPr lang="en-US" altLang="ko-KR" sz="1800" kern="0" dirty="0"/>
              <a:t>of 2×RU996+RU484 </a:t>
            </a:r>
            <a:r>
              <a:rPr lang="en-US" altLang="ko-KR" sz="1800" kern="0" dirty="0" smtClean="0"/>
              <a:t>by informing the punctured RU996 and RU484 as follows.</a:t>
            </a:r>
          </a:p>
          <a:p>
            <a:pPr lvl="1"/>
            <a:r>
              <a:rPr lang="en-US" altLang="ko-KR" sz="1600" kern="0" dirty="0" smtClean="0"/>
              <a:t>X0 is used to indicate of the location </a:t>
            </a:r>
            <a:r>
              <a:rPr lang="en-US" altLang="ko-KR" sz="1600" kern="0" dirty="0"/>
              <a:t>of punctured </a:t>
            </a:r>
            <a:r>
              <a:rPr lang="en-US" altLang="ko-KR" sz="1600" kern="0" dirty="0" smtClean="0"/>
              <a:t>RU996.</a:t>
            </a:r>
          </a:p>
          <a:p>
            <a:pPr lvl="1"/>
            <a:r>
              <a:rPr lang="en-US" altLang="ko-KR" sz="1600" kern="0" dirty="0" smtClean="0"/>
              <a:t>[X8-X1] are used to indicate of the </a:t>
            </a:r>
            <a:r>
              <a:rPr lang="en-US" altLang="ko-KR" sz="1600" kern="0" dirty="0"/>
              <a:t>punctured </a:t>
            </a:r>
            <a:r>
              <a:rPr lang="en-US" altLang="ko-KR" sz="1600" kern="0" dirty="0" smtClean="0"/>
              <a:t>RU484 in the certain 3×RU996.</a:t>
            </a:r>
          </a:p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graphicFrame>
        <p:nvGraphicFramePr>
          <p:cNvPr id="9" name="내용 개체 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1724733"/>
              </p:ext>
            </p:extLst>
          </p:nvPr>
        </p:nvGraphicFramePr>
        <p:xfrm>
          <a:off x="962024" y="3556164"/>
          <a:ext cx="7572376" cy="2760916"/>
        </p:xfrm>
        <a:graphic>
          <a:graphicData uri="http://schemas.openxmlformats.org/drawingml/2006/table">
            <a:tbl>
              <a:tblPr firstRow="1" firstCol="1" bandRow="1"/>
              <a:tblGrid>
                <a:gridCol w="1865816"/>
                <a:gridCol w="1222055"/>
                <a:gridCol w="1435179"/>
                <a:gridCol w="1016442"/>
                <a:gridCol w="1194684"/>
                <a:gridCol w="838200"/>
              </a:tblGrid>
              <a:tr h="37348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9bits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RU </a:t>
                      </a:r>
                      <a:r>
                        <a:rPr lang="en-US" sz="1000" b="1" dirty="0">
                          <a:effectLst/>
                          <a:latin typeface="+mj-lt"/>
                          <a:ea typeface="맑은 고딕"/>
                          <a:cs typeface="굴림"/>
                        </a:rPr>
                        <a:t>Allocation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size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Location of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 punctured RU484 with (X1</a:t>
                      </a:r>
                      <a:r>
                        <a:rPr lang="en-US" altLang="ko-KR" sz="1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×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2</a:t>
                      </a:r>
                      <a:r>
                        <a:rPr lang="en-US" sz="1000" b="1" baseline="3000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2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) + (X8-X2) – 100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Index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8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(LU)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X1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X8-X2 </a:t>
                      </a: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of </a:t>
                      </a:r>
                      <a:b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</a:b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Allocation 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800" dirty="0"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800" dirty="0"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MRU2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102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MRU3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103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MRU4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4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MRU6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MRU7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MRU8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102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2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MRU9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103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3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MRU10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Times New Roman"/>
                          <a:ea typeface="바탕"/>
                          <a:cs typeface="Times New Roman"/>
                        </a:rPr>
                        <a:t>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MRU11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MRU12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2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200" dirty="0" smtClean="0"/>
              <a:t>RU </a:t>
            </a:r>
            <a:r>
              <a:rPr lang="en-US" altLang="ko-KR" sz="2200" dirty="0"/>
              <a:t>Allocation </a:t>
            </a:r>
            <a:r>
              <a:rPr lang="en-US" altLang="ko-KR" sz="2200" dirty="0" smtClean="0"/>
              <a:t>Subfield Design for 2×RU996+RU484 (Cont’d) </a:t>
            </a:r>
            <a:endParaRPr lang="ko-KR" altLang="en-US" sz="22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pic>
        <p:nvPicPr>
          <p:cNvPr id="8" name="Picture 130">
            <a:extLst>
              <a:ext uri="{FF2B5EF4-FFF2-40B4-BE49-F238E27FC236}">
                <a16:creationId xmlns:a16="http://schemas.microsoft.com/office/drawing/2014/main" xmlns="" id="{78BC0DE3-E6AB-4C06-9C35-82CC37776A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569774"/>
            <a:ext cx="5504873" cy="460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27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11be task group has approved that 11be shall allow </a:t>
            </a:r>
            <a:r>
              <a:rPr lang="en-US" altLang="ko-KR" dirty="0" smtClean="0"/>
              <a:t>the following PHY features </a:t>
            </a:r>
            <a:r>
              <a:rPr lang="en-US" altLang="ko-KR" dirty="0"/>
              <a:t>[1</a:t>
            </a:r>
            <a:r>
              <a:rPr lang="en-US" altLang="ko-KR" dirty="0" smtClean="0"/>
              <a:t>].</a:t>
            </a:r>
          </a:p>
          <a:p>
            <a:pPr lvl="1"/>
            <a:r>
              <a:rPr lang="en-US" altLang="ko-KR" dirty="0"/>
              <a:t>320 MHz </a:t>
            </a:r>
            <a:r>
              <a:rPr lang="en-US" altLang="ko-KR" dirty="0" smtClean="0"/>
              <a:t>PPDU </a:t>
            </a:r>
          </a:p>
          <a:p>
            <a:pPr lvl="1"/>
            <a:r>
              <a:rPr lang="en-US" altLang="ko-KR" dirty="0" smtClean="0"/>
              <a:t>802.11be </a:t>
            </a:r>
            <a:r>
              <a:rPr lang="en-US" altLang="ko-KR" dirty="0"/>
              <a:t>shall allow more than one RUs to be assigned to a single </a:t>
            </a:r>
            <a:r>
              <a:rPr lang="en-US" altLang="ko-KR" dirty="0" smtClean="0"/>
              <a:t>STA.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Design </a:t>
            </a:r>
            <a:r>
              <a:rPr lang="en-US" altLang="ko-KR" dirty="0"/>
              <a:t>aspects regarding T</a:t>
            </a:r>
            <a:r>
              <a:rPr lang="en-US" altLang="ko-KR" dirty="0" smtClean="0"/>
              <a:t>rigger </a:t>
            </a:r>
            <a:r>
              <a:rPr lang="en-US" altLang="ko-KR" dirty="0"/>
              <a:t>frame to support </a:t>
            </a:r>
            <a:r>
              <a:rPr lang="en-US" altLang="ko-KR" dirty="0" smtClean="0"/>
              <a:t>these above features have </a:t>
            </a:r>
            <a:r>
              <a:rPr lang="en-US" altLang="ko-KR" dirty="0"/>
              <a:t>been discussed in several </a:t>
            </a:r>
            <a:r>
              <a:rPr lang="en-US" altLang="ko-KR" dirty="0" smtClean="0"/>
              <a:t>contributions [2][3].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[4], we proposed the 9-bit </a:t>
            </a:r>
            <a:r>
              <a:rPr lang="en-US" altLang="ko-KR" dirty="0"/>
              <a:t>RU Allocation subfield for </a:t>
            </a:r>
            <a:r>
              <a:rPr lang="en-US" altLang="ko-KR" dirty="0" smtClean="0"/>
              <a:t>EHT Trigger frame so </a:t>
            </a:r>
            <a:r>
              <a:rPr lang="en-US" altLang="ko-KR" dirty="0"/>
              <a:t>that RU allocation signaling for Trigger based UL MU transmissions can cover the supported bandwidths and </a:t>
            </a:r>
            <a:r>
              <a:rPr lang="en-US" altLang="ko-KR" dirty="0" smtClean="0"/>
              <a:t>MRU </a:t>
            </a:r>
            <a:r>
              <a:rPr lang="en-US" altLang="ko-KR" dirty="0"/>
              <a:t>combinations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9579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Design for 3×RU996 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kern="0" dirty="0" smtClean="0"/>
              <a:t>MRU combinations </a:t>
            </a:r>
            <a:r>
              <a:rPr lang="en-US" altLang="ko-KR" sz="1800" kern="0" dirty="0"/>
              <a:t>of </a:t>
            </a:r>
            <a:r>
              <a:rPr lang="en-US" altLang="ko-KR" sz="1800" kern="0" dirty="0" smtClean="0"/>
              <a:t>3×RU996 are allowed within 320MHz channels. So, 2bits of [X1 X0] are not used to indicate the channel.</a:t>
            </a:r>
          </a:p>
          <a:p>
            <a:r>
              <a:rPr lang="en-US" altLang="ko-KR" sz="1800" kern="0" dirty="0" smtClean="0"/>
              <a:t>[X8-X0] is used to </a:t>
            </a:r>
            <a:r>
              <a:rPr lang="en-US" altLang="ko-KR" sz="1800" kern="0" dirty="0"/>
              <a:t>indicate </a:t>
            </a:r>
            <a:r>
              <a:rPr lang="en-US" altLang="ko-KR" sz="1800" kern="0" dirty="0" smtClean="0"/>
              <a:t>the </a:t>
            </a:r>
            <a:r>
              <a:rPr lang="en-US" altLang="ko-KR" sz="1800" kern="0" dirty="0"/>
              <a:t>defined indices for MRU </a:t>
            </a:r>
            <a:r>
              <a:rPr lang="en-US" altLang="ko-KR" sz="1800" kern="0" dirty="0" smtClean="0"/>
              <a:t>combinations </a:t>
            </a:r>
            <a:r>
              <a:rPr lang="en-US" altLang="ko-KR" sz="1800" kern="0" dirty="0"/>
              <a:t>of </a:t>
            </a:r>
            <a:r>
              <a:rPr lang="en-US" altLang="ko-KR" sz="1800" kern="0" dirty="0" smtClean="0"/>
              <a:t>3×RU996 by informing the punctured RU996 as follows.</a:t>
            </a:r>
          </a:p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graphicFrame>
        <p:nvGraphicFramePr>
          <p:cNvPr id="9" name="내용 개체 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8190300"/>
              </p:ext>
            </p:extLst>
          </p:nvPr>
        </p:nvGraphicFramePr>
        <p:xfrm>
          <a:off x="962024" y="2895600"/>
          <a:ext cx="7572376" cy="1364080"/>
        </p:xfrm>
        <a:graphic>
          <a:graphicData uri="http://schemas.openxmlformats.org/drawingml/2006/table">
            <a:tbl>
              <a:tblPr firstRow="1" firstCol="1" bandRow="1"/>
              <a:tblGrid>
                <a:gridCol w="1865816"/>
                <a:gridCol w="1222055"/>
                <a:gridCol w="1435179"/>
                <a:gridCol w="1016442"/>
                <a:gridCol w="1016442"/>
                <a:gridCol w="1016442"/>
              </a:tblGrid>
              <a:tr h="37348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9bits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RU </a:t>
                      </a:r>
                      <a:r>
                        <a:rPr lang="en-US" sz="1000" b="1" dirty="0">
                          <a:effectLst/>
                          <a:latin typeface="+mj-lt"/>
                          <a:ea typeface="맑은 고딕"/>
                          <a:cs typeface="굴림"/>
                        </a:rPr>
                        <a:t>Allocation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size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Location of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 punctured RU996 with (X0</a:t>
                      </a:r>
                      <a:r>
                        <a:rPr lang="en-US" altLang="ko-KR" sz="1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×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2) + (X1)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+mj-lt"/>
                          <a:ea typeface="바탕"/>
                          <a:cs typeface="굴림"/>
                        </a:rPr>
                        <a:t>RU Index</a:t>
                      </a:r>
                      <a:endParaRPr lang="ko-KR" sz="100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8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(LU)</a:t>
                      </a:r>
                      <a:endParaRPr lang="ko-KR" altLang="ko-KR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X1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X8-X2 </a:t>
                      </a: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of </a:t>
                      </a:r>
                      <a:b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</a:b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Allocation 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900"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900"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MRU2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MRU3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Picture 2">
            <a:extLst>
              <a:ext uri="{FF2B5EF4-FFF2-40B4-BE49-F238E27FC236}">
                <a16:creationId xmlns:a16="http://schemas.microsoft.com/office/drawing/2014/main" xmlns="" id="{D54FA92D-3544-4DFB-953A-17255180E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4587184"/>
            <a:ext cx="7174209" cy="1531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81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Design for 3×RU996+RU484 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kern="0" dirty="0" smtClean="0"/>
              <a:t>MRU combinations </a:t>
            </a:r>
            <a:r>
              <a:rPr lang="en-US" altLang="ko-KR" sz="1800" kern="0" dirty="0"/>
              <a:t>of </a:t>
            </a:r>
            <a:r>
              <a:rPr lang="en-US" altLang="ko-KR" sz="1800" kern="0" dirty="0" smtClean="0"/>
              <a:t>3×RU996+RU484  are allowed within 320MHz channels. So, 2bits of [X1 X0] are not used to indicate the channel.</a:t>
            </a:r>
          </a:p>
          <a:p>
            <a:r>
              <a:rPr lang="en-US" altLang="ko-KR" sz="1800" kern="0" dirty="0" smtClean="0"/>
              <a:t>[X8-X0] is used to </a:t>
            </a:r>
            <a:r>
              <a:rPr lang="en-US" altLang="ko-KR" sz="1800" kern="0" dirty="0"/>
              <a:t>indicate </a:t>
            </a:r>
            <a:r>
              <a:rPr lang="en-US" altLang="ko-KR" sz="1800" kern="0" dirty="0" smtClean="0"/>
              <a:t>the </a:t>
            </a:r>
            <a:r>
              <a:rPr lang="en-US" altLang="ko-KR" sz="1800" kern="0" dirty="0"/>
              <a:t>defined indices for MRU </a:t>
            </a:r>
            <a:r>
              <a:rPr lang="en-US" altLang="ko-KR" sz="1800" kern="0" dirty="0" smtClean="0"/>
              <a:t>combinations </a:t>
            </a:r>
            <a:r>
              <a:rPr lang="en-US" altLang="ko-KR" sz="1800" kern="0" dirty="0"/>
              <a:t>of </a:t>
            </a:r>
            <a:r>
              <a:rPr lang="en-US" altLang="ko-KR" sz="1800" kern="0" dirty="0" smtClean="0"/>
              <a:t>3×RU996+RU484 by informing the punctured RU484 as follows.</a:t>
            </a:r>
          </a:p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graphicFrame>
        <p:nvGraphicFramePr>
          <p:cNvPr id="9" name="내용 개체 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5774924"/>
              </p:ext>
            </p:extLst>
          </p:nvPr>
        </p:nvGraphicFramePr>
        <p:xfrm>
          <a:off x="962024" y="2819400"/>
          <a:ext cx="7572376" cy="2302824"/>
        </p:xfrm>
        <a:graphic>
          <a:graphicData uri="http://schemas.openxmlformats.org/drawingml/2006/table">
            <a:tbl>
              <a:tblPr firstRow="1" firstCol="1" bandRow="1"/>
              <a:tblGrid>
                <a:gridCol w="1865816"/>
                <a:gridCol w="1222055"/>
                <a:gridCol w="1435179"/>
                <a:gridCol w="1016442"/>
                <a:gridCol w="1016442"/>
                <a:gridCol w="1016442"/>
              </a:tblGrid>
              <a:tr h="37348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9bits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RU </a:t>
                      </a:r>
                      <a:r>
                        <a:rPr lang="en-US" sz="1000" b="1" dirty="0">
                          <a:effectLst/>
                          <a:latin typeface="+mj-lt"/>
                          <a:ea typeface="맑은 고딕"/>
                          <a:cs typeface="굴림"/>
                        </a:rPr>
                        <a:t>Allocation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size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Location of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 punctured RU484 with (X0</a:t>
                      </a:r>
                      <a:r>
                        <a:rPr lang="en-US" altLang="ko-KR" sz="1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×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2</a:t>
                      </a:r>
                      <a:r>
                        <a:rPr lang="en-US" sz="1000" b="1" baseline="3000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2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) + </a:t>
                      </a:r>
                      <a:r>
                        <a:rPr lang="en-US" altLang="ko-KR" sz="1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(X1×2</a:t>
                      </a:r>
                      <a:r>
                        <a:rPr lang="en-US" altLang="ko-KR" sz="1000" b="1" kern="1200" baseline="30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1</a:t>
                      </a:r>
                      <a:r>
                        <a:rPr lang="en-US" altLang="ko-KR" sz="1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) +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(X8-X2) – 105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+mj-lt"/>
                          <a:ea typeface="바탕"/>
                          <a:cs typeface="굴림"/>
                        </a:rPr>
                        <a:t>RU Index</a:t>
                      </a:r>
                      <a:endParaRPr lang="ko-KR" sz="100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8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(LU)</a:t>
                      </a:r>
                      <a:endParaRPr lang="ko-KR" altLang="ko-KR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X1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X8-X2 </a:t>
                      </a: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of </a:t>
                      </a:r>
                      <a:b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</a:b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Allocation 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800" dirty="0" smtClean="0"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800" dirty="0"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Times New Roman"/>
                          <a:ea typeface="바탕"/>
                          <a:cs typeface="Times New Roman"/>
                        </a:rPr>
                        <a:t>106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MRU2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MRU3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106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MRU4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4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MRU5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Times New Roman"/>
                          <a:ea typeface="바탕"/>
                          <a:cs typeface="Times New Roman"/>
                        </a:rPr>
                        <a:t>106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5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MRU6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6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MRU7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106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7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MRU8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4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200" dirty="0" smtClean="0"/>
              <a:t>RU </a:t>
            </a:r>
            <a:r>
              <a:rPr lang="en-US" altLang="ko-KR" sz="2200" dirty="0"/>
              <a:t>Allocation </a:t>
            </a:r>
            <a:r>
              <a:rPr lang="en-US" altLang="ko-KR" sz="2200" dirty="0" smtClean="0"/>
              <a:t>Subfield Design for 3×RU996+RU484 (Cont’d) </a:t>
            </a:r>
            <a:endParaRPr lang="ko-KR" altLang="en-US" sz="22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xmlns="" id="{A178DE0C-DBA7-450F-AAC4-E1F9FCEFF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676400"/>
            <a:ext cx="6629400" cy="450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31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Table for EHT Trigger frame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Based on the previous logics, the </a:t>
            </a:r>
            <a:r>
              <a:rPr lang="en-US" altLang="ko-KR" sz="1600" dirty="0"/>
              <a:t>mapping of </a:t>
            </a:r>
            <a:r>
              <a:rPr lang="en-US" altLang="ko-KR" sz="1600" dirty="0" smtClean="0"/>
              <a:t>X8–X0 </a:t>
            </a:r>
            <a:r>
              <a:rPr lang="en-US" altLang="ko-KR" sz="1600" dirty="0"/>
              <a:t>of the RU Allocation subfield </a:t>
            </a:r>
            <a:r>
              <a:rPr lang="en-US" altLang="ko-KR" sz="1600" dirty="0" smtClean="0"/>
              <a:t>for EHT Trigger frame is defined as follows.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288285"/>
              </p:ext>
            </p:extLst>
          </p:nvPr>
        </p:nvGraphicFramePr>
        <p:xfrm>
          <a:off x="838198" y="2133600"/>
          <a:ext cx="7772402" cy="4066094"/>
        </p:xfrm>
        <a:graphic>
          <a:graphicData uri="http://schemas.openxmlformats.org/drawingml/2006/table">
            <a:tbl>
              <a:tblPr/>
              <a:tblGrid>
                <a:gridCol w="668596"/>
                <a:gridCol w="668594"/>
                <a:gridCol w="1170038"/>
                <a:gridCol w="2590800"/>
                <a:gridCol w="1086465"/>
                <a:gridCol w="1587909"/>
              </a:tblGrid>
              <a:tr h="19854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 bits RU Allocation subfield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UL BW subfield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size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Index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526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(LU)</a:t>
                      </a:r>
                      <a:endParaRPr lang="ko-KR" sz="8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X1</a:t>
                      </a:r>
                      <a:endParaRPr lang="ko-KR" sz="8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X8-X2 </a:t>
                      </a:r>
                      <a: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of </a:t>
                      </a:r>
                      <a:b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</a:br>
                      <a: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RU Allocation subfield</a:t>
                      </a:r>
                      <a:endParaRPr lang="ko-KR" sz="8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3000">
                <a:tc rowSpan="25"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[X0 X1]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are used to indicate the location of channel that RU or MRU allocation applies.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5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0-8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to RU9,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9–17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RU10 to RU18,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18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--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RU19</a:t>
                      </a:r>
                      <a:r>
                        <a:rPr lang="en-US" sz="800" b="0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(It does not exist in 11be.)</a:t>
                      </a:r>
                      <a:endParaRPr lang="en-US" sz="800" b="0" i="0" u="sng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19–36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RU20 to RU37,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37–30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to 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41–44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 to RU8,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45–52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RU9 to RU16,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53, 54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RU106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and RU2,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55, 56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RU3 and 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57–60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 to RU8,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RU242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63,64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RU3 and 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RU484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67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RU996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68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2×996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4×RU996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70-72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RU52+RU26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MRU1 to MRU3,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73-75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MRU4 to MRU6,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76-81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MRU7 to MRU12,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82,83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RU106+RU26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MRU1 and MRU2,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84,85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MRU3 and MRU4,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86-89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MRU5 to MRU8,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90-93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RU484+RU242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MRU1 to MRU4,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365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200" dirty="0" smtClean="0"/>
              <a:t>RU </a:t>
            </a:r>
            <a:r>
              <a:rPr lang="en-US" altLang="ko-KR" sz="2200" dirty="0"/>
              <a:t>Allocation </a:t>
            </a:r>
            <a:r>
              <a:rPr lang="en-US" altLang="ko-KR" sz="2200" dirty="0" smtClean="0"/>
              <a:t>Subfield Table for EHT </a:t>
            </a:r>
            <a:r>
              <a:rPr lang="en-US" altLang="ko-KR" sz="2200" dirty="0"/>
              <a:t>Trigger frame </a:t>
            </a:r>
            <a:r>
              <a:rPr lang="en-US" altLang="ko-KR" sz="2200" dirty="0" smtClean="0"/>
              <a:t> (Cont’d)</a:t>
            </a:r>
            <a:endParaRPr lang="ko-KR" altLang="en-US" sz="22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309806"/>
              </p:ext>
            </p:extLst>
          </p:nvPr>
        </p:nvGraphicFramePr>
        <p:xfrm>
          <a:off x="838200" y="1371600"/>
          <a:ext cx="7620001" cy="5063453"/>
        </p:xfrm>
        <a:graphic>
          <a:graphicData uri="http://schemas.openxmlformats.org/drawingml/2006/table">
            <a:tbl>
              <a:tblPr/>
              <a:tblGrid>
                <a:gridCol w="752299"/>
                <a:gridCol w="989867"/>
                <a:gridCol w="2035169"/>
                <a:gridCol w="2037148"/>
                <a:gridCol w="902759"/>
                <a:gridCol w="902759"/>
              </a:tblGrid>
              <a:tr h="24470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 bits RU Allocation subfield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UL BW subfield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size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Index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62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X0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X1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X8-X2 of </a:t>
                      </a:r>
                      <a:b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27000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[X0] is used to indicate the location of channel that RU or MRU allocation applies.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 MHz, 320 MHz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 MHz, 320 MHz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RU996+RU484+RU242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97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98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97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98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MRU7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MRU8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320 MHz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MRU7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MRU8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MRU9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320 MHz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320 MHz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MRU7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MRU8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35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contribution, we proposed </a:t>
            </a:r>
            <a:r>
              <a:rPr lang="en-US" altLang="ko-KR" dirty="0"/>
              <a:t>the </a:t>
            </a:r>
            <a:r>
              <a:rPr lang="en-US" altLang="ko-KR" dirty="0" smtClean="0"/>
              <a:t>modified 9-bit </a:t>
            </a:r>
            <a:r>
              <a:rPr lang="en-US" altLang="ko-KR" dirty="0"/>
              <a:t>RU Allocation subfield for Trigger </a:t>
            </a:r>
            <a:r>
              <a:rPr lang="en-US" altLang="ko-KR" dirty="0" smtClean="0"/>
              <a:t>frame to indicate </a:t>
            </a:r>
            <a:r>
              <a:rPr lang="en-US" altLang="ko-KR" dirty="0"/>
              <a:t>the supported bandwidths and </a:t>
            </a:r>
            <a:r>
              <a:rPr lang="en-US" altLang="ko-KR" dirty="0" smtClean="0"/>
              <a:t>MRU combinations in </a:t>
            </a:r>
            <a:r>
              <a:rPr lang="en-US" altLang="ko-KR" dirty="0"/>
              <a:t>EHT by changing the mapping rule only for MRU of 2×RU996+RU484 from RU Allocation subfield table in </a:t>
            </a:r>
            <a:r>
              <a:rPr lang="en-US" altLang="ko-KR" dirty="0" smtClean="0"/>
              <a:t>[5].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774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R2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Updated SP2 to support the indices </a:t>
            </a:r>
            <a:r>
              <a:rPr lang="en-US" altLang="ko-KR" dirty="0"/>
              <a:t>for small-size MRUs in an OFDMA 80MHz, 160MHz, and 320HMz </a:t>
            </a:r>
            <a:r>
              <a:rPr lang="en-US" altLang="ko-KR" dirty="0" smtClean="0"/>
              <a:t>EHT PPDU.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690727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the following </a:t>
            </a:r>
            <a:r>
              <a:rPr lang="en-US" altLang="ko-KR" dirty="0" smtClean="0"/>
              <a:t>26-tone RU </a:t>
            </a:r>
            <a:r>
              <a:rPr lang="en-US" altLang="ko-KR" dirty="0"/>
              <a:t>indices </a:t>
            </a:r>
            <a:r>
              <a:rPr lang="en-US" altLang="ko-KR" dirty="0" smtClean="0"/>
              <a:t>for </a:t>
            </a:r>
            <a:r>
              <a:rPr lang="en-US" altLang="ko-KR" dirty="0"/>
              <a:t>an </a:t>
            </a:r>
            <a:r>
              <a:rPr lang="en-US" altLang="ko-KR" dirty="0" smtClean="0"/>
              <a:t>80MHz, 160MHz, and 320HMz </a:t>
            </a:r>
            <a:r>
              <a:rPr lang="en-US" altLang="ko-KR" dirty="0"/>
              <a:t>EHT </a:t>
            </a:r>
            <a:r>
              <a:rPr lang="en-US" altLang="ko-KR" dirty="0" smtClean="0"/>
              <a:t>PPDU </a:t>
            </a:r>
            <a:r>
              <a:rPr lang="en-US" altLang="ko-KR" dirty="0"/>
              <a:t>in both DL and UL 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sz="1600" dirty="0" smtClean="0"/>
              <a:t>26-tone </a:t>
            </a:r>
            <a:r>
              <a:rPr lang="en-US" altLang="ko-KR" sz="1600" dirty="0"/>
              <a:t>RU indices </a:t>
            </a:r>
            <a:r>
              <a:rPr lang="en-US" altLang="ko-KR" sz="1600" dirty="0" smtClean="0"/>
              <a:t>for </a:t>
            </a:r>
            <a:r>
              <a:rPr lang="en-US" altLang="ko-KR" sz="1600" dirty="0"/>
              <a:t>an </a:t>
            </a:r>
            <a:r>
              <a:rPr lang="en-US" altLang="ko-KR" sz="1600" dirty="0" smtClean="0"/>
              <a:t>80MHz EHT PPDU </a:t>
            </a:r>
            <a:r>
              <a:rPr lang="en-US" altLang="ko-KR" sz="1600" dirty="0"/>
              <a:t>in both DL and UL </a:t>
            </a:r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2"/>
            <a:r>
              <a:rPr lang="en-US" altLang="ko-KR" sz="1200" dirty="0"/>
              <a:t>RU1-RU18 for lower 40MHz and RU20-RU37 in upper 40MHz </a:t>
            </a:r>
            <a:endParaRPr lang="en-US" altLang="ko-KR" sz="1200" dirty="0" smtClean="0"/>
          </a:p>
          <a:p>
            <a:pPr lvl="2"/>
            <a:r>
              <a:rPr lang="en-US" altLang="ko-KR" sz="1200" dirty="0" smtClean="0"/>
              <a:t>There </a:t>
            </a:r>
            <a:r>
              <a:rPr lang="en-US" altLang="ko-KR" sz="1200" dirty="0"/>
              <a:t>is the index of RU19 for 26-tone DC </a:t>
            </a:r>
            <a:r>
              <a:rPr lang="en-US" altLang="ko-KR" sz="1200" dirty="0" smtClean="0"/>
              <a:t>RU. </a:t>
            </a:r>
            <a:r>
              <a:rPr lang="en-US" altLang="ko-KR" sz="1200" dirty="0"/>
              <a:t>But it does not exist in 11be</a:t>
            </a:r>
            <a:r>
              <a:rPr lang="en-US" altLang="ko-KR" sz="1200" dirty="0" smtClean="0"/>
              <a:t>.</a:t>
            </a:r>
          </a:p>
          <a:p>
            <a:pPr lvl="1"/>
            <a:r>
              <a:rPr lang="en-US" altLang="ko-KR" sz="1400" dirty="0"/>
              <a:t>26-tone RU indices in both DL and UL for </a:t>
            </a:r>
            <a:r>
              <a:rPr lang="en-US" altLang="ko-KR" sz="1400" dirty="0" smtClean="0"/>
              <a:t>a 160MHz </a:t>
            </a:r>
            <a:r>
              <a:rPr lang="en-US" altLang="ko-KR" sz="1400" dirty="0"/>
              <a:t>and 320HMz EHT </a:t>
            </a:r>
            <a:r>
              <a:rPr lang="en-US" altLang="ko-KR" sz="1400" dirty="0" smtClean="0"/>
              <a:t>PPDU are defined based on 26-tone </a:t>
            </a:r>
            <a:r>
              <a:rPr lang="en-US" altLang="ko-KR" sz="1400" dirty="0"/>
              <a:t>RU indices </a:t>
            </a:r>
            <a:r>
              <a:rPr lang="en-US" altLang="ko-KR" sz="1400" dirty="0" smtClean="0"/>
              <a:t>for </a:t>
            </a:r>
            <a:r>
              <a:rPr lang="en-US" altLang="ko-KR" sz="1400" dirty="0"/>
              <a:t>an 80MHz EHT </a:t>
            </a:r>
            <a:r>
              <a:rPr lang="en-US" altLang="ko-KR" sz="1400" dirty="0" smtClean="0"/>
              <a:t>PPDU above </a:t>
            </a:r>
            <a:r>
              <a:rPr lang="en-US" altLang="ko-KR" sz="1400" dirty="0"/>
              <a:t>in both DL and </a:t>
            </a:r>
            <a:r>
              <a:rPr lang="en-US" altLang="ko-KR" sz="1400" dirty="0" smtClean="0"/>
              <a:t>UL</a:t>
            </a:r>
            <a:r>
              <a:rPr lang="en-US" altLang="ko-KR" sz="1400" dirty="0"/>
              <a:t>. </a:t>
            </a:r>
            <a:r>
              <a:rPr lang="en-US" altLang="ko-KR" sz="1400" dirty="0" smtClean="0"/>
              <a:t>(Please, refer to the Word document for the detailed </a:t>
            </a:r>
            <a:r>
              <a:rPr lang="en-US" altLang="ko-KR" sz="1400" dirty="0"/>
              <a:t>26-tone RU indices in both DL and UL for a 160MHz and 320HMz EHT </a:t>
            </a:r>
            <a:r>
              <a:rPr lang="en-US" altLang="ko-KR" sz="1400" dirty="0" smtClean="0"/>
              <a:t>PPDU)</a:t>
            </a:r>
            <a:endParaRPr lang="en-US" altLang="ko-KR" sz="1400" dirty="0"/>
          </a:p>
          <a:p>
            <a:pPr lvl="1"/>
            <a:endParaRPr lang="en-US" altLang="ko-KR" dirty="0"/>
          </a:p>
          <a:p>
            <a:endParaRPr lang="en-US" altLang="ko-KR" sz="2200" dirty="0"/>
          </a:p>
          <a:p>
            <a:pPr lvl="1"/>
            <a:endParaRPr lang="en-US" altLang="ko-KR" sz="2000" dirty="0" smtClean="0"/>
          </a:p>
          <a:p>
            <a:pPr lvl="1"/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513084"/>
              </p:ext>
            </p:extLst>
          </p:nvPr>
        </p:nvGraphicFramePr>
        <p:xfrm>
          <a:off x="1371599" y="2590800"/>
          <a:ext cx="7239001" cy="2209804"/>
        </p:xfrm>
        <a:graphic>
          <a:graphicData uri="http://schemas.openxmlformats.org/drawingml/2006/table">
            <a:tbl>
              <a:tblPr/>
              <a:tblGrid>
                <a:gridCol w="1706431"/>
                <a:gridCol w="1106514"/>
                <a:gridCol w="1106514"/>
                <a:gridCol w="1106514"/>
                <a:gridCol w="1106514"/>
                <a:gridCol w="1106514"/>
              </a:tblGrid>
              <a:tr h="166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type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index and subcarrier range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547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[–499: –474]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[–473: –448]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[–445: –420]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[–419: –394]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5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[–392: –367]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[–365: –340]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[–339: –314]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8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[–311: –286]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9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[–285: –260]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10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[–252: –227]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11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[–226: –201]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12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[–198: –173]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13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[–172: –147]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[–145: –120]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15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[–118: –93]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[–92: –67]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[–64: –39]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18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[–38: –13]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 19</a:t>
                      </a:r>
                      <a:br>
                        <a:rPr lang="en-US" altLang="ko-KR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altLang="ko-KR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[Not defined]</a:t>
                      </a:r>
                      <a:r>
                        <a:rPr lang="ko-KR" alt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[13: 38]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[39: 64]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[67: 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[93: 118]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[120: 145]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[147: 172]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[173: 198]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[201: 226]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[227: 252]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[260: 285]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[286: 311]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[314: 339]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[340: 365]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[367: 392]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[394: 419]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[420: 445]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[448: 473]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[474: 499]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개체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2131969"/>
              </p:ext>
            </p:extLst>
          </p:nvPr>
        </p:nvGraphicFramePr>
        <p:xfrm>
          <a:off x="8077200" y="56388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86" name="Document" showAsIcon="1" r:id="rId3" imgW="914400" imgH="771480" progId="Word.Document.12">
                  <p:embed/>
                </p:oleObj>
              </mc:Choice>
              <mc:Fallback>
                <p:oleObj name="Document" showAsIcon="1" r:id="rId3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77200" y="56388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125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/>
              <a:t>Do you support that the TGbe SFD shall include the following </a:t>
            </a:r>
            <a:r>
              <a:rPr lang="en-US" altLang="ko-KR" sz="2200" dirty="0" smtClean="0"/>
              <a:t>table?</a:t>
            </a:r>
            <a:endParaRPr lang="en-US" altLang="ko-KR" sz="2200" dirty="0"/>
          </a:p>
          <a:p>
            <a:pPr lvl="1"/>
            <a:r>
              <a:rPr lang="en-US" altLang="ko-KR" dirty="0"/>
              <a:t>Indices </a:t>
            </a:r>
            <a:r>
              <a:rPr lang="en-US" altLang="ko-KR" sz="2000" dirty="0" smtClean="0"/>
              <a:t>for </a:t>
            </a:r>
            <a:r>
              <a:rPr lang="en-US" altLang="ko-KR" sz="2000" dirty="0"/>
              <a:t>small-size MRUs in an OFDMA 80MHz, 160MHz, and 320HMz EHT </a:t>
            </a:r>
            <a:r>
              <a:rPr lang="en-US" altLang="ko-KR" sz="2000" dirty="0" smtClean="0"/>
              <a:t>PPDU described in Word </a:t>
            </a:r>
            <a:r>
              <a:rPr lang="en-US" altLang="ko-KR" sz="2000" dirty="0"/>
              <a:t>document </a:t>
            </a:r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302746"/>
              </p:ext>
            </p:extLst>
          </p:nvPr>
        </p:nvGraphicFramePr>
        <p:xfrm>
          <a:off x="4114800" y="3043238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5" name="문서" showAsIcon="1" r:id="rId3" imgW="914400" imgH="771480" progId="Word.Document.12">
                  <p:embed/>
                </p:oleObj>
              </mc:Choice>
              <mc:Fallback>
                <p:oleObj name="문서" showAsIcon="1" r:id="rId3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4800" y="3043238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651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/>
              <a:t>Do you support </a:t>
            </a:r>
            <a:r>
              <a:rPr lang="en-US" altLang="ko-KR" sz="2200" dirty="0" smtClean="0"/>
              <a:t>the EHT Trigger </a:t>
            </a:r>
            <a:r>
              <a:rPr lang="en-US" altLang="ko-KR" sz="2200" dirty="0"/>
              <a:t>Frame RU Allocation </a:t>
            </a:r>
            <a:r>
              <a:rPr lang="en-US" altLang="ko-KR" sz="2200" dirty="0" smtClean="0"/>
              <a:t>subfield </a:t>
            </a:r>
            <a:r>
              <a:rPr lang="en-US" altLang="ko-KR" sz="2200" dirty="0"/>
              <a:t>t</a:t>
            </a:r>
            <a:r>
              <a:rPr lang="en-US" altLang="ko-KR" sz="2200" dirty="0" smtClean="0"/>
              <a:t>able </a:t>
            </a:r>
            <a:r>
              <a:rPr lang="en-US" altLang="ko-KR" sz="2200" dirty="0"/>
              <a:t>design </a:t>
            </a:r>
            <a:r>
              <a:rPr lang="en-US" altLang="ko-KR" sz="2200" dirty="0" smtClean="0"/>
              <a:t>described in slide 19-20 </a:t>
            </a:r>
            <a:r>
              <a:rPr lang="en-US" altLang="ko-KR" sz="2200" dirty="0"/>
              <a:t>of </a:t>
            </a:r>
            <a:r>
              <a:rPr lang="en-US" altLang="ko-KR" sz="2200" dirty="0" smtClean="0"/>
              <a:t>20/1845r2?</a:t>
            </a:r>
            <a:endParaRPr lang="en-US" altLang="ko-KR" sz="2200" dirty="0"/>
          </a:p>
          <a:p>
            <a:endParaRPr lang="en-US" altLang="ko-KR" sz="2200" dirty="0"/>
          </a:p>
          <a:p>
            <a:pPr lvl="1"/>
            <a:endParaRPr lang="en-US" altLang="ko-KR" sz="2000" dirty="0" smtClean="0"/>
          </a:p>
          <a:p>
            <a:pPr lvl="1"/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0000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648200"/>
          </a:xfrm>
        </p:spPr>
        <p:txBody>
          <a:bodyPr/>
          <a:lstStyle/>
          <a:p>
            <a:r>
              <a:rPr lang="en-US" altLang="ko-KR" dirty="0" smtClean="0"/>
              <a:t>In [5], </a:t>
            </a:r>
            <a:r>
              <a:rPr lang="en-US" altLang="ko-KR" dirty="0"/>
              <a:t>9-bit RU Allocation </a:t>
            </a:r>
            <a:r>
              <a:rPr lang="en-US" altLang="ko-KR" dirty="0" smtClean="0"/>
              <a:t>subfield considering 11ax backward compatibility </a:t>
            </a:r>
            <a:r>
              <a:rPr lang="en-US" altLang="ko-KR" dirty="0"/>
              <a:t>for EHT Trigger </a:t>
            </a:r>
            <a:r>
              <a:rPr lang="en-US" altLang="ko-KR" dirty="0" smtClean="0"/>
              <a:t>frame was proposed.</a:t>
            </a:r>
          </a:p>
          <a:p>
            <a:pPr lvl="1"/>
            <a:r>
              <a:rPr lang="en-US" altLang="ko-KR" dirty="0" smtClean="0"/>
              <a:t>For all cases excepting 2×RU996+RU484, </a:t>
            </a:r>
            <a:r>
              <a:rPr lang="en-US" altLang="ko-KR" dirty="0"/>
              <a:t>MRU index </a:t>
            </a:r>
            <a:r>
              <a:rPr lang="en-US" altLang="ko-KR" dirty="0" smtClean="0"/>
              <a:t>can be indicated by MSB, second MSB, and remaining 7 bits. In case </a:t>
            </a:r>
            <a:r>
              <a:rPr lang="en-US" altLang="ko-KR" dirty="0"/>
              <a:t>of </a:t>
            </a:r>
            <a:r>
              <a:rPr lang="en-US" altLang="ko-KR" dirty="0" smtClean="0"/>
              <a:t>2×RU996+RU484</a:t>
            </a:r>
            <a:r>
              <a:rPr lang="en-US" altLang="ko-KR" dirty="0"/>
              <a:t>, </a:t>
            </a:r>
            <a:r>
              <a:rPr lang="en-US" altLang="ko-KR" dirty="0" smtClean="0"/>
              <a:t>MSB and second MSB provide the location of punctured RU484 while the remaining 7 bits indicate whether lower 240MHz or upper 240MHz.  </a:t>
            </a:r>
            <a:endParaRPr lang="en-US" altLang="ko-KR" dirty="0"/>
          </a:p>
          <a:p>
            <a:pPr lvl="1"/>
            <a:r>
              <a:rPr lang="en-US" altLang="ko-KR" dirty="0" smtClean="0"/>
              <a:t>So, the mapping rule </a:t>
            </a:r>
            <a:r>
              <a:rPr lang="en-US" altLang="ko-KR" dirty="0"/>
              <a:t>for MRU of </a:t>
            </a:r>
            <a:r>
              <a:rPr lang="en-US" altLang="ko-KR" dirty="0" smtClean="0"/>
              <a:t>2×RU996+RU484 is </a:t>
            </a:r>
            <a:r>
              <a:rPr lang="en-US" altLang="ko-KR" dirty="0"/>
              <a:t>not consistent with </a:t>
            </a:r>
            <a:r>
              <a:rPr lang="en-US" altLang="ko-KR" dirty="0" smtClean="0"/>
              <a:t>the mapping rules for the others.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Therefore, </a:t>
            </a:r>
            <a:r>
              <a:rPr lang="en-US" altLang="ko-KR" dirty="0"/>
              <a:t>i</a:t>
            </a:r>
            <a:r>
              <a:rPr lang="en-US" altLang="ko-KR" dirty="0" smtClean="0"/>
              <a:t>n this contribution, we address modified 9-bit 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 for Trigger frame by changing the mapping </a:t>
            </a:r>
            <a:r>
              <a:rPr lang="en-US" altLang="ko-KR" dirty="0"/>
              <a:t>rule only </a:t>
            </a:r>
            <a:r>
              <a:rPr lang="en-US" altLang="ko-KR" dirty="0" smtClean="0"/>
              <a:t>for MRU </a:t>
            </a:r>
            <a:r>
              <a:rPr lang="en-US" altLang="ko-KR" dirty="0"/>
              <a:t>of </a:t>
            </a:r>
            <a:r>
              <a:rPr lang="en-US" altLang="ko-KR" dirty="0" smtClean="0"/>
              <a:t>2×RU996+RU484 from RU Allocation subfield table in [5].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5001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2209800"/>
            <a:ext cx="7772400" cy="1362075"/>
          </a:xfrm>
        </p:spPr>
        <p:txBody>
          <a:bodyPr/>
          <a:lstStyle/>
          <a:p>
            <a:pPr algn="r"/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3332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Table 27-7 in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11ax: Data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and pilot Subcarrier Indices for RUs in an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20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PPDU and in a Non-OFDMA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20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PPDU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81200"/>
            <a:ext cx="6400800" cy="3001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831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Table 27-8 in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11ax: Data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and pilot Subcarrier Indices for RUs in an 4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PPDU and in a Non-OFDMA 4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PPDU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pSp>
        <p:nvGrpSpPr>
          <p:cNvPr id="3" name="그룹 2"/>
          <p:cNvGrpSpPr/>
          <p:nvPr/>
        </p:nvGrpSpPr>
        <p:grpSpPr>
          <a:xfrm>
            <a:off x="1524000" y="1651001"/>
            <a:ext cx="6096000" cy="4063999"/>
            <a:chOff x="1517650" y="1651001"/>
            <a:chExt cx="6096000" cy="4063999"/>
          </a:xfrm>
        </p:grpSpPr>
        <p:pic>
          <p:nvPicPr>
            <p:cNvPr id="1843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1651001"/>
              <a:ext cx="6084000" cy="37148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3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17650" y="5308600"/>
              <a:ext cx="6096000" cy="406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0569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772400" cy="685800"/>
          </a:xfrm>
        </p:spPr>
        <p:txBody>
          <a:bodyPr/>
          <a:lstStyle/>
          <a:p>
            <a:pPr lvl="1"/>
            <a:r>
              <a:rPr lang="en-US" altLang="ko-KR" sz="2000" dirty="0" smtClean="0"/>
              <a:t>Table 36.5-Data </a:t>
            </a:r>
            <a:r>
              <a:rPr lang="en-US" altLang="ko-KR" sz="2000" dirty="0"/>
              <a:t>and pilot subcarrier indices for RUs in an 80 MHz EHT </a:t>
            </a:r>
            <a:r>
              <a:rPr lang="en-US" altLang="ko-KR" sz="2000" dirty="0" smtClean="0"/>
              <a:t>PPDU (11be D0.1)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06" y="1447800"/>
            <a:ext cx="8703194" cy="485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427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6482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[1] 802.11-20/0566r23, </a:t>
            </a:r>
            <a:r>
              <a:rPr lang="en-US" altLang="ko-KR" b="0" dirty="0"/>
              <a:t>Specification Framework for TGbe</a:t>
            </a:r>
            <a:r>
              <a:rPr lang="en-US" altLang="ko-KR" b="0" dirty="0" smtClean="0"/>
              <a:t>.</a:t>
            </a:r>
          </a:p>
          <a:p>
            <a:pPr marL="0" indent="0">
              <a:buNone/>
            </a:pPr>
            <a:r>
              <a:rPr lang="en-US" altLang="ko-KR" b="0" dirty="0" smtClean="0"/>
              <a:t>[2]</a:t>
            </a:r>
            <a:r>
              <a:rPr lang="en-US" altLang="ko-KR" b="0" dirty="0"/>
              <a:t> </a:t>
            </a:r>
            <a:r>
              <a:rPr lang="en-US" altLang="ko-KR" b="0" dirty="0" smtClean="0"/>
              <a:t>802.11-20/0416r0, </a:t>
            </a:r>
            <a:r>
              <a:rPr lang="it-IT" altLang="ko-KR" b="0" dirty="0"/>
              <a:t>Multi-RU Indication in Trigger </a:t>
            </a:r>
            <a:r>
              <a:rPr lang="it-IT" altLang="ko-KR" b="0" dirty="0" smtClean="0"/>
              <a:t>Frame.</a:t>
            </a:r>
            <a:endParaRPr lang="en-US" altLang="ko-KR" b="0" dirty="0" smtClean="0"/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3] </a:t>
            </a:r>
            <a:r>
              <a:rPr lang="en-US" altLang="ko-KR" b="0" dirty="0" smtClean="0"/>
              <a:t>802.11-20/0413r1, </a:t>
            </a:r>
            <a:r>
              <a:rPr lang="en-US" altLang="ko-KR" b="0" dirty="0"/>
              <a:t>Discussion on EHT Trigger based UL </a:t>
            </a:r>
            <a:r>
              <a:rPr lang="en-US" altLang="ko-KR" b="0" dirty="0" smtClean="0"/>
              <a:t>MU</a:t>
            </a:r>
          </a:p>
          <a:p>
            <a:pPr marL="0" indent="0">
              <a:buNone/>
            </a:pPr>
            <a:r>
              <a:rPr lang="en-US" altLang="ko-KR" b="0" dirty="0"/>
              <a:t>[4] </a:t>
            </a:r>
            <a:r>
              <a:rPr lang="en-US" altLang="ko-KR" b="0" dirty="0" smtClean="0"/>
              <a:t>802.11-20/0828r6, RU </a:t>
            </a:r>
            <a:r>
              <a:rPr lang="en-US" altLang="ko-KR" b="0" dirty="0"/>
              <a:t>Allocation Subfield Design for EHT Trigger </a:t>
            </a:r>
            <a:r>
              <a:rPr lang="en-US" altLang="ko-KR" b="0" dirty="0" smtClean="0"/>
              <a:t>Frame</a:t>
            </a:r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5</a:t>
            </a:r>
            <a:r>
              <a:rPr lang="en-US" altLang="ko-KR" b="0" dirty="0" smtClean="0"/>
              <a:t>] 802.11-20/1703r1</a:t>
            </a:r>
            <a:r>
              <a:rPr lang="en-US" altLang="ko-KR" b="0" dirty="0"/>
              <a:t>, IEEE 802.11ax Backward Compatible Trigger </a:t>
            </a:r>
            <a:r>
              <a:rPr lang="en-US" altLang="ko-KR" b="0" dirty="0" smtClean="0"/>
              <a:t>Frame RU </a:t>
            </a:r>
            <a:r>
              <a:rPr lang="en-US" altLang="ko-KR" b="0" dirty="0"/>
              <a:t>Allocation </a:t>
            </a:r>
            <a:r>
              <a:rPr lang="en-US" altLang="ko-KR" b="0" dirty="0" smtClean="0"/>
              <a:t>Table</a:t>
            </a:r>
            <a:endParaRPr lang="en-US" altLang="ko-KR" b="0" dirty="0"/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6</a:t>
            </a:r>
            <a:r>
              <a:rPr lang="en-US" altLang="ko-KR" b="0" dirty="0" smtClean="0"/>
              <a:t>] 802.11-20/1429r1</a:t>
            </a:r>
            <a:r>
              <a:rPr lang="en-US" altLang="ko-KR" b="0" dirty="0"/>
              <a:t>, Enhanced Trigger Frame for EHT </a:t>
            </a:r>
            <a:r>
              <a:rPr lang="en-US" altLang="ko-KR" b="0" dirty="0" smtClean="0"/>
              <a:t>Support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271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EHT Trigger Frame Format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In </a:t>
            </a:r>
            <a:r>
              <a:rPr lang="en-US" altLang="ko-KR" sz="1600" dirty="0" smtClean="0"/>
              <a:t>11ax, a Trigger </a:t>
            </a:r>
            <a:r>
              <a:rPr lang="en-US" altLang="ko-KR" sz="1600" dirty="0"/>
              <a:t>frame allocates resources for and solicits one or more HE TB PPDU transmissions. </a:t>
            </a:r>
            <a:r>
              <a:rPr lang="en-US" altLang="ko-KR" sz="1600" dirty="0" smtClean="0"/>
              <a:t>The Trigger frame also carries other information required by the responding STA to send an HE TB </a:t>
            </a:r>
            <a:r>
              <a:rPr lang="en-US" altLang="ko-KR" sz="1600" dirty="0"/>
              <a:t>PPDU. </a:t>
            </a:r>
            <a:endParaRPr lang="en-US" altLang="ko-KR" sz="1600" dirty="0" smtClean="0"/>
          </a:p>
          <a:p>
            <a:pPr lvl="1"/>
            <a:r>
              <a:rPr lang="en-US" altLang="ko-KR" sz="1400" dirty="0" smtClean="0"/>
              <a:t>Trigger frame </a:t>
            </a:r>
            <a:r>
              <a:rPr lang="en-US" altLang="ko-KR" sz="1400" dirty="0"/>
              <a:t>f</a:t>
            </a:r>
            <a:r>
              <a:rPr lang="en-US" altLang="ko-KR" sz="1400" dirty="0" smtClean="0"/>
              <a:t>ormat in 11ax</a:t>
            </a:r>
            <a:endParaRPr lang="en-US" altLang="ko-KR" sz="1400" dirty="0"/>
          </a:p>
          <a:p>
            <a:endParaRPr lang="en-US" altLang="ko-KR" sz="1600" dirty="0" smtClean="0"/>
          </a:p>
          <a:p>
            <a:endParaRPr lang="en-US" altLang="ko-KR" sz="1050" dirty="0" smtClean="0"/>
          </a:p>
          <a:p>
            <a:endParaRPr lang="en-US" altLang="ko-KR" sz="1050" dirty="0"/>
          </a:p>
          <a:p>
            <a:r>
              <a:rPr lang="en-US" altLang="ko-KR" sz="1600" dirty="0" smtClean="0"/>
              <a:t>EHT Trigger frame can be designed by modifying an existing HE Trigger frame in order to allocate RU or </a:t>
            </a:r>
            <a:r>
              <a:rPr lang="en-US" altLang="ko-KR" sz="1600" dirty="0"/>
              <a:t>M</a:t>
            </a:r>
            <a:r>
              <a:rPr lang="en-US" altLang="ko-KR" sz="1600" dirty="0" smtClean="0"/>
              <a:t>RU to STAs for </a:t>
            </a:r>
            <a:r>
              <a:rPr lang="en-US" altLang="ko-KR" sz="1600" dirty="0"/>
              <a:t>UL MU transmissions </a:t>
            </a:r>
            <a:r>
              <a:rPr lang="en-US" altLang="ko-KR" sz="1600" dirty="0" smtClean="0"/>
              <a:t>in </a:t>
            </a:r>
            <a:r>
              <a:rPr lang="en-US" altLang="ko-KR" sz="1800" dirty="0" smtClean="0"/>
              <a:t>EHT.</a:t>
            </a:r>
          </a:p>
          <a:p>
            <a:pPr lvl="1"/>
            <a:r>
              <a:rPr lang="en-US" altLang="ko-KR" sz="1400" dirty="0" smtClean="0"/>
              <a:t>E.g., UL </a:t>
            </a:r>
            <a:r>
              <a:rPr lang="en-US" altLang="ko-KR" sz="1400" dirty="0"/>
              <a:t>BW in Common </a:t>
            </a:r>
            <a:r>
              <a:rPr lang="en-US" altLang="ko-KR" sz="1400" dirty="0" smtClean="0"/>
              <a:t>Info is expanded to support BW of 320MHz</a:t>
            </a:r>
            <a:r>
              <a:rPr lang="en-US" altLang="ko-KR" sz="1400" dirty="0"/>
              <a:t>. (2 bits </a:t>
            </a:r>
            <a:r>
              <a:rPr lang="en-US" altLang="ko-KR" sz="1400" dirty="0" smtClean="0"/>
              <a:t>=&gt; </a:t>
            </a:r>
            <a:r>
              <a:rPr lang="en-US" altLang="ko-KR" sz="1400" dirty="0"/>
              <a:t>3 </a:t>
            </a:r>
            <a:r>
              <a:rPr lang="en-US" altLang="ko-KR" sz="1400" dirty="0" smtClean="0"/>
              <a:t>bits)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r>
              <a:rPr lang="en-US" altLang="ko-KR" sz="1400" dirty="0"/>
              <a:t>E.g., </a:t>
            </a:r>
            <a:r>
              <a:rPr lang="en-US" altLang="ko-KR" sz="1400" dirty="0" smtClean="0"/>
              <a:t>RU Allocation subfield </a:t>
            </a:r>
            <a:r>
              <a:rPr lang="en-US" altLang="ko-KR" sz="1400" dirty="0"/>
              <a:t>in </a:t>
            </a:r>
            <a:r>
              <a:rPr lang="en-US" altLang="ko-KR" sz="1400" dirty="0" smtClean="0"/>
              <a:t>User Info field </a:t>
            </a:r>
            <a:r>
              <a:rPr lang="en-US" altLang="ko-KR" sz="1400" dirty="0"/>
              <a:t>is expanded </a:t>
            </a:r>
            <a:r>
              <a:rPr lang="en-US" altLang="ko-KR" sz="1400" dirty="0" smtClean="0"/>
              <a:t>to indicate MRU assignment.</a:t>
            </a:r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We focus on RU Allocation subfield design to enable </a:t>
            </a:r>
            <a:r>
              <a:rPr lang="en-US" altLang="ko-KR" sz="1600" dirty="0"/>
              <a:t>trigger based UL MU in 11be </a:t>
            </a:r>
            <a:r>
              <a:rPr lang="en-US" altLang="ko-KR" sz="1600" dirty="0" smtClean="0"/>
              <a:t>to </a:t>
            </a:r>
            <a:r>
              <a:rPr lang="en-US" altLang="ko-KR" sz="1600" dirty="0"/>
              <a:t>support BW of </a:t>
            </a:r>
            <a:r>
              <a:rPr lang="en-US" altLang="ko-KR" sz="1600" dirty="0" smtClean="0"/>
              <a:t>320MHz </a:t>
            </a:r>
            <a:r>
              <a:rPr lang="en-US" altLang="ko-KR" sz="1600" dirty="0"/>
              <a:t>and M</a:t>
            </a:r>
            <a:r>
              <a:rPr lang="en-US" altLang="ko-KR" sz="1600" dirty="0" smtClean="0"/>
              <a:t>RU aggregation.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470675"/>
              </p:ext>
            </p:extLst>
          </p:nvPr>
        </p:nvGraphicFramePr>
        <p:xfrm>
          <a:off x="1600200" y="2590800"/>
          <a:ext cx="60960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Control 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Duration 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TA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Common</a:t>
                      </a:r>
                    </a:p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Info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User Info</a:t>
                      </a:r>
                    </a:p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List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Padding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FCS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038600"/>
            <a:ext cx="5686425" cy="678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093147"/>
            <a:ext cx="5766274" cy="621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직사각형 9"/>
          <p:cNvSpPr/>
          <p:nvPr/>
        </p:nvSpPr>
        <p:spPr bwMode="auto">
          <a:xfrm>
            <a:off x="4555192" y="4238249"/>
            <a:ext cx="583951" cy="452283"/>
          </a:xfrm>
          <a:prstGeom prst="rect">
            <a:avLst/>
          </a:prstGeom>
          <a:solidFill>
            <a:srgbClr val="FFC000">
              <a:alpha val="20000"/>
            </a:srgbClr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2510467" y="5257800"/>
            <a:ext cx="652516" cy="426071"/>
          </a:xfrm>
          <a:prstGeom prst="rect">
            <a:avLst/>
          </a:prstGeom>
          <a:solidFill>
            <a:srgbClr val="FFC000">
              <a:alpha val="20000"/>
            </a:srgbClr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01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Structure of RU Allocation subfield for Each STA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Existing 8-bit </a:t>
            </a:r>
            <a:r>
              <a:rPr lang="en-US" altLang="ko-KR" dirty="0"/>
              <a:t>RU Allocation subfield in </a:t>
            </a:r>
            <a:r>
              <a:rPr lang="en-US" altLang="ko-KR" dirty="0" smtClean="0"/>
              <a:t>User info field in </a:t>
            </a:r>
            <a:r>
              <a:rPr lang="en-US" altLang="ko-KR" dirty="0"/>
              <a:t>T</a:t>
            </a:r>
            <a:r>
              <a:rPr lang="en-US" altLang="ko-KR" dirty="0" smtClean="0"/>
              <a:t>rigger frame does not </a:t>
            </a:r>
            <a:r>
              <a:rPr lang="en-US" altLang="ko-KR" dirty="0"/>
              <a:t>allow indicating BW of </a:t>
            </a:r>
            <a:r>
              <a:rPr lang="en-US" altLang="ko-KR" dirty="0" smtClean="0"/>
              <a:t>320MHz and multiple RU or MRU </a:t>
            </a:r>
            <a:r>
              <a:rPr lang="en-US" altLang="ko-KR" dirty="0"/>
              <a:t>allocation information.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To </a:t>
            </a:r>
            <a:r>
              <a:rPr lang="en-US" altLang="ko-KR" dirty="0"/>
              <a:t>support the </a:t>
            </a:r>
            <a:r>
              <a:rPr lang="en-US" altLang="ko-KR" dirty="0" smtClean="0"/>
              <a:t>larger bandwidths and MRU combinations, </a:t>
            </a:r>
            <a:r>
              <a:rPr lang="en-US" altLang="ko-KR" dirty="0"/>
              <a:t>we </a:t>
            </a:r>
            <a:r>
              <a:rPr lang="en-US" altLang="ko-KR" dirty="0" smtClean="0"/>
              <a:t>can consider the </a:t>
            </a:r>
            <a:r>
              <a:rPr lang="en-US" altLang="ko-KR" dirty="0"/>
              <a:t>extended </a:t>
            </a:r>
            <a:r>
              <a:rPr lang="en-US" altLang="ko-KR" dirty="0" smtClean="0"/>
              <a:t>9-bit 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2 bits of [X1 </a:t>
            </a:r>
            <a:r>
              <a:rPr lang="en-US" altLang="ko-KR" dirty="0"/>
              <a:t>X0</a:t>
            </a:r>
            <a:r>
              <a:rPr lang="en-US" altLang="ko-KR" dirty="0" smtClean="0"/>
              <a:t>]: Used to </a:t>
            </a:r>
            <a:r>
              <a:rPr lang="en-US" altLang="ko-KR" dirty="0"/>
              <a:t>indicate the location of channel that RU allocation applies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7 </a:t>
            </a:r>
            <a:r>
              <a:rPr lang="en-US" altLang="ko-KR" dirty="0"/>
              <a:t>bits of [</a:t>
            </a:r>
            <a:r>
              <a:rPr lang="en-US" altLang="ko-KR" dirty="0" smtClean="0"/>
              <a:t>X8 - </a:t>
            </a:r>
            <a:r>
              <a:rPr lang="en-US" altLang="ko-KR" dirty="0"/>
              <a:t>X2</a:t>
            </a:r>
            <a:r>
              <a:rPr lang="en-US" altLang="ko-KR" dirty="0" smtClean="0"/>
              <a:t>]: Used </a:t>
            </a:r>
            <a:r>
              <a:rPr lang="en-US" altLang="ko-KR" dirty="0"/>
              <a:t>to indicate RU or M</a:t>
            </a:r>
            <a:r>
              <a:rPr lang="en-US" altLang="ko-KR" dirty="0" smtClean="0"/>
              <a:t>RU </a:t>
            </a:r>
            <a:r>
              <a:rPr lang="en-US" altLang="ko-KR" dirty="0"/>
              <a:t>assignment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68918"/>
              </p:ext>
            </p:extLst>
          </p:nvPr>
        </p:nvGraphicFramePr>
        <p:xfrm>
          <a:off x="2700967" y="3977640"/>
          <a:ext cx="3429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9819"/>
                <a:gridCol w="669181"/>
              </a:tblGrid>
              <a:tr h="307867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직사각형 7"/>
          <p:cNvSpPr/>
          <p:nvPr/>
        </p:nvSpPr>
        <p:spPr>
          <a:xfrm>
            <a:off x="2734934" y="3645129"/>
            <a:ext cx="33696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b="1" dirty="0" smtClean="0"/>
              <a:t>RU Allocation subfield for EHT</a:t>
            </a:r>
            <a:endParaRPr lang="ko-KR" altLang="en-US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700967" y="3994664"/>
            <a:ext cx="36236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X8     X7      X6     X5      X4      X3      X2    X1    X0  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192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</a:t>
            </a:r>
            <a:r>
              <a:rPr lang="en-US" altLang="ko-KR" dirty="0" smtClean="0"/>
              <a:t>Allocation Subfield </a:t>
            </a:r>
            <a:r>
              <a:rPr lang="en-US" altLang="ko-KR" dirty="0"/>
              <a:t>for </a:t>
            </a:r>
            <a:r>
              <a:rPr lang="en-US" altLang="ko-KR" dirty="0" smtClean="0"/>
              <a:t>320 </a:t>
            </a:r>
            <a:r>
              <a:rPr lang="en-US" altLang="ko-KR" dirty="0"/>
              <a:t>MHz BW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8382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600" kern="0" dirty="0" smtClean="0"/>
              <a:t>In 11ax, one bit (B0) in the RU Allocation subfield in Trigger frame is used to indicate the Primary 80MHz or Secondary 80MHz channel.</a:t>
            </a:r>
          </a:p>
          <a:p>
            <a:r>
              <a:rPr lang="en-US" altLang="ko-KR" sz="1600" kern="0" dirty="0" smtClean="0"/>
              <a:t>To cover the supported bandwidth of 320 MHz in EHT, it is preferred to use two bits, [X1 X0], to </a:t>
            </a:r>
            <a:r>
              <a:rPr lang="en-US" altLang="ko-KR" sz="1600" kern="0" dirty="0"/>
              <a:t>indicate the </a:t>
            </a:r>
            <a:r>
              <a:rPr lang="en-US" altLang="ko-KR" sz="1600" kern="0" dirty="0" smtClean="0"/>
              <a:t>location </a:t>
            </a:r>
            <a:r>
              <a:rPr lang="en-US" altLang="ko-KR" sz="1600" kern="0" dirty="0"/>
              <a:t>of </a:t>
            </a:r>
            <a:r>
              <a:rPr lang="en-US" altLang="ko-KR" sz="1600" kern="0" dirty="0" smtClean="0"/>
              <a:t>channel that RU or MRU allocation applies</a:t>
            </a:r>
            <a:r>
              <a:rPr lang="en-US" altLang="ko-KR" sz="1600" kern="0" dirty="0"/>
              <a:t> </a:t>
            </a:r>
            <a:r>
              <a:rPr lang="en-US" altLang="ko-KR" sz="1600" kern="0" dirty="0" smtClean="0"/>
              <a:t>as follows.</a:t>
            </a:r>
          </a:p>
          <a:p>
            <a:endParaRPr lang="en-US" altLang="ko-KR" sz="1600" kern="0" dirty="0" smtClean="0"/>
          </a:p>
          <a:p>
            <a:endParaRPr lang="en-US" altLang="ko-KR" sz="1600" kern="0" dirty="0" smtClean="0"/>
          </a:p>
          <a:p>
            <a:endParaRPr lang="en-US" altLang="ko-KR" sz="1600" kern="0" dirty="0" smtClean="0"/>
          </a:p>
          <a:p>
            <a:endParaRPr lang="en-US" altLang="ko-KR" sz="1600" kern="0" dirty="0"/>
          </a:p>
          <a:p>
            <a:endParaRPr lang="en-US" altLang="ko-KR" sz="1600" kern="0" dirty="0" smtClean="0"/>
          </a:p>
          <a:p>
            <a:endParaRPr lang="en-US" altLang="ko-KR" sz="1600" kern="0" dirty="0"/>
          </a:p>
          <a:p>
            <a:r>
              <a:rPr lang="en-US" altLang="ko-KR" sz="1600" kern="0" dirty="0" smtClean="0"/>
              <a:t>Example</a:t>
            </a:r>
          </a:p>
          <a:p>
            <a:endParaRPr lang="en-US" altLang="ko-KR" sz="1200" kern="0" dirty="0"/>
          </a:p>
          <a:p>
            <a:endParaRPr lang="en-US" altLang="ko-KR" sz="1600" kern="0" dirty="0"/>
          </a:p>
          <a:p>
            <a:endParaRPr lang="en-US" altLang="ko-KR" sz="1800" kern="0" dirty="0" smtClean="0"/>
          </a:p>
          <a:p>
            <a:endParaRPr lang="en-US" altLang="ko-KR" sz="1800" kern="0" dirty="0" smtClean="0"/>
          </a:p>
          <a:p>
            <a:endParaRPr lang="ko-KR" altLang="en-US" sz="1800" kern="0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232154"/>
              </p:ext>
            </p:extLst>
          </p:nvPr>
        </p:nvGraphicFramePr>
        <p:xfrm>
          <a:off x="1447800" y="5173130"/>
          <a:ext cx="6781799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295"/>
                <a:gridCol w="1172981"/>
                <a:gridCol w="1217747"/>
                <a:gridCol w="1186117"/>
                <a:gridCol w="1325659"/>
              </a:tblGrid>
              <a:tr h="152400">
                <a:tc rowSpan="3"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</a:rPr>
                        <a:t>[X1 X0]</a:t>
                      </a:r>
                      <a:endParaRPr lang="ko-KR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</a:rPr>
                        <a:t>Lower 160MHz</a:t>
                      </a:r>
                      <a:endParaRPr lang="ko-KR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</a:rPr>
                        <a:t>Upper 160MHz</a:t>
                      </a:r>
                      <a:endParaRPr lang="ko-KR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</a:rPr>
                        <a:t>Lower 80MHz</a:t>
                      </a:r>
                      <a:endParaRPr lang="ko-KR" altLang="en-US" sz="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</a:rPr>
                        <a:t>Upper 80MHz</a:t>
                      </a:r>
                      <a:endParaRPr lang="ko-KR" altLang="en-US" sz="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</a:rPr>
                        <a:t>Lower 80MHz</a:t>
                      </a:r>
                      <a:endParaRPr lang="ko-KR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/>
                        <a:t>Upper 80MHz</a:t>
                      </a:r>
                      <a:endParaRPr lang="ko-KR" altLang="en-US" sz="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kern="0" dirty="0" smtClean="0"/>
                        <a:t>160MHz</a:t>
                      </a:r>
                      <a:endParaRPr lang="ko-KR" altLang="en-US" sz="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[0 x]</a:t>
                      </a:r>
                      <a:endParaRPr lang="ko-KR" alt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[1 x]</a:t>
                      </a: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0" dirty="0" smtClean="0"/>
                        <a:t> 320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[0 0]</a:t>
                      </a: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[1 0]</a:t>
                      </a: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[0 1]</a:t>
                      </a: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[1 1]</a:t>
                      </a: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내용 개체 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3685555"/>
              </p:ext>
            </p:extLst>
          </p:nvPr>
        </p:nvGraphicFramePr>
        <p:xfrm>
          <a:off x="1066800" y="3030808"/>
          <a:ext cx="7772400" cy="1464992"/>
        </p:xfrm>
        <a:graphic>
          <a:graphicData uri="http://schemas.openxmlformats.org/drawingml/2006/table">
            <a:tbl>
              <a:tblPr/>
              <a:tblGrid>
                <a:gridCol w="381000"/>
                <a:gridCol w="7391400"/>
              </a:tblGrid>
              <a:tr h="5527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X0 (LU)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UL BW subfield indicates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320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MHz, X0 of the RU Allocation subfield is set to 0 to indicate that the RU allocation applies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 the lower 160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MHz channel and set to 1 to indicate that the RU allocation applies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 the upper 160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MHz channel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(Lower/Upper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160 MHz channel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22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X1</a:t>
                      </a: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UL BW subfield indicates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320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MHz, X1 of the RU Allocation subfield is set to 0 to indicate that the RU allocation applies to the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lower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 MHz channel in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 MHz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 indicated by X0 of the RU Allocation subfield and set to 1 to indicate that the RU allocation applies to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upper 80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MHz channel in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 MHz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 indicated by X0 of the RU Allocation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subfield.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the UL BW subfield indicates 160 MHz, X1 of the RU Allocation subfield is set to 0 to indicate that the RU allocation applies to the lower 80 MHz channel and set to 1 to indicate that the RU allocation applies to the upper 80 MHz channel.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89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26-tone RU Indices in Both DL and UL for 11be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In 802.11be D0.1, indices of RU1 to </a:t>
            </a:r>
            <a:r>
              <a:rPr lang="en-US" altLang="ko-KR" sz="1600" dirty="0" smtClean="0"/>
              <a:t>RU36 </a:t>
            </a:r>
            <a:r>
              <a:rPr lang="en-US" altLang="ko-KR" sz="1600" dirty="0"/>
              <a:t>for 26-tone RUs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defined </a:t>
            </a:r>
            <a:r>
              <a:rPr lang="en-US" altLang="ko-KR" sz="1600" dirty="0" smtClean="0"/>
              <a:t>in </a:t>
            </a:r>
            <a:r>
              <a:rPr lang="en-US" altLang="ko-KR" sz="1600" dirty="0"/>
              <a:t>an 80MHz EHT PPDU. </a:t>
            </a:r>
            <a:r>
              <a:rPr lang="en-US" altLang="ko-KR" sz="1600" dirty="0" smtClean="0"/>
              <a:t>This is not consistent with 11ax.</a:t>
            </a:r>
            <a:endParaRPr lang="en-US" altLang="ko-KR" sz="1600" dirty="0"/>
          </a:p>
          <a:p>
            <a:r>
              <a:rPr lang="en-US" altLang="ko-KR" sz="1600" dirty="0" smtClean="0"/>
              <a:t>In [5], they proposed to define the 26-tone RU indices in UL for an 80MHz EHT PPDU </a:t>
            </a:r>
            <a:r>
              <a:rPr lang="en-US" altLang="ko-KR" sz="1600" dirty="0"/>
              <a:t>as follows for the consistency with 11ax, </a:t>
            </a:r>
            <a:endParaRPr lang="en-US" altLang="ko-KR" sz="1600" dirty="0" smtClean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400" dirty="0" smtClean="0"/>
          </a:p>
          <a:p>
            <a:endParaRPr lang="en-US" altLang="ko-KR" sz="1400" dirty="0"/>
          </a:p>
          <a:p>
            <a:endParaRPr lang="en-US" altLang="ko-KR" sz="200" dirty="0" smtClean="0"/>
          </a:p>
          <a:p>
            <a:endParaRPr lang="en-US" altLang="ko-KR" sz="2400" dirty="0" smtClean="0"/>
          </a:p>
          <a:p>
            <a:endParaRPr lang="en-US" altLang="ko-KR" sz="900" dirty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RU1-RU18 </a:t>
            </a:r>
            <a:r>
              <a:rPr lang="en-US" altLang="ko-KR" sz="1400" dirty="0"/>
              <a:t>for lower 40MHz and </a:t>
            </a:r>
            <a:r>
              <a:rPr lang="en-US" altLang="ko-KR" sz="1400" dirty="0" smtClean="0"/>
              <a:t>RU20-RU37 </a:t>
            </a:r>
            <a:r>
              <a:rPr lang="en-US" altLang="ko-KR" sz="1400" dirty="0"/>
              <a:t>in upper </a:t>
            </a:r>
            <a:r>
              <a:rPr lang="en-US" altLang="ko-KR" sz="1400" dirty="0" smtClean="0"/>
              <a:t>40MHz </a:t>
            </a:r>
          </a:p>
          <a:p>
            <a:pPr lvl="1"/>
            <a:r>
              <a:rPr lang="en-US" altLang="ko-KR" sz="1400" dirty="0" smtClean="0"/>
              <a:t>There is the index of </a:t>
            </a:r>
            <a:r>
              <a:rPr lang="en-US" altLang="ko-KR" sz="1400" dirty="0"/>
              <a:t>RU19 for </a:t>
            </a:r>
            <a:r>
              <a:rPr lang="en-US" altLang="ko-KR" sz="1400" dirty="0" smtClean="0"/>
              <a:t>26-tone DC RU </a:t>
            </a:r>
            <a:r>
              <a:rPr lang="en-US" altLang="ko-KR" sz="1400" dirty="0"/>
              <a:t>(RU19 is the DC RU </a:t>
            </a:r>
            <a:r>
              <a:rPr lang="en-US" altLang="ko-KR" sz="1400" dirty="0" smtClean="0"/>
              <a:t>in HE OFDMA 80MHz). </a:t>
            </a:r>
            <a:r>
              <a:rPr lang="en-US" altLang="ko-KR" sz="1400" dirty="0"/>
              <a:t>B</a:t>
            </a:r>
            <a:r>
              <a:rPr lang="en-US" altLang="ko-KR" sz="1400" dirty="0" smtClean="0"/>
              <a:t>ut </a:t>
            </a:r>
            <a:r>
              <a:rPr lang="en-US" altLang="ko-KR" sz="1400" dirty="0"/>
              <a:t>it does not </a:t>
            </a:r>
            <a:r>
              <a:rPr lang="en-US" altLang="ko-KR" sz="1400" dirty="0" smtClean="0"/>
              <a:t>exist in 11be.</a:t>
            </a:r>
          </a:p>
          <a:p>
            <a:r>
              <a:rPr lang="en-US" altLang="ko-KR" sz="1600" u="sng" dirty="0" smtClean="0"/>
              <a:t>For </a:t>
            </a:r>
            <a:r>
              <a:rPr lang="en-US" altLang="ko-KR" sz="1600" u="sng" dirty="0"/>
              <a:t>the consistency in DL and </a:t>
            </a:r>
            <a:r>
              <a:rPr lang="en-US" altLang="ko-KR" sz="1600" u="sng" dirty="0" smtClean="0"/>
              <a:t>UL, we propose to apply this modified 26-tone RU indices in both DL and UL.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pic>
        <p:nvPicPr>
          <p:cNvPr id="7" name="Picture 3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67" y="3073404"/>
            <a:ext cx="8119533" cy="162560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09135" y="2794001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>
                <a:solidFill>
                  <a:srgbClr val="FF0000"/>
                </a:solidFill>
              </a:rPr>
              <a:t>RU1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cxnSp>
        <p:nvCxnSpPr>
          <p:cNvPr id="12" name="직선 화살표 연결선 11"/>
          <p:cNvCxnSpPr/>
          <p:nvPr/>
        </p:nvCxnSpPr>
        <p:spPr bwMode="auto">
          <a:xfrm flipH="1">
            <a:off x="1348318" y="2951721"/>
            <a:ext cx="1" cy="1809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4478867" y="2794000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>
                <a:solidFill>
                  <a:srgbClr val="FF0000"/>
                </a:solidFill>
              </a:rPr>
              <a:t>RU18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cxnSp>
        <p:nvCxnSpPr>
          <p:cNvPr id="14" name="직선 화살표 연결선 13"/>
          <p:cNvCxnSpPr/>
          <p:nvPr/>
        </p:nvCxnSpPr>
        <p:spPr bwMode="auto">
          <a:xfrm flipH="1">
            <a:off x="4718050" y="2951720"/>
            <a:ext cx="1" cy="1809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5257800" y="2793999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>
                <a:solidFill>
                  <a:srgbClr val="FF0000"/>
                </a:solidFill>
              </a:rPr>
              <a:t>RU20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cxnSp>
        <p:nvCxnSpPr>
          <p:cNvPr id="16" name="직선 화살표 연결선 15"/>
          <p:cNvCxnSpPr/>
          <p:nvPr/>
        </p:nvCxnSpPr>
        <p:spPr bwMode="auto">
          <a:xfrm flipH="1">
            <a:off x="5496983" y="2951719"/>
            <a:ext cx="1" cy="1809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8297333" y="2761701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>
                <a:solidFill>
                  <a:srgbClr val="FF0000"/>
                </a:solidFill>
              </a:rPr>
              <a:t>RU37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cxnSp>
        <p:nvCxnSpPr>
          <p:cNvPr id="18" name="직선 화살표 연결선 17"/>
          <p:cNvCxnSpPr/>
          <p:nvPr/>
        </p:nvCxnSpPr>
        <p:spPr bwMode="auto">
          <a:xfrm flipH="1">
            <a:off x="8536516" y="2919421"/>
            <a:ext cx="1" cy="1809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868332" y="2793995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>
                <a:solidFill>
                  <a:srgbClr val="FF0000"/>
                </a:solidFill>
              </a:rPr>
              <a:t>RU19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cxnSp>
        <p:nvCxnSpPr>
          <p:cNvPr id="20" name="직선 화살표 연결선 19"/>
          <p:cNvCxnSpPr/>
          <p:nvPr/>
        </p:nvCxnSpPr>
        <p:spPr bwMode="auto">
          <a:xfrm flipH="1">
            <a:off x="5107515" y="2951715"/>
            <a:ext cx="1" cy="1809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109135" y="2593947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/>
              <a:t>RU1</a:t>
            </a:r>
            <a:endParaRPr lang="ko-KR" altLang="en-US" sz="7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478867" y="2593946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/>
              <a:t>RU18</a:t>
            </a:r>
            <a:endParaRPr lang="ko-KR" altLang="en-US" sz="7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257800" y="2593945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/>
              <a:t>RU19</a:t>
            </a:r>
            <a:endParaRPr lang="ko-KR" altLang="en-US" sz="7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8297333" y="2561647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/>
              <a:t>RU36</a:t>
            </a:r>
            <a:endParaRPr lang="ko-KR" altLang="en-US" sz="7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62466" y="2573869"/>
            <a:ext cx="7281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 smtClean="0"/>
              <a:t>11be D0.1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-16937" y="2721006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 smtClean="0">
                <a:solidFill>
                  <a:srgbClr val="FF0000"/>
                </a:solidFill>
              </a:rPr>
              <a:t>Proposed </a:t>
            </a:r>
            <a:r>
              <a:rPr lang="en-US" altLang="ko-KR" sz="900" b="1" dirty="0">
                <a:solidFill>
                  <a:srgbClr val="FF0000"/>
                </a:solidFill>
              </a:rPr>
              <a:t>26-tone RU </a:t>
            </a:r>
            <a:r>
              <a:rPr lang="en-US" altLang="ko-KR" sz="900" b="1" dirty="0" smtClean="0">
                <a:solidFill>
                  <a:srgbClr val="FF0000"/>
                </a:solidFill>
              </a:rPr>
              <a:t>Indices for 11be </a:t>
            </a:r>
          </a:p>
        </p:txBody>
      </p:sp>
    </p:spTree>
    <p:extLst>
      <p:ext uri="{BB962C8B-B14F-4D97-AF65-F5344CB8AC3E}">
        <p14:creationId xmlns:p14="http://schemas.microsoft.com/office/powerpoint/2010/main" val="37375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26-tone RU Indices in Both DL and UL for </a:t>
            </a:r>
            <a:r>
              <a:rPr lang="en-US" altLang="ko-KR" sz="2400" dirty="0" smtClean="0"/>
              <a:t>11be (</a:t>
            </a:r>
            <a:r>
              <a:rPr lang="en-US" altLang="ko-KR" sz="2400" dirty="0"/>
              <a:t>Cont’d) 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We </a:t>
            </a:r>
            <a:r>
              <a:rPr lang="en-US" altLang="ko-KR" sz="1800" dirty="0"/>
              <a:t>propose to </a:t>
            </a:r>
            <a:r>
              <a:rPr lang="en-US" altLang="ko-KR" sz="1800" dirty="0" smtClean="0"/>
              <a:t>use the following </a:t>
            </a:r>
            <a:r>
              <a:rPr lang="en-US" altLang="ko-KR" sz="1800" dirty="0"/>
              <a:t>modified 26-tone RU indices for an 80MHz, </a:t>
            </a:r>
            <a:r>
              <a:rPr lang="en-US" altLang="ko-KR" sz="1800" dirty="0" smtClean="0"/>
              <a:t>160MHz, </a:t>
            </a:r>
            <a:r>
              <a:rPr lang="en-US" altLang="ko-KR" sz="1800" dirty="0"/>
              <a:t>and 320HMz EHT PPDU </a:t>
            </a:r>
            <a:r>
              <a:rPr lang="en-US" altLang="ko-KR" sz="1800" dirty="0" smtClean="0"/>
              <a:t>in </a:t>
            </a:r>
            <a:r>
              <a:rPr lang="en-US" altLang="ko-KR" sz="1800" dirty="0"/>
              <a:t>both DL and UL. </a:t>
            </a:r>
          </a:p>
          <a:p>
            <a:pPr lvl="1"/>
            <a:r>
              <a:rPr lang="en-US" altLang="ko-KR" sz="1600" dirty="0" smtClean="0"/>
              <a:t>26-tone </a:t>
            </a:r>
            <a:r>
              <a:rPr lang="en-US" altLang="ko-KR" sz="1600" dirty="0"/>
              <a:t>RU indices </a:t>
            </a:r>
            <a:r>
              <a:rPr lang="en-US" altLang="ko-KR" sz="1600" dirty="0" smtClean="0"/>
              <a:t>for </a:t>
            </a:r>
            <a:r>
              <a:rPr lang="en-US" altLang="ko-KR" sz="1600" dirty="0"/>
              <a:t>an </a:t>
            </a:r>
            <a:r>
              <a:rPr lang="en-US" altLang="ko-KR" sz="1600" dirty="0" smtClean="0"/>
              <a:t>80MHz EHT PPDU </a:t>
            </a:r>
            <a:r>
              <a:rPr lang="en-US" altLang="ko-KR" sz="1600" dirty="0"/>
              <a:t>in both DL and UL </a:t>
            </a:r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2"/>
            <a:r>
              <a:rPr lang="en-US" altLang="ko-KR" sz="1400" dirty="0" smtClean="0"/>
              <a:t>RU1-RU18 </a:t>
            </a:r>
            <a:r>
              <a:rPr lang="en-US" altLang="ko-KR" sz="1400" dirty="0"/>
              <a:t>for lower 40MHz and RU20-RU37 in upper 40MHz </a:t>
            </a:r>
            <a:endParaRPr lang="en-US" altLang="ko-KR" sz="1400" dirty="0" smtClean="0"/>
          </a:p>
          <a:p>
            <a:pPr lvl="2"/>
            <a:r>
              <a:rPr lang="en-US" altLang="ko-KR" sz="1400" dirty="0" smtClean="0"/>
              <a:t>There </a:t>
            </a:r>
            <a:r>
              <a:rPr lang="en-US" altLang="ko-KR" sz="1400" dirty="0"/>
              <a:t>is the index of RU19 for 26-tone DC </a:t>
            </a:r>
            <a:r>
              <a:rPr lang="en-US" altLang="ko-KR" sz="1400" dirty="0" smtClean="0"/>
              <a:t>RU. </a:t>
            </a:r>
            <a:r>
              <a:rPr lang="en-US" altLang="ko-KR" sz="1400" dirty="0"/>
              <a:t>But it does not exist in 11be</a:t>
            </a:r>
            <a:r>
              <a:rPr lang="en-US" altLang="ko-KR" sz="1400" dirty="0" smtClean="0"/>
              <a:t>.</a:t>
            </a:r>
          </a:p>
          <a:p>
            <a:pPr lvl="1"/>
            <a:r>
              <a:rPr lang="en-US" altLang="ko-KR" sz="1400" dirty="0"/>
              <a:t>26-tone RU indices in both DL and UL for a 160MHz and 320HMz EHT PPDU are defined based on 26-tone RU indices for an 80MHz EHT PPDU above in both DL and UL. (Please, refer to the Word document for the detailed 26-tone RU indices in both DL and UL for a 160MHz and 320HMz EHT PPDU)</a:t>
            </a:r>
          </a:p>
          <a:p>
            <a:pPr lvl="1"/>
            <a:endParaRPr lang="en-US" altLang="ko-KR" sz="1600" dirty="0"/>
          </a:p>
          <a:p>
            <a:endParaRPr lang="en-US" altLang="ko-KR" sz="1800" dirty="0"/>
          </a:p>
          <a:p>
            <a:pPr lvl="1"/>
            <a:endParaRPr lang="en-US" altLang="ko-KR" dirty="0" smtClean="0"/>
          </a:p>
          <a:p>
            <a:pPr lvl="1"/>
            <a:endParaRPr lang="en-US" altLang="ko-KR" sz="12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648116"/>
              </p:ext>
            </p:extLst>
          </p:nvPr>
        </p:nvGraphicFramePr>
        <p:xfrm>
          <a:off x="1295400" y="2438400"/>
          <a:ext cx="7239001" cy="2209804"/>
        </p:xfrm>
        <a:graphic>
          <a:graphicData uri="http://schemas.openxmlformats.org/drawingml/2006/table">
            <a:tbl>
              <a:tblPr/>
              <a:tblGrid>
                <a:gridCol w="1706431"/>
                <a:gridCol w="1106514"/>
                <a:gridCol w="1106514"/>
                <a:gridCol w="1106514"/>
                <a:gridCol w="1106514"/>
                <a:gridCol w="1106514"/>
              </a:tblGrid>
              <a:tr h="166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type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index and subcarrier range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547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[–499: –474]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[–473: –448]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[–445: –420]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[–419: –394]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5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[–392: –367]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[–365: –340]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[–339: –314]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8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[–311: –286]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9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[–285: –260]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10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[–252: –227]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11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[–226: –201]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12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[–198: –173]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13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[–172: –147]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[–145: –120]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15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[–118: –93]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[–92: –67]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[–64: –39]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18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[–38: –13]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RU 19</a:t>
                      </a:r>
                      <a:b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[It</a:t>
                      </a:r>
                      <a:r>
                        <a:rPr lang="en-US" altLang="ko-KR" sz="7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does  not exist.</a:t>
                      </a:r>
                      <a: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]</a:t>
                      </a:r>
                      <a:r>
                        <a:rPr lang="ko-KR" alt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[13: 38]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[39: 64]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[67: 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[93: 118]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[120: 145]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[147: 172]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[173: 198]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[201: 226]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[227: 252]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[260: 285]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[286: 311]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[314: 339]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[340: 365]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[367: 392]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[394: 419]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[420: 445]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[448: 473]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[474: 499]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0042532"/>
              </p:ext>
            </p:extLst>
          </p:nvPr>
        </p:nvGraphicFramePr>
        <p:xfrm>
          <a:off x="8077200" y="56388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6" name="문서" showAsIcon="1" r:id="rId3" imgW="914400" imgH="771480" progId="Word.Document.12">
                  <p:embed/>
                </p:oleObj>
              </mc:Choice>
              <mc:Fallback>
                <p:oleObj name="문서" showAsIcon="1" r:id="rId3" imgW="914400" imgH="771480" progId="Word.Document.12">
                  <p:embed/>
                  <p:pic>
                    <p:nvPicPr>
                      <p:cNvPr id="0" name="개체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5638800"/>
                        <a:ext cx="914400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954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Indication for Multiple </a:t>
            </a:r>
            <a:r>
              <a:rPr lang="en-US" altLang="ko-KR" dirty="0"/>
              <a:t>RU </a:t>
            </a:r>
            <a:r>
              <a:rPr lang="en-US" altLang="ko-KR" dirty="0" smtClean="0"/>
              <a:t>Allocation Info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Considering the number of entries needed for </a:t>
            </a:r>
            <a:r>
              <a:rPr lang="en-US" altLang="ko-KR" dirty="0" smtClean="0"/>
              <a:t>MRU </a:t>
            </a:r>
            <a:r>
              <a:rPr lang="en-US" altLang="ko-KR" dirty="0"/>
              <a:t>combinations, it is possible to indicate the allocated </a:t>
            </a:r>
            <a:r>
              <a:rPr lang="en-US" altLang="ko-KR" dirty="0" smtClean="0"/>
              <a:t>MRU </a:t>
            </a:r>
            <a:r>
              <a:rPr lang="en-US" altLang="ko-KR" dirty="0"/>
              <a:t>aggregation to </a:t>
            </a:r>
            <a:r>
              <a:rPr lang="en-US" altLang="ko-KR" dirty="0" smtClean="0"/>
              <a:t>STAs with the </a:t>
            </a:r>
            <a:r>
              <a:rPr lang="en-US" altLang="ko-KR" dirty="0"/>
              <a:t>reserved entries </a:t>
            </a:r>
            <a:r>
              <a:rPr lang="en-US" altLang="ko-KR" dirty="0" smtClean="0"/>
              <a:t>of RU Allocation subfield table for the Trigger frame in </a:t>
            </a:r>
            <a:r>
              <a:rPr lang="en-US" altLang="ko-KR" dirty="0"/>
              <a:t>11ax </a:t>
            </a:r>
            <a:r>
              <a:rPr lang="en-US" altLang="ko-KR" dirty="0" smtClean="0"/>
              <a:t>.</a:t>
            </a:r>
          </a:p>
          <a:p>
            <a:endParaRPr lang="en-US" altLang="ko-KR" sz="1400" dirty="0" smtClean="0"/>
          </a:p>
          <a:p>
            <a:r>
              <a:rPr lang="en-US" altLang="ko-KR" dirty="0" smtClean="0"/>
              <a:t>First, we define indices for MRU combinations based on data and pilot subcarrier indices for RUs. </a:t>
            </a:r>
          </a:p>
          <a:p>
            <a:endParaRPr lang="en-US" altLang="ko-KR" sz="1400" dirty="0" smtClean="0"/>
          </a:p>
          <a:p>
            <a:r>
              <a:rPr lang="en-US" altLang="ko-KR" dirty="0" smtClean="0"/>
              <a:t>Then, based on the defined indices for MRU combinations, new entries to </a:t>
            </a:r>
            <a:r>
              <a:rPr lang="en-US" altLang="ko-KR" dirty="0"/>
              <a:t>indicate various </a:t>
            </a:r>
            <a:r>
              <a:rPr lang="en-US" altLang="ko-KR" dirty="0" smtClean="0"/>
              <a:t>combinations </a:t>
            </a:r>
            <a:r>
              <a:rPr lang="en-US" altLang="ko-KR" dirty="0"/>
              <a:t>for </a:t>
            </a:r>
            <a:r>
              <a:rPr lang="en-US" altLang="ko-KR" dirty="0" smtClean="0"/>
              <a:t>MRU aggregation are added to </a:t>
            </a:r>
            <a:r>
              <a:rPr lang="en-US" altLang="ko-KR" dirty="0"/>
              <a:t>the </a:t>
            </a:r>
            <a:r>
              <a:rPr lang="en-US" altLang="ko-KR" dirty="0" smtClean="0"/>
              <a:t>conventional 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 in 11ax.</a:t>
            </a:r>
          </a:p>
          <a:p>
            <a:endParaRPr lang="en-US" altLang="ko-KR" sz="1400" dirty="0" smtClean="0"/>
          </a:p>
          <a:p>
            <a:r>
              <a:rPr lang="en-US" altLang="ko-KR" dirty="0" smtClean="0"/>
              <a:t>In </a:t>
            </a:r>
            <a:r>
              <a:rPr lang="en-US" altLang="ko-KR" dirty="0"/>
              <a:t>the </a:t>
            </a:r>
            <a:r>
              <a:rPr lang="en-US" altLang="ko-KR" dirty="0" smtClean="0"/>
              <a:t>followings, </a:t>
            </a:r>
            <a:r>
              <a:rPr lang="en-US" altLang="ko-KR" dirty="0"/>
              <a:t>the details </a:t>
            </a:r>
            <a:r>
              <a:rPr lang="en-US" altLang="ko-KR" dirty="0" smtClean="0"/>
              <a:t>of RU Allocation subfield design for indication of allocated MRU are described.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9588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175262</TotalTime>
  <Words>4936</Words>
  <Application>Microsoft Office PowerPoint</Application>
  <PresentationFormat>On-screen Show (4:3)</PresentationFormat>
  <Paragraphs>1391</Paragraphs>
  <Slides>34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34</vt:i4>
      </vt:variant>
    </vt:vector>
  </HeadingPairs>
  <TitlesOfParts>
    <vt:vector size="43" baseType="lpstr">
      <vt:lpstr>바탕</vt:lpstr>
      <vt:lpstr>굴림</vt:lpstr>
      <vt:lpstr>맑은 고딕</vt:lpstr>
      <vt:lpstr>Arial</vt:lpstr>
      <vt:lpstr>Times New Roman</vt:lpstr>
      <vt:lpstr>802-11-Submission</vt:lpstr>
      <vt:lpstr>Document</vt:lpstr>
      <vt:lpstr>Microsoft Word Document</vt:lpstr>
      <vt:lpstr>문서</vt:lpstr>
      <vt:lpstr>RU Allocation Subfield Design for EHT Trigger Frame Follow up</vt:lpstr>
      <vt:lpstr>Introduction</vt:lpstr>
      <vt:lpstr>Introduction (Cont’d)</vt:lpstr>
      <vt:lpstr>EHT Trigger Frame Format</vt:lpstr>
      <vt:lpstr>Structure of RU Allocation subfield for Each STA </vt:lpstr>
      <vt:lpstr>RU Allocation Subfield for 320 MHz BW</vt:lpstr>
      <vt:lpstr>26-tone RU Indices in Both DL and UL for 11be </vt:lpstr>
      <vt:lpstr>26-tone RU Indices in Both DL and UL for 11be (Cont’d) </vt:lpstr>
      <vt:lpstr>Indication for Multiple RU Allocation Info</vt:lpstr>
      <vt:lpstr>Define Indices for MRUs </vt:lpstr>
      <vt:lpstr>Define Indices for MRUs (Cont’d)</vt:lpstr>
      <vt:lpstr>Define Indices for MRUs (Cont’d)</vt:lpstr>
      <vt:lpstr>Define Indices for MRUs (Cont’d)</vt:lpstr>
      <vt:lpstr>Define Indices for MRUs (Cont’d)</vt:lpstr>
      <vt:lpstr>RU Allocation Subfield Design for RU, Small-size MRU, and RU484+RU242 </vt:lpstr>
      <vt:lpstr>RU Allocation Subfield Design for RU996+RU484 </vt:lpstr>
      <vt:lpstr>RU Allocation Subfield Design for RU996+RU484+RU242 </vt:lpstr>
      <vt:lpstr>RU Allocation Subfield Design for 2×RU996+RU484 </vt:lpstr>
      <vt:lpstr>RU Allocation Subfield Design for 2×RU996+RU484 (Cont’d) </vt:lpstr>
      <vt:lpstr>RU Allocation Subfield Design for 3×RU996 </vt:lpstr>
      <vt:lpstr>RU Allocation Subfield Design for 3×RU996+RU484 </vt:lpstr>
      <vt:lpstr>RU Allocation Subfield Design for 3×RU996+RU484 (Cont’d) </vt:lpstr>
      <vt:lpstr>RU Allocation Subfield Table for EHT Trigger frame</vt:lpstr>
      <vt:lpstr>RU Allocation Subfield Table for EHT Trigger frame  (Cont’d)</vt:lpstr>
      <vt:lpstr>Summary</vt:lpstr>
      <vt:lpstr>R2 </vt:lpstr>
      <vt:lpstr>Straw Poll #1</vt:lpstr>
      <vt:lpstr>Straw Poll #2</vt:lpstr>
      <vt:lpstr>Straw Poll #3</vt:lpstr>
      <vt:lpstr>Appendix</vt:lpstr>
      <vt:lpstr>Table 27-7 in 11ax: Data and pilot Subcarrier Indices for RUs in an 20 MHz HE PPDU and in a Non-OFDMA 20 MHz HE PPDU</vt:lpstr>
      <vt:lpstr>Table 27-8 in 11ax: Data and pilot Subcarrier Indices for RUs in an 40 MHz HE PPDU and in a Non-OFDMA 40 MHz HE PPDU</vt:lpstr>
      <vt:lpstr>Table 36.5-Data and pilot subcarrier indices for RUs in an 80 MHz EHT PPDU (11be D0.1)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3417</cp:revision>
  <cp:lastPrinted>1998-02-10T13:28:06Z</cp:lastPrinted>
  <dcterms:created xsi:type="dcterms:W3CDTF">2007-05-21T21:00:37Z</dcterms:created>
  <dcterms:modified xsi:type="dcterms:W3CDTF">2020-11-20T00:22:04Z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