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9" r:id="rId2"/>
    <p:sldId id="377" r:id="rId3"/>
    <p:sldId id="449" r:id="rId4"/>
    <p:sldId id="379" r:id="rId5"/>
    <p:sldId id="378" r:id="rId6"/>
    <p:sldId id="387" r:id="rId7"/>
    <p:sldId id="444" r:id="rId8"/>
    <p:sldId id="450" r:id="rId9"/>
    <p:sldId id="399" r:id="rId10"/>
    <p:sldId id="432" r:id="rId11"/>
    <p:sldId id="445" r:id="rId12"/>
    <p:sldId id="435" r:id="rId13"/>
    <p:sldId id="423" r:id="rId14"/>
    <p:sldId id="424" r:id="rId15"/>
    <p:sldId id="442" r:id="rId16"/>
    <p:sldId id="436" r:id="rId17"/>
    <p:sldId id="437" r:id="rId18"/>
    <p:sldId id="438" r:id="rId19"/>
    <p:sldId id="446" r:id="rId20"/>
    <p:sldId id="439" r:id="rId21"/>
    <p:sldId id="440" r:id="rId22"/>
    <p:sldId id="447" r:id="rId23"/>
    <p:sldId id="394" r:id="rId24"/>
    <p:sldId id="441" r:id="rId25"/>
    <p:sldId id="388" r:id="rId26"/>
    <p:sldId id="448" r:id="rId27"/>
    <p:sldId id="452" r:id="rId28"/>
    <p:sldId id="443" r:id="rId29"/>
    <p:sldId id="390" r:id="rId30"/>
    <p:sldId id="396" r:id="rId31"/>
    <p:sldId id="427" r:id="rId32"/>
    <p:sldId id="425" r:id="rId33"/>
    <p:sldId id="380" r:id="rId3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112" d="100"/>
          <a:sy n="112" d="100"/>
        </p:scale>
        <p:origin x="-19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802.11-20/1845r1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Allocation Subfield Design for EHT Trigger Frame Follow up</a:t>
            </a:r>
            <a:endParaRPr lang="en-US" sz="26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2020-11-11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16" name="Document" r:id="rId4" imgW="9397832" imgH="4450567" progId="Word.Document.8">
                  <p:embed/>
                </p:oleObj>
              </mc:Choice>
              <mc:Fallback>
                <p:oleObj name="Document" r:id="rId4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</a:t>
            </a:r>
            <a:r>
              <a:rPr lang="en-US" altLang="ko-KR" sz="1600" dirty="0" smtClean="0"/>
              <a:t>small-size MRUs </a:t>
            </a:r>
            <a:r>
              <a:rPr lang="en-US" altLang="ko-KR" sz="1600" dirty="0"/>
              <a:t>in an </a:t>
            </a:r>
            <a:r>
              <a:rPr lang="en-US" altLang="ko-KR" sz="1600" dirty="0" smtClean="0"/>
              <a:t>OFDMA 20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 and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2400" dirty="0" smtClean="0"/>
          </a:p>
          <a:p>
            <a:pPr lvl="1"/>
            <a:endParaRPr lang="en-US" altLang="ko-KR" sz="1600" dirty="0"/>
          </a:p>
          <a:p>
            <a:pPr lvl="2"/>
            <a:r>
              <a:rPr lang="en-US" altLang="ko-KR" sz="1200" dirty="0" smtClean="0"/>
              <a:t>Indices </a:t>
            </a:r>
            <a:r>
              <a:rPr lang="en-US" altLang="ko-KR" sz="1200" dirty="0"/>
              <a:t>for MRUs </a:t>
            </a:r>
            <a:r>
              <a:rPr lang="en-US" altLang="ko-KR" sz="1200" dirty="0" smtClean="0"/>
              <a:t>are </a:t>
            </a:r>
            <a:r>
              <a:rPr lang="en-US" altLang="ko-KR" sz="1200" dirty="0"/>
              <a:t>defined </a:t>
            </a:r>
            <a:r>
              <a:rPr lang="en-US" altLang="ko-KR" sz="1200" dirty="0" smtClean="0"/>
              <a:t>based on RU indices in Table </a:t>
            </a:r>
            <a:r>
              <a:rPr lang="en-US" altLang="ko-KR" sz="1200" dirty="0"/>
              <a:t>27-7 (Data and pilot subcarrier indices for RUs in a 20 MHz HE PPDU and in a non-OFDMA 20 MHz HE PPDU</a:t>
            </a:r>
            <a:r>
              <a:rPr lang="en-US" altLang="ko-KR" sz="1200" dirty="0" smtClean="0"/>
              <a:t>).</a:t>
            </a:r>
            <a:endParaRPr lang="en-US" altLang="ko-KR" sz="1200" dirty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small-size MRUs in </a:t>
            </a:r>
            <a:r>
              <a:rPr lang="en-US" altLang="ko-KR" sz="1600" dirty="0" smtClean="0"/>
              <a:t>an OFDMA </a:t>
            </a:r>
            <a:r>
              <a:rPr lang="en-US" altLang="ko-KR" sz="1600" dirty="0"/>
              <a:t>40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28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r>
              <a:rPr lang="en-US" altLang="ko-KR" sz="1200" dirty="0"/>
              <a:t>Indices for MRUs are defined based on RU indices in Table </a:t>
            </a:r>
            <a:r>
              <a:rPr lang="en-US" altLang="ko-KR" sz="1200" dirty="0" smtClean="0"/>
              <a:t>27-8 </a:t>
            </a:r>
            <a:r>
              <a:rPr lang="en-US" altLang="ko-KR" sz="1200" dirty="0"/>
              <a:t>(Data and pilot subcarrier indices for RUs in 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 and in a non-OFDMA </a:t>
            </a:r>
            <a:r>
              <a:rPr lang="en-US" altLang="ko-KR" sz="1200" dirty="0" smtClean="0"/>
              <a:t>40 </a:t>
            </a:r>
            <a:r>
              <a:rPr lang="en-US" altLang="ko-KR" sz="1200" dirty="0"/>
              <a:t>MHz HE PPDU).</a:t>
            </a:r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86538"/>
              </p:ext>
            </p:extLst>
          </p:nvPr>
        </p:nvGraphicFramePr>
        <p:xfrm>
          <a:off x="1524000" y="2362200"/>
          <a:ext cx="6972299" cy="9906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1651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51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80020"/>
              </p:ext>
            </p:extLst>
          </p:nvPr>
        </p:nvGraphicFramePr>
        <p:xfrm>
          <a:off x="1524000" y="4162425"/>
          <a:ext cx="6972299" cy="1781175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87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1317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2 + 26-tone RU 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11</a:t>
                      </a:r>
                      <a:endParaRPr lang="de-DE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6 + 26-tone RU 14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 7 + 26-tone RU 17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8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small-size MRUs in an OFDMA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050" dirty="0"/>
          </a:p>
          <a:p>
            <a:pPr lvl="1"/>
            <a:endParaRPr lang="en-US" altLang="ko-KR" sz="900" dirty="0" smtClean="0"/>
          </a:p>
          <a:p>
            <a:pPr lvl="2"/>
            <a:r>
              <a:rPr lang="en-US" altLang="ko-KR" sz="1200" dirty="0" smtClean="0"/>
              <a:t>Indices for MRUs are defined based on 52-tone RU indices in Table 36.5 (Data and pilot subcarrier indices for RUs in an 80 MHz EHT PPDU (11be D0.1)) and 26-tone RU indices </a:t>
            </a:r>
            <a:r>
              <a:rPr lang="en-US" altLang="ko-KR" sz="1200" dirty="0"/>
              <a:t>in slide 8</a:t>
            </a:r>
            <a:r>
              <a:rPr lang="en-US" altLang="ko-KR" sz="1200" dirty="0" smtClean="0"/>
              <a:t> (Proposed 26-tone </a:t>
            </a:r>
            <a:r>
              <a:rPr lang="en-US" altLang="ko-KR" sz="1200" dirty="0"/>
              <a:t>RU Indices in Both DL and UL for 11be). </a:t>
            </a:r>
            <a:endParaRPr lang="en-US" altLang="ko-KR" sz="12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781915"/>
              </p:ext>
            </p:extLst>
          </p:nvPr>
        </p:nvGraphicFramePr>
        <p:xfrm>
          <a:off x="1066801" y="2099735"/>
          <a:ext cx="7696200" cy="3739322"/>
        </p:xfrm>
        <a:graphic>
          <a:graphicData uri="http://schemas.openxmlformats.org/drawingml/2006/table">
            <a:tbl>
              <a:tblPr/>
              <a:tblGrid>
                <a:gridCol w="914399"/>
                <a:gridCol w="1676400"/>
                <a:gridCol w="2819400"/>
                <a:gridCol w="2286001"/>
              </a:tblGrid>
              <a:tr h="140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82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</a:p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6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7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8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</a:t>
            </a:r>
            <a:r>
              <a:rPr lang="en-US" altLang="ko-KR" sz="1600" dirty="0" smtClean="0"/>
              <a:t>large-size MRUs </a:t>
            </a:r>
            <a:r>
              <a:rPr lang="en-US" altLang="ko-KR" sz="1600" dirty="0"/>
              <a:t>in an 80 MHz EHT PPDU and in a non-OFDMA </a:t>
            </a:r>
            <a:r>
              <a:rPr lang="en-US" altLang="ko-KR" sz="1600" dirty="0" smtClean="0"/>
              <a:t>80 MHz </a:t>
            </a:r>
            <a:r>
              <a:rPr lang="en-US" altLang="ko-KR" sz="1600" dirty="0"/>
              <a:t>EHT PPDU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86727"/>
              </p:ext>
            </p:extLst>
          </p:nvPr>
        </p:nvGraphicFramePr>
        <p:xfrm>
          <a:off x="1447800" y="2438400"/>
          <a:ext cx="6972299" cy="1047750"/>
        </p:xfrm>
        <a:graphic>
          <a:graphicData uri="http://schemas.openxmlformats.org/drawingml/2006/table">
            <a:tbl>
              <a:tblPr/>
              <a:tblGrid>
                <a:gridCol w="1066800"/>
                <a:gridCol w="27378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92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an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29008"/>
              </p:ext>
            </p:extLst>
          </p:nvPr>
        </p:nvGraphicFramePr>
        <p:xfrm>
          <a:off x="1447800" y="253365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 (Only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 non-OFDMA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3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/>
              <a:t>Indices for large-size MRUs in </a:t>
            </a:r>
            <a:r>
              <a:rPr lang="en-US" altLang="ko-KR" sz="1600" dirty="0" smtClean="0"/>
              <a:t>a 320MHz </a:t>
            </a:r>
            <a:r>
              <a:rPr lang="en-US" altLang="ko-KR" sz="1600" dirty="0"/>
              <a:t>EHT PPDU and in a non-OFDMA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797786"/>
              </p:ext>
            </p:extLst>
          </p:nvPr>
        </p:nvGraphicFramePr>
        <p:xfrm>
          <a:off x="1447800" y="2350435"/>
          <a:ext cx="7010400" cy="405036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99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900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0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00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5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RU, Small-size MRU, </a:t>
            </a:r>
            <a:r>
              <a:rPr lang="en-US" altLang="ko-KR" sz="2400" dirty="0"/>
              <a:t>and </a:t>
            </a:r>
            <a:r>
              <a:rPr lang="en-US" altLang="ko-KR" sz="2400" dirty="0" smtClean="0"/>
              <a:t>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Two bits of [</a:t>
            </a:r>
            <a:r>
              <a:rPr lang="en-US" altLang="ko-KR" sz="1800" kern="0" dirty="0"/>
              <a:t>X1 </a:t>
            </a:r>
            <a:r>
              <a:rPr lang="en-US" altLang="ko-KR" sz="1800" kern="0" dirty="0" smtClean="0"/>
              <a:t>X0] are used to </a:t>
            </a:r>
            <a:r>
              <a:rPr lang="en-US" altLang="ko-KR" sz="1800" kern="0" dirty="0"/>
              <a:t>indicate the location of channel that RU or </a:t>
            </a:r>
            <a:r>
              <a:rPr lang="en-US" altLang="ko-KR" sz="1800" kern="0" dirty="0" smtClean="0"/>
              <a:t>small-size MRU or </a:t>
            </a:r>
            <a:r>
              <a:rPr lang="en-US" altLang="ko-KR" sz="1800" kern="0" dirty="0"/>
              <a:t>MRU combinations of RU484+RU242 </a:t>
            </a:r>
            <a:r>
              <a:rPr lang="en-US" altLang="ko-KR" sz="1800" kern="0" dirty="0" smtClean="0"/>
              <a:t> apply. </a:t>
            </a:r>
          </a:p>
          <a:p>
            <a:r>
              <a:rPr lang="en-US" altLang="ko-KR" sz="1800" kern="0" dirty="0" smtClean="0"/>
              <a:t>[X8-X2] is used to indicate the defined indices for RU or small-size MRU or MRU combinations of RU484+RU242 </a:t>
            </a:r>
            <a:r>
              <a:rPr lang="en-US" altLang="ko-KR" sz="1800" kern="0" dirty="0"/>
              <a:t>as follows</a:t>
            </a:r>
            <a:r>
              <a:rPr lang="en-US" altLang="ko-KR" sz="1800" kern="0" dirty="0" smtClean="0"/>
              <a:t>.</a:t>
            </a: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913750"/>
              </p:ext>
            </p:extLst>
          </p:nvPr>
        </p:nvGraphicFramePr>
        <p:xfrm>
          <a:off x="838198" y="2380871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27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Design for RU996+RU484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xmlns="" id="{32A2B084-646F-404B-906B-47854BD02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56" y="4724400"/>
            <a:ext cx="5957144" cy="1447800"/>
          </a:xfrm>
          <a:prstGeom prst="rect">
            <a:avLst/>
          </a:prstGeom>
        </p:spPr>
      </p:pic>
      <p:graphicFrame>
        <p:nvGraphicFramePr>
          <p:cNvPr id="10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491195"/>
              </p:ext>
            </p:extLst>
          </p:nvPr>
        </p:nvGraphicFramePr>
        <p:xfrm>
          <a:off x="885824" y="2743200"/>
          <a:ext cx="7572376" cy="1611828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45720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(X8-X2) – 94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2457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+mj-lt"/>
                          <a:ea typeface="바탕"/>
                          <a:cs typeface="Times New Roman"/>
                        </a:rPr>
                        <a:t>95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j-lt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RU996+RU484+RU242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of RU996+RU484+RU242 are allowed within 160MHz channels. So, X1 is not used to indicate the channel.</a:t>
            </a:r>
          </a:p>
          <a:p>
            <a:r>
              <a:rPr lang="en-US" altLang="ko-KR" sz="1800" kern="0" dirty="0" smtClean="0"/>
              <a:t>[X8-X1]</a:t>
            </a:r>
            <a:r>
              <a:rPr lang="en-US" altLang="ko-KR" sz="1800" kern="0" dirty="0"/>
              <a:t> </a:t>
            </a:r>
            <a:r>
              <a:rPr lang="en-US" altLang="ko-KR" sz="1800" kern="0" dirty="0" smtClean="0"/>
              <a:t>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</a:t>
            </a:r>
            <a:r>
              <a:rPr lang="en-US" altLang="ko-KR" sz="1800" kern="0" dirty="0" smtClean="0"/>
              <a:t>for MRU combinations of RU996+RU484+RU242 by informing the punctured RU242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10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2529008"/>
              </p:ext>
            </p:extLst>
          </p:nvPr>
        </p:nvGraphicFramePr>
        <p:xfrm>
          <a:off x="885824" y="2743200"/>
          <a:ext cx="7572376" cy="1919472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1135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RU242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- 96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75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4684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[X0] is used to indicate the location of channel that RU or MRU allocation applies.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RU996+RU484+RU242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99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4724400"/>
            <a:ext cx="5324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</a:t>
            </a:r>
            <a:r>
              <a:rPr lang="en-US" altLang="ko-KR" sz="2400" dirty="0"/>
              <a:t>2×RU996+RU484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2×RU996+RU484  </a:t>
            </a:r>
            <a:r>
              <a:rPr lang="en-US" altLang="ko-KR" sz="1800" kern="0" dirty="0" smtClean="0"/>
              <a:t>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2×RU996+RU484 </a:t>
            </a:r>
            <a:r>
              <a:rPr lang="en-US" altLang="ko-KR" sz="1800" kern="0" dirty="0" smtClean="0"/>
              <a:t>by informing the punctured RU996 and RU484 as follows.</a:t>
            </a:r>
          </a:p>
          <a:p>
            <a:pPr lvl="1"/>
            <a:r>
              <a:rPr lang="en-US" altLang="ko-KR" sz="1600" kern="0" dirty="0" smtClean="0"/>
              <a:t>X0 is used to indicate of the location </a:t>
            </a:r>
            <a:r>
              <a:rPr lang="en-US" altLang="ko-KR" sz="1600" kern="0" dirty="0"/>
              <a:t>of punctured </a:t>
            </a:r>
            <a:r>
              <a:rPr lang="en-US" altLang="ko-KR" sz="1600" kern="0" dirty="0" smtClean="0"/>
              <a:t>RU996.</a:t>
            </a:r>
          </a:p>
          <a:p>
            <a:pPr lvl="1"/>
            <a:r>
              <a:rPr lang="en-US" altLang="ko-KR" sz="1600" kern="0" dirty="0" smtClean="0"/>
              <a:t>[X8-X1] are used to indicate of the </a:t>
            </a:r>
            <a:r>
              <a:rPr lang="en-US" altLang="ko-KR" sz="1600" kern="0" dirty="0"/>
              <a:t>punctured </a:t>
            </a:r>
            <a:r>
              <a:rPr lang="en-US" altLang="ko-KR" sz="1600" kern="0" dirty="0" smtClean="0"/>
              <a:t>RU484 in the certain 3×RU996.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724733"/>
              </p:ext>
            </p:extLst>
          </p:nvPr>
        </p:nvGraphicFramePr>
        <p:xfrm>
          <a:off x="962024" y="3556164"/>
          <a:ext cx="7572376" cy="2760916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194684"/>
                <a:gridCol w="838200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(X8-X2) – 100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(LU)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r>
                        <a:rPr lang="ko-KR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MRU9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3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101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8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MRU12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2×RU996+RU484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130">
            <a:extLst>
              <a:ext uri="{FF2B5EF4-FFF2-40B4-BE49-F238E27FC236}">
                <a16:creationId xmlns:a16="http://schemas.microsoft.com/office/drawing/2014/main" xmlns="" id="{78BC0DE3-E6AB-4C06-9C35-82CC37776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569774"/>
            <a:ext cx="5504873" cy="460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7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[4], we proposed the 9-bit </a:t>
            </a:r>
            <a:r>
              <a:rPr lang="en-US" altLang="ko-KR" dirty="0"/>
              <a:t>RU Allocation subfield for </a:t>
            </a:r>
            <a:r>
              <a:rPr lang="en-US" altLang="ko-KR" dirty="0" smtClean="0"/>
              <a:t>EHT Trigger frame so </a:t>
            </a:r>
            <a:r>
              <a:rPr lang="en-US" altLang="ko-KR" dirty="0"/>
              <a:t>that RU allocation signaling for Trigger based UL MU transmissions can cover the supported bandwidths and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 by informing the punctured RU996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90300"/>
              </p:ext>
            </p:extLst>
          </p:nvPr>
        </p:nvGraphicFramePr>
        <p:xfrm>
          <a:off x="962024" y="2895600"/>
          <a:ext cx="7572376" cy="1364080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RU996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2) + (X1)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90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D54FA92D-3544-4DFB-953A-17255180E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587184"/>
            <a:ext cx="7174209" cy="15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1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Design for 3×RU996+RU484 </a:t>
            </a:r>
            <a:endParaRPr lang="ko-KR" altLang="en-US" sz="2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800" kern="0" dirty="0" smtClean="0"/>
              <a:t>MRU 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 are allowed within 320MHz channels. So, 2bits of [X1 X0] are not used to indicate the channel.</a:t>
            </a:r>
          </a:p>
          <a:p>
            <a:r>
              <a:rPr lang="en-US" altLang="ko-KR" sz="1800" kern="0" dirty="0" smtClean="0"/>
              <a:t>[X8-X0] is used to </a:t>
            </a:r>
            <a:r>
              <a:rPr lang="en-US" altLang="ko-KR" sz="1800" kern="0" dirty="0"/>
              <a:t>indicate </a:t>
            </a:r>
            <a:r>
              <a:rPr lang="en-US" altLang="ko-KR" sz="1800" kern="0" dirty="0" smtClean="0"/>
              <a:t>the </a:t>
            </a:r>
            <a:r>
              <a:rPr lang="en-US" altLang="ko-KR" sz="1800" kern="0" dirty="0"/>
              <a:t>defined indices for MRU </a:t>
            </a:r>
            <a:r>
              <a:rPr lang="en-US" altLang="ko-KR" sz="1800" kern="0" dirty="0" smtClean="0"/>
              <a:t>combinations </a:t>
            </a:r>
            <a:r>
              <a:rPr lang="en-US" altLang="ko-KR" sz="1800" kern="0" dirty="0"/>
              <a:t>of </a:t>
            </a:r>
            <a:r>
              <a:rPr lang="en-US" altLang="ko-KR" sz="1800" kern="0" dirty="0" smtClean="0"/>
              <a:t>3×RU996+RU484 by informing the punctured RU484 as follows.</a:t>
            </a:r>
          </a:p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graphicFrame>
        <p:nvGraphicFramePr>
          <p:cNvPr id="9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774924"/>
              </p:ext>
            </p:extLst>
          </p:nvPr>
        </p:nvGraphicFramePr>
        <p:xfrm>
          <a:off x="962024" y="2819400"/>
          <a:ext cx="7572376" cy="2302824"/>
        </p:xfrm>
        <a:graphic>
          <a:graphicData uri="http://schemas.openxmlformats.org/drawingml/2006/table">
            <a:tbl>
              <a:tblPr firstRow="1" firstCol="1" bandRow="1"/>
              <a:tblGrid>
                <a:gridCol w="1865816"/>
                <a:gridCol w="1222055"/>
                <a:gridCol w="1435179"/>
                <a:gridCol w="1016442"/>
                <a:gridCol w="1016442"/>
                <a:gridCol w="1016442"/>
              </a:tblGrid>
              <a:tr h="37348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9bits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RU </a:t>
                      </a:r>
                      <a:r>
                        <a:rPr lang="en-US" sz="1000" b="1" dirty="0">
                          <a:effectLst/>
                          <a:latin typeface="+mj-lt"/>
                          <a:ea typeface="맑은 고딕"/>
                          <a:cs typeface="굴림"/>
                        </a:rPr>
                        <a:t>Allocation 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맑은 고딕"/>
                          <a:cs typeface="굴림"/>
                        </a:rPr>
                        <a:t>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size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Location of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 punctured RU484 with (X0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×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300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2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(X1×2</a:t>
                      </a:r>
                      <a:r>
                        <a:rPr lang="en-US" altLang="ko-KR" sz="1000" b="1" kern="1200" baseline="30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1</a:t>
                      </a:r>
                      <a:r>
                        <a:rPr lang="en-US" altLang="ko-KR" sz="10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) +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바탕"/>
                          <a:cs typeface="굴림"/>
                        </a:rPr>
                        <a:t>(X8-X2) – 105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+mj-lt"/>
                          <a:ea typeface="바탕"/>
                          <a:cs typeface="굴림"/>
                        </a:rPr>
                        <a:t>RU Index</a:t>
                      </a:r>
                      <a:endParaRPr lang="ko-KR" sz="100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89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(LU)</a:t>
                      </a:r>
                      <a:endParaRPr lang="ko-KR" altLang="ko-KR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X1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X8-X2 </a:t>
                      </a: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of </a:t>
                      </a:r>
                      <a:b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</a:br>
                      <a:r>
                        <a:rPr lang="en-US" sz="1000" b="1" dirty="0">
                          <a:effectLst/>
                          <a:latin typeface="+mj-lt"/>
                          <a:ea typeface="바탕"/>
                          <a:cs typeface="굴림"/>
                        </a:rPr>
                        <a:t>RU Allocation subfield</a:t>
                      </a:r>
                      <a:endParaRPr lang="ko-KR" sz="10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r>
                        <a:rPr lang="ko-KR" sz="800" dirty="0" smtClean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×</a:t>
                      </a:r>
                      <a:r>
                        <a:rPr lang="en-US" sz="800" dirty="0">
                          <a:effectLst/>
                          <a:latin typeface="Times New Roman"/>
                          <a:ea typeface="맑은 고딕"/>
                          <a:cs typeface="굴림"/>
                        </a:rPr>
                        <a:t>RU996+RU484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2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3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4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0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 smtClean="0">
                          <a:effectLst/>
                          <a:latin typeface="Times New Roman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5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105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6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MRU7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1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900" dirty="0" smtClean="0">
                          <a:effectLst/>
                          <a:latin typeface="맑은 고딕"/>
                          <a:ea typeface="바탕"/>
                          <a:cs typeface="Times New Roman"/>
                        </a:rPr>
                        <a:t>106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맑은 고딕"/>
                          <a:ea typeface="바탕"/>
                          <a:cs typeface="굴림"/>
                        </a:rPr>
                        <a:t>7</a:t>
                      </a:r>
                      <a:endParaRPr lang="ko-KR" sz="100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맑은 고딕"/>
                          <a:ea typeface="바탕"/>
                          <a:cs typeface="굴림"/>
                        </a:rPr>
                        <a:t>MRU8</a:t>
                      </a:r>
                      <a:endParaRPr lang="ko-KR" sz="1000" dirty="0">
                        <a:effectLst/>
                        <a:latin typeface="Times New Roman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4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Design for 3×RU996+RU484 (Cont’d) 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2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sz="1600" kern="0" dirty="0" smtClean="0"/>
          </a:p>
          <a:p>
            <a:pPr marL="457200" lvl="1" indent="0">
              <a:buFontTx/>
              <a:buNone/>
            </a:pPr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2"/>
            <a:endParaRPr lang="en-US" altLang="ko-KR" sz="14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600" kern="0" dirty="0" smtClean="0"/>
          </a:p>
          <a:p>
            <a:pPr lvl="1"/>
            <a:endParaRPr lang="en-US" altLang="ko-KR" sz="1200" kern="0" dirty="0" smtClean="0"/>
          </a:p>
          <a:p>
            <a:pPr lvl="1"/>
            <a:endParaRPr lang="en-US" altLang="ko-KR" sz="1600" kern="0" dirty="0" smtClean="0"/>
          </a:p>
          <a:p>
            <a:endParaRPr lang="ko-KR" altLang="en-US" kern="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A178DE0C-DBA7-450F-AAC4-E1F9FCEFF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676400"/>
            <a:ext cx="6629400" cy="4505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3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Table for EHT Trigger frame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Based on the previous logics, 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X8–X0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Trigger frame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288285"/>
              </p:ext>
            </p:extLst>
          </p:nvPr>
        </p:nvGraphicFramePr>
        <p:xfrm>
          <a:off x="838198" y="2133600"/>
          <a:ext cx="7772402" cy="4066094"/>
        </p:xfrm>
        <a:graphic>
          <a:graphicData uri="http://schemas.openxmlformats.org/drawingml/2006/table">
            <a:tbl>
              <a:tblPr/>
              <a:tblGrid>
                <a:gridCol w="668596"/>
                <a:gridCol w="668594"/>
                <a:gridCol w="1170038"/>
                <a:gridCol w="2590800"/>
                <a:gridCol w="1086465"/>
                <a:gridCol w="1587909"/>
              </a:tblGrid>
              <a:tr h="1985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 bits RU Allocation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UL BW subfield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size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Index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526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+mj-lt"/>
                          <a:ea typeface="바탕"/>
                          <a:cs typeface="굴림"/>
                        </a:rPr>
                        <a:t>X0</a:t>
                      </a:r>
                      <a:r>
                        <a:rPr lang="en-US" altLang="ko-K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(LU)</a:t>
                      </a:r>
                      <a:endParaRPr lang="ko-KR" sz="800" dirty="0">
                        <a:effectLst/>
                        <a:latin typeface="+mj-lt"/>
                        <a:ea typeface="바탕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X1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X8-X2 </a:t>
                      </a: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of </a:t>
                      </a:r>
                      <a:b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</a:br>
                      <a:r>
                        <a:rPr lang="en-US" sz="800" b="1" dirty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/>
                        </a:rPr>
                        <a:t>RU Allocation subfield</a:t>
                      </a:r>
                      <a:endParaRPr lang="ko-KR" sz="8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/>
                      </a:endParaRPr>
                    </a:p>
                  </a:txBody>
                  <a:tcPr marL="62865" marR="6286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43000">
                <a:tc rowSpan="25"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[X0 X1]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are used to indicate the location of channel that RU or MRU allocation applies.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5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0-8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RU9,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9–17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 to RU18,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--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RU19</a:t>
                      </a:r>
                      <a:r>
                        <a:rPr lang="en-US" sz="800" b="0" i="0" u="sng" strike="noStrike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(It does not exist in 11be.)</a:t>
                      </a:r>
                      <a:endParaRPr lang="en-US" sz="800" b="0" i="0" u="sng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19–36</a:t>
                      </a:r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RU20 to RU37,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37–30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to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41–44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45–52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 to RU16,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53, 54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and 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55, 56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57–60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 to 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00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63,64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RU3 and 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67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 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68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2×996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108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4×RU996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70-72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RU52+RU26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MRU3,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73-75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MRU4 to MRU6,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76-81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MRU7 to MRU12,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82,83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 MHz, 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RU106+RU26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and MRU2,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84,85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 MHz, 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MRU3 and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86-89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MRU5 to MRU8,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719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90-93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80 MHz, 160 MHz, 320 MHz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RU484+RU242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MRU1 to MRU4, respectively</a:t>
                      </a:r>
                    </a:p>
                  </a:txBody>
                  <a:tcPr marL="3903" marR="3903" marT="39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200" dirty="0" smtClean="0"/>
              <a:t>RU </a:t>
            </a:r>
            <a:r>
              <a:rPr lang="en-US" altLang="ko-KR" sz="2200" dirty="0"/>
              <a:t>Allocation </a:t>
            </a:r>
            <a:r>
              <a:rPr lang="en-US" altLang="ko-KR" sz="2200" dirty="0" smtClean="0"/>
              <a:t>Subfield Table for EHT </a:t>
            </a:r>
            <a:r>
              <a:rPr lang="en-US" altLang="ko-KR" sz="2200" dirty="0"/>
              <a:t>Trigger frame </a:t>
            </a:r>
            <a:r>
              <a:rPr lang="en-US" altLang="ko-KR" sz="2200" dirty="0" smtClean="0"/>
              <a:t> (Cont’d)</a:t>
            </a:r>
            <a:endParaRPr lang="ko-KR" altLang="en-US" sz="2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09806"/>
              </p:ext>
            </p:extLst>
          </p:nvPr>
        </p:nvGraphicFramePr>
        <p:xfrm>
          <a:off x="838200" y="1371600"/>
          <a:ext cx="7620001" cy="5063453"/>
        </p:xfrm>
        <a:graphic>
          <a:graphicData uri="http://schemas.openxmlformats.org/drawingml/2006/table">
            <a:tbl>
              <a:tblPr/>
              <a:tblGrid>
                <a:gridCol w="752299"/>
                <a:gridCol w="989867"/>
                <a:gridCol w="2035169"/>
                <a:gridCol w="2037148"/>
                <a:gridCol w="902759"/>
                <a:gridCol w="902759"/>
              </a:tblGrid>
              <a:tr h="24470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 bits 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62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 of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700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[X0] is used to indicate the location of channel that RU or MRU allocation applies.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 MHz, 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320 MHz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105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106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MRU8</a:t>
                      </a:r>
                    </a:p>
                  </a:txBody>
                  <a:tcPr marL="2907" marR="2907" marT="29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</a:t>
            </a:r>
            <a:r>
              <a:rPr lang="en-US" altLang="ko-KR" dirty="0"/>
              <a:t>RU Allocation subfield for Trigger </a:t>
            </a:r>
            <a:r>
              <a:rPr lang="en-US" altLang="ko-KR" dirty="0" smtClean="0"/>
              <a:t>frame to indicate </a:t>
            </a:r>
            <a:r>
              <a:rPr lang="en-US" altLang="ko-KR" dirty="0"/>
              <a:t>the supported bandwidths and </a:t>
            </a:r>
            <a:r>
              <a:rPr lang="en-US" altLang="ko-KR" dirty="0" smtClean="0"/>
              <a:t>MRU combinations in </a:t>
            </a:r>
            <a:r>
              <a:rPr lang="en-US" altLang="ko-KR" dirty="0"/>
              <a:t>EHT by changing the mapping rule only for MRU of 2×RU996+RU484 from RU Allocation subfield table in </a:t>
            </a:r>
            <a:r>
              <a:rPr lang="en-US" altLang="ko-KR" dirty="0" smtClean="0"/>
              <a:t>[5].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the following </a:t>
            </a:r>
            <a:r>
              <a:rPr lang="en-US" altLang="ko-KR" dirty="0" smtClean="0"/>
              <a:t>26-tone RU </a:t>
            </a:r>
            <a:r>
              <a:rPr lang="en-US" altLang="ko-KR" dirty="0"/>
              <a:t>indices </a:t>
            </a:r>
            <a:r>
              <a:rPr lang="en-US" altLang="ko-KR" dirty="0" smtClean="0"/>
              <a:t>for </a:t>
            </a:r>
            <a:r>
              <a:rPr lang="en-US" altLang="ko-KR" dirty="0"/>
              <a:t>an </a:t>
            </a:r>
            <a:r>
              <a:rPr lang="en-US" altLang="ko-KR" dirty="0" smtClean="0"/>
              <a:t>80MHz, 160MHz, and 320HMz </a:t>
            </a:r>
            <a:r>
              <a:rPr lang="en-US" altLang="ko-KR" dirty="0"/>
              <a:t>EHT </a:t>
            </a:r>
            <a:r>
              <a:rPr lang="en-US" altLang="ko-KR" dirty="0" smtClean="0"/>
              <a:t>PPDU </a:t>
            </a:r>
            <a:r>
              <a:rPr lang="en-US" altLang="ko-KR" dirty="0"/>
              <a:t>in both DL and UL 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r>
              <a:rPr lang="en-US" altLang="ko-KR" sz="1200" dirty="0"/>
              <a:t>RU1-RU18 for lower 40MHz and RU20-RU37 in upper 40MHz 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There </a:t>
            </a:r>
            <a:r>
              <a:rPr lang="en-US" altLang="ko-KR" sz="1200" dirty="0"/>
              <a:t>is the index of RU19 for 26-tone DC </a:t>
            </a:r>
            <a:r>
              <a:rPr lang="en-US" altLang="ko-KR" sz="1200" dirty="0" smtClean="0"/>
              <a:t>RU. </a:t>
            </a:r>
            <a:r>
              <a:rPr lang="en-US" altLang="ko-KR" sz="1200" dirty="0"/>
              <a:t>But it does not exist in 11be</a:t>
            </a:r>
            <a:r>
              <a:rPr lang="en-US" altLang="ko-KR" sz="12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</a:t>
            </a:r>
            <a:r>
              <a:rPr lang="en-US" altLang="ko-KR" sz="1400" dirty="0" smtClean="0"/>
              <a:t>a 160MHz </a:t>
            </a:r>
            <a:r>
              <a:rPr lang="en-US" altLang="ko-KR" sz="1400" dirty="0"/>
              <a:t>and 320HMz EHT </a:t>
            </a:r>
            <a:r>
              <a:rPr lang="en-US" altLang="ko-KR" sz="1400" dirty="0" smtClean="0"/>
              <a:t>PPDU are defined based on 26-tone </a:t>
            </a:r>
            <a:r>
              <a:rPr lang="en-US" altLang="ko-KR" sz="1400" dirty="0"/>
              <a:t>RU indices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an 80MHz EHT </a:t>
            </a:r>
            <a:r>
              <a:rPr lang="en-US" altLang="ko-KR" sz="1400" dirty="0" smtClean="0"/>
              <a:t>PPDU above </a:t>
            </a:r>
            <a:r>
              <a:rPr lang="en-US" altLang="ko-KR" sz="1400" dirty="0"/>
              <a:t>in both DL and </a:t>
            </a:r>
            <a:r>
              <a:rPr lang="en-US" altLang="ko-KR" sz="1400" dirty="0" smtClean="0"/>
              <a:t>UL</a:t>
            </a:r>
            <a:r>
              <a:rPr lang="en-US" altLang="ko-KR" sz="1400" dirty="0"/>
              <a:t>. </a:t>
            </a:r>
            <a:r>
              <a:rPr lang="en-US" altLang="ko-KR" sz="1400" dirty="0" smtClean="0"/>
              <a:t>(Please, refer to the Word document for the detailed </a:t>
            </a:r>
            <a:r>
              <a:rPr lang="en-US" altLang="ko-KR" sz="1400" dirty="0"/>
              <a:t>26-tone RU indices in both DL and UL for a 160MHz and 320HMz EHT </a:t>
            </a:r>
            <a:r>
              <a:rPr lang="en-US" altLang="ko-KR" sz="1400" dirty="0" smtClean="0"/>
              <a:t>PPDU)</a:t>
            </a:r>
            <a:endParaRPr lang="en-US" altLang="ko-KR" sz="1400" dirty="0"/>
          </a:p>
          <a:p>
            <a:pPr lvl="1"/>
            <a:endParaRPr lang="en-US" altLang="ko-KR" dirty="0"/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012019"/>
              </p:ext>
            </p:extLst>
          </p:nvPr>
        </p:nvGraphicFramePr>
        <p:xfrm>
          <a:off x="1371599" y="25908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개체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8442755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17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125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that the TGbe SFD shall include the following table?</a:t>
            </a:r>
          </a:p>
          <a:p>
            <a:pPr lvl="1"/>
            <a:r>
              <a:rPr lang="en-US" altLang="ko-KR" dirty="0"/>
              <a:t>Indices for small-size MRUs in an OFDMA 80 MHz EHT PPDU</a:t>
            </a:r>
          </a:p>
          <a:p>
            <a:pPr lvl="1"/>
            <a:endParaRPr lang="en-US" altLang="ko-KR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941908"/>
              </p:ext>
            </p:extLst>
          </p:nvPr>
        </p:nvGraphicFramePr>
        <p:xfrm>
          <a:off x="990600" y="2607731"/>
          <a:ext cx="7696200" cy="3739322"/>
        </p:xfrm>
        <a:graphic>
          <a:graphicData uri="http://schemas.openxmlformats.org/drawingml/2006/table">
            <a:tbl>
              <a:tblPr/>
              <a:tblGrid>
                <a:gridCol w="914399"/>
                <a:gridCol w="1676400"/>
                <a:gridCol w="2819400"/>
                <a:gridCol w="2286001"/>
              </a:tblGrid>
              <a:tr h="140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Note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825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00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</a:p>
                    <a:p>
                      <a:pPr algn="ctr" fontAlgn="ctr"/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8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6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2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7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Not supported in BW≥80 MHz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3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650" marR="7650" marT="76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5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/>
              <a:t>Do you support </a:t>
            </a:r>
            <a:r>
              <a:rPr lang="en-US" altLang="ko-KR" sz="2200" dirty="0" smtClean="0"/>
              <a:t>the EHT Trigger </a:t>
            </a:r>
            <a:r>
              <a:rPr lang="en-US" altLang="ko-KR" sz="2200" dirty="0"/>
              <a:t>Frame RU Allocation </a:t>
            </a:r>
            <a:r>
              <a:rPr lang="en-US" altLang="ko-KR" sz="2200" dirty="0" smtClean="0"/>
              <a:t>subfield </a:t>
            </a:r>
            <a:r>
              <a:rPr lang="en-US" altLang="ko-KR" sz="2200" dirty="0"/>
              <a:t>t</a:t>
            </a:r>
            <a:r>
              <a:rPr lang="en-US" altLang="ko-KR" sz="2200" dirty="0" smtClean="0"/>
              <a:t>able </a:t>
            </a:r>
            <a:r>
              <a:rPr lang="en-US" altLang="ko-KR" sz="2200" dirty="0"/>
              <a:t>design </a:t>
            </a:r>
            <a:r>
              <a:rPr lang="en-US" altLang="ko-KR" sz="2200" dirty="0" smtClean="0"/>
              <a:t>described in slide 19-20 </a:t>
            </a:r>
            <a:r>
              <a:rPr lang="en-US" altLang="ko-KR" sz="2200"/>
              <a:t>of </a:t>
            </a:r>
            <a:r>
              <a:rPr lang="en-US" altLang="ko-KR" sz="2200" smtClean="0"/>
              <a:t>20/1845r0</a:t>
            </a:r>
            <a:r>
              <a:rPr lang="en-US" altLang="ko-KR" sz="2200" dirty="0"/>
              <a:t>?</a:t>
            </a:r>
          </a:p>
          <a:p>
            <a:endParaRPr lang="en-US" altLang="ko-KR" sz="2200" dirty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00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848600" cy="4648200"/>
          </a:xfrm>
        </p:spPr>
        <p:txBody>
          <a:bodyPr/>
          <a:lstStyle/>
          <a:p>
            <a:r>
              <a:rPr lang="en-US" altLang="ko-KR" dirty="0" smtClean="0"/>
              <a:t>In [5], </a:t>
            </a:r>
            <a:r>
              <a:rPr lang="en-US" altLang="ko-KR" dirty="0"/>
              <a:t>9-bit RU Allocation </a:t>
            </a:r>
            <a:r>
              <a:rPr lang="en-US" altLang="ko-KR" dirty="0" smtClean="0"/>
              <a:t>subfield considering 11ax backward compatibility </a:t>
            </a:r>
            <a:r>
              <a:rPr lang="en-US" altLang="ko-KR" dirty="0"/>
              <a:t>for EHT Trigger </a:t>
            </a:r>
            <a:r>
              <a:rPr lang="en-US" altLang="ko-KR" dirty="0" smtClean="0"/>
              <a:t>frame was proposed.</a:t>
            </a:r>
          </a:p>
          <a:p>
            <a:pPr lvl="1"/>
            <a:r>
              <a:rPr lang="en-US" altLang="ko-KR" dirty="0" smtClean="0"/>
              <a:t>For all cases excepting 2×RU996+RU484, </a:t>
            </a:r>
            <a:r>
              <a:rPr lang="en-US" altLang="ko-KR" dirty="0"/>
              <a:t>MRU index </a:t>
            </a:r>
            <a:r>
              <a:rPr lang="en-US" altLang="ko-KR" dirty="0" smtClean="0"/>
              <a:t>can be indicated by MSB, second MSB, and remaining 7 bits. In case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</a:t>
            </a:r>
            <a:r>
              <a:rPr lang="en-US" altLang="ko-KR" dirty="0"/>
              <a:t>, </a:t>
            </a:r>
            <a:r>
              <a:rPr lang="en-US" altLang="ko-KR" dirty="0" smtClean="0"/>
              <a:t>MSB and second MSB provide the location of punctured RU484 while the remaining 7 bits indicate whether lower 240MHz or upper 240MHz.  </a:t>
            </a:r>
            <a:endParaRPr lang="en-US" altLang="ko-KR" dirty="0"/>
          </a:p>
          <a:p>
            <a:pPr lvl="1"/>
            <a:r>
              <a:rPr lang="en-US" altLang="ko-KR" dirty="0" smtClean="0"/>
              <a:t>So, the mapping rule </a:t>
            </a:r>
            <a:r>
              <a:rPr lang="en-US" altLang="ko-KR" dirty="0"/>
              <a:t>for MRU of </a:t>
            </a:r>
            <a:r>
              <a:rPr lang="en-US" altLang="ko-KR" dirty="0" smtClean="0"/>
              <a:t>2×RU996+RU484 is </a:t>
            </a:r>
            <a:r>
              <a:rPr lang="en-US" altLang="ko-KR" dirty="0"/>
              <a:t>not consistent with </a:t>
            </a:r>
            <a:r>
              <a:rPr lang="en-US" altLang="ko-KR" dirty="0" smtClean="0"/>
              <a:t>the mapping rules for the others.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</a:t>
            </a:r>
            <a:r>
              <a:rPr lang="en-US" altLang="ko-KR" dirty="0"/>
              <a:t>i</a:t>
            </a:r>
            <a:r>
              <a:rPr lang="en-US" altLang="ko-KR" dirty="0" smtClean="0"/>
              <a:t>n this contribution, we address modified 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Trigger frame by changing the mapping </a:t>
            </a:r>
            <a:r>
              <a:rPr lang="en-US" altLang="ko-KR" dirty="0"/>
              <a:t>rule only </a:t>
            </a:r>
            <a:r>
              <a:rPr lang="en-US" altLang="ko-KR" dirty="0" smtClean="0"/>
              <a:t>for MRU </a:t>
            </a:r>
            <a:r>
              <a:rPr lang="en-US" altLang="ko-KR" dirty="0"/>
              <a:t>of </a:t>
            </a:r>
            <a:r>
              <a:rPr lang="en-US" altLang="ko-KR" dirty="0" smtClean="0"/>
              <a:t>2×RU996+RU484 from RU Allocation subfield table in [5].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00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0569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685800"/>
          </a:xfrm>
        </p:spPr>
        <p:txBody>
          <a:bodyPr/>
          <a:lstStyle/>
          <a:p>
            <a:pPr lvl="1"/>
            <a:r>
              <a:rPr lang="en-US" altLang="ko-KR" sz="2000" dirty="0" smtClean="0"/>
              <a:t>Table 36.5-Data </a:t>
            </a:r>
            <a:r>
              <a:rPr lang="en-US" altLang="ko-KR" sz="2000" dirty="0"/>
              <a:t>and pilot subcarrier indices for RUs in an 80 MHz EHT </a:t>
            </a:r>
            <a:r>
              <a:rPr lang="en-US" altLang="ko-KR" sz="2000" dirty="0" smtClean="0"/>
              <a:t>PPDU (11be D0.1)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06" y="1447800"/>
            <a:ext cx="8703194" cy="485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42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</a:t>
            </a:r>
            <a:r>
              <a:rPr lang="en-US" altLang="ko-KR" b="0" dirty="0" smtClean="0"/>
              <a:t>MU</a:t>
            </a:r>
          </a:p>
          <a:p>
            <a:pPr marL="0" indent="0">
              <a:buNone/>
            </a:pPr>
            <a:r>
              <a:rPr lang="en-US" altLang="ko-KR" b="0" dirty="0"/>
              <a:t>[4] </a:t>
            </a:r>
            <a:r>
              <a:rPr lang="en-US" altLang="ko-KR" b="0" dirty="0" smtClean="0"/>
              <a:t>802.11-20/0828r6, RU </a:t>
            </a:r>
            <a:r>
              <a:rPr lang="en-US" altLang="ko-KR" b="0" dirty="0"/>
              <a:t>Allocation Subfield Design for EHT Trigger </a:t>
            </a:r>
            <a:r>
              <a:rPr lang="en-US" altLang="ko-KR" b="0" dirty="0" smtClean="0"/>
              <a:t>Frame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5</a:t>
            </a:r>
            <a:r>
              <a:rPr lang="en-US" altLang="ko-KR" b="0" dirty="0" smtClean="0"/>
              <a:t>] 802.11-20/1703r1</a:t>
            </a:r>
            <a:r>
              <a:rPr lang="en-US" altLang="ko-KR" b="0" dirty="0"/>
              <a:t>, IEEE 802.11ax Backward Compatible Trigger </a:t>
            </a:r>
            <a:r>
              <a:rPr lang="en-US" altLang="ko-KR" b="0" dirty="0" smtClean="0"/>
              <a:t>Frame RU </a:t>
            </a:r>
            <a:r>
              <a:rPr lang="en-US" altLang="ko-KR" b="0" dirty="0"/>
              <a:t>Allocation </a:t>
            </a:r>
            <a:r>
              <a:rPr lang="en-US" altLang="ko-KR" b="0" dirty="0" smtClean="0"/>
              <a:t>Table</a:t>
            </a:r>
            <a:endParaRPr lang="en-US" altLang="ko-KR" b="0" dirty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6</a:t>
            </a:r>
            <a:r>
              <a:rPr lang="en-US" altLang="ko-KR" b="0" dirty="0" smtClean="0"/>
              <a:t>] 802.11-20/1429r1</a:t>
            </a:r>
            <a:r>
              <a:rPr lang="en-US" altLang="ko-KR" b="0" dirty="0"/>
              <a:t>, Enhanced Trigger Frame for EHT </a:t>
            </a:r>
            <a:r>
              <a:rPr lang="en-US" altLang="ko-KR" b="0" dirty="0" smtClean="0"/>
              <a:t>Support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</a:t>
            </a:r>
            <a:r>
              <a:rPr lang="en-US" altLang="ko-KR" sz="1600" dirty="0"/>
              <a:t>M</a:t>
            </a:r>
            <a:r>
              <a:rPr lang="en-US" altLang="ko-KR" sz="1600" dirty="0" smtClean="0"/>
              <a:t>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</a:t>
            </a:r>
            <a:r>
              <a:rPr lang="en-US" altLang="ko-KR" sz="1600" dirty="0" smtClean="0"/>
              <a:t>RU 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RU or MRU </a:t>
            </a:r>
            <a:r>
              <a:rPr lang="en-US" altLang="ko-KR" dirty="0"/>
              <a:t>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MRU 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</a:t>
            </a:r>
            <a:r>
              <a:rPr lang="en-US" altLang="ko-KR" dirty="0" smtClean="0"/>
              <a:t>RU </a:t>
            </a:r>
            <a:r>
              <a:rPr lang="en-US" altLang="ko-KR" dirty="0"/>
              <a:t>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</a:t>
            </a:r>
            <a:r>
              <a:rPr lang="en-US" altLang="ko-KR" sz="1600" kern="0" dirty="0"/>
              <a:t> </a:t>
            </a:r>
            <a:r>
              <a:rPr lang="en-US" altLang="ko-KR" sz="1600" kern="0" dirty="0" smtClean="0"/>
              <a:t>as follows.</a:t>
            </a:r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endParaRPr lang="en-US" altLang="ko-KR" sz="1600" kern="0" dirty="0" smtClean="0"/>
          </a:p>
          <a:p>
            <a:endParaRPr lang="en-US" altLang="ko-KR" sz="1600" kern="0" dirty="0"/>
          </a:p>
          <a:p>
            <a:r>
              <a:rPr lang="en-US" altLang="ko-KR" sz="1600" kern="0" dirty="0" smtClean="0"/>
              <a:t>Example</a:t>
            </a:r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232154"/>
              </p:ext>
            </p:extLst>
          </p:nvPr>
        </p:nvGraphicFramePr>
        <p:xfrm>
          <a:off x="1447800" y="5173130"/>
          <a:ext cx="67817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295"/>
                <a:gridCol w="1172981"/>
                <a:gridCol w="1217747"/>
                <a:gridCol w="1186117"/>
                <a:gridCol w="1325659"/>
              </a:tblGrid>
              <a:tr h="152400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160MHz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Upper 80MHz</a:t>
                      </a:r>
                      <a:endParaRPr lang="ko-KR" altLang="en-US" sz="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/>
                        <a:t>Upper 80MHz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kern="0" dirty="0" smtClean="0"/>
                        <a:t>160MHz</a:t>
                      </a:r>
                      <a:endParaRPr lang="ko-KR" altLang="en-US" sz="8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/>
                        <a:t>[0 x]</a:t>
                      </a:r>
                      <a:endParaRPr lang="ko-KR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x]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0" dirty="0" smtClean="0"/>
                        <a:t>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0]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[0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/>
                        <a:t>[1 1]</a:t>
                      </a:r>
                      <a:endParaRPr lang="ko-KR" altLang="en-US" sz="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내용 개체 틀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85555"/>
              </p:ext>
            </p:extLst>
          </p:nvPr>
        </p:nvGraphicFramePr>
        <p:xfrm>
          <a:off x="1066800" y="3030808"/>
          <a:ext cx="7772400" cy="1464992"/>
        </p:xfrm>
        <a:graphic>
          <a:graphicData uri="http://schemas.openxmlformats.org/drawingml/2006/table">
            <a:tbl>
              <a:tblPr/>
              <a:tblGrid>
                <a:gridCol w="381000"/>
                <a:gridCol w="7391400"/>
              </a:tblGrid>
              <a:tr h="5527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 (LU)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X0 of the RU Allocation subfield is set to 0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lower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and set to 1 to indicate that the RU allocation applies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the upper 160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(Lower/Upper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160 MHz channel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2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MHz, X1 of the RU Allocation subfield is set to 0 to indicate that the RU allocation applies to the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lower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upper 80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MHz channel in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160 MHz, X1 of the RU Allocation subfield is set to 0 to indicate that the RU allocation applies to the lower 80 MHz channel and set to 1 to indicate that the RU allocation applies to the upper 80 MHz channel.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26-tone RU Indices in Both DL and UL for 11be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802.11be D0.1, indices of RU1 to </a:t>
            </a:r>
            <a:r>
              <a:rPr lang="en-US" altLang="ko-KR" sz="1600" dirty="0" smtClean="0"/>
              <a:t>RU36 </a:t>
            </a:r>
            <a:r>
              <a:rPr lang="en-US" altLang="ko-KR" sz="1600" dirty="0"/>
              <a:t>for 26-tone RUs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defined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80MHz EHT PPDU. </a:t>
            </a:r>
            <a:r>
              <a:rPr lang="en-US" altLang="ko-KR" sz="1600" dirty="0" smtClean="0"/>
              <a:t>This is not consistent with 11ax.</a:t>
            </a:r>
            <a:endParaRPr lang="en-US" altLang="ko-KR" sz="1600" dirty="0"/>
          </a:p>
          <a:p>
            <a:r>
              <a:rPr lang="en-US" altLang="ko-KR" sz="1600" dirty="0" smtClean="0"/>
              <a:t>In [5], they proposed to define the 26-tone RU indices in UL for an 80MHz EHT PPDU </a:t>
            </a:r>
            <a:r>
              <a:rPr lang="en-US" altLang="ko-KR" sz="1600" dirty="0"/>
              <a:t>as follows for the consistency with 11ax, </a:t>
            </a:r>
            <a:endParaRPr lang="en-US" altLang="ko-KR" sz="16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400" dirty="0" smtClean="0"/>
          </a:p>
          <a:p>
            <a:endParaRPr lang="en-US" altLang="ko-KR" sz="1400" dirty="0"/>
          </a:p>
          <a:p>
            <a:endParaRPr lang="en-US" altLang="ko-KR" sz="200" dirty="0" smtClean="0"/>
          </a:p>
          <a:p>
            <a:endParaRPr lang="en-US" altLang="ko-KR" sz="2400" dirty="0" smtClean="0"/>
          </a:p>
          <a:p>
            <a:endParaRPr lang="en-US" altLang="ko-KR" sz="9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</a:t>
            </a:r>
            <a:r>
              <a:rPr lang="en-US" altLang="ko-KR" sz="1400" dirty="0" smtClean="0"/>
              <a:t>RU20-RU37 </a:t>
            </a:r>
            <a:r>
              <a:rPr lang="en-US" altLang="ko-KR" sz="1400" dirty="0"/>
              <a:t>in upper </a:t>
            </a:r>
            <a:r>
              <a:rPr lang="en-US" altLang="ko-KR" sz="1400" dirty="0" smtClean="0"/>
              <a:t>40MHz </a:t>
            </a:r>
          </a:p>
          <a:p>
            <a:pPr lvl="1"/>
            <a:r>
              <a:rPr lang="en-US" altLang="ko-KR" sz="1400" dirty="0" smtClean="0"/>
              <a:t>There is the index of </a:t>
            </a:r>
            <a:r>
              <a:rPr lang="en-US" altLang="ko-KR" sz="1400" dirty="0"/>
              <a:t>RU19 for </a:t>
            </a:r>
            <a:r>
              <a:rPr lang="en-US" altLang="ko-KR" sz="1400" dirty="0" smtClean="0"/>
              <a:t>26-tone DC RU </a:t>
            </a:r>
            <a:r>
              <a:rPr lang="en-US" altLang="ko-KR" sz="1400" dirty="0"/>
              <a:t>(RU19 is the DC RU </a:t>
            </a:r>
            <a:r>
              <a:rPr lang="en-US" altLang="ko-KR" sz="1400" dirty="0" smtClean="0"/>
              <a:t>in HE OFDMA 80MHz). 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ut </a:t>
            </a:r>
            <a:r>
              <a:rPr lang="en-US" altLang="ko-KR" sz="1400" dirty="0"/>
              <a:t>it does not </a:t>
            </a:r>
            <a:r>
              <a:rPr lang="en-US" altLang="ko-KR" sz="1400" dirty="0" smtClean="0"/>
              <a:t>exist in 11be.</a:t>
            </a:r>
          </a:p>
          <a:p>
            <a:r>
              <a:rPr lang="en-US" altLang="ko-KR" sz="1600" u="sng" dirty="0" smtClean="0"/>
              <a:t>For </a:t>
            </a:r>
            <a:r>
              <a:rPr lang="en-US" altLang="ko-KR" sz="1600" u="sng" dirty="0"/>
              <a:t>the consistency in DL and </a:t>
            </a:r>
            <a:r>
              <a:rPr lang="en-US" altLang="ko-KR" sz="1600" u="sng" dirty="0" smtClean="0"/>
              <a:t>UL, we propose to apply this modified 26-tone RU indices in both DL and UL.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7" name="Picture 3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7" y="3073404"/>
            <a:ext cx="8119533" cy="16256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9135" y="27940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 bwMode="auto">
          <a:xfrm flipH="1">
            <a:off x="1348318" y="29517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78867" y="2794000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RU18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4" name="직선 화살표 연결선 13"/>
          <p:cNvCxnSpPr/>
          <p:nvPr/>
        </p:nvCxnSpPr>
        <p:spPr bwMode="auto">
          <a:xfrm flipH="1">
            <a:off x="4718050" y="2951720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257800" y="2793999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RU20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H="1">
            <a:off x="5496983" y="2951719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8297333" y="2761701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RU37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H="1">
            <a:off x="8536516" y="2919421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4868332" y="279399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>
                <a:solidFill>
                  <a:srgbClr val="FF0000"/>
                </a:solidFill>
              </a:rPr>
              <a:t>RU19</a:t>
            </a:r>
            <a:endParaRPr lang="ko-KR" altLang="en-US" sz="700" b="1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107515" y="2951715"/>
            <a:ext cx="1" cy="1809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109135" y="25939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</a:t>
            </a:r>
            <a:endParaRPr lang="ko-KR" altLang="en-US" sz="7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78867" y="2593946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RU18</a:t>
            </a:r>
            <a:endParaRPr lang="ko-KR" altLang="en-US" sz="7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57800" y="2593945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RU19</a:t>
            </a:r>
            <a:endParaRPr lang="ko-KR" altLang="en-US" sz="7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297333" y="2561647"/>
            <a:ext cx="4783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700" b="1" dirty="0" smtClean="0"/>
              <a:t>RU36</a:t>
            </a:r>
            <a:endParaRPr lang="ko-KR" altLang="en-US" sz="7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2466" y="2573869"/>
            <a:ext cx="7281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/>
              <a:t>11be D0.1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-16937" y="272100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b="1" dirty="0" smtClean="0">
                <a:solidFill>
                  <a:srgbClr val="FF0000"/>
                </a:solidFill>
              </a:rPr>
              <a:t>Proposed </a:t>
            </a:r>
            <a:r>
              <a:rPr lang="en-US" altLang="ko-KR" sz="900" b="1" dirty="0">
                <a:solidFill>
                  <a:srgbClr val="FF0000"/>
                </a:solidFill>
              </a:rPr>
              <a:t>26-tone RU </a:t>
            </a:r>
            <a:r>
              <a:rPr lang="en-US" altLang="ko-KR" sz="900" b="1" dirty="0" smtClean="0">
                <a:solidFill>
                  <a:srgbClr val="FF0000"/>
                </a:solidFill>
              </a:rPr>
              <a:t>Indices for 11be </a:t>
            </a:r>
          </a:p>
        </p:txBody>
      </p:sp>
    </p:spTree>
    <p:extLst>
      <p:ext uri="{BB962C8B-B14F-4D97-AF65-F5344CB8AC3E}">
        <p14:creationId xmlns:p14="http://schemas.microsoft.com/office/powerpoint/2010/main" val="37375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26-tone RU Indices in Both DL and UL for </a:t>
            </a:r>
            <a:r>
              <a:rPr lang="en-US" altLang="ko-KR" sz="2400" dirty="0" smtClean="0"/>
              <a:t>11be (</a:t>
            </a:r>
            <a:r>
              <a:rPr lang="en-US" altLang="ko-KR" sz="2400" dirty="0"/>
              <a:t>Cont’d) 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</a:t>
            </a:r>
            <a:r>
              <a:rPr lang="en-US" altLang="ko-KR" sz="1800" dirty="0"/>
              <a:t>propose to </a:t>
            </a:r>
            <a:r>
              <a:rPr lang="en-US" altLang="ko-KR" sz="1800" dirty="0" smtClean="0"/>
              <a:t>use the following </a:t>
            </a:r>
            <a:r>
              <a:rPr lang="en-US" altLang="ko-KR" sz="1800" dirty="0"/>
              <a:t>modified 26-tone RU indices for an 80MHz, </a:t>
            </a:r>
            <a:r>
              <a:rPr lang="en-US" altLang="ko-KR" sz="1800" dirty="0" smtClean="0"/>
              <a:t>160MHz, </a:t>
            </a:r>
            <a:r>
              <a:rPr lang="en-US" altLang="ko-KR" sz="1800" dirty="0"/>
              <a:t>and 320HMz EHT PPDU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both DL and UL. </a:t>
            </a:r>
          </a:p>
          <a:p>
            <a:pPr lvl="1"/>
            <a:r>
              <a:rPr lang="en-US" altLang="ko-KR" sz="1600" dirty="0" smtClean="0"/>
              <a:t>26-tone </a:t>
            </a:r>
            <a:r>
              <a:rPr lang="en-US" altLang="ko-KR" sz="1600" dirty="0"/>
              <a:t>RU indices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an </a:t>
            </a:r>
            <a:r>
              <a:rPr lang="en-US" altLang="ko-KR" sz="1600" dirty="0" smtClean="0"/>
              <a:t>80MHz EHT PPDU </a:t>
            </a:r>
            <a:r>
              <a:rPr lang="en-US" altLang="ko-KR" sz="1600" dirty="0"/>
              <a:t>in both DL and UL </a:t>
            </a:r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2"/>
            <a:r>
              <a:rPr lang="en-US" altLang="ko-KR" sz="1400" dirty="0" smtClean="0"/>
              <a:t>RU1-RU18 </a:t>
            </a:r>
            <a:r>
              <a:rPr lang="en-US" altLang="ko-KR" sz="1400" dirty="0"/>
              <a:t>for lower 40MHz and RU20-RU37 in upper 40MHz 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There </a:t>
            </a:r>
            <a:r>
              <a:rPr lang="en-US" altLang="ko-KR" sz="1400" dirty="0"/>
              <a:t>is the index of RU19 for 26-tone DC </a:t>
            </a:r>
            <a:r>
              <a:rPr lang="en-US" altLang="ko-KR" sz="1400" dirty="0" smtClean="0"/>
              <a:t>RU. </a:t>
            </a:r>
            <a:r>
              <a:rPr lang="en-US" altLang="ko-KR" sz="1400" dirty="0"/>
              <a:t>But it does not exist in 11be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/>
              <a:t>26-tone RU indices in both DL and UL for a 160MHz and 320HMz EHT PPDU are defined based on 26-tone RU indices for an 80MHz EHT PPDU above in both DL and UL. (Please, refer to the Word document for the detailed 26-tone RU indices in both DL and UL for a 160MHz and 320HMz EHT PPDU)</a:t>
            </a:r>
          </a:p>
          <a:p>
            <a:pPr lvl="1"/>
            <a:endParaRPr lang="en-US" altLang="ko-KR" sz="1600" dirty="0"/>
          </a:p>
          <a:p>
            <a:endParaRPr lang="en-US" altLang="ko-KR" sz="1800" dirty="0"/>
          </a:p>
          <a:p>
            <a:pPr lvl="1"/>
            <a:endParaRPr lang="en-US" altLang="ko-KR" dirty="0" smtClean="0"/>
          </a:p>
          <a:p>
            <a:pPr lvl="1"/>
            <a:endParaRPr lang="en-US" altLang="ko-KR" sz="12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48116"/>
              </p:ext>
            </p:extLst>
          </p:nvPr>
        </p:nvGraphicFramePr>
        <p:xfrm>
          <a:off x="1295400" y="2438400"/>
          <a:ext cx="7239001" cy="2209804"/>
        </p:xfrm>
        <a:graphic>
          <a:graphicData uri="http://schemas.openxmlformats.org/drawingml/2006/table">
            <a:tbl>
              <a:tblPr/>
              <a:tblGrid>
                <a:gridCol w="1706431"/>
                <a:gridCol w="1106514"/>
                <a:gridCol w="1106514"/>
                <a:gridCol w="1106514"/>
                <a:gridCol w="1106514"/>
                <a:gridCol w="1106514"/>
              </a:tblGrid>
              <a:tr h="1660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5547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[It</a:t>
                      </a:r>
                      <a:r>
                        <a:rPr lang="en-US" altLang="ko-KR" sz="7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does  not exist.</a:t>
                      </a:r>
                      <a:r>
                        <a:rPr lang="en-US" altLang="ko-KR" sz="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]</a:t>
                      </a:r>
                      <a:r>
                        <a:rPr lang="ko-KR" alt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47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042532"/>
              </p:ext>
            </p:extLst>
          </p:nvPr>
        </p:nvGraphicFramePr>
        <p:xfrm>
          <a:off x="8077200" y="5638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7" name="문서" showAsIcon="1" r:id="rId3" imgW="914400" imgH="771480" progId="Word.Document.12">
                  <p:embed/>
                </p:oleObj>
              </mc:Choice>
              <mc:Fallback>
                <p:oleObj name="문서" showAsIcon="1" r:id="rId3" imgW="914400" imgH="771480" progId="Word.Document.12">
                  <p:embed/>
                  <p:pic>
                    <p:nvPicPr>
                      <p:cNvPr id="0" name="개체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5638800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954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MRU </a:t>
            </a:r>
            <a:r>
              <a:rPr lang="en-US" altLang="ko-KR" dirty="0"/>
              <a:t>combinations, it is possible to indicate the allocated </a:t>
            </a:r>
            <a:r>
              <a:rPr lang="en-US" altLang="ko-KR" dirty="0" smtClean="0"/>
              <a:t>MRU </a:t>
            </a:r>
            <a:r>
              <a:rPr lang="en-US" altLang="ko-KR" dirty="0"/>
              <a:t>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MRU combinations, new entries to </a:t>
            </a:r>
            <a:r>
              <a:rPr lang="en-US" altLang="ko-KR" dirty="0"/>
              <a:t>indicate various </a:t>
            </a:r>
            <a:r>
              <a:rPr lang="en-US" altLang="ko-KR" dirty="0" smtClean="0"/>
              <a:t>combinations </a:t>
            </a:r>
            <a:r>
              <a:rPr lang="en-US" altLang="ko-KR" dirty="0"/>
              <a:t>for </a:t>
            </a:r>
            <a:r>
              <a:rPr lang="en-US" altLang="ko-KR" dirty="0" smtClean="0"/>
              <a:t>MRU 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conventional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175098</TotalTime>
  <Words>5155</Words>
  <Application>Microsoft Office PowerPoint</Application>
  <PresentationFormat>화면 슬라이드 쇼(4:3)</PresentationFormat>
  <Paragraphs>1453</Paragraphs>
  <Slides>33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3</vt:i4>
      </vt:variant>
      <vt:variant>
        <vt:lpstr>슬라이드 제목</vt:lpstr>
      </vt:variant>
      <vt:variant>
        <vt:i4>33</vt:i4>
      </vt:variant>
    </vt:vector>
  </HeadingPairs>
  <TitlesOfParts>
    <vt:vector size="37" baseType="lpstr">
      <vt:lpstr>802-11-Submission</vt:lpstr>
      <vt:lpstr>Document</vt:lpstr>
      <vt:lpstr>Microsoft Word Document</vt:lpstr>
      <vt:lpstr>문서</vt:lpstr>
      <vt:lpstr>RU Allocation Subfield Design for EHT Trigger Frame Follow up</vt:lpstr>
      <vt:lpstr>Introduction</vt:lpstr>
      <vt:lpstr>Introduction (Cont’d)</vt:lpstr>
      <vt:lpstr>EHT Trigger Frame Format</vt:lpstr>
      <vt:lpstr>Structure of RU Allocation subfield for Each STA </vt:lpstr>
      <vt:lpstr>RU Allocation Subfield for 320 MHz BW</vt:lpstr>
      <vt:lpstr>26-tone RU Indices in Both DL and UL for 11be </vt:lpstr>
      <vt:lpstr>26-tone RU Indices in Both DL and UL for 11be (Cont’d) 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Define Indices for MRUs (Cont’d)</vt:lpstr>
      <vt:lpstr>RU Allocation Subfield Design for RU, Small-size MRU, and RU484+RU242 </vt:lpstr>
      <vt:lpstr>RU Allocation Subfield Design for RU996+RU484 </vt:lpstr>
      <vt:lpstr>RU Allocation Subfield Design for RU996+RU484+RU242 </vt:lpstr>
      <vt:lpstr>RU Allocation Subfield Design for 2×RU996+RU484 </vt:lpstr>
      <vt:lpstr>RU Allocation Subfield Design for 2×RU996+RU484 (Cont’d) </vt:lpstr>
      <vt:lpstr>RU Allocation Subfield Design for 3×RU996 </vt:lpstr>
      <vt:lpstr>RU Allocation Subfield Design for 3×RU996+RU484 </vt:lpstr>
      <vt:lpstr>RU Allocation Subfield Design for 3×RU996+RU484 (Cont’d) </vt:lpstr>
      <vt:lpstr>RU Allocation Subfield Table for EHT Trigger frame</vt:lpstr>
      <vt:lpstr>RU Allocation Subfield Table for EHT Trigger frame  (Cont’d)</vt:lpstr>
      <vt:lpstr>Summary</vt:lpstr>
      <vt:lpstr>Straw Poll #1</vt:lpstr>
      <vt:lpstr>Straw Poll #2</vt:lpstr>
      <vt:lpstr>Straw Poll #3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36.5-Data and pilot subcarrier indices for RUs in an 80 MHz EHT PPDU (11be D0.1)</vt:lpstr>
      <vt:lpstr>Reference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mj1108.kim</cp:lastModifiedBy>
  <cp:revision>3405</cp:revision>
  <cp:lastPrinted>1998-02-10T13:28:06Z</cp:lastPrinted>
  <dcterms:created xsi:type="dcterms:W3CDTF">2007-05-21T21:00:37Z</dcterms:created>
  <dcterms:modified xsi:type="dcterms:W3CDTF">2020-11-12T08:04:00Z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