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9" r:id="rId2"/>
    <p:sldId id="377" r:id="rId3"/>
    <p:sldId id="449" r:id="rId4"/>
    <p:sldId id="379" r:id="rId5"/>
    <p:sldId id="378" r:id="rId6"/>
    <p:sldId id="387" r:id="rId7"/>
    <p:sldId id="444" r:id="rId8"/>
    <p:sldId id="450" r:id="rId9"/>
    <p:sldId id="399" r:id="rId10"/>
    <p:sldId id="432" r:id="rId11"/>
    <p:sldId id="445" r:id="rId12"/>
    <p:sldId id="435" r:id="rId13"/>
    <p:sldId id="430" r:id="rId14"/>
    <p:sldId id="423" r:id="rId15"/>
    <p:sldId id="424" r:id="rId16"/>
    <p:sldId id="442" r:id="rId17"/>
    <p:sldId id="436" r:id="rId18"/>
    <p:sldId id="437" r:id="rId19"/>
    <p:sldId id="438" r:id="rId20"/>
    <p:sldId id="446" r:id="rId21"/>
    <p:sldId id="439" r:id="rId22"/>
    <p:sldId id="440" r:id="rId23"/>
    <p:sldId id="447" r:id="rId24"/>
    <p:sldId id="394" r:id="rId25"/>
    <p:sldId id="441" r:id="rId26"/>
    <p:sldId id="388" r:id="rId27"/>
    <p:sldId id="448" r:id="rId28"/>
    <p:sldId id="443" r:id="rId29"/>
    <p:sldId id="390" r:id="rId30"/>
    <p:sldId id="396" r:id="rId31"/>
    <p:sldId id="427" r:id="rId32"/>
    <p:sldId id="425" r:id="rId33"/>
    <p:sldId id="380" r:id="rId3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9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802.11-20/1845r0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Allocation Subfield Design for EHT Trigger Frame Follow up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3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small-size 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OFDMA 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 and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2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200" dirty="0" smtClean="0"/>
              <a:t>Indices </a:t>
            </a:r>
            <a:r>
              <a:rPr lang="en-US" altLang="ko-KR" sz="1200" dirty="0"/>
              <a:t>for MRUs </a:t>
            </a:r>
            <a:r>
              <a:rPr lang="en-US" altLang="ko-KR" sz="1200" dirty="0" smtClean="0"/>
              <a:t>are </a:t>
            </a:r>
            <a:r>
              <a:rPr lang="en-US" altLang="ko-KR" sz="1200" dirty="0"/>
              <a:t>defined </a:t>
            </a:r>
            <a:r>
              <a:rPr lang="en-US" altLang="ko-KR" sz="1200" dirty="0" smtClean="0"/>
              <a:t>based on RU indices in Table </a:t>
            </a:r>
            <a:r>
              <a:rPr lang="en-US" altLang="ko-KR" sz="1200" dirty="0"/>
              <a:t>27-7 (Data and pilot subcarrier indices for RUs in a 20 MHz HE PPDU and in a non-OFDMA 20 MHz HE PPDU</a:t>
            </a:r>
            <a:r>
              <a:rPr lang="en-US" altLang="ko-KR" sz="1200" dirty="0" smtClean="0"/>
              <a:t>).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small-size MRUs in </a:t>
            </a:r>
            <a:r>
              <a:rPr lang="en-US" altLang="ko-KR" sz="1600" dirty="0" smtClean="0"/>
              <a:t>an OFDMA </a:t>
            </a:r>
            <a:r>
              <a:rPr lang="en-US" altLang="ko-KR" sz="1600" dirty="0"/>
              <a:t>40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2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/>
              <a:t>Indices for MRUs are defined based on RU indices in Table </a:t>
            </a:r>
            <a:r>
              <a:rPr lang="en-US" altLang="ko-KR" sz="1200" dirty="0" smtClean="0"/>
              <a:t>27-8 </a:t>
            </a:r>
            <a:r>
              <a:rPr lang="en-US" altLang="ko-KR" sz="1200" dirty="0"/>
              <a:t>(Data and pilot subcarrier indices for RUs in 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 and in a non-OFDMA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PPDU).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86538"/>
              </p:ext>
            </p:extLst>
          </p:nvPr>
        </p:nvGraphicFramePr>
        <p:xfrm>
          <a:off x="1524000" y="2362200"/>
          <a:ext cx="6972299" cy="9906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80020"/>
              </p:ext>
            </p:extLst>
          </p:nvPr>
        </p:nvGraphicFramePr>
        <p:xfrm>
          <a:off x="1524000" y="4162425"/>
          <a:ext cx="6972299" cy="1781175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87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31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11</a:t>
                      </a:r>
                      <a:endParaRPr lang="de-DE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+ 26-tone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050" dirty="0"/>
          </a:p>
          <a:p>
            <a:pPr lvl="1"/>
            <a:endParaRPr lang="en-US" altLang="ko-KR" sz="900" dirty="0" smtClean="0"/>
          </a:p>
          <a:p>
            <a:pPr lvl="2"/>
            <a:r>
              <a:rPr lang="en-US" altLang="ko-KR" sz="1200" dirty="0" smtClean="0"/>
              <a:t>Indices for MRUs are defined based on 52-tone RU indices in Table 36.5 (Data and pilot subcarrier indices for RUs in an 80 MHz EHT PPDU (11be D0.1)) and 26-tone RU indices </a:t>
            </a:r>
            <a:r>
              <a:rPr lang="en-US" altLang="ko-KR" sz="1200" dirty="0"/>
              <a:t>in slide 8</a:t>
            </a:r>
            <a:r>
              <a:rPr lang="en-US" altLang="ko-KR" sz="1200" dirty="0" smtClean="0"/>
              <a:t> (Proposed 26-tone </a:t>
            </a:r>
            <a:r>
              <a:rPr lang="en-US" altLang="ko-KR" sz="1200" dirty="0"/>
              <a:t>RU Indices in Both DL and UL for 11be). </a:t>
            </a:r>
            <a:endParaRPr lang="en-US" altLang="ko-KR" sz="12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68655"/>
              </p:ext>
            </p:extLst>
          </p:nvPr>
        </p:nvGraphicFramePr>
        <p:xfrm>
          <a:off x="1066801" y="2099735"/>
          <a:ext cx="7696200" cy="3739322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140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82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</a:t>
            </a:r>
            <a:r>
              <a:rPr lang="en-US" altLang="ko-KR" sz="1600" dirty="0" smtClean="0"/>
              <a:t>large-size MRUs </a:t>
            </a:r>
            <a:r>
              <a:rPr lang="en-US" altLang="ko-KR" sz="1600" dirty="0"/>
              <a:t>in an 80 MHz EHT PPDU and in a non-OFDMA </a:t>
            </a:r>
            <a:r>
              <a:rPr lang="en-US" altLang="ko-KR" sz="1600" dirty="0" smtClean="0"/>
              <a:t>80 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727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</a:t>
            </a:r>
            <a:r>
              <a:rPr lang="en-US" altLang="ko-KR" sz="1600" dirty="0" smtClean="0"/>
              <a:t>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15079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8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9008"/>
              </p:ext>
            </p:extLst>
          </p:nvPr>
        </p:nvGraphicFramePr>
        <p:xfrm>
          <a:off x="1447800" y="25336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 (Only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 non-OFDMA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97786"/>
              </p:ext>
            </p:extLst>
          </p:nvPr>
        </p:nvGraphicFramePr>
        <p:xfrm>
          <a:off x="1447800" y="2350435"/>
          <a:ext cx="7010400" cy="405036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99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00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RU, Small-size MRU, </a:t>
            </a:r>
            <a:r>
              <a:rPr lang="en-US" altLang="ko-KR" sz="2400" dirty="0"/>
              <a:t>and </a:t>
            </a:r>
            <a:r>
              <a:rPr lang="en-US" altLang="ko-KR" sz="2400" dirty="0" smtClean="0"/>
              <a:t>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Two bits of [</a:t>
            </a:r>
            <a:r>
              <a:rPr lang="en-US" altLang="ko-KR" sz="1800" kern="0" dirty="0"/>
              <a:t>X1 </a:t>
            </a:r>
            <a:r>
              <a:rPr lang="en-US" altLang="ko-KR" sz="1800" kern="0" dirty="0" smtClean="0"/>
              <a:t>X0] are used to </a:t>
            </a:r>
            <a:r>
              <a:rPr lang="en-US" altLang="ko-KR" sz="1800" kern="0" dirty="0"/>
              <a:t>indicate the location of channel that RU or </a:t>
            </a:r>
            <a:r>
              <a:rPr lang="en-US" altLang="ko-KR" sz="1800" kern="0" dirty="0" smtClean="0"/>
              <a:t>small-size MRU or </a:t>
            </a:r>
            <a:r>
              <a:rPr lang="en-US" altLang="ko-KR" sz="1800" kern="0" dirty="0"/>
              <a:t>MRU combinations of RU484+RU242 </a:t>
            </a:r>
            <a:r>
              <a:rPr lang="en-US" altLang="ko-KR" sz="1800" kern="0" dirty="0" smtClean="0"/>
              <a:t> apply. </a:t>
            </a:r>
          </a:p>
          <a:p>
            <a:r>
              <a:rPr lang="en-US" altLang="ko-KR" sz="1800" kern="0" dirty="0" smtClean="0"/>
              <a:t>[X8-X2] is used to indicate the defined indices for RU or small-size MRU or MRU combinations of RU484+RU242 </a:t>
            </a:r>
            <a:r>
              <a:rPr lang="en-US" altLang="ko-KR" sz="1800" kern="0" dirty="0"/>
              <a:t>as follows</a:t>
            </a:r>
            <a:r>
              <a:rPr lang="en-US" altLang="ko-KR" sz="1800" kern="0" dirty="0" smtClean="0"/>
              <a:t>.</a:t>
            </a: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13750"/>
              </p:ext>
            </p:extLst>
          </p:nvPr>
        </p:nvGraphicFramePr>
        <p:xfrm>
          <a:off x="838198" y="2380871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Design for RU996+RU484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9" name="Picture 6">
            <a:extLst>
              <a:ext uri="{FF2B5EF4-FFF2-40B4-BE49-F238E27FC236}">
                <a16:creationId xmlns=""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56" y="4724400"/>
            <a:ext cx="5957144" cy="1447800"/>
          </a:xfrm>
          <a:prstGeom prst="rect">
            <a:avLst/>
          </a:prstGeom>
        </p:spPr>
      </p:pic>
      <p:graphicFrame>
        <p:nvGraphicFramePr>
          <p:cNvPr id="10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91195"/>
              </p:ext>
            </p:extLst>
          </p:nvPr>
        </p:nvGraphicFramePr>
        <p:xfrm>
          <a:off x="885824" y="2743200"/>
          <a:ext cx="7572376" cy="1611828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4572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(X8-X2) – 94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245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RU996+RU484+RU242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RU996+RU484+RU242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RU996+RU484+RU242 by informing the punctured RU242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10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529008"/>
              </p:ext>
            </p:extLst>
          </p:nvPr>
        </p:nvGraphicFramePr>
        <p:xfrm>
          <a:off x="885824" y="2743200"/>
          <a:ext cx="7572376" cy="1919472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11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RU242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- 96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7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684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RU996+RU484+RU242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724400"/>
            <a:ext cx="5324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</a:t>
            </a:r>
            <a:r>
              <a:rPr lang="en-US" altLang="ko-KR" sz="2400" dirty="0"/>
              <a:t>2×RU996+RU484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2×RU996+RU484  </a:t>
            </a:r>
            <a:r>
              <a:rPr lang="en-US" altLang="ko-KR" sz="1800" kern="0" dirty="0" smtClean="0"/>
              <a:t>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2×RU996+RU484 </a:t>
            </a:r>
            <a:r>
              <a:rPr lang="en-US" altLang="ko-KR" sz="1800" kern="0" dirty="0" smtClean="0"/>
              <a:t>by informing the punctured RU996 and RU484 as follows.</a:t>
            </a:r>
          </a:p>
          <a:p>
            <a:pPr lvl="1"/>
            <a:r>
              <a:rPr lang="en-US" altLang="ko-KR" sz="1600" kern="0" dirty="0" smtClean="0"/>
              <a:t>X0 is used to indicate of the location </a:t>
            </a:r>
            <a:r>
              <a:rPr lang="en-US" altLang="ko-KR" sz="1600" kern="0" dirty="0"/>
              <a:t>of punctured </a:t>
            </a:r>
            <a:r>
              <a:rPr lang="en-US" altLang="ko-KR" sz="1600" kern="0" dirty="0" smtClean="0"/>
              <a:t>RU996.</a:t>
            </a:r>
          </a:p>
          <a:p>
            <a:pPr lvl="1"/>
            <a:r>
              <a:rPr lang="en-US" altLang="ko-KR" sz="1600" kern="0" dirty="0" smtClean="0"/>
              <a:t>[X8-X1] are used to indicate of the </a:t>
            </a:r>
            <a:r>
              <a:rPr lang="en-US" altLang="ko-KR" sz="1600" kern="0" dirty="0"/>
              <a:t>punctured </a:t>
            </a:r>
            <a:r>
              <a:rPr lang="en-US" altLang="ko-KR" sz="1600" kern="0" dirty="0" smtClean="0"/>
              <a:t>RU484 in the certain 3×RU996.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724733"/>
              </p:ext>
            </p:extLst>
          </p:nvPr>
        </p:nvGraphicFramePr>
        <p:xfrm>
          <a:off x="962024" y="3556164"/>
          <a:ext cx="7572376" cy="2760916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194684"/>
                <a:gridCol w="838200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– 100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[4], we proposed the 9-bit </a:t>
            </a:r>
            <a:r>
              <a:rPr lang="en-US" altLang="ko-KR" dirty="0"/>
              <a:t>RU Allocation subfield for </a:t>
            </a:r>
            <a:r>
              <a:rPr lang="en-US" altLang="ko-KR" dirty="0" smtClean="0"/>
              <a:t>EHT Trigger frame so </a:t>
            </a:r>
            <a:r>
              <a:rPr lang="en-US" altLang="ko-KR" dirty="0"/>
              <a:t>that RU allocation signaling for Trigger based UL MU transmissions can cover the supported bandwidths and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2×RU996+RU484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130">
            <a:extLst>
              <a:ext uri="{FF2B5EF4-FFF2-40B4-BE49-F238E27FC236}">
                <a16:creationId xmlns="" xmlns:a16="http://schemas.microsoft.com/office/drawing/2014/main" id="{78BC0DE3-E6AB-4C06-9C35-82CC37776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9774"/>
            <a:ext cx="5504873" cy="460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by informing the punctured RU996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90300"/>
              </p:ext>
            </p:extLst>
          </p:nvPr>
        </p:nvGraphicFramePr>
        <p:xfrm>
          <a:off x="962024" y="2895600"/>
          <a:ext cx="7572376" cy="1364080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RU996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(X1)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D54FA92D-3544-4DFB-953A-17255180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87184"/>
            <a:ext cx="7174209" cy="15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774924"/>
              </p:ext>
            </p:extLst>
          </p:nvPr>
        </p:nvGraphicFramePr>
        <p:xfrm>
          <a:off x="962024" y="2819400"/>
          <a:ext cx="7572376" cy="2302824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(X1×2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(X8-X2) – 105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800" dirty="0" smtClean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3×RU996+RU484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A178DE0C-DBA7-450F-AAC4-E1F9FCEF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6629400" cy="45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Table for EHT Trigger frame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Based on the previous logics, 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X8–X0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Trigger frame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88285"/>
              </p:ext>
            </p:extLst>
          </p:nvPr>
        </p:nvGraphicFramePr>
        <p:xfrm>
          <a:off x="838198" y="2133600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Table for EHT </a:t>
            </a:r>
            <a:r>
              <a:rPr lang="en-US" altLang="ko-KR" sz="2200" dirty="0"/>
              <a:t>Trigger frame </a:t>
            </a:r>
            <a:r>
              <a:rPr lang="en-US" altLang="ko-KR" sz="2200" dirty="0" smtClean="0"/>
              <a:t> (Cont’d)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09806"/>
              </p:ext>
            </p:extLst>
          </p:nvPr>
        </p:nvGraphicFramePr>
        <p:xfrm>
          <a:off x="838200" y="1371600"/>
          <a:ext cx="7620001" cy="5063453"/>
        </p:xfrm>
        <a:graphic>
          <a:graphicData uri="http://schemas.openxmlformats.org/drawingml/2006/table">
            <a:tbl>
              <a:tblPr/>
              <a:tblGrid>
                <a:gridCol w="752299"/>
                <a:gridCol w="989867"/>
                <a:gridCol w="2035169"/>
                <a:gridCol w="2037148"/>
                <a:gridCol w="902759"/>
                <a:gridCol w="902759"/>
              </a:tblGrid>
              <a:tr h="2447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 bits 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 of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70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[X0] is used to indicate the location of channel that RU or MRU allocation applies.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</a:t>
            </a:r>
            <a:r>
              <a:rPr lang="en-US" altLang="ko-KR" dirty="0"/>
              <a:t>RU Allocation subfield for Trigger </a:t>
            </a:r>
            <a:r>
              <a:rPr lang="en-US" altLang="ko-KR" dirty="0" smtClean="0"/>
              <a:t>frame to indicate </a:t>
            </a:r>
            <a:r>
              <a:rPr lang="en-US" altLang="ko-KR" dirty="0"/>
              <a:t>the supported bandwidths and </a:t>
            </a:r>
            <a:r>
              <a:rPr lang="en-US" altLang="ko-KR" dirty="0" smtClean="0"/>
              <a:t>MRU combinations in </a:t>
            </a:r>
            <a:r>
              <a:rPr lang="en-US" altLang="ko-KR" dirty="0"/>
              <a:t>EHT by changing the mapping rule only for MRU of 2×RU996+RU484 from RU Allocation subfield table in [6</a:t>
            </a:r>
            <a:r>
              <a:rPr lang="en-US" altLang="ko-KR" dirty="0" smtClean="0"/>
              <a:t>].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</a:t>
            </a:r>
            <a:r>
              <a:rPr lang="en-US" altLang="ko-KR" dirty="0" smtClean="0"/>
              <a:t>26-tone RU </a:t>
            </a:r>
            <a:r>
              <a:rPr lang="en-US" altLang="ko-KR" dirty="0"/>
              <a:t>indices </a:t>
            </a:r>
            <a:r>
              <a:rPr lang="en-US" altLang="ko-KR" dirty="0" smtClean="0"/>
              <a:t>for </a:t>
            </a:r>
            <a:r>
              <a:rPr lang="en-US" altLang="ko-KR" dirty="0"/>
              <a:t>an </a:t>
            </a:r>
            <a:r>
              <a:rPr lang="en-US" altLang="ko-KR" dirty="0" smtClean="0"/>
              <a:t>80MHz, 160MHz, and 320HMz </a:t>
            </a:r>
            <a:r>
              <a:rPr lang="en-US" altLang="ko-KR" dirty="0"/>
              <a:t>EHT </a:t>
            </a:r>
            <a:r>
              <a:rPr lang="en-US" altLang="ko-KR" dirty="0" smtClean="0"/>
              <a:t>PPDU </a:t>
            </a:r>
            <a:r>
              <a:rPr lang="en-US" altLang="ko-KR" dirty="0"/>
              <a:t>in both DL and UL 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sz="1200" dirty="0"/>
              <a:t>RU1-RU18 for lower 40MHz and RU20-RU37 in upper 40MHz 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There </a:t>
            </a:r>
            <a:r>
              <a:rPr lang="en-US" altLang="ko-KR" sz="1200" dirty="0"/>
              <a:t>is the index of RU19 for 26-tone DC </a:t>
            </a:r>
            <a:r>
              <a:rPr lang="en-US" altLang="ko-KR" sz="1200" dirty="0" smtClean="0"/>
              <a:t>RU. </a:t>
            </a:r>
            <a:r>
              <a:rPr lang="en-US" altLang="ko-KR" sz="1200" dirty="0"/>
              <a:t>But it does not exist in 11be</a:t>
            </a:r>
            <a:r>
              <a:rPr lang="en-US" altLang="ko-KR" sz="12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UL 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1"/>
            <a:endParaRPr lang="en-US" altLang="ko-KR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374132"/>
              </p:ext>
            </p:extLst>
          </p:nvPr>
        </p:nvGraphicFramePr>
        <p:xfrm>
          <a:off x="1371599" y="25908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2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</a:t>
            </a:r>
            <a:r>
              <a:rPr lang="en-US" altLang="ko-KR" sz="2200" dirty="0" smtClean="0"/>
              <a:t>the EHT Trigger </a:t>
            </a:r>
            <a:r>
              <a:rPr lang="en-US" altLang="ko-KR" sz="2200" dirty="0"/>
              <a:t>Frame RU Allocation </a:t>
            </a:r>
            <a:r>
              <a:rPr lang="en-US" altLang="ko-KR" sz="2200" dirty="0" smtClean="0"/>
              <a:t>subfield </a:t>
            </a:r>
            <a:r>
              <a:rPr lang="en-US" altLang="ko-KR" sz="2200" dirty="0"/>
              <a:t>t</a:t>
            </a:r>
            <a:r>
              <a:rPr lang="en-US" altLang="ko-KR" sz="2200" dirty="0" smtClean="0"/>
              <a:t>able </a:t>
            </a:r>
            <a:r>
              <a:rPr lang="en-US" altLang="ko-KR" sz="2200" dirty="0"/>
              <a:t>design </a:t>
            </a:r>
            <a:r>
              <a:rPr lang="en-US" altLang="ko-KR" sz="2200" dirty="0" smtClean="0"/>
              <a:t>described in slide 19-20 </a:t>
            </a:r>
            <a:r>
              <a:rPr lang="en-US" altLang="ko-KR" sz="2200"/>
              <a:t>of </a:t>
            </a:r>
            <a:r>
              <a:rPr lang="en-US" altLang="ko-KR" sz="2200" smtClean="0"/>
              <a:t>20/1845r0</a:t>
            </a:r>
            <a:r>
              <a:rPr lang="en-US" altLang="ko-KR" sz="2200" dirty="0"/>
              <a:t>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0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[5], </a:t>
            </a:r>
            <a:r>
              <a:rPr lang="en-US" altLang="ko-KR" dirty="0"/>
              <a:t>two options for MRU indication utilizing the 9-bit RU Allocation subfield in trigger frames were proposed.</a:t>
            </a:r>
          </a:p>
          <a:p>
            <a:pPr lvl="1"/>
            <a:r>
              <a:rPr lang="en-US" altLang="ko-KR" dirty="0"/>
              <a:t>Option1: Follows 11ax style and aims to reduce the entries in RU Allocation table</a:t>
            </a:r>
          </a:p>
          <a:p>
            <a:pPr lvl="1"/>
            <a:r>
              <a:rPr lang="en-US" altLang="ko-KR" dirty="0"/>
              <a:t>Option2: Designed on the basis of 11ax style and aims to make the RU Allocation table </a:t>
            </a:r>
            <a:r>
              <a:rPr lang="en-US" altLang="ko-KR" dirty="0" smtClean="0"/>
              <a:t>clear</a:t>
            </a:r>
            <a:endParaRPr lang="en-US" altLang="ko-KR" dirty="0"/>
          </a:p>
          <a:p>
            <a:r>
              <a:rPr lang="en-US" altLang="ko-KR" dirty="0" smtClean="0"/>
              <a:t>In [6], </a:t>
            </a:r>
            <a:r>
              <a:rPr lang="en-US" altLang="ko-KR" dirty="0"/>
              <a:t>9-bit RU Allocation </a:t>
            </a:r>
            <a:r>
              <a:rPr lang="en-US" altLang="ko-KR" dirty="0" smtClean="0"/>
              <a:t>subfield considering 11ax backward compatibility </a:t>
            </a:r>
            <a:r>
              <a:rPr lang="en-US" altLang="ko-KR" dirty="0"/>
              <a:t>for EHT Trigger </a:t>
            </a:r>
            <a:r>
              <a:rPr lang="en-US" altLang="ko-KR" dirty="0" smtClean="0"/>
              <a:t>frame was proposed.</a:t>
            </a:r>
          </a:p>
          <a:p>
            <a:pPr lvl="1"/>
            <a:r>
              <a:rPr lang="en-US" altLang="ko-KR" dirty="0"/>
              <a:t>But, </a:t>
            </a:r>
            <a:r>
              <a:rPr lang="en-US" altLang="ko-KR" dirty="0" smtClean="0"/>
              <a:t>the mapping rule </a:t>
            </a:r>
            <a:r>
              <a:rPr lang="en-US" altLang="ko-KR" dirty="0"/>
              <a:t>for MRU of </a:t>
            </a:r>
            <a:r>
              <a:rPr lang="en-US" altLang="ko-KR" dirty="0" smtClean="0"/>
              <a:t>2×RU996+RU484 is </a:t>
            </a:r>
            <a:r>
              <a:rPr lang="en-US" altLang="ko-KR" dirty="0"/>
              <a:t>not consistent with </a:t>
            </a:r>
            <a:r>
              <a:rPr lang="en-US" altLang="ko-KR" dirty="0" smtClean="0"/>
              <a:t>the mapping rules for remaining MRU combinations. </a:t>
            </a:r>
          </a:p>
          <a:p>
            <a:r>
              <a:rPr lang="en-US" altLang="ko-KR" dirty="0" smtClean="0"/>
              <a:t>Therefore, </a:t>
            </a:r>
            <a:r>
              <a:rPr lang="en-US" altLang="ko-KR" dirty="0"/>
              <a:t>i</a:t>
            </a:r>
            <a:r>
              <a:rPr lang="en-US" altLang="ko-KR" dirty="0" smtClean="0"/>
              <a:t>n this contribution, we address modified 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Trigger frame by changing the mapping </a:t>
            </a:r>
            <a:r>
              <a:rPr lang="en-US" altLang="ko-KR" dirty="0"/>
              <a:t>rule only </a:t>
            </a:r>
            <a:r>
              <a:rPr lang="en-US" altLang="ko-KR" dirty="0" smtClean="0"/>
              <a:t>for MRU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 from RU Allocation subfield table in [6].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6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lvl="1"/>
            <a:r>
              <a:rPr lang="en-US" altLang="ko-KR" sz="2000" dirty="0" smtClean="0"/>
              <a:t>Table 36.5-Data </a:t>
            </a:r>
            <a:r>
              <a:rPr lang="en-US" altLang="ko-KR" sz="2000" dirty="0"/>
              <a:t>and pilot subcarrier indices for RUs in an 80 MHz EHT </a:t>
            </a:r>
            <a:r>
              <a:rPr lang="en-US" altLang="ko-KR" sz="2000" dirty="0" smtClean="0"/>
              <a:t>PPDU (11be D0.1)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06" y="1447800"/>
            <a:ext cx="8703194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/>
              <a:t>[4] </a:t>
            </a:r>
            <a:r>
              <a:rPr lang="en-US" altLang="ko-KR" b="0" dirty="0" smtClean="0"/>
              <a:t>802.11-20/0828r6, RU </a:t>
            </a:r>
            <a:r>
              <a:rPr lang="en-US" altLang="ko-KR" b="0" dirty="0"/>
              <a:t>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[5] </a:t>
            </a:r>
            <a:r>
              <a:rPr lang="en-US" altLang="ko-KR" b="0" dirty="0"/>
              <a:t>802.11-20/0000r0, Multi-RU Indication in Trigger Frame Follow-up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[6] 802.11-20/1703r1</a:t>
            </a:r>
            <a:r>
              <a:rPr lang="en-US" altLang="ko-KR" b="0" dirty="0"/>
              <a:t>, IEEE 802.11ax Backward Compatible Trigger </a:t>
            </a:r>
            <a:r>
              <a:rPr lang="en-US" altLang="ko-KR" b="0" dirty="0" smtClean="0"/>
              <a:t>Frame RU </a:t>
            </a:r>
            <a:r>
              <a:rPr lang="en-US" altLang="ko-KR" b="0" dirty="0"/>
              <a:t>Allocation </a:t>
            </a:r>
            <a:r>
              <a:rPr lang="en-US" altLang="ko-KR" b="0" dirty="0" smtClean="0"/>
              <a:t>Table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7</a:t>
            </a:r>
            <a:r>
              <a:rPr lang="en-US" altLang="ko-KR" b="0" dirty="0" smtClean="0"/>
              <a:t>] 802.11-20/1429r1</a:t>
            </a:r>
            <a:r>
              <a:rPr lang="en-US" altLang="ko-KR" b="0" dirty="0"/>
              <a:t>, Enhanced Trigger Frame for EHT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</a:t>
            </a:r>
            <a:r>
              <a:rPr lang="en-US" altLang="ko-KR" sz="1600" dirty="0" smtClean="0"/>
              <a:t>RU 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RU or MRU </a:t>
            </a:r>
            <a:r>
              <a:rPr lang="en-US" altLang="ko-KR" dirty="0"/>
              <a:t>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MRU 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</a:t>
            </a:r>
            <a:r>
              <a:rPr lang="en-US" altLang="ko-KR" dirty="0" smtClean="0"/>
              <a:t>RU </a:t>
            </a:r>
            <a:r>
              <a:rPr lang="en-US" altLang="ko-KR" dirty="0"/>
              <a:t>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</a:t>
            </a:r>
            <a:r>
              <a:rPr lang="en-US" altLang="ko-KR" sz="1600" kern="0" dirty="0"/>
              <a:t> </a:t>
            </a:r>
            <a:r>
              <a:rPr lang="en-US" altLang="ko-KR" sz="1600" kern="0" dirty="0" smtClean="0"/>
              <a:t>as follows.</a:t>
            </a:r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r>
              <a:rPr lang="en-US" altLang="ko-KR" sz="1600" kern="0" dirty="0" smtClean="0"/>
              <a:t>Example</a:t>
            </a:r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32154"/>
              </p:ext>
            </p:extLst>
          </p:nvPr>
        </p:nvGraphicFramePr>
        <p:xfrm>
          <a:off x="1447800" y="5173130"/>
          <a:ext cx="67817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95"/>
                <a:gridCol w="1172981"/>
                <a:gridCol w="1217747"/>
                <a:gridCol w="1186117"/>
                <a:gridCol w="1325659"/>
              </a:tblGrid>
              <a:tr h="15240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Upper 80MHz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0" dirty="0" smtClean="0"/>
                        <a:t>160MHz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[0 x]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x]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0" dirty="0" smtClean="0"/>
                        <a:t>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85555"/>
              </p:ext>
            </p:extLst>
          </p:nvPr>
        </p:nvGraphicFramePr>
        <p:xfrm>
          <a:off x="1066800" y="3030808"/>
          <a:ext cx="7772400" cy="1464992"/>
        </p:xfrm>
        <a:graphic>
          <a:graphicData uri="http://schemas.openxmlformats.org/drawingml/2006/table">
            <a:tbl>
              <a:tblPr/>
              <a:tblGrid>
                <a:gridCol w="381000"/>
                <a:gridCol w="7391400"/>
              </a:tblGrid>
              <a:tr h="552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 (LU)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X0 of the RU Allocation subfield is set to 0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lower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and set to 1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upper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(Lower/Upper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160 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X1 of the RU Allocation subfield is set to 0 to indicate that the RU allocation applies to 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upper 80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160 MHz, X1 of the RU Allocation subfield is set to 0 to indicate that the RU allocation applies to the lower 80 MHz channel and set to 1 to indicate that the RU allocation applies to the upper 80 MHz channel.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26-tone RU Indices in Both DL and UL for 11be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802.11be D0.1, indices of RU1 to </a:t>
            </a:r>
            <a:r>
              <a:rPr lang="en-US" altLang="ko-KR" sz="1600" dirty="0" smtClean="0"/>
              <a:t>RU36 </a:t>
            </a:r>
            <a:r>
              <a:rPr lang="en-US" altLang="ko-KR" sz="1600" dirty="0"/>
              <a:t>for 26-tone RUs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defined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80MHz EHT PPDU. </a:t>
            </a:r>
            <a:r>
              <a:rPr lang="en-US" altLang="ko-KR" sz="1600" dirty="0" smtClean="0"/>
              <a:t>This is not consistent with 11ax.</a:t>
            </a:r>
            <a:endParaRPr lang="en-US" altLang="ko-KR" sz="1600" dirty="0"/>
          </a:p>
          <a:p>
            <a:r>
              <a:rPr lang="en-US" altLang="ko-KR" sz="1600" dirty="0" smtClean="0"/>
              <a:t>In [6], they proposed to define the 26-tone RU indices in UL for an 80MHz EHT PPDU </a:t>
            </a:r>
            <a:r>
              <a:rPr lang="en-US" altLang="ko-KR" sz="1600" dirty="0"/>
              <a:t>as follows for the consistency with 11ax,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200" dirty="0" smtClean="0"/>
          </a:p>
          <a:p>
            <a:endParaRPr lang="en-US" altLang="ko-KR" sz="2400" dirty="0" smtClean="0"/>
          </a:p>
          <a:p>
            <a:endParaRPr lang="en-US" altLang="ko-KR" sz="9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</a:t>
            </a:r>
            <a:r>
              <a:rPr lang="en-US" altLang="ko-KR" sz="1400" dirty="0" smtClean="0"/>
              <a:t>RU20-RU37 </a:t>
            </a:r>
            <a:r>
              <a:rPr lang="en-US" altLang="ko-KR" sz="1400" dirty="0"/>
              <a:t>in upper </a:t>
            </a:r>
            <a:r>
              <a:rPr lang="en-US" altLang="ko-KR" sz="1400" dirty="0" smtClean="0"/>
              <a:t>40MHz </a:t>
            </a:r>
          </a:p>
          <a:p>
            <a:pPr lvl="1"/>
            <a:r>
              <a:rPr lang="en-US" altLang="ko-KR" sz="1400" dirty="0" smtClean="0"/>
              <a:t>There is the index of </a:t>
            </a:r>
            <a:r>
              <a:rPr lang="en-US" altLang="ko-KR" sz="1400" dirty="0"/>
              <a:t>RU19 for </a:t>
            </a:r>
            <a:r>
              <a:rPr lang="en-US" altLang="ko-KR" sz="1400" dirty="0" smtClean="0"/>
              <a:t>26-tone DC RU </a:t>
            </a:r>
            <a:r>
              <a:rPr lang="en-US" altLang="ko-KR" sz="1400" dirty="0"/>
              <a:t>(RU19 is the DC RU </a:t>
            </a:r>
            <a:r>
              <a:rPr lang="en-US" altLang="ko-KR" sz="1400" dirty="0" smtClean="0"/>
              <a:t>in HE OFDMA 80MHz).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ut </a:t>
            </a:r>
            <a:r>
              <a:rPr lang="en-US" altLang="ko-KR" sz="1400" dirty="0"/>
              <a:t>it does not </a:t>
            </a:r>
            <a:r>
              <a:rPr lang="en-US" altLang="ko-KR" sz="1400" dirty="0" smtClean="0"/>
              <a:t>exist in 11be.</a:t>
            </a:r>
          </a:p>
          <a:p>
            <a:r>
              <a:rPr lang="en-US" altLang="ko-KR" sz="1600" u="sng" dirty="0" smtClean="0"/>
              <a:t>For </a:t>
            </a:r>
            <a:r>
              <a:rPr lang="en-US" altLang="ko-KR" sz="1600" u="sng" dirty="0"/>
              <a:t>the consistency in DL and </a:t>
            </a:r>
            <a:r>
              <a:rPr lang="en-US" altLang="ko-KR" sz="1600" u="sng" dirty="0" smtClean="0"/>
              <a:t>UL, we propose to apply this modified 26-tone RU indices in both DL and UL.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7" name="Picture 3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73404"/>
            <a:ext cx="8119533" cy="16256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135" y="27940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1348318" y="29517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78867" y="2794000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RU18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4718050" y="2951720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57800" y="2793999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RU20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496983" y="2951719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97333" y="27617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RU37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>
            <a:off x="8536516" y="29194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868332" y="279399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RU19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107515" y="2951715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109135" y="25939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</a:t>
            </a:r>
            <a:endParaRPr lang="ko-KR" altLang="en-US" sz="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78867" y="2593946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RU18</a:t>
            </a:r>
            <a:endParaRPr lang="ko-KR" altLang="en-US" sz="7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259394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RU19</a:t>
            </a:r>
            <a:endParaRPr lang="ko-KR" altLang="en-US" sz="7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97333" y="25616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RU36</a:t>
            </a:r>
            <a:endParaRPr lang="ko-KR" altLang="en-US" sz="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2466" y="2573869"/>
            <a:ext cx="728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/>
              <a:t>11be D0.1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16937" y="27210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</a:rPr>
              <a:t>Proposed </a:t>
            </a:r>
            <a:r>
              <a:rPr lang="en-US" altLang="ko-KR" sz="900" b="1" dirty="0">
                <a:solidFill>
                  <a:srgbClr val="FF0000"/>
                </a:solidFill>
              </a:rPr>
              <a:t>26-tone RU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Indices for 11be </a:t>
            </a:r>
          </a:p>
        </p:txBody>
      </p:sp>
    </p:spTree>
    <p:extLst>
      <p:ext uri="{BB962C8B-B14F-4D97-AF65-F5344CB8AC3E}">
        <p14:creationId xmlns:p14="http://schemas.microsoft.com/office/powerpoint/2010/main" val="37375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26-tone RU Indices in Both DL and UL for </a:t>
            </a:r>
            <a:r>
              <a:rPr lang="en-US" altLang="ko-KR" sz="2400" dirty="0" smtClean="0"/>
              <a:t>11be (</a:t>
            </a:r>
            <a:r>
              <a:rPr lang="en-US" altLang="ko-KR" sz="2400" dirty="0"/>
              <a:t>Cont’d)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to </a:t>
            </a:r>
            <a:r>
              <a:rPr lang="en-US" altLang="ko-KR" sz="1800" dirty="0" smtClean="0"/>
              <a:t>use the following </a:t>
            </a:r>
            <a:r>
              <a:rPr lang="en-US" altLang="ko-KR" sz="1800" dirty="0"/>
              <a:t>modified 26-tone RU indices for an 80MHz, </a:t>
            </a:r>
            <a:r>
              <a:rPr lang="en-US" altLang="ko-KR" sz="1800" dirty="0" smtClean="0"/>
              <a:t>160MHz, </a:t>
            </a:r>
            <a:r>
              <a:rPr lang="en-US" altLang="ko-KR" sz="1800" dirty="0"/>
              <a:t>and 320HMz EHT PPDU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both DL and UL. 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RU20-RU37 in upper 40MHz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There </a:t>
            </a:r>
            <a:r>
              <a:rPr lang="en-US" altLang="ko-KR" sz="1400" dirty="0"/>
              <a:t>is the index of RU19 for 26-tone DC </a:t>
            </a:r>
            <a:r>
              <a:rPr lang="en-US" altLang="ko-KR" sz="1400" dirty="0" smtClean="0"/>
              <a:t>RU. </a:t>
            </a:r>
            <a:r>
              <a:rPr lang="en-US" altLang="ko-KR" sz="1400" dirty="0"/>
              <a:t>But it does not exist in 11be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UL 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48116"/>
              </p:ext>
            </p:extLst>
          </p:nvPr>
        </p:nvGraphicFramePr>
        <p:xfrm>
          <a:off x="1295400" y="24384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5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combinations, it is possible to indicate the allocated </a:t>
            </a:r>
            <a:r>
              <a:rPr lang="en-US" altLang="ko-KR" dirty="0" smtClean="0"/>
              <a:t>MRU </a:t>
            </a:r>
            <a:r>
              <a:rPr lang="en-US" altLang="ko-KR" dirty="0"/>
              <a:t>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MRU combinations, new entries to </a:t>
            </a:r>
            <a:r>
              <a:rPr lang="en-US" altLang="ko-KR" dirty="0"/>
              <a:t>indicate various </a:t>
            </a:r>
            <a:r>
              <a:rPr lang="en-US" altLang="ko-KR" dirty="0" smtClean="0"/>
              <a:t>combinations </a:t>
            </a:r>
            <a:r>
              <a:rPr lang="en-US" altLang="ko-KR" dirty="0"/>
              <a:t>for </a:t>
            </a:r>
            <a:r>
              <a:rPr lang="en-US" altLang="ko-KR" dirty="0" smtClean="0"/>
              <a:t>MRU 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conventional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174719</TotalTime>
  <Words>4907</Words>
  <Application>Microsoft Office PowerPoint</Application>
  <PresentationFormat>On-screen Show (4:3)</PresentationFormat>
  <Paragraphs>1420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for EHT Trigger Frame Follow up</vt:lpstr>
      <vt:lpstr>Introduction</vt:lpstr>
      <vt:lpstr>Introduction (Cont’d)</vt:lpstr>
      <vt:lpstr>EHT Trigger Frame Format</vt:lpstr>
      <vt:lpstr>Structure of RU Allocation subfield for Each STA </vt:lpstr>
      <vt:lpstr>RU Allocation Subfield for 320 MHz BW</vt:lpstr>
      <vt:lpstr>26-tone RU Indices in Both DL and UL for 11be </vt:lpstr>
      <vt:lpstr>26-tone RU Indices in Both DL and UL for 11be (Cont’d) 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Define Indices for MRUs (Cont’d)</vt:lpstr>
      <vt:lpstr>Define Indices for MRUs (Cont’d)</vt:lpstr>
      <vt:lpstr>RU Allocation Subfield Design for RU, Small-size MRU, and RU484+RU242 </vt:lpstr>
      <vt:lpstr>RU Allocation Subfield Design for RU996+RU484 </vt:lpstr>
      <vt:lpstr>RU Allocation Subfield Design for RU996+RU484+RU242 </vt:lpstr>
      <vt:lpstr>RU Allocation Subfield Design for 2×RU996+RU484 </vt:lpstr>
      <vt:lpstr>RU Allocation Subfield Design for 2×RU996+RU484 (Cont’d) </vt:lpstr>
      <vt:lpstr>RU Allocation Subfield Design for 3×RU996 </vt:lpstr>
      <vt:lpstr>RU Allocation Subfield Design for 3×RU996+RU484 </vt:lpstr>
      <vt:lpstr>RU Allocation Subfield Design for 3×RU996+RU484 (Cont’d) </vt:lpstr>
      <vt:lpstr>RU Allocation Subfield Table for EHT Trigger frame</vt:lpstr>
      <vt:lpstr>RU Allocation Subfield Table for EHT Trigger frame  (Cont’d)</vt:lpstr>
      <vt:lpstr>Summary</vt:lpstr>
      <vt:lpstr>Straw Poll #1</vt:lpstr>
      <vt:lpstr>Straw Poll #2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36.5-Data and pilot subcarrier indices for RUs in an 80 MHz EHT PPDU (11be D0.1)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3386</cp:revision>
  <cp:lastPrinted>1998-02-10T13:28:06Z</cp:lastPrinted>
  <dcterms:created xsi:type="dcterms:W3CDTF">2007-05-21T21:00:37Z</dcterms:created>
  <dcterms:modified xsi:type="dcterms:W3CDTF">2020-11-11T17:39:55Z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