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42" r:id="rId3"/>
    <p:sldId id="781" r:id="rId4"/>
    <p:sldId id="782" r:id="rId5"/>
    <p:sldId id="795" r:id="rId6"/>
    <p:sldId id="789" r:id="rId7"/>
    <p:sldId id="790" r:id="rId8"/>
    <p:sldId id="420" r:id="rId9"/>
    <p:sldId id="538" r:id="rId10"/>
    <p:sldId id="799" r:id="rId11"/>
    <p:sldId id="800" r:id="rId12"/>
    <p:sldId id="796" r:id="rId13"/>
    <p:sldId id="416" r:id="rId14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95" autoAdjust="0"/>
  </p:normalViewPr>
  <p:slideViewPr>
    <p:cSldViewPr>
      <p:cViewPr varScale="1">
        <p:scale>
          <a:sx n="116" d="100"/>
          <a:sy n="116" d="100"/>
        </p:scale>
        <p:origin x="181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07/12/2020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802.11-20/1843r1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07/12/2020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Low-Latency Triggered TWT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264580"/>
              </p:ext>
            </p:extLst>
          </p:nvPr>
        </p:nvGraphicFramePr>
        <p:xfrm>
          <a:off x="158750" y="2168525"/>
          <a:ext cx="885825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1" name="Document" r:id="rId4" imgW="10080577" imgH="4846446" progId="Word.Document.8">
                  <p:embed/>
                </p:oleObj>
              </mc:Choice>
              <mc:Fallback>
                <p:oleObj name="Document" r:id="rId4" imgW="10080577" imgH="48464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8525"/>
                        <a:ext cx="8858250" cy="4264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a broadcast TWT for low-latency flows restricts the TWT service period to only low-latency traffic transmission.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kumimoji="0" lang="en-GB" altLang="zh-CN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5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#3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the broadcast TWT for low-latency flows 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800" dirty="0"/>
              <a:t>Is identified by adding a new value in the “</a:t>
            </a:r>
            <a:r>
              <a:rPr lang="fr-FR" sz="1800" dirty="0"/>
              <a:t>Broadcast TWT Recommandation» </a:t>
            </a:r>
            <a:r>
              <a:rPr lang="fr-FR" sz="1800" dirty="0" err="1"/>
              <a:t>field</a:t>
            </a:r>
            <a:r>
              <a:rPr lang="fr-FR" sz="1800" dirty="0"/>
              <a:t>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fr-FR" altLang="zh-CN" sz="1800" kern="0" dirty="0">
                <a:solidFill>
                  <a:srgbClr val="000000"/>
                </a:solidFill>
              </a:rPr>
              <a:t>Has the « Trigger »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field</a:t>
            </a:r>
            <a:r>
              <a:rPr lang="fr-FR" altLang="zh-CN" sz="1800" kern="0" dirty="0">
                <a:solidFill>
                  <a:srgbClr val="000000"/>
                </a:solidFill>
              </a:rPr>
              <a:t> set to 1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restrict</a:t>
            </a:r>
            <a:r>
              <a:rPr lang="fr-FR" altLang="zh-CN" sz="1800" kern="0" dirty="0">
                <a:solidFill>
                  <a:srgbClr val="000000"/>
                </a:solidFill>
              </a:rPr>
              <a:t> the medium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access</a:t>
            </a:r>
            <a:r>
              <a:rPr lang="fr-FR" altLang="zh-CN" sz="1800" kern="0" dirty="0">
                <a:solidFill>
                  <a:srgbClr val="000000"/>
                </a:solidFill>
              </a:rPr>
              <a:t> of the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STAs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during</a:t>
            </a:r>
            <a:r>
              <a:rPr lang="fr-FR" altLang="zh-CN" sz="1800" kern="0" dirty="0">
                <a:solidFill>
                  <a:srgbClr val="000000"/>
                </a:solidFill>
              </a:rPr>
              <a:t> the broadcast TWT SP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dedicated</a:t>
            </a:r>
            <a:r>
              <a:rPr lang="fr-FR" altLang="zh-CN" sz="1800" kern="0" dirty="0">
                <a:solidFill>
                  <a:srgbClr val="000000"/>
                </a:solidFill>
              </a:rPr>
              <a:t>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low-latency</a:t>
            </a:r>
            <a:r>
              <a:rPr lang="fr-FR" altLang="zh-CN" sz="1800" kern="0" dirty="0">
                <a:solidFill>
                  <a:srgbClr val="000000"/>
                </a:solidFill>
              </a:rPr>
              <a:t> flows.</a:t>
            </a:r>
          </a:p>
          <a:p>
            <a:pPr marL="457200" lvl="1" indent="0" defTabSz="914400">
              <a:buClrTx/>
              <a:buSzTx/>
              <a:buNone/>
              <a:defRPr/>
            </a:pPr>
            <a:endParaRPr lang="fr-FR" sz="18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30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#4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to add to the 11be SFD in R1: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b="0" dirty="0"/>
              <a:t>An AP supporting low-latency capability, that gains the medium during a provision period </a:t>
            </a:r>
            <a:r>
              <a:rPr lang="en-US" sz="1600" b="0" dirty="0">
                <a:latin typeface="Times New Roman" pitchFamily="16" charset="0"/>
                <a:ea typeface="MS Gothic" charset="-128"/>
              </a:rPr>
              <a:t>before the start time of the LL SP, should extend the TXOP limit in order to encompass the LL SP inside the TXOP.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GB" altLang="zh-CN" sz="1600" kern="0" dirty="0"/>
              <a:t>The maximum duration of the provision period </a:t>
            </a:r>
            <a:r>
              <a:rPr lang="en-GB" altLang="zh-CN" sz="1600" b="0" kern="0" dirty="0">
                <a:latin typeface="Times New Roman"/>
              </a:rPr>
              <a:t>is TBD.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GB" altLang="zh-CN" sz="1800" b="0" kern="0" dirty="0"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10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11-20-1046: </a:t>
            </a:r>
            <a:r>
              <a:rPr lang="en-GB" sz="1600" b="0" dirty="0"/>
              <a:t>Protected TWT Enhancement for Latency Sensitive Traffic</a:t>
            </a:r>
            <a:r>
              <a:rPr lang="fr-FR" sz="1600" b="0" dirty="0">
                <a:latin typeface="+mj-lt"/>
              </a:rPr>
              <a:t>.</a:t>
            </a:r>
            <a:endParaRPr lang="fr-FR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Discuss a solution to support low-latency (LL) traffics and peer-to-peer (P2P) communications based on TWT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i="1" dirty="0"/>
              <a:t>Proposal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a Low Latency Service Period (LL SP) based on TB TWT dedicated to LL traffics (Slide 4)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LL SP protection mechanisms (Slide 6 )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11/11/2020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1691A30-9B02-47D0-BC6B-2E5D6180804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16617"/>
          </a:xfrm>
        </p:spPr>
        <p:txBody>
          <a:bodyPr/>
          <a:lstStyle/>
          <a:p>
            <a:pPr marL="257175" lvl="0" indent="-257175" defTabSz="336947">
              <a:spcBef>
                <a:spcPts val="45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600" b="0" dirty="0"/>
              <a:t>The </a:t>
            </a:r>
            <a:r>
              <a:rPr lang="en-US" sz="1600" i="1" u="sng" dirty="0"/>
              <a:t>TWT feature</a:t>
            </a:r>
            <a:r>
              <a:rPr lang="en-US" sz="1600" b="0" dirty="0"/>
              <a:t> is a mechanism where a set of Service Periods (SPs) are defined and shared between AP and non-AP STAs to reduce medium contention and improve the power efficiency of STAs.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i="1" u="sng" dirty="0"/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i="1" u="sng" dirty="0"/>
              <a:t>Broadcast TWT</a:t>
            </a:r>
            <a:r>
              <a:rPr lang="en-US" sz="1600" b="0" dirty="0"/>
              <a:t>: AP can schedule TWT SP(s) with supporting STAs and shares schedule info in Beacon/Probe Response frames.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b="0" dirty="0"/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u="sng" dirty="0"/>
              <a:t>Doc11-20/1046:</a:t>
            </a:r>
            <a:r>
              <a:rPr lang="en-US" sz="1600" dirty="0"/>
              <a:t>  </a:t>
            </a:r>
            <a:r>
              <a:rPr lang="en-US" sz="1600" b="0" dirty="0"/>
              <a:t>introduced </a:t>
            </a:r>
            <a:r>
              <a:rPr lang="fr-FR" sz="1600" b="0" dirty="0" err="1"/>
              <a:t>protected</a:t>
            </a:r>
            <a:r>
              <a:rPr lang="en-GB" sz="1600" b="0" dirty="0"/>
              <a:t> TWT Enhancement mechanism for Latency Sensitive Traffic</a:t>
            </a:r>
            <a:r>
              <a:rPr lang="en-US" sz="1600" b="0" dirty="0"/>
              <a:t>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Enhance the channel access for restricted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Extend the use of Broadcast TWT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Extend the usage of such TWT SPs </a:t>
            </a:r>
          </a:p>
          <a:p>
            <a:pPr marL="457200" lvl="1" indent="0"/>
            <a:r>
              <a:rPr lang="en-US" sz="1400" dirty="0">
                <a:cs typeface="+mn-cs"/>
              </a:rPr>
              <a:t>	</a:t>
            </a:r>
            <a:r>
              <a:rPr lang="en-US" sz="1400" b="0" dirty="0">
                <a:cs typeface="+mn-cs"/>
              </a:rPr>
              <a:t>for low latency P2P communications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946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CB6CDA5-E013-48AB-8992-3E10CD5469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8862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400" dirty="0"/>
              <a:t>Low-Latency Service Period (LL SP) 1/2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262028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73" y="1447800"/>
            <a:ext cx="849352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400" b="0" dirty="0" err="1"/>
              <a:t>Define</a:t>
            </a:r>
            <a:r>
              <a:rPr lang="fr-FR" sz="1400" b="0" dirty="0"/>
              <a:t> a broadcast TWT </a:t>
            </a:r>
            <a:r>
              <a:rPr lang="fr-FR" sz="1400" b="0" dirty="0" err="1"/>
              <a:t>dedicated</a:t>
            </a:r>
            <a:r>
              <a:rPr lang="fr-FR" sz="1400" b="0" dirty="0"/>
              <a:t> to </a:t>
            </a:r>
            <a:r>
              <a:rPr lang="fr-FR" sz="1400" b="0" dirty="0" err="1"/>
              <a:t>low-latency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Define a new value for the </a:t>
            </a:r>
            <a:r>
              <a:rPr lang="fr-FR" sz="1400" b="0" dirty="0"/>
              <a:t>«  Broadcast TWT </a:t>
            </a:r>
            <a:r>
              <a:rPr lang="fr-FR" sz="1400" b="0" dirty="0" err="1"/>
              <a:t>Recommendation</a:t>
            </a:r>
            <a:r>
              <a:rPr lang="fr-FR" sz="1400" b="0" dirty="0"/>
              <a:t>» </a:t>
            </a:r>
            <a:r>
              <a:rPr lang="fr-FR" sz="1400" b="0" dirty="0" err="1"/>
              <a:t>field</a:t>
            </a:r>
            <a:r>
              <a:rPr lang="fr-FR" sz="1400" b="0" dirty="0"/>
              <a:t> value for Low-</a:t>
            </a:r>
            <a:r>
              <a:rPr lang="fr-FR" sz="1400" b="0" dirty="0" err="1"/>
              <a:t>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r>
              <a:rPr lang="fr-FR" sz="1400" b="0" dirty="0"/>
              <a:t> in the TWT Information </a:t>
            </a:r>
            <a:r>
              <a:rPr lang="fr-FR" sz="1400" b="0" dirty="0" err="1"/>
              <a:t>Element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Restrict the TWT service period to only low-latency traffic transmission.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Support Direct link (P2P) communications (see </a:t>
            </a:r>
            <a:r>
              <a:rPr lang="fr-FR" sz="1400" b="0" dirty="0"/>
              <a:t>doc 813r7):</a:t>
            </a:r>
            <a:endParaRPr lang="fr-FR" sz="800" b="0" dirty="0"/>
          </a:p>
          <a:p>
            <a:pPr marL="0" indent="0"/>
            <a:endParaRPr lang="fr-FR" sz="1800" dirty="0"/>
          </a:p>
          <a:p>
            <a:pPr>
              <a:buFont typeface="Arial" panose="020B0604020202020204" pitchFamily="34" charset="0"/>
              <a:buChar char="•"/>
            </a:pPr>
            <a:endParaRPr lang="fr-FR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55C141-F1E1-4A0F-BC32-F9D02FF3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1" y="3657600"/>
            <a:ext cx="3121800" cy="6143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6F2FD0-BE3A-4B4F-8C50-55EF6B25598A}"/>
              </a:ext>
            </a:extLst>
          </p:cNvPr>
          <p:cNvSpPr txBox="1"/>
          <p:nvPr/>
        </p:nvSpPr>
        <p:spPr>
          <a:xfrm>
            <a:off x="49891" y="3710850"/>
            <a:ext cx="773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TWT 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2E904-B6A0-47F7-BC53-6E2C9F40B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73" y="4502985"/>
            <a:ext cx="2856744" cy="847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1D0680-1E23-40D4-8DB5-C84E8014D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32" y="5541915"/>
            <a:ext cx="4953601" cy="9053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747BBB-2F93-48F5-B47C-6C72D14BC66A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584" y="5208104"/>
            <a:ext cx="1" cy="456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203B3D-337B-4962-B869-09E9E7573E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25422" y="5208104"/>
            <a:ext cx="4038666" cy="518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68F0BF-6D52-4093-9396-4EE86352F24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50245" y="4064348"/>
            <a:ext cx="637852" cy="438637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3242A2-3950-4B2D-A9ED-2B050CCA87ED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3776454" y="4915290"/>
            <a:ext cx="1717111" cy="78840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6BFACD8-700F-48E3-8D7A-E3814FBE6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08383"/>
              </p:ext>
            </p:extLst>
          </p:nvPr>
        </p:nvGraphicFramePr>
        <p:xfrm>
          <a:off x="5493565" y="3822637"/>
          <a:ext cx="3551510" cy="218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999">
                  <a:extLst>
                    <a:ext uri="{9D8B030D-6E8A-4147-A177-3AD203B41FA5}">
                      <a16:colId xmlns:a16="http://schemas.microsoft.com/office/drawing/2014/main" val="3577174806"/>
                    </a:ext>
                  </a:extLst>
                </a:gridCol>
                <a:gridCol w="2224511">
                  <a:extLst>
                    <a:ext uri="{9D8B030D-6E8A-4147-A177-3AD203B41FA5}">
                      <a16:colId xmlns:a16="http://schemas.microsoft.com/office/drawing/2014/main" val="470058497"/>
                    </a:ext>
                  </a:extLst>
                </a:gridCol>
              </a:tblGrid>
              <a:tr h="391037">
                <a:tc>
                  <a:txBody>
                    <a:bodyPr/>
                    <a:lstStyle/>
                    <a:p>
                      <a:r>
                        <a:rPr lang="fr-FR" sz="1000" dirty="0"/>
                        <a:t>Broadcast TWT Recommandation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/>
                        <a:t>Definition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73642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No </a:t>
                      </a:r>
                      <a:r>
                        <a:rPr lang="fr-FR" sz="1000" dirty="0" err="1"/>
                        <a:t>constraints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4241"/>
                  </a:ext>
                </a:extLst>
              </a:tr>
              <a:tr h="26506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532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 </a:t>
                      </a:r>
                      <a:r>
                        <a:rPr lang="fr-FR" sz="1000" dirty="0" err="1"/>
                        <a:t>with</a:t>
                      </a:r>
                      <a:r>
                        <a:rPr lang="fr-FR" sz="1000" dirty="0"/>
                        <a:t> TF </a:t>
                      </a:r>
                      <a:r>
                        <a:rPr lang="fr-FR" sz="1000" dirty="0" err="1"/>
                        <a:t>containing</a:t>
                      </a:r>
                      <a:r>
                        <a:rPr lang="fr-FR" sz="1000" dirty="0"/>
                        <a:t> RA-</a:t>
                      </a:r>
                      <a:r>
                        <a:rPr lang="fr-FR" sz="1000" dirty="0" err="1"/>
                        <a:t>RUs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6003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constraints on the frames except that the AP </a:t>
                      </a:r>
                      <a:r>
                        <a:rPr kumimoji="1"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transmits</a:t>
                      </a:r>
                      <a:r>
                        <a:rPr kumimoji="1"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TIM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59503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Low </a:t>
                      </a:r>
                      <a:r>
                        <a:rPr lang="fr-FR" sz="1000" b="1" dirty="0" err="1">
                          <a:solidFill>
                            <a:srgbClr val="FF0000"/>
                          </a:solidFill>
                        </a:rPr>
                        <a:t>Latency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7995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Reserved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96339"/>
                  </a:ext>
                </a:extLst>
              </a:tr>
            </a:tbl>
          </a:graphicData>
        </a:graphic>
      </p:graphicFrame>
      <p:sp>
        <p:nvSpPr>
          <p:cNvPr id="23" name="Rectangle 4">
            <a:extLst>
              <a:ext uri="{FF2B5EF4-FFF2-40B4-BE49-F238E27FC236}">
                <a16:creationId xmlns:a16="http://schemas.microsoft.com/office/drawing/2014/main" id="{46775718-E968-47D9-8932-110A04E27F8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0FFA3C0-D5F9-4FEA-88C4-89EE24FA318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1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FF12430-AC95-4151-A218-9A71CCE66845}"/>
              </a:ext>
            </a:extLst>
          </p:cNvPr>
          <p:cNvGrpSpPr/>
          <p:nvPr/>
        </p:nvGrpSpPr>
        <p:grpSpPr>
          <a:xfrm>
            <a:off x="1745341" y="2989395"/>
            <a:ext cx="391508" cy="113804"/>
            <a:chOff x="1745341" y="2989395"/>
            <a:chExt cx="391508" cy="113804"/>
          </a:xfrm>
        </p:grpSpPr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F5A8BAE7-819B-4589-9F96-82CAD21BD01A}"/>
                </a:ext>
              </a:extLst>
            </p:cNvPr>
            <p:cNvGrpSpPr/>
            <p:nvPr/>
          </p:nvGrpSpPr>
          <p:grpSpPr>
            <a:xfrm>
              <a:off x="1940360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520326B-C3DB-4CB2-ADA9-0F1521D685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511168E-32F2-4B7A-B8C4-0F7D692D8C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FDBAB5B8-357A-4C08-8396-A074E3ECB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A1690A7B-5386-44AB-9534-1D7A241A08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E2F09B5-1A98-4E16-9007-5F299935CF52}"/>
                </a:ext>
              </a:extLst>
            </p:cNvPr>
            <p:cNvGrpSpPr/>
            <p:nvPr/>
          </p:nvGrpSpPr>
          <p:grpSpPr>
            <a:xfrm>
              <a:off x="1841702" y="2989395"/>
              <a:ext cx="196489" cy="112805"/>
              <a:chOff x="4821834" y="4365104"/>
              <a:chExt cx="218980" cy="148367"/>
            </a:xfrm>
          </p:grpSpPr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E50CB92-C9E6-498B-964C-992A45966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0F00D198-F3F0-4D3F-AAC4-5137D6C8B0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556A321-C931-479F-BAF0-435C2EB303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86D45CF0-9E33-4DAD-B2EC-135BEC8564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C6519D23-328E-45DB-A385-020E638BACC0}"/>
                </a:ext>
              </a:extLst>
            </p:cNvPr>
            <p:cNvGrpSpPr/>
            <p:nvPr/>
          </p:nvGrpSpPr>
          <p:grpSpPr>
            <a:xfrm>
              <a:off x="1745341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77311F1C-400C-4773-B252-4DE90AC9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16778B33-79FC-432D-ADCF-DB7F06CEE8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04991AD5-275B-4966-9EC1-A3A228E3F9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F08B5DF9-433F-4BFE-9730-33397EA6C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35CF49F-8748-47F4-8D3E-6EC23F05D680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0777" y="4209220"/>
            <a:ext cx="1" cy="6727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0371EBE0-7EE7-443E-A171-DABDE44263D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87884" y="4184378"/>
            <a:ext cx="221" cy="6079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39D13F8-BE39-4F41-8D05-2573B55FB4AC}"/>
              </a:ext>
            </a:extLst>
          </p:cNvPr>
          <p:cNvCxnSpPr>
            <a:cxnSpLocks/>
          </p:cNvCxnSpPr>
          <p:nvPr/>
        </p:nvCxnSpPr>
        <p:spPr bwMode="auto">
          <a:xfrm flipV="1">
            <a:off x="3024295" y="4188822"/>
            <a:ext cx="6843" cy="19833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SP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3CDC187-1EF0-447C-BC2E-6929EE9A04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9400" y="2099399"/>
            <a:ext cx="1" cy="27668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20DC742-BF80-44FB-BA3C-F70F2807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5184" y="2076948"/>
            <a:ext cx="1" cy="409525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698C0A9-6169-41C5-8394-053C46C6DB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0904" y="154855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6D58959-7135-476E-B153-013C1C4852D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41683" y="2598718"/>
            <a:ext cx="0" cy="347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581836-C111-42B9-9B29-2E2384FB6F5F}"/>
              </a:ext>
            </a:extLst>
          </p:cNvPr>
          <p:cNvCxnSpPr>
            <a:cxnSpLocks/>
          </p:cNvCxnSpPr>
          <p:nvPr/>
        </p:nvCxnSpPr>
        <p:spPr bwMode="auto">
          <a:xfrm flipV="1">
            <a:off x="7141680" y="1521432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D2E86F8-25B4-46DC-ABF2-E2A1B5CBA06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30904" y="1677637"/>
            <a:ext cx="51107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26A974AD-5CB8-410D-BD40-97C947FA8A52}"/>
              </a:ext>
            </a:extLst>
          </p:cNvPr>
          <p:cNvCxnSpPr>
            <a:cxnSpLocks/>
          </p:cNvCxnSpPr>
          <p:nvPr/>
        </p:nvCxnSpPr>
        <p:spPr bwMode="auto">
          <a:xfrm flipH="1">
            <a:off x="4980453" y="2772672"/>
            <a:ext cx="216123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C20AFE-2073-4530-8F95-B06A1E53CA24}"/>
              </a:ext>
            </a:extLst>
          </p:cNvPr>
          <p:cNvSpPr txBox="1"/>
          <p:nvPr/>
        </p:nvSpPr>
        <p:spPr>
          <a:xfrm>
            <a:off x="3984265" y="1523450"/>
            <a:ext cx="830413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AP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C893E9B-540B-4528-B856-3416FF4ACE5D}"/>
              </a:ext>
            </a:extLst>
          </p:cNvPr>
          <p:cNvSpPr txBox="1"/>
          <p:nvPr/>
        </p:nvSpPr>
        <p:spPr>
          <a:xfrm>
            <a:off x="5606094" y="2491524"/>
            <a:ext cx="7220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srgbClr val="FF0000"/>
                </a:solidFill>
                <a:latin typeface="Calibri"/>
                <a:ea typeface="+mn-ea"/>
              </a:rPr>
              <a:t>LL SP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44FD0D5-1B3D-4A56-BB0C-A9E465D431A8}"/>
              </a:ext>
            </a:extLst>
          </p:cNvPr>
          <p:cNvSpPr/>
          <p:nvPr/>
        </p:nvSpPr>
        <p:spPr bwMode="auto">
          <a:xfrm>
            <a:off x="2036758" y="2984977"/>
            <a:ext cx="1001272" cy="1223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Reservation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the AP of the TXOP</a:t>
            </a:r>
            <a:r>
              <a:rPr kumimoji="0" lang="fr-FR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Duration</a:t>
            </a:r>
            <a:endParaRPr kumimoji="0" lang="fr-FR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4981CF6-401F-4E0E-9742-F0C3C710D955}"/>
              </a:ext>
            </a:extLst>
          </p:cNvPr>
          <p:cNvSpPr/>
          <p:nvPr/>
        </p:nvSpPr>
        <p:spPr bwMode="auto">
          <a:xfrm>
            <a:off x="3190196" y="2982600"/>
            <a:ext cx="1660580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4E26ED-7944-47B6-8E30-B5FB9835124A}"/>
              </a:ext>
            </a:extLst>
          </p:cNvPr>
          <p:cNvSpPr/>
          <p:nvPr/>
        </p:nvSpPr>
        <p:spPr bwMode="auto">
          <a:xfrm>
            <a:off x="4975185" y="2982600"/>
            <a:ext cx="2166496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C17D547-7365-46A8-83DC-66B06099B1EE}"/>
              </a:ext>
            </a:extLst>
          </p:cNvPr>
          <p:cNvSpPr/>
          <p:nvPr/>
        </p:nvSpPr>
        <p:spPr bwMode="auto">
          <a:xfrm>
            <a:off x="175666" y="2982600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C71628A-1313-4124-855C-C2D6076BF43A}"/>
              </a:ext>
            </a:extLst>
          </p:cNvPr>
          <p:cNvSpPr/>
          <p:nvPr/>
        </p:nvSpPr>
        <p:spPr bwMode="auto">
          <a:xfrm>
            <a:off x="7284417" y="2982600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98E29-B017-4972-A24E-E59020F3D19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4572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C485C8-3086-4810-9314-FC81C7813A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502620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65DA0D0-B893-4CE3-9EA6-6D11C80F3BD5}"/>
              </a:ext>
            </a:extLst>
          </p:cNvPr>
          <p:cNvCxnSpPr>
            <a:cxnSpLocks/>
          </p:cNvCxnSpPr>
          <p:nvPr/>
        </p:nvCxnSpPr>
        <p:spPr bwMode="auto">
          <a:xfrm flipH="1">
            <a:off x="174572" y="2765012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C2363ED7-0843-4479-8436-E9CDD83715D4}"/>
              </a:ext>
            </a:extLst>
          </p:cNvPr>
          <p:cNvSpPr txBox="1"/>
          <p:nvPr/>
        </p:nvSpPr>
        <p:spPr>
          <a:xfrm>
            <a:off x="469932" y="2477025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35D7FA5-8B31-4E5A-87A9-179D681D3ED4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4417" y="264882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46F6A18-FC93-4335-8A0D-E5AD242EBC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2465" y="264882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8436215E-CB3A-4707-813A-6873C2DDBD6B}"/>
              </a:ext>
            </a:extLst>
          </p:cNvPr>
          <p:cNvCxnSpPr>
            <a:cxnSpLocks/>
          </p:cNvCxnSpPr>
          <p:nvPr/>
        </p:nvCxnSpPr>
        <p:spPr bwMode="auto">
          <a:xfrm flipH="1">
            <a:off x="7284417" y="2772672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D78DBEB9-8AE6-47C6-B05F-71D2715F42BD}"/>
              </a:ext>
            </a:extLst>
          </p:cNvPr>
          <p:cNvSpPr txBox="1"/>
          <p:nvPr/>
        </p:nvSpPr>
        <p:spPr>
          <a:xfrm>
            <a:off x="7510084" y="2492619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79A7A48-5A19-4B21-8EA1-A1727091CD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7532" y="2043665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5267AA4-1CBF-4F85-B8EE-287D173346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28272" y="2773704"/>
            <a:ext cx="2946912" cy="5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22796DE-17E1-4C3A-A35B-F39E12B2A489}"/>
              </a:ext>
            </a:extLst>
          </p:cNvPr>
          <p:cNvSpPr/>
          <p:nvPr/>
        </p:nvSpPr>
        <p:spPr>
          <a:xfrm>
            <a:off x="2813954" y="2552116"/>
            <a:ext cx="143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lang="fr-FR" sz="1400" dirty="0">
              <a:solidFill>
                <a:schemeClr val="accent6"/>
              </a:solidFill>
              <a:latin typeface="Calibri"/>
              <a:ea typeface="+mn-ea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96D7A98-1A8B-4449-8244-C38B262DBE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8272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D1076B4-35A7-4F46-B43C-6000CD8C36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7532" y="2188854"/>
            <a:ext cx="38876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67EA34-8D4E-414B-BA8D-71C7FA6E26D3}"/>
              </a:ext>
            </a:extLst>
          </p:cNvPr>
          <p:cNvSpPr/>
          <p:nvPr/>
        </p:nvSpPr>
        <p:spPr>
          <a:xfrm>
            <a:off x="2188857" y="1932759"/>
            <a:ext cx="1656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MaxProvisionTime</a:t>
            </a:r>
            <a:endParaRPr lang="fr-FR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8B00B38-047F-406E-93D8-95AB42E4102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4686" y="4752719"/>
            <a:ext cx="8299124" cy="44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E22091A-EBB4-4609-892F-84458FC516CB}"/>
              </a:ext>
            </a:extLst>
          </p:cNvPr>
          <p:cNvSpPr txBox="1"/>
          <p:nvPr/>
        </p:nvSpPr>
        <p:spPr>
          <a:xfrm>
            <a:off x="300189" y="4548830"/>
            <a:ext cx="61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FF3D3CA-0DF2-4786-ADC3-C42ACD0060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27762" y="1762813"/>
            <a:ext cx="6799" cy="31598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70D05-8B4B-43CA-BEF0-0BC6F9E5714B}"/>
              </a:ext>
            </a:extLst>
          </p:cNvPr>
          <p:cNvSpPr txBox="1"/>
          <p:nvPr/>
        </p:nvSpPr>
        <p:spPr>
          <a:xfrm>
            <a:off x="1878444" y="4881947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chemeClr val="accent2"/>
                </a:solidFill>
                <a:latin typeface="Calibri"/>
                <a:ea typeface="+mn-ea"/>
              </a:rPr>
              <a:t>T1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DE94021-ADFE-45AD-9991-98E077122DEB}"/>
              </a:ext>
            </a:extLst>
          </p:cNvPr>
          <p:cNvSpPr txBox="1"/>
          <p:nvPr/>
        </p:nvSpPr>
        <p:spPr>
          <a:xfrm>
            <a:off x="4922683" y="4881947"/>
            <a:ext cx="199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rgbClr val="FF0000"/>
                </a:solidFill>
                <a:latin typeface="Calibri"/>
                <a:ea typeface="+mn-ea"/>
              </a:rPr>
              <a:t>T2</a:t>
            </a:r>
            <a:endParaRPr lang="fr-FR" sz="1400" dirty="0">
              <a:solidFill>
                <a:srgbClr val="FF0000"/>
              </a:solidFill>
              <a:latin typeface="Calibri"/>
              <a:ea typeface="+mn-ea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A27F6E2-B406-4366-9E6D-CBA6E94FF0D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50491" y="1882065"/>
            <a:ext cx="18698" cy="42139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20B14B2B-E4F1-480F-AB0A-163A0E4E18CB}"/>
              </a:ext>
            </a:extLst>
          </p:cNvPr>
          <p:cNvSpPr txBox="1"/>
          <p:nvPr/>
        </p:nvSpPr>
        <p:spPr>
          <a:xfrm>
            <a:off x="6976355" y="4866205"/>
            <a:ext cx="41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T3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D507D11-8ABC-4A43-8D52-BD1B1AD1E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5184" y="2062978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C749716-5CA1-4A3C-BD28-87392F7FD77C}"/>
              </a:ext>
            </a:extLst>
          </p:cNvPr>
          <p:cNvSpPr txBox="1"/>
          <p:nvPr/>
        </p:nvSpPr>
        <p:spPr>
          <a:xfrm>
            <a:off x="919040" y="4856471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T0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528F89D-E139-4F4E-A50C-D4F51CF14F02}"/>
              </a:ext>
            </a:extLst>
          </p:cNvPr>
          <p:cNvSpPr txBox="1"/>
          <p:nvPr/>
        </p:nvSpPr>
        <p:spPr>
          <a:xfrm>
            <a:off x="1094668" y="2248323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C7A922A1-9C28-44AD-B755-1DC1316F12D6}"/>
              </a:ext>
            </a:extLst>
          </p:cNvPr>
          <p:cNvCxnSpPr>
            <a:stCxn id="232" idx="3"/>
          </p:cNvCxnSpPr>
          <p:nvPr/>
        </p:nvCxnSpPr>
        <p:spPr bwMode="auto">
          <a:xfrm>
            <a:off x="1697718" y="2386823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FB630231-CAA2-431D-A3C6-92843DA2C06B}"/>
              </a:ext>
            </a:extLst>
          </p:cNvPr>
          <p:cNvSpPr txBox="1"/>
          <p:nvPr/>
        </p:nvSpPr>
        <p:spPr>
          <a:xfrm>
            <a:off x="2846545" y="4347170"/>
            <a:ext cx="533920" cy="2574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0DCB7563-ACC8-40D1-BC01-8290A4C1918F}"/>
              </a:ext>
            </a:extLst>
          </p:cNvPr>
          <p:cNvCxnSpPr>
            <a:cxnSpLocks/>
          </p:cNvCxnSpPr>
          <p:nvPr/>
        </p:nvCxnSpPr>
        <p:spPr bwMode="auto">
          <a:xfrm>
            <a:off x="4683429" y="427935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390396A7-2A99-41CA-AE7C-80FB582E1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5019306" y="427935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702D549-4F51-4631-8E69-5B7AC0E4FD41}"/>
              </a:ext>
            </a:extLst>
          </p:cNvPr>
          <p:cNvSpPr txBox="1"/>
          <p:nvPr/>
        </p:nvSpPr>
        <p:spPr>
          <a:xfrm>
            <a:off x="4655723" y="4311827"/>
            <a:ext cx="533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1C834A35-860B-4B32-A972-D6066B156BDB}"/>
              </a:ext>
            </a:extLst>
          </p:cNvPr>
          <p:cNvCxnSpPr>
            <a:cxnSpLocks/>
          </p:cNvCxnSpPr>
          <p:nvPr/>
        </p:nvCxnSpPr>
        <p:spPr bwMode="auto">
          <a:xfrm>
            <a:off x="2872259" y="430475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3F693434-6D0D-40CA-9D57-3E89591DD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8136" y="430475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2" name="Rectangle 271">
            <a:extLst>
              <a:ext uri="{FF2B5EF4-FFF2-40B4-BE49-F238E27FC236}">
                <a16:creationId xmlns:a16="http://schemas.microsoft.com/office/drawing/2014/main" id="{C50339E1-FD03-4A01-8F78-B9BCC991BB6E}"/>
              </a:ext>
            </a:extLst>
          </p:cNvPr>
          <p:cNvSpPr/>
          <p:nvPr/>
        </p:nvSpPr>
        <p:spPr bwMode="auto">
          <a:xfrm>
            <a:off x="3026560" y="5239958"/>
            <a:ext cx="4136240" cy="282678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no LL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(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including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legacy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and OBSS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STAs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F5701DE8-6F11-4608-AF3D-F778336DFEBF}"/>
              </a:ext>
            </a:extLst>
          </p:cNvPr>
          <p:cNvSpPr/>
          <p:nvPr/>
        </p:nvSpPr>
        <p:spPr bwMode="auto">
          <a:xfrm>
            <a:off x="3026560" y="5600142"/>
            <a:ext cx="1948624" cy="282678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LL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4" name="Left Brace 273">
            <a:extLst>
              <a:ext uri="{FF2B5EF4-FFF2-40B4-BE49-F238E27FC236}">
                <a16:creationId xmlns:a16="http://schemas.microsoft.com/office/drawing/2014/main" id="{94FADFF4-B6A8-413E-BEE4-52E0FC1A1D37}"/>
              </a:ext>
            </a:extLst>
          </p:cNvPr>
          <p:cNvSpPr/>
          <p:nvPr/>
        </p:nvSpPr>
        <p:spPr bwMode="auto">
          <a:xfrm>
            <a:off x="2797978" y="5225803"/>
            <a:ext cx="173822" cy="70917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0BA73E3-3E61-4DD3-8607-122E490417C2}"/>
              </a:ext>
            </a:extLst>
          </p:cNvPr>
          <p:cNvSpPr txBox="1"/>
          <p:nvPr/>
        </p:nvSpPr>
        <p:spPr>
          <a:xfrm>
            <a:off x="1657491" y="5422183"/>
            <a:ext cx="119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NAV duration</a:t>
            </a:r>
          </a:p>
        </p:txBody>
      </p:sp>
      <p:sp>
        <p:nvSpPr>
          <p:cNvPr id="276" name="Slide Number Placeholder 4">
            <a:extLst>
              <a:ext uri="{FF2B5EF4-FFF2-40B4-BE49-F238E27FC236}">
                <a16:creationId xmlns:a16="http://schemas.microsoft.com/office/drawing/2014/main" id="{4CC95EFD-69B4-4DF5-94D9-312095AC35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9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84215"/>
          </a:xfrm>
        </p:spPr>
        <p:txBody>
          <a:bodyPr/>
          <a:lstStyle/>
          <a:p>
            <a:r>
              <a:rPr lang="en-US" sz="2800" dirty="0"/>
              <a:t>Low-Latency Service Period (LL SP) 2/2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1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800" dirty="0"/>
              <a:t>Set « Trigger » </a:t>
            </a:r>
            <a:r>
              <a:rPr lang="fr-FR" sz="1800" dirty="0" err="1"/>
              <a:t>field</a:t>
            </a:r>
            <a:r>
              <a:rPr lang="fr-FR" sz="1800" dirty="0"/>
              <a:t> to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/>
              <a:t>Use trigger frame, </a:t>
            </a:r>
            <a:r>
              <a:rPr lang="fr-FR" sz="1400" dirty="0" err="1"/>
              <a:t>during</a:t>
            </a:r>
            <a:r>
              <a:rPr lang="fr-FR" sz="1400" dirty="0"/>
              <a:t> the broadcast TWT SP (LL SP), </a:t>
            </a:r>
            <a:r>
              <a:rPr lang="fr-FR" sz="1400" dirty="0" err="1"/>
              <a:t>avoids</a:t>
            </a:r>
            <a:r>
              <a:rPr lang="fr-FR" sz="1400" dirty="0"/>
              <a:t> collision </a:t>
            </a:r>
            <a:r>
              <a:rPr lang="fr-FR" sz="1400" dirty="0" err="1"/>
              <a:t>among</a:t>
            </a:r>
            <a:r>
              <a:rPr lang="fr-FR" sz="1400" dirty="0"/>
              <a:t> </a:t>
            </a:r>
            <a:r>
              <a:rPr lang="fr-FR" sz="1400" dirty="0" err="1"/>
              <a:t>STAs</a:t>
            </a:r>
            <a:r>
              <a:rPr lang="fr-FR" sz="1400" dirty="0"/>
              <a:t> </a:t>
            </a:r>
            <a:r>
              <a:rPr lang="fr-FR" sz="1400" dirty="0" err="1"/>
              <a:t>participating</a:t>
            </a:r>
            <a:r>
              <a:rPr lang="fr-FR" sz="1400" dirty="0"/>
              <a:t> to the broadcast TWT.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/>
              <a:t>EDCA mode </a:t>
            </a:r>
            <a:r>
              <a:rPr lang="fr-FR" sz="1400" dirty="0" err="1"/>
              <a:t>needs</a:t>
            </a:r>
            <a:r>
              <a:rPr lang="fr-FR" sz="1400" dirty="0"/>
              <a:t> to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dirty="0" err="1"/>
              <a:t>stabilized</a:t>
            </a:r>
            <a:r>
              <a:rPr lang="fr-FR" sz="1400" dirty="0"/>
              <a:t> to </a:t>
            </a:r>
            <a:r>
              <a:rPr lang="fr-FR" sz="1400" dirty="0" err="1"/>
              <a:t>be</a:t>
            </a:r>
            <a:r>
              <a:rPr lang="fr-FR" sz="1400" dirty="0"/>
              <a:t> efficient. </a:t>
            </a:r>
            <a:r>
              <a:rPr lang="fr-FR" sz="1400" dirty="0" err="1"/>
              <a:t>When</a:t>
            </a:r>
            <a:r>
              <a:rPr lang="fr-FR" sz="1400" dirty="0"/>
              <a:t> the </a:t>
            </a:r>
            <a:r>
              <a:rPr lang="fr-FR" sz="1400" dirty="0" err="1"/>
              <a:t>number</a:t>
            </a:r>
            <a:r>
              <a:rPr lang="fr-FR" sz="1400" dirty="0"/>
              <a:t> of </a:t>
            </a:r>
            <a:r>
              <a:rPr lang="fr-FR" sz="1400" dirty="0" err="1"/>
              <a:t>registered</a:t>
            </a:r>
            <a:r>
              <a:rPr lang="fr-FR" sz="1400" dirty="0"/>
              <a:t> </a:t>
            </a:r>
            <a:r>
              <a:rPr lang="fr-FR" sz="1400" dirty="0" err="1"/>
              <a:t>STAs</a:t>
            </a:r>
            <a:r>
              <a:rPr lang="fr-FR" sz="1400" dirty="0"/>
              <a:t> </a:t>
            </a:r>
            <a:r>
              <a:rPr lang="fr-FR" sz="1400" dirty="0" err="1"/>
              <a:t>increases</a:t>
            </a:r>
            <a:r>
              <a:rPr lang="fr-FR" sz="1400" dirty="0"/>
              <a:t>, the collisions </a:t>
            </a:r>
            <a:r>
              <a:rPr lang="fr-FR" sz="1400" dirty="0" err="1"/>
              <a:t>exponentially</a:t>
            </a:r>
            <a:r>
              <a:rPr lang="fr-FR" sz="1400" dirty="0"/>
              <a:t> </a:t>
            </a:r>
            <a:r>
              <a:rPr lang="fr-FR" sz="1400" dirty="0" err="1"/>
              <a:t>increase</a:t>
            </a:r>
            <a:r>
              <a:rPr lang="fr-FR" sz="14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i="1" u="sng" dirty="0" err="1"/>
              <a:t>Advantages</a:t>
            </a:r>
            <a:r>
              <a:rPr lang="fr-FR" sz="1400" dirty="0"/>
              <a:t>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AP </a:t>
            </a:r>
            <a:r>
              <a:rPr lang="fr-FR" sz="1200" dirty="0" err="1"/>
              <a:t>is</a:t>
            </a:r>
            <a:r>
              <a:rPr lang="fr-FR" sz="1200" dirty="0"/>
              <a:t> the TXOP </a:t>
            </a:r>
            <a:r>
              <a:rPr lang="fr-FR" sz="1200" dirty="0" err="1"/>
              <a:t>owner</a:t>
            </a:r>
            <a:r>
              <a:rPr lang="fr-FR" sz="1200" dirty="0"/>
              <a:t> and </a:t>
            </a:r>
            <a:r>
              <a:rPr lang="fr-FR" sz="1200" dirty="0" err="1"/>
              <a:t>controls</a:t>
            </a:r>
            <a:r>
              <a:rPr lang="fr-FR" sz="1200" dirty="0"/>
              <a:t> the QoS.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F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err="1"/>
              <a:t>During</a:t>
            </a:r>
            <a:r>
              <a:rPr lang="fr-FR" sz="1800" dirty="0"/>
              <a:t> the provision </a:t>
            </a:r>
            <a:r>
              <a:rPr lang="fr-FR" sz="1800" dirty="0" err="1"/>
              <a:t>period</a:t>
            </a:r>
            <a:r>
              <a:rPr lang="fr-FR" sz="1800" dirty="0"/>
              <a:t>, a trigger frame </a:t>
            </a:r>
            <a:r>
              <a:rPr lang="fr-FR" sz="1800" dirty="0" err="1"/>
              <a:t>reserves</a:t>
            </a:r>
            <a:r>
              <a:rPr lang="fr-FR" sz="1800" dirty="0"/>
              <a:t> a TXOP time </a:t>
            </a:r>
            <a:r>
              <a:rPr lang="fr-FR" sz="1800" dirty="0" err="1"/>
              <a:t>greater</a:t>
            </a:r>
            <a:r>
              <a:rPr lang="fr-FR" sz="1800" dirty="0"/>
              <a:t> </a:t>
            </a:r>
            <a:r>
              <a:rPr lang="fr-FR" sz="1800" dirty="0" err="1"/>
              <a:t>than</a:t>
            </a:r>
            <a:r>
              <a:rPr lang="fr-FR" sz="1800" dirty="0"/>
              <a:t> the Low </a:t>
            </a:r>
            <a:r>
              <a:rPr lang="fr-FR" sz="1800" dirty="0" err="1"/>
              <a:t>Latency</a:t>
            </a:r>
            <a:r>
              <a:rPr lang="fr-FR" sz="1800" dirty="0"/>
              <a:t>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/>
              <a:t>If the AP </a:t>
            </a:r>
            <a:r>
              <a:rPr lang="fr-FR" sz="1400" dirty="0" err="1"/>
              <a:t>accesses</a:t>
            </a:r>
            <a:r>
              <a:rPr lang="fr-FR" sz="1400" dirty="0"/>
              <a:t> the medium </a:t>
            </a:r>
            <a:r>
              <a:rPr lang="fr-FR" sz="1400" dirty="0" err="1"/>
              <a:t>during</a:t>
            </a:r>
            <a:r>
              <a:rPr lang="fr-FR" sz="1400" dirty="0"/>
              <a:t> a </a:t>
            </a:r>
            <a:r>
              <a:rPr lang="fr-FR" sz="1400" dirty="0" err="1"/>
              <a:t>MaxProvisionTime</a:t>
            </a:r>
            <a:r>
              <a:rPr lang="fr-FR" sz="1400" dirty="0"/>
              <a:t> (TBD) </a:t>
            </a:r>
            <a:r>
              <a:rPr lang="fr-FR" sz="1400" dirty="0" err="1"/>
              <a:t>before</a:t>
            </a:r>
            <a:r>
              <a:rPr lang="fr-FR" sz="1400" dirty="0"/>
              <a:t> the start of the LL SP, </a:t>
            </a:r>
            <a:r>
              <a:rPr lang="fr-FR" sz="1400" dirty="0" err="1"/>
              <a:t>it</a:t>
            </a:r>
            <a:r>
              <a:rPr lang="fr-FR" sz="1400" dirty="0"/>
              <a:t> </a:t>
            </a:r>
            <a:r>
              <a:rPr lang="fr-FR" sz="1400" dirty="0" err="1"/>
              <a:t>reserves</a:t>
            </a:r>
            <a:r>
              <a:rPr lang="fr-FR" sz="1400" dirty="0"/>
              <a:t> a TXOP time </a:t>
            </a:r>
            <a:r>
              <a:rPr lang="fr-FR" sz="1400" dirty="0" err="1"/>
              <a:t>that</a:t>
            </a:r>
            <a:r>
              <a:rPr lang="fr-FR" sz="1400" dirty="0"/>
              <a:t> </a:t>
            </a:r>
            <a:r>
              <a:rPr lang="fr-FR" sz="1400" dirty="0" err="1"/>
              <a:t>encompasses</a:t>
            </a:r>
            <a:r>
              <a:rPr lang="fr-FR" sz="1400" dirty="0"/>
              <a:t> the </a:t>
            </a:r>
            <a:r>
              <a:rPr lang="fr-FR" sz="1400" dirty="0" err="1"/>
              <a:t>next</a:t>
            </a:r>
            <a:r>
              <a:rPr lang="fr-FR" sz="1400" dirty="0"/>
              <a:t> LL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provision </a:t>
            </a:r>
            <a:r>
              <a:rPr lang="fr-FR" sz="1400" dirty="0" err="1">
                <a:solidFill>
                  <a:schemeClr val="tx1"/>
                </a:solidFill>
              </a:rPr>
              <a:t>period</a:t>
            </a:r>
            <a:r>
              <a:rPr lang="fr-FR" sz="1400" dirty="0">
                <a:solidFill>
                  <a:schemeClr val="tx1"/>
                </a:solidFill>
              </a:rPr>
              <a:t>, the AP </a:t>
            </a:r>
            <a:r>
              <a:rPr lang="fr-FR" sz="1400" dirty="0" err="1">
                <a:solidFill>
                  <a:schemeClr val="tx1"/>
                </a:solidFill>
              </a:rPr>
              <a:t>may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initiate</a:t>
            </a:r>
            <a:r>
              <a:rPr lang="fr-FR" sz="1400" dirty="0">
                <a:solidFill>
                  <a:schemeClr val="tx1"/>
                </a:solidFill>
              </a:rPr>
              <a:t> data transmissions (DL/UL) </a:t>
            </a:r>
            <a:r>
              <a:rPr lang="fr-FR" sz="1400" dirty="0" err="1">
                <a:solidFill>
                  <a:schemeClr val="tx1"/>
                </a:solidFill>
              </a:rPr>
              <a:t>that</a:t>
            </a:r>
            <a:r>
              <a:rPr lang="fr-FR" sz="1400" dirty="0">
                <a:solidFill>
                  <a:schemeClr val="tx1"/>
                </a:solidFill>
              </a:rPr>
              <a:t> are not </a:t>
            </a:r>
            <a:r>
              <a:rPr lang="fr-FR" sz="1400" dirty="0" err="1">
                <a:solidFill>
                  <a:schemeClr val="tx1"/>
                </a:solidFill>
              </a:rPr>
              <a:t>restricted</a:t>
            </a:r>
            <a:r>
              <a:rPr lang="fr-FR" sz="1400" dirty="0">
                <a:solidFill>
                  <a:schemeClr val="tx1"/>
                </a:solidFill>
              </a:rPr>
              <a:t> for </a:t>
            </a:r>
            <a:r>
              <a:rPr lang="fr-FR" sz="1400" dirty="0" err="1">
                <a:solidFill>
                  <a:schemeClr val="tx1"/>
                </a:solidFill>
              </a:rPr>
              <a:t>low-latency</a:t>
            </a:r>
            <a:r>
              <a:rPr lang="fr-FR" sz="1400" dirty="0">
                <a:solidFill>
                  <a:schemeClr val="tx1"/>
                </a:solidFill>
              </a:rPr>
              <a:t> flows.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i="1" u="sng" dirty="0" err="1"/>
              <a:t>Advantages</a:t>
            </a:r>
            <a:r>
              <a:rPr lang="fr-FR" sz="1600" dirty="0"/>
              <a:t>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This sets the NAV of non-</a:t>
            </a:r>
            <a:r>
              <a:rPr lang="fr-FR" sz="1200" dirty="0" err="1"/>
              <a:t>involved</a:t>
            </a:r>
            <a:r>
              <a:rPr lang="fr-FR" sz="1200" dirty="0"/>
              <a:t> </a:t>
            </a:r>
            <a:r>
              <a:rPr lang="fr-FR" sz="1200" dirty="0" err="1"/>
              <a:t>STAs</a:t>
            </a:r>
            <a:r>
              <a:rPr lang="fr-FR" sz="1200" dirty="0"/>
              <a:t> ( 11be and </a:t>
            </a:r>
            <a:r>
              <a:rPr lang="fr-FR" sz="1200" dirty="0" err="1"/>
              <a:t>legacy</a:t>
            </a:r>
            <a:r>
              <a:rPr lang="fr-FR" sz="1200" dirty="0"/>
              <a:t>, but </a:t>
            </a:r>
            <a:r>
              <a:rPr lang="fr-FR" sz="1200" dirty="0" err="1"/>
              <a:t>also</a:t>
            </a:r>
            <a:r>
              <a:rPr lang="fr-FR" sz="1200" dirty="0"/>
              <a:t> OBSS stations).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The provision </a:t>
            </a:r>
            <a:r>
              <a:rPr lang="fr-FR" sz="1200" dirty="0" err="1"/>
              <a:t>period</a:t>
            </a:r>
            <a:r>
              <a:rPr lang="fr-FR" sz="1200" dirty="0"/>
              <a:t> </a:t>
            </a:r>
            <a:r>
              <a:rPr lang="fr-FR" sz="1200" dirty="0" err="1"/>
              <a:t>contributes</a:t>
            </a:r>
            <a:r>
              <a:rPr lang="fr-FR" sz="1200" dirty="0"/>
              <a:t> to </a:t>
            </a:r>
            <a:r>
              <a:rPr lang="fr-FR" sz="1200" dirty="0" err="1"/>
              <a:t>fairness</a:t>
            </a:r>
            <a:r>
              <a:rPr lang="fr-FR" sz="1200" dirty="0"/>
              <a:t> for all </a:t>
            </a:r>
            <a:r>
              <a:rPr lang="fr-FR" sz="1200" dirty="0" err="1"/>
              <a:t>STAs</a:t>
            </a:r>
            <a:r>
              <a:rPr lang="fr-FR" sz="1200" dirty="0"/>
              <a:t>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82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SP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C00E354-DA25-460A-8F39-131C12799EA3}"/>
              </a:ext>
            </a:extLst>
          </p:cNvPr>
          <p:cNvGrpSpPr/>
          <p:nvPr/>
        </p:nvGrpSpPr>
        <p:grpSpPr>
          <a:xfrm>
            <a:off x="1788659" y="3077636"/>
            <a:ext cx="196489" cy="112805"/>
            <a:chOff x="4821834" y="4365104"/>
            <a:chExt cx="218980" cy="148367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752BA5D-7CC5-4876-A8BB-9D489B77CE5B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C920005-C595-4B75-9C74-6DA723F4EF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18164CB-CEFE-47E5-B746-440EAF6D5D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098C63D-ED1F-4586-AA86-8CFCE4F6FD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5A11F47-DCC9-4630-B90A-B16BCFE4018D}"/>
              </a:ext>
            </a:extLst>
          </p:cNvPr>
          <p:cNvCxnSpPr>
            <a:cxnSpLocks/>
          </p:cNvCxnSpPr>
          <p:nvPr/>
        </p:nvCxnSpPr>
        <p:spPr bwMode="auto">
          <a:xfrm>
            <a:off x="1369834" y="4989741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5072B16-77C9-4D89-82EC-39B862AE3A6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9834" y="4352753"/>
            <a:ext cx="6876360" cy="38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3DB481C-C714-44A6-B8C6-2352D9F1512C}"/>
              </a:ext>
            </a:extLst>
          </p:cNvPr>
          <p:cNvSpPr txBox="1"/>
          <p:nvPr/>
        </p:nvSpPr>
        <p:spPr>
          <a:xfrm>
            <a:off x="924910" y="2961577"/>
            <a:ext cx="519537" cy="351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BA8B779-215D-49C0-AE51-EDAEFDB43E18}"/>
              </a:ext>
            </a:extLst>
          </p:cNvPr>
          <p:cNvSpPr txBox="1"/>
          <p:nvPr/>
        </p:nvSpPr>
        <p:spPr>
          <a:xfrm>
            <a:off x="762000" y="3563157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3353B2-E02E-4D22-BC70-805E13BE24DE}"/>
              </a:ext>
            </a:extLst>
          </p:cNvPr>
          <p:cNvSpPr txBox="1"/>
          <p:nvPr/>
        </p:nvSpPr>
        <p:spPr>
          <a:xfrm>
            <a:off x="886862" y="41023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68B332-F4AA-45DF-B552-BCCBC18C9B38}"/>
              </a:ext>
            </a:extLst>
          </p:cNvPr>
          <p:cNvSpPr txBox="1"/>
          <p:nvPr/>
        </p:nvSpPr>
        <p:spPr>
          <a:xfrm>
            <a:off x="774121" y="47520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1177460-0FD3-43AF-9B0A-01FBAF718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8767" y="5585956"/>
            <a:ext cx="6901097" cy="22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81E3A56-6D8C-4EF1-98AD-F34EB6401B5A}"/>
              </a:ext>
            </a:extLst>
          </p:cNvPr>
          <p:cNvSpPr txBox="1"/>
          <p:nvPr/>
        </p:nvSpPr>
        <p:spPr>
          <a:xfrm>
            <a:off x="793406" y="540182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E6BF74-C2E4-452C-8647-5FDE987DCD39}"/>
              </a:ext>
            </a:extLst>
          </p:cNvPr>
          <p:cNvSpPr/>
          <p:nvPr/>
        </p:nvSpPr>
        <p:spPr bwMode="auto">
          <a:xfrm>
            <a:off x="1886803" y="2617468"/>
            <a:ext cx="424490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2B6556C-0A97-43F4-8D25-202A5BB3C35B}"/>
              </a:ext>
            </a:extLst>
          </p:cNvPr>
          <p:cNvCxnSpPr>
            <a:cxnSpLocks/>
          </p:cNvCxnSpPr>
          <p:nvPr/>
        </p:nvCxnSpPr>
        <p:spPr bwMode="auto">
          <a:xfrm>
            <a:off x="2313878" y="2610000"/>
            <a:ext cx="0" cy="3056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BACBEC2-29E1-444B-A5CF-3D62986C216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3591" y="3326016"/>
            <a:ext cx="5858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3FF8305-21A0-40BF-9727-6E48EB057916}"/>
              </a:ext>
            </a:extLst>
          </p:cNvPr>
          <p:cNvCxnSpPr>
            <a:cxnSpLocks/>
          </p:cNvCxnSpPr>
          <p:nvPr/>
        </p:nvCxnSpPr>
        <p:spPr bwMode="auto">
          <a:xfrm>
            <a:off x="4615065" y="3192406"/>
            <a:ext cx="0" cy="2459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E69B91E-4DC3-435E-A1B8-9C1A2D8C3FB7}"/>
              </a:ext>
            </a:extLst>
          </p:cNvPr>
          <p:cNvCxnSpPr>
            <a:cxnSpLocks/>
          </p:cNvCxnSpPr>
          <p:nvPr/>
        </p:nvCxnSpPr>
        <p:spPr bwMode="auto">
          <a:xfrm>
            <a:off x="4819862" y="3192406"/>
            <a:ext cx="1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AF62ED1-EFE0-45AA-9F4F-A95DE4A4490C}"/>
              </a:ext>
            </a:extLst>
          </p:cNvPr>
          <p:cNvSpPr/>
          <p:nvPr/>
        </p:nvSpPr>
        <p:spPr bwMode="auto">
          <a:xfrm>
            <a:off x="4814522" y="2618008"/>
            <a:ext cx="454898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C096664-4E18-4D3C-99C5-98DF36E46B4E}"/>
              </a:ext>
            </a:extLst>
          </p:cNvPr>
          <p:cNvCxnSpPr>
            <a:cxnSpLocks/>
          </p:cNvCxnSpPr>
          <p:nvPr/>
        </p:nvCxnSpPr>
        <p:spPr bwMode="auto">
          <a:xfrm>
            <a:off x="5476380" y="3973781"/>
            <a:ext cx="1" cy="17322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5D517900-66E1-4158-A0E7-D97B8531E74C}"/>
              </a:ext>
            </a:extLst>
          </p:cNvPr>
          <p:cNvSpPr/>
          <p:nvPr/>
        </p:nvSpPr>
        <p:spPr bwMode="auto">
          <a:xfrm>
            <a:off x="5473089" y="4015656"/>
            <a:ext cx="197699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D568B9-B263-45BB-9A8B-AF8CFEEBE523}"/>
              </a:ext>
            </a:extLst>
          </p:cNvPr>
          <p:cNvSpPr/>
          <p:nvPr/>
        </p:nvSpPr>
        <p:spPr bwMode="auto">
          <a:xfrm>
            <a:off x="5472027" y="4640678"/>
            <a:ext cx="1978222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8870C4B-ED82-4559-A18C-0A2394C9A0F4}"/>
              </a:ext>
            </a:extLst>
          </p:cNvPr>
          <p:cNvCxnSpPr>
            <a:cxnSpLocks/>
          </p:cNvCxnSpPr>
          <p:nvPr/>
        </p:nvCxnSpPr>
        <p:spPr bwMode="auto">
          <a:xfrm>
            <a:off x="2180686" y="564854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CA6493E-4C32-42F4-ABB8-3271929323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6563" y="564854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D4713D8-3DF9-413B-8F91-52CF282EC164}"/>
              </a:ext>
            </a:extLst>
          </p:cNvPr>
          <p:cNvSpPr txBox="1"/>
          <p:nvPr/>
        </p:nvSpPr>
        <p:spPr>
          <a:xfrm>
            <a:off x="2150507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C143EF8-3E71-4E38-AD5B-E9BCE441823A}"/>
              </a:ext>
            </a:extLst>
          </p:cNvPr>
          <p:cNvCxnSpPr>
            <a:cxnSpLocks/>
          </p:cNvCxnSpPr>
          <p:nvPr/>
        </p:nvCxnSpPr>
        <p:spPr bwMode="auto">
          <a:xfrm>
            <a:off x="4476992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28398B2-34B9-4E48-BF6C-0333951121DD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68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B0806D4A-9129-4896-94C3-E14237614412}"/>
              </a:ext>
            </a:extLst>
          </p:cNvPr>
          <p:cNvSpPr txBox="1"/>
          <p:nvPr/>
        </p:nvSpPr>
        <p:spPr>
          <a:xfrm>
            <a:off x="4508966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77A76AD-722E-4235-9CBD-EA69FADC65A2}"/>
              </a:ext>
            </a:extLst>
          </p:cNvPr>
          <p:cNvCxnSpPr>
            <a:cxnSpLocks/>
          </p:cNvCxnSpPr>
          <p:nvPr/>
        </p:nvCxnSpPr>
        <p:spPr bwMode="auto">
          <a:xfrm>
            <a:off x="5153516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011DD79-FFE6-4064-A36B-F06D3FF3E61E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9004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4B6F50CA-33C4-4918-A98F-EFA44FF4D0C6}"/>
              </a:ext>
            </a:extLst>
          </p:cNvPr>
          <p:cNvSpPr txBox="1"/>
          <p:nvPr/>
        </p:nvSpPr>
        <p:spPr>
          <a:xfrm>
            <a:off x="5155583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EC02384-631F-4190-9020-72AD141181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2637" y="2242849"/>
            <a:ext cx="5918" cy="949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37880F8-3464-46CB-8FBB-83150CCC31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5155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7AE8FA1-C1F6-445F-8249-D93AE2D81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2230451"/>
            <a:ext cx="0" cy="3387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18DAD9-0539-407A-89F6-65DBFD3AE963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AB5CE98-AAAB-4726-8ADA-62F702306F6B}"/>
              </a:ext>
            </a:extLst>
          </p:cNvPr>
          <p:cNvCxnSpPr>
            <a:cxnSpLocks/>
          </p:cNvCxnSpPr>
          <p:nvPr/>
        </p:nvCxnSpPr>
        <p:spPr bwMode="auto">
          <a:xfrm flipH="1">
            <a:off x="1886490" y="1752376"/>
            <a:ext cx="6383375" cy="10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406210-7A08-432F-9ED2-170EA1C42E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8556" y="2399838"/>
            <a:ext cx="3451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FD339C2-DE5F-4DA5-B213-11F3529671D4}"/>
              </a:ext>
            </a:extLst>
          </p:cNvPr>
          <p:cNvSpPr txBox="1"/>
          <p:nvPr/>
        </p:nvSpPr>
        <p:spPr>
          <a:xfrm>
            <a:off x="4274131" y="1601123"/>
            <a:ext cx="85792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TXOP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6A77053-24BB-44D5-98D9-5C0D6C650923}"/>
              </a:ext>
            </a:extLst>
          </p:cNvPr>
          <p:cNvSpPr txBox="1"/>
          <p:nvPr/>
        </p:nvSpPr>
        <p:spPr>
          <a:xfrm>
            <a:off x="6031579" y="2138745"/>
            <a:ext cx="636044" cy="30420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LL SP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C5312D2-F597-4CA1-9ACF-984CC81BF03A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792399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1A1066D-4A4E-4907-A074-311F7B1D592E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193729"/>
            <a:ext cx="64271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B8C3F1A-7F8C-40B8-9EBB-0560FFB987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8854" y="3192406"/>
            <a:ext cx="5905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1E15A65-EE20-4A93-94F1-B9D2F28B4EDA}"/>
              </a:ext>
            </a:extLst>
          </p:cNvPr>
          <p:cNvCxnSpPr>
            <a:cxnSpLocks/>
          </p:cNvCxnSpPr>
          <p:nvPr/>
        </p:nvCxnSpPr>
        <p:spPr bwMode="auto">
          <a:xfrm>
            <a:off x="7449925" y="3978918"/>
            <a:ext cx="162" cy="1695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DC9ACA3-972F-43FC-A312-FF2F55270108}"/>
              </a:ext>
            </a:extLst>
          </p:cNvPr>
          <p:cNvCxnSpPr>
            <a:cxnSpLocks/>
          </p:cNvCxnSpPr>
          <p:nvPr/>
        </p:nvCxnSpPr>
        <p:spPr bwMode="auto">
          <a:xfrm>
            <a:off x="7639511" y="3192406"/>
            <a:ext cx="1" cy="2468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EF19CF7-7711-4AA3-B7CD-0F4D49988F74}"/>
              </a:ext>
            </a:extLst>
          </p:cNvPr>
          <p:cNvSpPr/>
          <p:nvPr/>
        </p:nvSpPr>
        <p:spPr bwMode="auto">
          <a:xfrm>
            <a:off x="7639350" y="2613698"/>
            <a:ext cx="606844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1E2A167-9A21-461E-A68F-A8859B31D8A6}"/>
              </a:ext>
            </a:extLst>
          </p:cNvPr>
          <p:cNvCxnSpPr>
            <a:cxnSpLocks/>
          </p:cNvCxnSpPr>
          <p:nvPr/>
        </p:nvCxnSpPr>
        <p:spPr bwMode="auto">
          <a:xfrm>
            <a:off x="7318512" y="567746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F9332-023F-4923-81AE-8861CC0D715C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4000" y="567746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40DCE56-A0B7-4F8F-8891-04A98BC4CC97}"/>
              </a:ext>
            </a:extLst>
          </p:cNvPr>
          <p:cNvSpPr txBox="1"/>
          <p:nvPr/>
        </p:nvSpPr>
        <p:spPr>
          <a:xfrm>
            <a:off x="7333478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1747660-4242-450B-B1DF-B46C116337C8}"/>
              </a:ext>
            </a:extLst>
          </p:cNvPr>
          <p:cNvSpPr/>
          <p:nvPr/>
        </p:nvSpPr>
        <p:spPr bwMode="auto">
          <a:xfrm>
            <a:off x="2509450" y="3442844"/>
            <a:ext cx="1305226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1AB9E31-C9E8-4478-850C-B611CADD41C1}"/>
              </a:ext>
            </a:extLst>
          </p:cNvPr>
          <p:cNvSpPr/>
          <p:nvPr/>
        </p:nvSpPr>
        <p:spPr bwMode="auto">
          <a:xfrm>
            <a:off x="2506984" y="5236893"/>
            <a:ext cx="130054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3EE6D32-30BB-4508-838B-D7EC525D49D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9450" y="3350245"/>
            <a:ext cx="13036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A9E66B-C346-4DD1-B331-A282654AE340}"/>
              </a:ext>
            </a:extLst>
          </p:cNvPr>
          <p:cNvSpPr/>
          <p:nvPr/>
        </p:nvSpPr>
        <p:spPr bwMode="auto">
          <a:xfrm>
            <a:off x="4021168" y="2618686"/>
            <a:ext cx="593432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ADFC104-08F7-4EFF-B3C2-0AB5402E2553}"/>
              </a:ext>
            </a:extLst>
          </p:cNvPr>
          <p:cNvCxnSpPr>
            <a:cxnSpLocks/>
          </p:cNvCxnSpPr>
          <p:nvPr/>
        </p:nvCxnSpPr>
        <p:spPr bwMode="auto">
          <a:xfrm>
            <a:off x="3813116" y="3350245"/>
            <a:ext cx="0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2D14354-1BB5-47EE-8883-00798A1AA920}"/>
              </a:ext>
            </a:extLst>
          </p:cNvPr>
          <p:cNvCxnSpPr>
            <a:cxnSpLocks/>
          </p:cNvCxnSpPr>
          <p:nvPr/>
        </p:nvCxnSpPr>
        <p:spPr bwMode="auto">
          <a:xfrm>
            <a:off x="4021168" y="3189341"/>
            <a:ext cx="8890" cy="24580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E0D6544-BB05-4279-80F8-9B2301E2E9E3}"/>
              </a:ext>
            </a:extLst>
          </p:cNvPr>
          <p:cNvSpPr txBox="1"/>
          <p:nvPr/>
        </p:nvSpPr>
        <p:spPr>
          <a:xfrm>
            <a:off x="2555502" y="3095772"/>
            <a:ext cx="1096775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1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C4732A3-AA66-4E90-B2E9-1306E8E626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81073" y="3973781"/>
            <a:ext cx="1968852" cy="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8FCFB603-4FC7-4478-A6FA-94E328AD5ABA}"/>
              </a:ext>
            </a:extLst>
          </p:cNvPr>
          <p:cNvSpPr txBox="1"/>
          <p:nvPr/>
        </p:nvSpPr>
        <p:spPr>
          <a:xfrm>
            <a:off x="5741864" y="3737392"/>
            <a:ext cx="1215474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2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A13DE30-94A4-44C6-B87F-AAFA9830537F}"/>
              </a:ext>
            </a:extLst>
          </p:cNvPr>
          <p:cNvCxnSpPr>
            <a:cxnSpLocks/>
          </p:cNvCxnSpPr>
          <p:nvPr/>
        </p:nvCxnSpPr>
        <p:spPr bwMode="auto">
          <a:xfrm>
            <a:off x="3679376" y="564740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D3A6344-4598-4D6C-BC74-ED21CB5F9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4015253" y="564740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D4028498-B89E-40C0-A213-B195F9104EA8}"/>
              </a:ext>
            </a:extLst>
          </p:cNvPr>
          <p:cNvSpPr txBox="1"/>
          <p:nvPr/>
        </p:nvSpPr>
        <p:spPr>
          <a:xfrm>
            <a:off x="3697294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CC8F5A-94D9-40B2-9288-7F7A9CC35686}"/>
              </a:ext>
            </a:extLst>
          </p:cNvPr>
          <p:cNvCxnSpPr>
            <a:cxnSpLocks/>
          </p:cNvCxnSpPr>
          <p:nvPr/>
        </p:nvCxnSpPr>
        <p:spPr bwMode="auto">
          <a:xfrm flipH="1">
            <a:off x="1879669" y="2405095"/>
            <a:ext cx="2943873" cy="9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9265984-EA5C-4FB1-A7F1-A66C02BFD4D7}"/>
              </a:ext>
            </a:extLst>
          </p:cNvPr>
          <p:cNvCxnSpPr>
            <a:cxnSpLocks/>
            <a:endCxn id="147" idx="2"/>
          </p:cNvCxnSpPr>
          <p:nvPr/>
        </p:nvCxnSpPr>
        <p:spPr bwMode="auto">
          <a:xfrm flipH="1" flipV="1">
            <a:off x="1409302" y="2296404"/>
            <a:ext cx="12366" cy="3437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6921038-4FBE-4DBE-92B3-EA325826D0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9669" y="2244473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A761FC5-3088-469F-A493-C62D37940A6E}"/>
              </a:ext>
            </a:extLst>
          </p:cNvPr>
          <p:cNvSpPr/>
          <p:nvPr/>
        </p:nvSpPr>
        <p:spPr>
          <a:xfrm>
            <a:off x="2360759" y="2158655"/>
            <a:ext cx="143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2748E73-920B-4598-A32D-BCA920B5F8D8}"/>
              </a:ext>
            </a:extLst>
          </p:cNvPr>
          <p:cNvGrpSpPr/>
          <p:nvPr/>
        </p:nvGrpSpPr>
        <p:grpSpPr>
          <a:xfrm>
            <a:off x="1690001" y="3076637"/>
            <a:ext cx="196489" cy="112805"/>
            <a:chOff x="4821834" y="4365104"/>
            <a:chExt cx="218980" cy="148367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2DE6D7-5B10-4CC9-99F2-5029EDF131B8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BD8493D-4886-4BD7-A155-F281FC2762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FB857E5C-D745-4321-8886-C5B5B6BAAF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68BF6B31-C16B-45AA-A1D6-9CCCC64EF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68BD32-97E4-4D67-8503-D3788E927A3B}"/>
              </a:ext>
            </a:extLst>
          </p:cNvPr>
          <p:cNvGrpSpPr/>
          <p:nvPr/>
        </p:nvGrpSpPr>
        <p:grpSpPr>
          <a:xfrm>
            <a:off x="1593640" y="3077636"/>
            <a:ext cx="196489" cy="112805"/>
            <a:chOff x="4821834" y="4365104"/>
            <a:chExt cx="218980" cy="148367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ED65201-24D8-4A43-AD06-A155D19B49A9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FD4E95-B52F-411B-8B8E-EE7437A79D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67C99016-A14F-4A90-818F-7EFFEE6B71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CB86C58-FF15-4AFD-9641-22A3F180E4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712E525-3F26-4FB6-A5AB-4E6EE40C321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5174" y="2383428"/>
            <a:ext cx="1" cy="33260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9A20616D-0CD5-45AF-A44C-DC7EED85BFFF}"/>
              </a:ext>
            </a:extLst>
          </p:cNvPr>
          <p:cNvSpPr txBox="1"/>
          <p:nvPr/>
        </p:nvSpPr>
        <p:spPr>
          <a:xfrm>
            <a:off x="1223609" y="2015596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12804B0-9EBF-4063-8044-8E7B88BA8EFB}"/>
              </a:ext>
            </a:extLst>
          </p:cNvPr>
          <p:cNvSpPr txBox="1"/>
          <p:nvPr/>
        </p:nvSpPr>
        <p:spPr>
          <a:xfrm>
            <a:off x="4628311" y="2018007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T2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FE1FCB8-A9A0-4964-A771-0E0C7A0ACF15}"/>
              </a:ext>
            </a:extLst>
          </p:cNvPr>
          <p:cNvSpPr txBox="1"/>
          <p:nvPr/>
        </p:nvSpPr>
        <p:spPr>
          <a:xfrm>
            <a:off x="8084172" y="2020288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8476A-BA63-4F69-94E7-29DF880D606B}"/>
              </a:ext>
            </a:extLst>
          </p:cNvPr>
          <p:cNvSpPr txBox="1"/>
          <p:nvPr/>
        </p:nvSpPr>
        <p:spPr>
          <a:xfrm>
            <a:off x="1673054" y="2003326"/>
            <a:ext cx="529605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bis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15B63-202F-4876-9E99-76BA6DC68408}"/>
              </a:ext>
            </a:extLst>
          </p:cNvPr>
          <p:cNvSpPr txBox="1"/>
          <p:nvPr/>
        </p:nvSpPr>
        <p:spPr>
          <a:xfrm>
            <a:off x="658395" y="246604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209BA6-0BB9-48E8-A1A2-49625FDD9D1E}"/>
              </a:ext>
            </a:extLst>
          </p:cNvPr>
          <p:cNvCxnSpPr>
            <a:stCxn id="7" idx="3"/>
          </p:cNvCxnSpPr>
          <p:nvPr/>
        </p:nvCxnSpPr>
        <p:spPr bwMode="auto">
          <a:xfrm>
            <a:off x="1261445" y="2604541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Slide Number Placeholder 4">
            <a:extLst>
              <a:ext uri="{FF2B5EF4-FFF2-40B4-BE49-F238E27FC236}">
                <a16:creationId xmlns:a16="http://schemas.microsoft.com/office/drawing/2014/main" id="{29E1B6C0-65E8-4729-93DB-461B57BA672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5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A new triggered LL SP is defined.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ensures: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cancellation of  collisions among STAs acting inside the LL SPs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keeps the control of the medium during all the LL SP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QoS is driven by the AP.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This guarantees a more predictive access to the medium for low-latency traffics and peer-to-peer communications.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in R1 a broadcast TWT Service Period for low-latency flows ?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778</Words>
  <Application>Microsoft Office PowerPoint</Application>
  <PresentationFormat>On-screen Show (4:3)</PresentationFormat>
  <Paragraphs>176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Gothic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Low-Latency Triggered TWT</vt:lpstr>
      <vt:lpstr>Abstract</vt:lpstr>
      <vt:lpstr>Background</vt:lpstr>
      <vt:lpstr>Low-Latency Service Period (LL SP) 1/2</vt:lpstr>
      <vt:lpstr>LL SP protection</vt:lpstr>
      <vt:lpstr>Low-Latency Service Period (LL SP) 2/2</vt:lpstr>
      <vt:lpstr>LL SP Example</vt:lpstr>
      <vt:lpstr>Summary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2020-12-08T16:03:55Z</dcterms:modified>
</cp:coreProperties>
</file>