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83" r:id="rId2"/>
    <p:sldId id="554" r:id="rId3"/>
    <p:sldId id="691" r:id="rId4"/>
    <p:sldId id="692" r:id="rId5"/>
    <p:sldId id="693" r:id="rId6"/>
    <p:sldId id="694" r:id="rId7"/>
    <p:sldId id="697" r:id="rId8"/>
    <p:sldId id="698" r:id="rId9"/>
    <p:sldId id="681" r:id="rId10"/>
    <p:sldId id="690" r:id="rId11"/>
  </p:sldIdLst>
  <p:sldSz cx="9144000" cy="6858000" type="screen4x3"/>
  <p:notesSz cx="9312275" cy="7026275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5" userDrawn="1">
          <p15:clr>
            <a:srgbClr val="A4A3A4"/>
          </p15:clr>
        </p15:guide>
        <p15:guide id="2" pos="3132" userDrawn="1">
          <p15:clr>
            <a:srgbClr val="A4A3A4"/>
          </p15:clr>
        </p15:guide>
        <p15:guide id="3" orient="horz" pos="2213" userDrawn="1">
          <p15:clr>
            <a:srgbClr val="A4A3A4"/>
          </p15:clr>
        </p15:guide>
        <p15:guide id="4" pos="293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FF5050"/>
    <a:srgbClr val="9933FF"/>
    <a:srgbClr val="006C31"/>
    <a:srgbClr val="00863D"/>
    <a:srgbClr val="168420"/>
    <a:srgbClr val="990099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73" autoAdjust="0"/>
    <p:restoredTop sz="95034" autoAdjust="0"/>
  </p:normalViewPr>
  <p:slideViewPr>
    <p:cSldViewPr>
      <p:cViewPr>
        <p:scale>
          <a:sx n="60" d="100"/>
          <a:sy n="60" d="100"/>
        </p:scale>
        <p:origin x="1352" y="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754" y="-108"/>
      </p:cViewPr>
      <p:guideLst>
        <p:guide orient="horz" pos="2145"/>
        <p:guide pos="3132"/>
        <p:guide orient="horz" pos="2213"/>
        <p:guide pos="2933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181616" y="79405"/>
            <a:ext cx="2196607" cy="215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73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34054" y="79405"/>
            <a:ext cx="916332" cy="215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73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833655" y="6800150"/>
            <a:ext cx="1651656" cy="184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73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292307" y="6800150"/>
            <a:ext cx="517947" cy="184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730" eaLnBrk="0" latinLnBrk="0" hangingPunct="0">
              <a:defRPr kumimoji="0"/>
            </a:lvl1pPr>
          </a:lstStyle>
          <a:p>
            <a:r>
              <a:rPr lang="en-US" altLang="ko-KR"/>
              <a:t>Page </a:t>
            </a:r>
            <a:fld id="{9D68F29A-2A8F-4CE4-9C95-E32B956C45C1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22534" name="Line 6"/>
          <p:cNvSpPr>
            <a:spLocks noChangeShapeType="1"/>
          </p:cNvSpPr>
          <p:nvPr/>
        </p:nvSpPr>
        <p:spPr bwMode="auto">
          <a:xfrm>
            <a:off x="931080" y="293309"/>
            <a:ext cx="745011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467" tIns="45734" rIns="91467" bIns="45734" anchor="ctr"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31079" y="6800150"/>
            <a:ext cx="718390" cy="18474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22536" name="Line 8"/>
          <p:cNvSpPr>
            <a:spLocks noChangeShapeType="1"/>
          </p:cNvSpPr>
          <p:nvPr/>
        </p:nvSpPr>
        <p:spPr bwMode="auto">
          <a:xfrm>
            <a:off x="931080" y="6791957"/>
            <a:ext cx="765537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467" tIns="45734" rIns="91467" bIns="45734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9255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41108" y="20416"/>
            <a:ext cx="2196607" cy="215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73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877534" y="20416"/>
            <a:ext cx="916332" cy="215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73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05125" y="530225"/>
            <a:ext cx="3502025" cy="26273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40447" y="3337809"/>
            <a:ext cx="6831381" cy="31624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90" tIns="46052" rIns="93690" bIns="4605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324237" y="6803427"/>
            <a:ext cx="2113479" cy="184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337" lvl="4" algn="r" defTabSz="93373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498873" y="6803427"/>
            <a:ext cx="517947" cy="184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730" eaLnBrk="0" latinLnBrk="0" hangingPunct="0">
              <a:defRPr kumimoji="0"/>
            </a:lvl1pPr>
          </a:lstStyle>
          <a:p>
            <a:r>
              <a:rPr lang="en-US" altLang="ko-KR"/>
              <a:t>Page </a:t>
            </a:r>
            <a:fld id="{56A4E747-0965-469B-B28B-55B02AB0B5B0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972725" y="6803427"/>
            <a:ext cx="718390" cy="18474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>
            <a:off x="972725" y="6801789"/>
            <a:ext cx="736682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467" tIns="45734" rIns="91467" bIns="45734" anchor="ctr"/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871586" y="224487"/>
            <a:ext cx="756910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467" tIns="45734" rIns="91467" bIns="45734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35778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01500" y="6803427"/>
            <a:ext cx="415320" cy="18474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7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3173" indent="-285836" defTabSz="9337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343" indent="-228669" defTabSz="9337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680" indent="-228669" defTabSz="9337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8017" indent="-228669" defTabSz="9337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5354" indent="-228669" defTabSz="9337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2692" indent="-228669" defTabSz="9337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30029" indent="-228669" defTabSz="9337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7366" indent="-228669" defTabSz="9337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/>
              <a:t>Page </a:t>
            </a:r>
            <a:fld id="{BE3C6F66-609F-4E52-9182-10CA20887C34}" type="slidenum">
              <a:rPr lang="en-US" altLang="ko-KR"/>
              <a:pPr>
                <a:spcBef>
                  <a:spcPct val="0"/>
                </a:spcBef>
              </a:pPr>
              <a:t>1</a:t>
            </a:fld>
            <a:endParaRPr lang="en-US" altLang="ko-KR"/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28547332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Mar 2020</a:t>
            </a: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242076" y="6475413"/>
            <a:ext cx="2301849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Yan Xin, et. al, Huawei Technologies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C28A0236-B5DF-490A-A892-6F233A4F337A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063132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242076" y="6475413"/>
            <a:ext cx="2301849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Yan Xin, </a:t>
            </a:r>
            <a:r>
              <a:rPr lang="en-US" altLang="ko-KR" i="1" dirty="0" smtClean="0"/>
              <a:t>et. al</a:t>
            </a:r>
            <a:r>
              <a:rPr lang="en-US" altLang="ko-KR" dirty="0" smtClean="0"/>
              <a:t>, Huawei Technologies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E792CD62-9AAA-4B66-A216-7F1F565D5B47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694113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9112" y="6475413"/>
            <a:ext cx="230184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Yan Xin, </a:t>
            </a:r>
            <a:r>
              <a:rPr lang="en-US" altLang="ko-KR" i="1" dirty="0" smtClean="0"/>
              <a:t>et. al</a:t>
            </a:r>
            <a:r>
              <a:rPr lang="en-US" altLang="ko-KR" dirty="0" smtClean="0"/>
              <a:t>, Huawei Technologies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r>
              <a:rPr lang="en-US" altLang="ko-KR"/>
              <a:t>Slide </a:t>
            </a:r>
            <a:fld id="{CE1EFD5B-DAAE-4F28-8ABE-8E333BF19C97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249112" y="381000"/>
            <a:ext cx="2195858" cy="215444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802.11-20/1842r0</a:t>
            </a:r>
            <a:endParaRPr kumimoji="0" lang="en-GB" sz="14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4205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73100" y="332450"/>
            <a:ext cx="1370054" cy="246221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November 2020</a:t>
            </a:r>
            <a:endParaRPr kumimoji="0" lang="en-GB" sz="16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B32CC73A-E011-458C-B5ED-8C393FEEF80B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839200" cy="990600"/>
          </a:xfrm>
        </p:spPr>
        <p:txBody>
          <a:bodyPr/>
          <a:lstStyle/>
          <a:p>
            <a:r>
              <a:rPr lang="en-US" dirty="0" smtClean="0"/>
              <a:t>Duplication in time domain for LPI</a:t>
            </a:r>
            <a:endParaRPr lang="en-US" altLang="ko-KR" dirty="0" smtClean="0">
              <a:ea typeface="Gulim" panose="020B0600000101010101" pitchFamily="34" charset="-127"/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135185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Gulim" panose="020B0600000101010101" pitchFamily="34" charset="-127"/>
              </a:rPr>
              <a:t>Date:</a:t>
            </a:r>
            <a:r>
              <a:rPr lang="en-US" altLang="ko-KR" sz="2000" b="0" dirty="0" smtClean="0">
                <a:ea typeface="Gulim" panose="020B0600000101010101" pitchFamily="34" charset="-127"/>
              </a:rPr>
              <a:t> </a:t>
            </a:r>
            <a:r>
              <a:rPr lang="en-US" altLang="ko-KR" sz="2000" b="0" dirty="0" smtClean="0">
                <a:ea typeface="Gulim" panose="020B0600000101010101" pitchFamily="34" charset="-127"/>
              </a:rPr>
              <a:t>2020-11-10</a:t>
            </a:r>
            <a:endParaRPr lang="en-US" altLang="ko-KR" sz="2000" b="0" dirty="0" smtClean="0">
              <a:ea typeface="Gulim" panose="020B0600000101010101" pitchFamily="34" charset="-127"/>
            </a:endParaRPr>
          </a:p>
        </p:txBody>
      </p:sp>
      <p:sp>
        <p:nvSpPr>
          <p:cNvPr id="4103" name="Rectangle 12"/>
          <p:cNvSpPr>
            <a:spLocks noChangeArrowheads="1"/>
          </p:cNvSpPr>
          <p:nvPr/>
        </p:nvSpPr>
        <p:spPr bwMode="auto">
          <a:xfrm>
            <a:off x="533400" y="274478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/>
              <a:t>Authors:</a:t>
            </a:r>
            <a:endParaRPr kumimoji="0" lang="en-US" altLang="ko-KR" sz="2000" b="0"/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7493631"/>
              </p:ext>
            </p:extLst>
          </p:nvPr>
        </p:nvGraphicFramePr>
        <p:xfrm>
          <a:off x="762000" y="3335549"/>
          <a:ext cx="7620000" cy="1788139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150937"/>
                <a:gridCol w="2057400"/>
              </a:tblGrid>
              <a:tr h="36602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371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Yan Xin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Huawei 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Technologies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yan.xin@huawei.com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8317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Junghoon Suh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junghoon.suh@huawei.com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osama.aboulmagd@huawei.com</a:t>
                      </a:r>
                      <a:endParaRPr lang="en-CA" sz="1100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1006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Osama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Aboul-Magd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CA" sz="1100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1100" dirty="0" smtClean="0"/>
                        <a:t>shimi.shilo@huawei.com</a:t>
                      </a:r>
                      <a:endParaRPr lang="en-US" sz="1100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67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Shimi Shilo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CA" sz="1100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2076" y="6475413"/>
            <a:ext cx="230184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Yan Xin, </a:t>
            </a:r>
            <a:r>
              <a:rPr lang="en-US" altLang="ko-KR" i="1" dirty="0" smtClean="0"/>
              <a:t>et. al</a:t>
            </a:r>
            <a:r>
              <a:rPr lang="en-US" altLang="ko-KR" dirty="0" smtClean="0"/>
              <a:t>, Huawei Technologies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SP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52600"/>
            <a:ext cx="8228013" cy="4343400"/>
          </a:xfrm>
        </p:spPr>
        <p:txBody>
          <a:bodyPr/>
          <a:lstStyle/>
          <a:p>
            <a:pPr marL="0" indent="0">
              <a:buNone/>
            </a:pPr>
            <a:r>
              <a:rPr lang="en-CA" dirty="0" smtClean="0">
                <a:latin typeface="Calibri" panose="020F0502020204030204" pitchFamily="34" charset="0"/>
                <a:cs typeface="Calibri" panose="020F0502020204030204" pitchFamily="34" charset="0"/>
              </a:rPr>
              <a:t>Do you agree to add the DUP mode in time domain as described in slide 4 of </a:t>
            </a:r>
            <a:r>
              <a:rPr lang="en-CA" dirty="0" smtClean="0">
                <a:latin typeface="Calibri" panose="020F0502020204030204" pitchFamily="34" charset="0"/>
                <a:cs typeface="Calibri" panose="020F0502020204030204" pitchFamily="34" charset="0"/>
              </a:rPr>
              <a:t>11-20/1842r0 with MCS0+DCM and </a:t>
            </a:r>
            <a:r>
              <a:rPr lang="en-CA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Nss</a:t>
            </a:r>
            <a:r>
              <a:rPr lang="en-CA" dirty="0" smtClean="0">
                <a:latin typeface="Calibri" panose="020F0502020204030204" pitchFamily="34" charset="0"/>
                <a:cs typeface="Calibri" panose="020F0502020204030204" pitchFamily="34" charset="0"/>
              </a:rPr>
              <a:t>=1 </a:t>
            </a:r>
            <a:r>
              <a:rPr lang="en-CA" dirty="0" smtClean="0">
                <a:latin typeface="Calibri" panose="020F0502020204030204" pitchFamily="34" charset="0"/>
                <a:cs typeface="Calibri" panose="020F0502020204030204" pitchFamily="34" charset="0"/>
              </a:rPr>
              <a:t>to </a:t>
            </a:r>
            <a:r>
              <a:rPr lang="en-CA" dirty="0" smtClean="0"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lang="en-CA" dirty="0" smtClean="0">
                <a:latin typeface="Calibri" panose="020F0502020204030204" pitchFamily="34" charset="0"/>
                <a:cs typeface="Calibri" panose="020F0502020204030204" pitchFamily="34" charset="0"/>
              </a:rPr>
              <a:t>11be SFD</a:t>
            </a:r>
            <a:r>
              <a:rPr lang="en-CA" dirty="0" smtClean="0"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  <a:p>
            <a:pPr indent="-3175">
              <a:buFont typeface="Arial" panose="020B0604020202020204" pitchFamily="34" charset="0"/>
              <a:buChar char="•"/>
            </a:pPr>
            <a:r>
              <a:rPr lang="en-CA" dirty="0" smtClean="0">
                <a:latin typeface="Calibri" panose="020F0502020204030204" pitchFamily="34" charset="0"/>
                <a:cs typeface="Calibri" panose="020F0502020204030204" pitchFamily="34" charset="0"/>
              </a:rPr>
              <a:t>   This is for </a:t>
            </a:r>
            <a:r>
              <a:rPr lang="en-CA" dirty="0" smtClean="0">
                <a:latin typeface="Calibri" panose="020F0502020204030204" pitchFamily="34" charset="0"/>
                <a:cs typeface="Calibri" panose="020F0502020204030204" pitchFamily="34" charset="0"/>
              </a:rPr>
              <a:t>an R1 feature.</a:t>
            </a:r>
            <a:endParaRPr lang="en-CA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10</a:t>
            </a:fld>
            <a:endParaRPr lang="en-US" altLang="ko-KR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2076" y="6475413"/>
            <a:ext cx="230184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Yan Xin, </a:t>
            </a:r>
            <a:r>
              <a:rPr lang="en-US" altLang="ko-KR" i="1" dirty="0" smtClean="0"/>
              <a:t>et. al</a:t>
            </a:r>
            <a:r>
              <a:rPr lang="en-US" altLang="ko-KR" dirty="0" smtClean="0"/>
              <a:t>, Huawei Technologies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220716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 smtClean="0">
                <a:ea typeface="Gulim" panose="020B0600000101010101" pitchFamily="34" charset="-127"/>
              </a:rPr>
              <a:t>Introduction</a:t>
            </a:r>
            <a:endParaRPr lang="ko-KR" altLang="en-US" dirty="0" smtClean="0">
              <a:ea typeface="Gulim" panose="020B0600000101010101" pitchFamily="34" charset="-127"/>
            </a:endParaRPr>
          </a:p>
        </p:txBody>
      </p:sp>
      <p:sp>
        <p:nvSpPr>
          <p:cNvPr id="5123" name="내용 개체 틀 2"/>
          <p:cNvSpPr>
            <a:spLocks noGrp="1"/>
          </p:cNvSpPr>
          <p:nvPr>
            <p:ph idx="1"/>
          </p:nvPr>
        </p:nvSpPr>
        <p:spPr>
          <a:xfrm>
            <a:off x="685800" y="1676400"/>
            <a:ext cx="8039100" cy="4346294"/>
          </a:xfrm>
        </p:spPr>
        <p:txBody>
          <a:bodyPr/>
          <a:lstStyle/>
          <a:p>
            <a:pPr>
              <a:buSzPct val="120000"/>
              <a:buFont typeface="Arial" panose="020B0604020202020204" pitchFamily="34" charset="0"/>
              <a:buChar char="•"/>
              <a:defRPr/>
            </a:pP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FCC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[1] ruling allows low-power indoor (LPI) unlicensed devices to use </a:t>
            </a:r>
            <a:r>
              <a:rPr lang="en-US" altLang="zh-CN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the entire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6 </a:t>
            </a: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GHz band by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lowering </a:t>
            </a: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PSD of the transmit </a:t>
            </a: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power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and limiting indoor applications.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Link budget, spectrum usage efficiency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and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implementation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should be considered for LPI.</a:t>
            </a:r>
          </a:p>
          <a:p>
            <a:pPr>
              <a:spcBef>
                <a:spcPts val="1200"/>
              </a:spcBef>
              <a:buSzPct val="120000"/>
              <a:buFont typeface="Arial" panose="020B0604020202020204" pitchFamily="34" charset="0"/>
              <a:buChar char="•"/>
              <a:defRPr/>
            </a:pP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To </a:t>
            </a: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compensate the loss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in </a:t>
            </a: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link budget for range extension in LPI operations, DUP mode is proposed [2], in which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data </a:t>
            </a:r>
            <a:r>
              <a:rPr lang="en-US" altLang="zh-CN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coded/modulated </a:t>
            </a: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by MCS0+DCM is duplicated in frequency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domain. This DUP mode is proposed to support BWs of 80, 160 and 320 MHz without preamble puncturing.</a:t>
            </a:r>
            <a:endParaRPr lang="en-US" sz="1800" b="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1200"/>
              </a:spcBef>
              <a:buSzPct val="120000"/>
              <a:buFont typeface="Arial" panose="020B0604020202020204" pitchFamily="34" charset="0"/>
              <a:buChar char="•"/>
              <a:defRPr/>
            </a:pP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his contribution proposes </a:t>
            </a: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to duplicate an OFDM symbol in time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domain (DUP mode in time domain) </a:t>
            </a: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for LPI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operations to meet requirements on link budget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improvement and simple implementation for support of BWs of 20, 40, 80, 160 and 320 MHz and preamble puncturing as defined in 11be SFD [3].</a:t>
            </a:r>
            <a:endParaRPr lang="en-US" sz="1800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126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5128BAC4-F7E3-4930-9F5B-4136CA8B6505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ko-KR" sz="1200" b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2076" y="6475413"/>
            <a:ext cx="230184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Yan Xin, </a:t>
            </a:r>
            <a:r>
              <a:rPr lang="en-US" altLang="ko-KR" i="1" dirty="0" smtClean="0"/>
              <a:t>et. al</a:t>
            </a:r>
            <a:r>
              <a:rPr lang="en-US" altLang="ko-KR" dirty="0" smtClean="0"/>
              <a:t>, Huawei Technologies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>
          <a:xfrm>
            <a:off x="670371" y="756863"/>
            <a:ext cx="7772400" cy="685800"/>
          </a:xfrm>
        </p:spPr>
        <p:txBody>
          <a:bodyPr/>
          <a:lstStyle/>
          <a:p>
            <a:r>
              <a:rPr lang="en-US" altLang="ko-KR" dirty="0" smtClean="0">
                <a:ea typeface="Gulim" panose="020B0600000101010101" pitchFamily="34" charset="-127"/>
              </a:rPr>
              <a:t>Revisit - DUP mode in frequency </a:t>
            </a:r>
            <a:r>
              <a:rPr lang="en-US" altLang="ko-KR" dirty="0" smtClean="0">
                <a:ea typeface="Gulim" panose="020B0600000101010101" pitchFamily="34" charset="-127"/>
              </a:rPr>
              <a:t>domain (DUP-F)</a:t>
            </a:r>
            <a:endParaRPr lang="ko-KR" altLang="en-US" dirty="0" smtClean="0">
              <a:ea typeface="Gulim" panose="020B0600000101010101" pitchFamily="34" charset="-127"/>
            </a:endParaRPr>
          </a:p>
        </p:txBody>
      </p:sp>
      <p:sp>
        <p:nvSpPr>
          <p:cNvPr id="5123" name="내용 개체 틀 2"/>
          <p:cNvSpPr>
            <a:spLocks noGrp="1"/>
          </p:cNvSpPr>
          <p:nvPr>
            <p:ph idx="1"/>
          </p:nvPr>
        </p:nvSpPr>
        <p:spPr>
          <a:xfrm>
            <a:off x="342900" y="1600200"/>
            <a:ext cx="8534400" cy="1909481"/>
          </a:xfrm>
        </p:spPr>
        <p:txBody>
          <a:bodyPr/>
          <a:lstStyle/>
          <a:p>
            <a:pPr>
              <a:lnSpc>
                <a:spcPct val="100000"/>
              </a:lnSpc>
              <a:buSzPct val="120000"/>
              <a:buFont typeface="Arial" panose="020B0604020202020204" pitchFamily="34" charset="0"/>
              <a:buChar char="•"/>
              <a:defRPr/>
            </a:pP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To extend the transmission range, a DUP </a:t>
            </a: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mode [2],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[4] </a:t>
            </a: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is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proposed for data payload transmission in LPI, in which DCM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modulated </a:t>
            </a: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signals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are duplicated with </a:t>
            </a: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consideration of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PAPR reduction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[3], [5]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in frequency domain by employing an increased bandwidth.</a:t>
            </a:r>
          </a:p>
        </p:txBody>
      </p:sp>
      <p:sp>
        <p:nvSpPr>
          <p:cNvPr id="5126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5128BAC4-F7E3-4930-9F5B-4136CA8B6505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ko-KR" sz="1200" b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2076" y="6475413"/>
            <a:ext cx="230184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Yan Xin, </a:t>
            </a:r>
            <a:r>
              <a:rPr lang="en-US" altLang="ko-KR" i="1" dirty="0" smtClean="0"/>
              <a:t>et. al</a:t>
            </a:r>
            <a:r>
              <a:rPr lang="en-US" altLang="ko-KR" dirty="0" smtClean="0"/>
              <a:t>, Huawei Technologies</a:t>
            </a:r>
            <a:endParaRPr lang="en-US" altLang="ko-KR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6476" y="2743200"/>
            <a:ext cx="3933957" cy="23954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5213" y="2743200"/>
            <a:ext cx="3841257" cy="23954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21991" y="5038575"/>
            <a:ext cx="390844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Note </a:t>
            </a:r>
          </a:p>
          <a:p>
            <a:pPr marL="171450" indent="-171450">
              <a:buFontTx/>
              <a:buChar char="-"/>
            </a:pPr>
            <a:r>
              <a:rPr lang="en-US" sz="1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si</a:t>
            </a:r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pre-DCM </a:t>
            </a:r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modulated freq.-domain signal </a:t>
            </a:r>
          </a:p>
          <a:p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   in OFDM symbol i in DUP in freq. domain;</a:t>
            </a:r>
          </a:p>
          <a:p>
            <a:pPr marL="171450" indent="-171450">
              <a:buFontTx/>
              <a:buChar char="-"/>
            </a:pPr>
            <a:r>
              <a:rPr lang="en-US" sz="1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si_DCM</a:t>
            </a:r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: signal obtained by applying DCM on </a:t>
            </a:r>
            <a:r>
              <a:rPr lang="en-US" sz="1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si</a:t>
            </a:r>
            <a:endParaRPr 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656601" y="4988393"/>
            <a:ext cx="4278479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Note </a:t>
            </a:r>
          </a:p>
          <a:p>
            <a:pPr marL="171450" indent="-171450">
              <a:buFontTx/>
              <a:buChar char="-"/>
            </a:pPr>
            <a:r>
              <a:rPr lang="en-US" sz="1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si</a:t>
            </a:r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pre-DCM </a:t>
            </a:r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modulated freq.-domain signal </a:t>
            </a:r>
          </a:p>
          <a:p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   in OFDM symbol i; </a:t>
            </a:r>
            <a:r>
              <a:rPr lang="en-US" sz="1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si</a:t>
            </a:r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 = [</a:t>
            </a:r>
            <a:r>
              <a:rPr lang="en-US" sz="1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siL</a:t>
            </a:r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siU</a:t>
            </a:r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]; </a:t>
            </a:r>
          </a:p>
          <a:p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-  </a:t>
            </a:r>
            <a:r>
              <a:rPr lang="en-US" sz="1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siL</a:t>
            </a:r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en-US" sz="1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siU</a:t>
            </a:r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 are lower and upper half of </a:t>
            </a:r>
            <a:r>
              <a:rPr lang="en-US" sz="1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si</a:t>
            </a:r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 respectively;</a:t>
            </a:r>
          </a:p>
          <a:p>
            <a:pPr marL="171450" indent="-171450">
              <a:buFontTx/>
              <a:buChar char="-"/>
            </a:pPr>
            <a:r>
              <a:rPr lang="en-US" sz="1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siL_DCM</a:t>
            </a:r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: signal obtained by applying DCM on </a:t>
            </a:r>
            <a:r>
              <a:rPr lang="en-US" sz="1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siL</a:t>
            </a:r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marL="171450" indent="-171450">
              <a:buFontTx/>
              <a:buChar char="-"/>
            </a:pPr>
            <a:r>
              <a:rPr lang="en-US" sz="1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siU_DCM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: signal obtained by applying DCM on </a:t>
            </a:r>
            <a:r>
              <a:rPr lang="en-US" sz="1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siU</a:t>
            </a:r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5001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>
          <a:xfrm>
            <a:off x="690920" y="749230"/>
            <a:ext cx="7772400" cy="685800"/>
          </a:xfrm>
        </p:spPr>
        <p:txBody>
          <a:bodyPr/>
          <a:lstStyle/>
          <a:p>
            <a:r>
              <a:rPr lang="en-US" altLang="ko-KR" dirty="0" smtClean="0">
                <a:ea typeface="Gulim" panose="020B0600000101010101" pitchFamily="34" charset="-127"/>
              </a:rPr>
              <a:t>Proposal - DUP mode in time </a:t>
            </a:r>
            <a:r>
              <a:rPr lang="en-US" altLang="ko-KR" dirty="0" smtClean="0">
                <a:ea typeface="Gulim" panose="020B0600000101010101" pitchFamily="34" charset="-127"/>
              </a:rPr>
              <a:t>domain (DUP-T)</a:t>
            </a:r>
            <a:endParaRPr lang="ko-KR" altLang="en-US" dirty="0" smtClean="0">
              <a:ea typeface="Gulim" panose="020B0600000101010101" pitchFamily="34" charset="-127"/>
            </a:endParaRPr>
          </a:p>
        </p:txBody>
      </p:sp>
      <p:sp>
        <p:nvSpPr>
          <p:cNvPr id="5123" name="내용 개체 틀 2"/>
          <p:cNvSpPr>
            <a:spLocks noGrp="1"/>
          </p:cNvSpPr>
          <p:nvPr>
            <p:ph idx="1"/>
          </p:nvPr>
        </p:nvSpPr>
        <p:spPr>
          <a:xfrm>
            <a:off x="424655" y="1561371"/>
            <a:ext cx="8534400" cy="539631"/>
          </a:xfrm>
        </p:spPr>
        <p:txBody>
          <a:bodyPr/>
          <a:lstStyle/>
          <a:p>
            <a:pPr>
              <a:lnSpc>
                <a:spcPct val="100000"/>
              </a:lnSpc>
              <a:buSzPct val="120000"/>
              <a:buFont typeface="Arial" panose="020B0604020202020204" pitchFamily="34" charset="0"/>
              <a:buChar char="•"/>
              <a:defRPr/>
            </a:pP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A DUP </a:t>
            </a: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mode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in time domain: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duplication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of an OFDM symbol</a:t>
            </a:r>
          </a:p>
        </p:txBody>
      </p:sp>
      <p:sp>
        <p:nvSpPr>
          <p:cNvPr id="5126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5128BAC4-F7E3-4930-9F5B-4136CA8B6505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ko-KR" sz="1200" b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2076" y="6475413"/>
            <a:ext cx="230184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Yan Xin, </a:t>
            </a:r>
            <a:r>
              <a:rPr lang="en-US" altLang="ko-KR" i="1" dirty="0" smtClean="0"/>
              <a:t>et. al</a:t>
            </a:r>
            <a:r>
              <a:rPr lang="en-US" altLang="ko-KR" dirty="0" smtClean="0"/>
              <a:t>, Huawei Technologies</a:t>
            </a:r>
            <a:endParaRPr lang="en-US" altLang="ko-KR" dirty="0"/>
          </a:p>
        </p:txBody>
      </p:sp>
      <p:sp>
        <p:nvSpPr>
          <p:cNvPr id="6" name="TextBox 5"/>
          <p:cNvSpPr txBox="1"/>
          <p:nvPr/>
        </p:nvSpPr>
        <p:spPr>
          <a:xfrm>
            <a:off x="696913" y="4468485"/>
            <a:ext cx="7766407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Note </a:t>
            </a:r>
          </a:p>
          <a:p>
            <a:pPr marL="171450" indent="-171450">
              <a:buFontTx/>
              <a:buChar char="-"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pre-DCM </a:t>
            </a: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modulated freq.-domain signal in an OFDM symbol; given a BW, s = [s1 s2]  where signals s1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and s2 are as specified in general for DUP mode in freq. domain (except for the case of BW=80 MHz)</a:t>
            </a:r>
          </a:p>
          <a:p>
            <a:pPr marL="171450" indent="-171450">
              <a:spcBef>
                <a:spcPts val="600"/>
              </a:spcBef>
              <a:buFontTx/>
              <a:buChar char="-"/>
            </a:pPr>
            <a:r>
              <a:rPr lang="en-US" sz="16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s_DCM</a:t>
            </a: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: signal obtained by applying DCM </a:t>
            </a: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 s as in 11ax</a:t>
            </a:r>
          </a:p>
          <a:p>
            <a:pPr marL="171450" indent="-171450">
              <a:spcBef>
                <a:spcPts val="600"/>
              </a:spcBef>
              <a:buFontTx/>
              <a:buChar char="-"/>
            </a:pP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Linear phase rotations applied to the time-domain samples, which result in cyclic shifts of subcarriers, may provide further diversity 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in frequency </a:t>
            </a: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domain</a:t>
            </a:r>
            <a:endParaRPr lang="en-US" sz="16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3520" y="2054364"/>
            <a:ext cx="4267200" cy="2401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550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>
          <a:xfrm>
            <a:off x="696912" y="802487"/>
            <a:ext cx="7772400" cy="685800"/>
          </a:xfrm>
        </p:spPr>
        <p:txBody>
          <a:bodyPr/>
          <a:lstStyle/>
          <a:p>
            <a:r>
              <a:rPr lang="en-US" altLang="ko-KR" dirty="0" smtClean="0">
                <a:ea typeface="Gulim" panose="020B0600000101010101" pitchFamily="34" charset="-127"/>
              </a:rPr>
              <a:t>Data rates of</a:t>
            </a:r>
            <a:r>
              <a:rPr lang="en-US" altLang="ko-KR" dirty="0">
                <a:ea typeface="Gulim" panose="020B0600000101010101" pitchFamily="34" charset="-127"/>
              </a:rPr>
              <a:t> frequency- and </a:t>
            </a:r>
            <a:r>
              <a:rPr lang="en-US" altLang="ko-KR" dirty="0" smtClean="0">
                <a:ea typeface="Gulim" panose="020B0600000101010101" pitchFamily="34" charset="-127"/>
              </a:rPr>
              <a:t>time-domain DUP modes</a:t>
            </a:r>
            <a:endParaRPr lang="ko-KR" altLang="en-US" dirty="0" smtClean="0">
              <a:ea typeface="Gulim" panose="020B0600000101010101" pitchFamily="34" charset="-127"/>
            </a:endParaRPr>
          </a:p>
        </p:txBody>
      </p:sp>
      <p:sp>
        <p:nvSpPr>
          <p:cNvPr id="5126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5128BAC4-F7E3-4930-9F5B-4136CA8B6505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ko-KR" sz="1200" b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2076" y="6475413"/>
            <a:ext cx="230184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Yan Xin, </a:t>
            </a:r>
            <a:r>
              <a:rPr lang="en-US" altLang="ko-KR" i="1" dirty="0" smtClean="0"/>
              <a:t>et. al</a:t>
            </a:r>
            <a:r>
              <a:rPr lang="en-US" altLang="ko-KR" dirty="0" smtClean="0"/>
              <a:t>, Huawei Technologies</a:t>
            </a:r>
            <a:endParaRPr lang="en-US" altLang="ko-KR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4579706"/>
              </p:ext>
            </p:extLst>
          </p:nvPr>
        </p:nvGraphicFramePr>
        <p:xfrm>
          <a:off x="838200" y="2057400"/>
          <a:ext cx="7467600" cy="3032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5112"/>
                <a:gridCol w="1393907"/>
                <a:gridCol w="1537447"/>
                <a:gridCol w="1665567"/>
                <a:gridCol w="16655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BW (MHz)</a:t>
                      </a:r>
                      <a:endParaRPr lang="en-US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Data rates of DUP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 time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domain (Mbps)</a:t>
                      </a:r>
                      <a:endParaRPr lang="en-US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Data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rates of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DUP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 freq.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domain (Mbps)</a:t>
                      </a:r>
                      <a:endParaRPr lang="en-US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MCS0+DCM in 11ax (Mbps) 0.8uS GI, NSS=1</a:t>
                      </a:r>
                      <a:endParaRPr lang="en-US" sz="20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</a:rPr>
                        <a:t>N_SD in 11ax (NSS=1)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2.15</a:t>
                      </a:r>
                      <a:endParaRPr lang="en-US" sz="1800" dirty="0">
                        <a:solidFill>
                          <a:srgbClr val="00B05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8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4.3</a:t>
                      </a:r>
                      <a:endParaRPr lang="en-US" sz="18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117</a:t>
                      </a:r>
                      <a:endParaRPr lang="en-US" sz="18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</a:t>
                      </a:r>
                      <a:endParaRPr lang="en-US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4.3</a:t>
                      </a:r>
                      <a:endParaRPr lang="en-US" sz="18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(4.3)</a:t>
                      </a:r>
                      <a:endParaRPr lang="en-US" sz="18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8.6</a:t>
                      </a:r>
                      <a:endParaRPr lang="en-US" sz="18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234</a:t>
                      </a:r>
                      <a:endParaRPr lang="en-US" sz="18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80</a:t>
                      </a:r>
                      <a:endParaRPr lang="en-US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9.0</a:t>
                      </a:r>
                      <a:endParaRPr lang="en-US" sz="1800" dirty="0">
                        <a:solidFill>
                          <a:srgbClr val="00B05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00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8.6</a:t>
                      </a:r>
                      <a:endParaRPr lang="en-US" sz="1800" dirty="0">
                        <a:solidFill>
                          <a:srgbClr val="0000FF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18.0</a:t>
                      </a:r>
                      <a:endParaRPr lang="en-US" sz="18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490</a:t>
                      </a:r>
                      <a:endParaRPr lang="en-US" sz="18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160</a:t>
                      </a:r>
                      <a:endParaRPr lang="en-US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18.0</a:t>
                      </a:r>
                      <a:endParaRPr lang="en-US" sz="18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18.0</a:t>
                      </a:r>
                      <a:endParaRPr lang="en-US" sz="18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36.0</a:t>
                      </a:r>
                      <a:endParaRPr lang="en-US" sz="18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980</a:t>
                      </a:r>
                      <a:endParaRPr lang="en-US" sz="18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320</a:t>
                      </a:r>
                      <a:endParaRPr lang="en-US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36.0</a:t>
                      </a:r>
                      <a:endParaRPr lang="en-US" sz="18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36.0</a:t>
                      </a:r>
                      <a:endParaRPr lang="en-US" sz="18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1212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>
          <a:xfrm>
            <a:off x="685800" y="668814"/>
            <a:ext cx="7772400" cy="685800"/>
          </a:xfrm>
        </p:spPr>
        <p:txBody>
          <a:bodyPr/>
          <a:lstStyle/>
          <a:p>
            <a:r>
              <a:rPr lang="en-US" altLang="ko-KR" sz="2800" dirty="0" smtClean="0">
                <a:ea typeface="Gulim" panose="020B0600000101010101" pitchFamily="34" charset="-127"/>
              </a:rPr>
              <a:t>Comparison</a:t>
            </a:r>
            <a:r>
              <a:rPr lang="en-US" altLang="ko-KR" dirty="0" smtClean="0">
                <a:ea typeface="Gulim" panose="020B0600000101010101" pitchFamily="34" charset="-127"/>
              </a:rPr>
              <a:t> of</a:t>
            </a:r>
            <a:r>
              <a:rPr lang="en-US" altLang="ko-KR" dirty="0">
                <a:ea typeface="Gulim" panose="020B0600000101010101" pitchFamily="34" charset="-127"/>
              </a:rPr>
              <a:t> frequency- and </a:t>
            </a:r>
            <a:r>
              <a:rPr lang="en-US" altLang="ko-KR" dirty="0" smtClean="0">
                <a:ea typeface="Gulim" panose="020B0600000101010101" pitchFamily="34" charset="-127"/>
              </a:rPr>
              <a:t>time-domain </a:t>
            </a:r>
            <a:r>
              <a:rPr lang="en-US" altLang="ko-KR" sz="2800" dirty="0" smtClean="0">
                <a:ea typeface="Gulim" panose="020B0600000101010101" pitchFamily="34" charset="-127"/>
              </a:rPr>
              <a:t>DUP modes</a:t>
            </a:r>
            <a:endParaRPr lang="ko-KR" altLang="en-US" sz="2800" dirty="0" smtClean="0">
              <a:ea typeface="Gulim" panose="020B0600000101010101" pitchFamily="34" charset="-127"/>
            </a:endParaRPr>
          </a:p>
        </p:txBody>
      </p:sp>
      <p:sp>
        <p:nvSpPr>
          <p:cNvPr id="5126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5128BAC4-F7E3-4930-9F5B-4136CA8B6505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ko-KR" sz="1200" b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2076" y="6475413"/>
            <a:ext cx="230184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Yan Xin, </a:t>
            </a:r>
            <a:r>
              <a:rPr lang="en-US" altLang="ko-KR" i="1" dirty="0" smtClean="0"/>
              <a:t>et. al</a:t>
            </a:r>
            <a:r>
              <a:rPr lang="en-US" altLang="ko-KR" dirty="0" smtClean="0"/>
              <a:t>, Huawei Technologies</a:t>
            </a:r>
            <a:endParaRPr lang="en-US" altLang="ko-KR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7940187"/>
              </p:ext>
            </p:extLst>
          </p:nvPr>
        </p:nvGraphicFramePr>
        <p:xfrm>
          <a:off x="457200" y="1511116"/>
          <a:ext cx="8229600" cy="4795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0"/>
                <a:gridCol w="2971800"/>
                <a:gridCol w="31242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DUP in time domain</a:t>
                      </a:r>
                      <a:endParaRPr lang="en-US" dirty="0">
                        <a:solidFill>
                          <a:srgbClr val="0000FF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DUP in freq. domain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7640"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Supported BWs (MHz)</a:t>
                      </a:r>
                      <a:endParaRPr lang="en-US" sz="16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solidFill>
                            <a:srgbClr val="0000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20, 40, 80, 160</a:t>
                      </a:r>
                      <a:r>
                        <a:rPr lang="en-US" sz="1400" baseline="0" dirty="0" smtClean="0">
                          <a:solidFill>
                            <a:srgbClr val="0000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and 320</a:t>
                      </a:r>
                      <a:endParaRPr lang="en-US" sz="1400" dirty="0">
                        <a:solidFill>
                          <a:srgbClr val="0000FF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80, 160 and 320</a:t>
                      </a:r>
                      <a:endParaRPr lang="en-US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7640"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Support of preamble puncturing</a:t>
                      </a:r>
                      <a:endParaRPr lang="en-US" sz="16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solidFill>
                            <a:srgbClr val="0000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Support preamble puncturing with DCM *</a:t>
                      </a:r>
                      <a:endParaRPr lang="en-US" sz="1400" dirty="0">
                        <a:solidFill>
                          <a:srgbClr val="0000FF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Do not support preamble puncturing</a:t>
                      </a:r>
                      <a:endParaRPr lang="en-US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95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Duplication gains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solidFill>
                            <a:srgbClr val="0000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Data tones and pilot</a:t>
                      </a:r>
                      <a:r>
                        <a:rPr lang="en-US" sz="1400" baseline="0" dirty="0" smtClean="0">
                          <a:solidFill>
                            <a:srgbClr val="0000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tones i</a:t>
                      </a:r>
                      <a:r>
                        <a:rPr lang="en-US" sz="1400" dirty="0" smtClean="0">
                          <a:solidFill>
                            <a:srgbClr val="0000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 frequency/time domain</a:t>
                      </a:r>
                      <a:endParaRPr lang="en-US" sz="1400" dirty="0">
                        <a:solidFill>
                          <a:srgbClr val="0000FF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Data tones in freq. domain</a:t>
                      </a:r>
                      <a:endParaRPr lang="en-US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Waveforms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solidFill>
                            <a:srgbClr val="0000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Same </a:t>
                      </a:r>
                      <a:r>
                        <a:rPr lang="en-US" sz="1400" dirty="0" smtClean="0">
                          <a:solidFill>
                            <a:srgbClr val="0000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time-domain DCM</a:t>
                      </a:r>
                      <a:r>
                        <a:rPr lang="en-US" sz="1400" baseline="0" dirty="0" smtClean="0">
                          <a:solidFill>
                            <a:srgbClr val="0000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400" baseline="0" dirty="0" smtClean="0">
                          <a:solidFill>
                            <a:srgbClr val="0000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signals as in 11ax. </a:t>
                      </a:r>
                      <a:endParaRPr lang="en-US" sz="1400" dirty="0">
                        <a:solidFill>
                          <a:srgbClr val="0000FF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Duplicated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DCM signals in freq. domain with further phase optimization for PAPR reduction</a:t>
                      </a:r>
                      <a:endParaRPr lang="en-US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IFFT/FFT operation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solidFill>
                            <a:srgbClr val="0000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Once</a:t>
                      </a:r>
                      <a:r>
                        <a:rPr lang="en-US" sz="1400" baseline="0" dirty="0" smtClean="0">
                          <a:solidFill>
                            <a:srgbClr val="0000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per each pair of OFDM symbols</a:t>
                      </a:r>
                      <a:endParaRPr lang="en-US" sz="1400" dirty="0">
                        <a:solidFill>
                          <a:srgbClr val="0000FF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Once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per each OFDM symbol</a:t>
                      </a:r>
                      <a:endParaRPr lang="en-US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5420"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Data rates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Char char="-"/>
                      </a:pPr>
                      <a:r>
                        <a:rPr lang="en-US" sz="1400" dirty="0" smtClean="0">
                          <a:solidFill>
                            <a:srgbClr val="0000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9</a:t>
                      </a:r>
                      <a:r>
                        <a:rPr lang="en-US" sz="1400" baseline="0" dirty="0" smtClean="0">
                          <a:solidFill>
                            <a:srgbClr val="0000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400" baseline="0" dirty="0" smtClean="0">
                          <a:solidFill>
                            <a:srgbClr val="0000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Mbps</a:t>
                      </a:r>
                      <a:r>
                        <a:rPr lang="en-US" sz="1400" dirty="0" smtClean="0">
                          <a:solidFill>
                            <a:srgbClr val="0000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for DUP BW 80 </a:t>
                      </a:r>
                      <a:r>
                        <a:rPr lang="en-US" sz="1400" dirty="0" smtClean="0">
                          <a:solidFill>
                            <a:srgbClr val="0000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MHz</a:t>
                      </a:r>
                    </a:p>
                    <a:p>
                      <a:pPr marL="0" indent="0" algn="l">
                        <a:buFontTx/>
                        <a:buChar char="-"/>
                      </a:pPr>
                      <a:r>
                        <a:rPr lang="en-US" sz="1400" baseline="0" dirty="0" smtClean="0">
                          <a:solidFill>
                            <a:srgbClr val="0000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MCS0+DCM for all BWs </a:t>
                      </a:r>
                      <a:endParaRPr lang="en-US" sz="1400" dirty="0" smtClean="0">
                        <a:solidFill>
                          <a:srgbClr val="0000FF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indent="0" algn="l">
                        <a:buFontTx/>
                        <a:buChar char="-"/>
                      </a:pPr>
                      <a:r>
                        <a:rPr lang="en-US" sz="1400" dirty="0" smtClean="0">
                          <a:solidFill>
                            <a:srgbClr val="0000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Same </a:t>
                      </a:r>
                      <a:r>
                        <a:rPr lang="en-US" sz="1400" dirty="0" smtClean="0">
                          <a:solidFill>
                            <a:srgbClr val="0000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as </a:t>
                      </a:r>
                      <a:r>
                        <a:rPr lang="en-US" sz="1400" dirty="0" smtClean="0">
                          <a:solidFill>
                            <a:srgbClr val="0000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DUP-F for BW 160/320</a:t>
                      </a:r>
                      <a:r>
                        <a:rPr lang="en-US" sz="1400" baseline="0" dirty="0" smtClean="0">
                          <a:solidFill>
                            <a:srgbClr val="0000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MHz</a:t>
                      </a:r>
                      <a:endParaRPr lang="en-US" sz="1400" dirty="0">
                        <a:solidFill>
                          <a:srgbClr val="0000FF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Char char="-"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8.6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Mbps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for DUP BW 80 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MHz</a:t>
                      </a:r>
                    </a:p>
                    <a:p>
                      <a:pPr marL="0" indent="0" algn="l">
                        <a:buFontTx/>
                        <a:buChar char="-"/>
                      </a:pP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No applicable for transmission in BW 20 MHz without a new MCS</a:t>
                      </a:r>
                      <a:endParaRPr lang="en-US" sz="1400" baseline="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5420"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Implementation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Char char="-"/>
                      </a:pPr>
                      <a:r>
                        <a:rPr lang="en-US" sz="1400" dirty="0" smtClean="0">
                          <a:solidFill>
                            <a:srgbClr val="0000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Simple </a:t>
                      </a:r>
                      <a:r>
                        <a:rPr lang="en-US" sz="1400" dirty="0" smtClean="0">
                          <a:solidFill>
                            <a:srgbClr val="0000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DCM </a:t>
                      </a:r>
                      <a:r>
                        <a:rPr lang="en-US" sz="1400" dirty="0" smtClean="0">
                          <a:solidFill>
                            <a:srgbClr val="0000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modulation </a:t>
                      </a:r>
                      <a:r>
                        <a:rPr lang="en-US" sz="1400" baseline="0" dirty="0" smtClean="0">
                          <a:solidFill>
                            <a:srgbClr val="0000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 freq. domain, the same </a:t>
                      </a:r>
                      <a:r>
                        <a:rPr lang="en-US" sz="1400" baseline="0" dirty="0" smtClean="0">
                          <a:solidFill>
                            <a:srgbClr val="0000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as in </a:t>
                      </a:r>
                      <a:r>
                        <a:rPr lang="en-US" sz="1400" baseline="0" dirty="0" smtClean="0">
                          <a:solidFill>
                            <a:srgbClr val="0000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11ax</a:t>
                      </a:r>
                      <a:endParaRPr lang="en-US" sz="1400" baseline="0" dirty="0" smtClean="0">
                        <a:solidFill>
                          <a:srgbClr val="0000FF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n-US" sz="1400" baseline="0" dirty="0" smtClean="0">
                          <a:solidFill>
                            <a:srgbClr val="0000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  Unified </a:t>
                      </a:r>
                      <a:r>
                        <a:rPr lang="en-US" sz="1400" baseline="0" dirty="0" smtClean="0">
                          <a:solidFill>
                            <a:srgbClr val="0000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format in freq. domain </a:t>
                      </a:r>
                      <a:r>
                        <a:rPr lang="en-US" sz="1400" baseline="0" dirty="0" smtClean="0">
                          <a:solidFill>
                            <a:srgbClr val="0000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for BWs 20, 40 , 80, 160 and 320 MHz</a:t>
                      </a:r>
                      <a:endParaRPr lang="en-US" sz="1400" dirty="0">
                        <a:solidFill>
                          <a:srgbClr val="0000FF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Char char="-"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 Require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further 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apply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phase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shifting to DCM modulated signals for PAPR 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reduction in freq. domain</a:t>
                      </a:r>
                      <a:endParaRPr lang="en-US" sz="1400" baseline="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indent="0" algn="l">
                        <a:buFontTx/>
                        <a:buChar char="-"/>
                      </a:pP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 Different 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formats in freq. domain for BW 80/160 MHz and 320 MHz</a:t>
                      </a:r>
                      <a:endParaRPr lang="en-US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57200" y="6252525"/>
            <a:ext cx="6789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 Simple duplication. No linear phase rotation applied to time-domain samples of the even OFDM symbol.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041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544810"/>
            <a:ext cx="7772400" cy="914400"/>
          </a:xfrm>
        </p:spPr>
        <p:txBody>
          <a:bodyPr/>
          <a:lstStyle/>
          <a:p>
            <a:r>
              <a:rPr lang="en-US" sz="2800" dirty="0" smtClean="0"/>
              <a:t>Frequency/time-domain diversity of DUP-T</a:t>
            </a:r>
            <a:endParaRPr lang="en-US" sz="28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Yan Xin, </a:t>
            </a:r>
            <a:r>
              <a:rPr lang="en-US" altLang="ko-KR" i="1" smtClean="0"/>
              <a:t>et. al</a:t>
            </a:r>
            <a:r>
              <a:rPr lang="en-US" altLang="ko-KR" smtClean="0"/>
              <a:t>, Huawei Technologies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dirty="0" smtClean="0"/>
              <a:t>Slide </a:t>
            </a:r>
            <a:fld id="{E792CD62-9AAA-4B66-A216-7F1F565D5B47}" type="slidenum">
              <a:rPr lang="en-US" altLang="ko-KR" smtClean="0"/>
              <a:pPr/>
              <a:t>7</a:t>
            </a:fld>
            <a:endParaRPr lang="en-US" altLang="ko-KR" dirty="0"/>
          </a:p>
        </p:txBody>
      </p:sp>
      <p:sp>
        <p:nvSpPr>
          <p:cNvPr id="8" name="내용 개체 틀 2"/>
          <p:cNvSpPr>
            <a:spLocks noGrp="1"/>
          </p:cNvSpPr>
          <p:nvPr>
            <p:ph idx="1"/>
          </p:nvPr>
        </p:nvSpPr>
        <p:spPr>
          <a:xfrm>
            <a:off x="609600" y="1294912"/>
            <a:ext cx="8241136" cy="1735526"/>
          </a:xfrm>
        </p:spPr>
        <p:txBody>
          <a:bodyPr/>
          <a:lstStyle/>
          <a:p>
            <a:pPr>
              <a:buSzPct val="120000"/>
              <a:buFont typeface="Arial" panose="020B0604020202020204" pitchFamily="34" charset="0"/>
              <a:buChar char="•"/>
              <a:defRPr/>
            </a:pP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Assume </a:t>
            </a: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that data tones in frequency domain s=[s1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s2] in DUP-T</a:t>
            </a:r>
          </a:p>
          <a:p>
            <a:pPr>
              <a:spcBef>
                <a:spcPts val="1200"/>
              </a:spcBef>
              <a:buSzPct val="100000"/>
              <a:defRPr/>
            </a:pP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Assume that no linear phase rotations are applied to the time-domain samples in even OFDM symbol</a:t>
            </a:r>
          </a:p>
          <a:p>
            <a:pPr marL="0" indent="0">
              <a:spcBef>
                <a:spcPts val="1200"/>
              </a:spcBef>
              <a:buSzPct val="100000"/>
              <a:buNone/>
              <a:defRPr/>
            </a:pP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 The following example shows data tone allocation in DUP-T for BW 160 MHz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SzPct val="120000"/>
              <a:buNone/>
              <a:defRPr/>
            </a:pP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SzPct val="120000"/>
              <a:buNone/>
              <a:defRPr/>
            </a:pP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</a:t>
            </a:r>
            <a:endParaRPr lang="en-US" sz="1800" b="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286000" y="3274698"/>
            <a:ext cx="7761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DUP-T</a:t>
            </a:r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479623" y="3274698"/>
            <a:ext cx="7697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DUP-F</a:t>
            </a:r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0655" y="3706485"/>
            <a:ext cx="3800700" cy="23954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3606" y="3706485"/>
            <a:ext cx="3806494" cy="239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9692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544810"/>
            <a:ext cx="7772400" cy="914400"/>
          </a:xfrm>
        </p:spPr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Yan Xin, </a:t>
            </a:r>
            <a:r>
              <a:rPr lang="en-US" altLang="ko-KR" i="1" smtClean="0"/>
              <a:t>et. al</a:t>
            </a:r>
            <a:r>
              <a:rPr lang="en-US" altLang="ko-KR" smtClean="0"/>
              <a:t>, Huawei Technologies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dirty="0" smtClean="0"/>
              <a:t>Slide </a:t>
            </a:r>
            <a:fld id="{E792CD62-9AAA-4B66-A216-7F1F565D5B47}" type="slidenum">
              <a:rPr lang="en-US" altLang="ko-KR" smtClean="0"/>
              <a:pPr/>
              <a:t>8</a:t>
            </a:fld>
            <a:endParaRPr lang="en-US" altLang="ko-KR" dirty="0"/>
          </a:p>
        </p:txBody>
      </p:sp>
      <p:sp>
        <p:nvSpPr>
          <p:cNvPr id="8" name="내용 개체 틀 2"/>
          <p:cNvSpPr>
            <a:spLocks noGrp="1"/>
          </p:cNvSpPr>
          <p:nvPr>
            <p:ph idx="1"/>
          </p:nvPr>
        </p:nvSpPr>
        <p:spPr>
          <a:xfrm>
            <a:off x="696913" y="1676400"/>
            <a:ext cx="8066087" cy="3657600"/>
          </a:xfrm>
        </p:spPr>
        <p:txBody>
          <a:bodyPr/>
          <a:lstStyle/>
          <a:p>
            <a:pPr>
              <a:buSzPct val="120000"/>
              <a:buFont typeface="Arial" panose="020B0604020202020204" pitchFamily="34" charset="0"/>
              <a:buChar char="•"/>
              <a:defRPr/>
            </a:pPr>
            <a:r>
              <a:rPr lang="en-US" sz="20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We propose DUP mode in time domain that supports all defined BWs 20, 40 , 80, 160 and 320 MHz and preamble puncturing in SFD</a:t>
            </a:r>
            <a:endParaRPr lang="en-US" sz="2000" b="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1200"/>
              </a:spcBef>
              <a:buSzPct val="100000"/>
              <a:defRPr/>
            </a:pPr>
            <a:r>
              <a:rPr lang="en-US" sz="20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DUP-T benefits implementation with one single unified format for all BWs, few IFFT/FFT operations, 11ax-compliance DCM signals (no further segmentation and phase optimization needed for PAPR reduction) </a:t>
            </a:r>
          </a:p>
          <a:p>
            <a:pPr>
              <a:spcBef>
                <a:spcPts val="1200"/>
              </a:spcBef>
              <a:buSzPct val="100000"/>
              <a:defRPr/>
            </a:pPr>
            <a:r>
              <a:rPr lang="en-US" sz="20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DUP-T provides a higher data rate </a:t>
            </a:r>
            <a:r>
              <a:rPr lang="en-US" sz="2000" b="0" dirty="0">
                <a:latin typeface="Calibri" panose="020F0502020204030204" pitchFamily="34" charset="0"/>
                <a:cs typeface="Calibri" panose="020F0502020204030204" pitchFamily="34" charset="0"/>
              </a:rPr>
              <a:t>compared </a:t>
            </a:r>
            <a:r>
              <a:rPr lang="en-US" sz="20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to DUP-F for BW 80 MHz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SzPct val="120000"/>
              <a:buNone/>
              <a:defRPr/>
            </a:pPr>
            <a:r>
              <a:rPr lang="en-US" sz="2000" b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SzPct val="120000"/>
              <a:buNone/>
              <a:defRPr/>
            </a:pPr>
            <a:r>
              <a:rPr lang="en-US" sz="2000" b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</a:t>
            </a:r>
            <a:endParaRPr lang="en-US" sz="2000" b="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3738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7387"/>
          </a:xfrm>
        </p:spPr>
        <p:txBody>
          <a:bodyPr/>
          <a:lstStyle/>
          <a:p>
            <a:r>
              <a:rPr lang="en-US" altLang="zh-CN" dirty="0" smtClean="0"/>
              <a:t>Reference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1524000"/>
            <a:ext cx="7847013" cy="4572000"/>
          </a:xfrm>
        </p:spPr>
        <p:txBody>
          <a:bodyPr/>
          <a:lstStyle/>
          <a:p>
            <a:pPr marL="339725" indent="-339725">
              <a:buNone/>
            </a:pPr>
            <a:r>
              <a:rPr lang="en-US" altLang="zh-CN" sz="20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[1] FCC 20-51, </a:t>
            </a:r>
            <a:r>
              <a:rPr lang="en-US" sz="2000" b="0" dirty="0">
                <a:latin typeface="Calibri" panose="020F0502020204030204" pitchFamily="34" charset="0"/>
                <a:cs typeface="Calibri" panose="020F0502020204030204" pitchFamily="34" charset="0"/>
              </a:rPr>
              <a:t>REPORT AND ORDER AND FURTHER NOTICE OF PROPOSED </a:t>
            </a:r>
            <a:r>
              <a:rPr lang="en-US" sz="20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RULEMAKING, April 24, 2020.</a:t>
            </a:r>
            <a:endParaRPr lang="en-US" altLang="zh-CN" sz="2000" b="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0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[2] </a:t>
            </a:r>
            <a:r>
              <a:rPr lang="en-US" sz="2000" b="0" dirty="0">
                <a:latin typeface="Calibri" panose="020F0502020204030204" pitchFamily="34" charset="0"/>
                <a:cs typeface="Calibri" panose="020F0502020204030204" pitchFamily="34" charset="0"/>
              </a:rPr>
              <a:t>Ron Porat, IEEE 802.11-20/965r4, 6 GHz LPI Range Extension</a:t>
            </a:r>
            <a:r>
              <a:rPr lang="en-US" sz="20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>
              <a:buNone/>
            </a:pPr>
            <a:r>
              <a:rPr lang="en-US" sz="20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[3] </a:t>
            </a:r>
            <a:r>
              <a:rPr lang="en-US" sz="2000" b="0" dirty="0">
                <a:latin typeface="Calibri" panose="020F0502020204030204" pitchFamily="34" charset="0"/>
                <a:cs typeface="Calibri" panose="020F0502020204030204" pitchFamily="34" charset="0"/>
              </a:rPr>
              <a:t>IEEE 802.11-19/1262r18, Specification framework for </a:t>
            </a:r>
            <a:r>
              <a:rPr lang="en-US" sz="2000" b="0" dirty="0" err="1">
                <a:latin typeface="Calibri" panose="020F0502020204030204" pitchFamily="34" charset="0"/>
                <a:cs typeface="Calibri" panose="020F0502020204030204" pitchFamily="34" charset="0"/>
              </a:rPr>
              <a:t>TGbe</a:t>
            </a:r>
            <a:r>
              <a:rPr lang="en-US" sz="2000" b="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en-US" altLang="zh-CN" sz="20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39725" indent="-339725">
              <a:buNone/>
              <a:defRPr/>
            </a:pPr>
            <a:r>
              <a:rPr lang="en-US" sz="20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[4] </a:t>
            </a:r>
            <a:r>
              <a:rPr lang="en-US" sz="2000" b="0" dirty="0">
                <a:latin typeface="Calibri" panose="020F0502020204030204" pitchFamily="34" charset="0"/>
                <a:cs typeface="Calibri" panose="020F0502020204030204" pitchFamily="34" charset="0"/>
              </a:rPr>
              <a:t>Jianhan Liu, </a:t>
            </a:r>
            <a:r>
              <a:rPr lang="en-US" sz="2000" b="0" i="1" dirty="0">
                <a:latin typeface="Calibri" panose="020F0502020204030204" pitchFamily="34" charset="0"/>
                <a:cs typeface="Calibri" panose="020F0502020204030204" pitchFamily="34" charset="0"/>
              </a:rPr>
              <a:t>et al</a:t>
            </a:r>
            <a:r>
              <a:rPr lang="en-US" sz="2000" b="0" dirty="0">
                <a:latin typeface="Calibri" panose="020F0502020204030204" pitchFamily="34" charset="0"/>
                <a:cs typeface="Calibri" panose="020F0502020204030204" pitchFamily="34" charset="0"/>
              </a:rPr>
              <a:t>,  IEEE 802.11-20/986r1, </a:t>
            </a:r>
            <a:r>
              <a:rPr lang="en-US" altLang="zh-TW" sz="2000" b="0" dirty="0">
                <a:latin typeface="Calibri" panose="020F0502020204030204" pitchFamily="34" charset="0"/>
                <a:cs typeface="Calibri" panose="020F0502020204030204" pitchFamily="34" charset="0"/>
              </a:rPr>
              <a:t>DCM for range extension in 6GHz </a:t>
            </a:r>
            <a:r>
              <a:rPr lang="en-US" altLang="zh-CN" sz="2000" b="0" dirty="0">
                <a:latin typeface="Calibri" panose="020F0502020204030204" pitchFamily="34" charset="0"/>
                <a:cs typeface="Calibri" panose="020F0502020204030204" pitchFamily="34" charset="0"/>
              </a:rPr>
              <a:t>LPI</a:t>
            </a:r>
            <a:r>
              <a:rPr lang="en-US" altLang="zh-CN" sz="20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39725" indent="-339725">
              <a:buNone/>
              <a:defRPr/>
            </a:pPr>
            <a:r>
              <a:rPr lang="en-US" sz="20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[5] </a:t>
            </a:r>
            <a:r>
              <a:rPr lang="en-US" sz="2000" b="0" dirty="0">
                <a:latin typeface="Calibri" panose="020F0502020204030204" pitchFamily="34" charset="0"/>
                <a:cs typeface="Calibri" panose="020F0502020204030204" pitchFamily="34" charset="0"/>
              </a:rPr>
              <a:t>Ron Porat, </a:t>
            </a:r>
            <a:r>
              <a:rPr lang="en-US" sz="2000" b="0" i="1" dirty="0">
                <a:latin typeface="Calibri" panose="020F0502020204030204" pitchFamily="34" charset="0"/>
                <a:cs typeface="Calibri" panose="020F0502020204030204" pitchFamily="34" charset="0"/>
              </a:rPr>
              <a:t>et al</a:t>
            </a:r>
            <a:r>
              <a:rPr lang="en-US" sz="2000" b="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IEEE 802.11-20/1191r1, DUP mode PAPR reduction</a:t>
            </a:r>
            <a:r>
              <a:rPr lang="en-US" sz="20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39725" indent="-339725">
              <a:buNone/>
              <a:defRPr/>
            </a:pPr>
            <a:endParaRPr lang="en-US" sz="20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altLang="zh-CN" sz="2000" b="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altLang="zh-CN" sz="20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altLang="zh-CN" b="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9</a:t>
            </a:fld>
            <a:endParaRPr lang="en-US" altLang="ko-KR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2076" y="6475413"/>
            <a:ext cx="230184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Yan Xin, </a:t>
            </a:r>
            <a:r>
              <a:rPr lang="en-US" altLang="ko-KR" i="1" dirty="0" smtClean="0"/>
              <a:t>et. al,</a:t>
            </a:r>
            <a:r>
              <a:rPr lang="en-US" altLang="ko-KR" dirty="0" smtClean="0"/>
              <a:t> Huawei Technologies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024521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209543</TotalTime>
  <Words>1116</Words>
  <Application>Microsoft Office PowerPoint</Application>
  <PresentationFormat>On-screen Show (4:3)</PresentationFormat>
  <Paragraphs>150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Arial Unicode MS</vt:lpstr>
      <vt:lpstr>굴림</vt:lpstr>
      <vt:lpstr>굴림</vt:lpstr>
      <vt:lpstr>Malgun Gothic</vt:lpstr>
      <vt:lpstr>MS Gothic</vt:lpstr>
      <vt:lpstr>Arial</vt:lpstr>
      <vt:lpstr>Calibri</vt:lpstr>
      <vt:lpstr>Times New Roman</vt:lpstr>
      <vt:lpstr>802-11-Submission</vt:lpstr>
      <vt:lpstr>Duplication in time domain for LPI</vt:lpstr>
      <vt:lpstr>Introduction</vt:lpstr>
      <vt:lpstr>Revisit - DUP mode in frequency domain (DUP-F)</vt:lpstr>
      <vt:lpstr>Proposal - DUP mode in time domain (DUP-T)</vt:lpstr>
      <vt:lpstr>Data rates of frequency- and time-domain DUP modes</vt:lpstr>
      <vt:lpstr>Comparison of frequency- and time-domain DUP modes</vt:lpstr>
      <vt:lpstr>Frequency/time-domain diversity of DUP-T</vt:lpstr>
      <vt:lpstr>Summary</vt:lpstr>
      <vt:lpstr>Reference</vt:lpstr>
      <vt:lpstr>SP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Yan Xin</cp:lastModifiedBy>
  <cp:revision>3624</cp:revision>
  <cp:lastPrinted>2019-10-30T14:42:18Z</cp:lastPrinted>
  <dcterms:created xsi:type="dcterms:W3CDTF">2007-05-21T21:00:37Z</dcterms:created>
  <dcterms:modified xsi:type="dcterms:W3CDTF">2020-11-11T13:41:46Z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(2)A56q1VWb31HeONRT4KPsYNh/hp5DyC+ahE2YERZ3WFOcgCI2nj85EHasTXXRokWDp6kHsF/C
8xxCohD9ok8Tu1lVri3JyCdeDIF4qy45Zu49dRHHD08pJ10mrcRqp3EHsVO/5+t+8nhQbXUP
WFHTuirM+kgLYor0+xO0YDC18ciH74YvCfEDHLZR7c3PjPGndqabkeYXcXFaBuZOidGsR55J
lSR8e70t+AbOlg+832</vt:lpwstr>
  </property>
  <property fmtid="{D5CDD505-2E9C-101B-9397-08002B2CF9AE}" pid="3" name="_2015_ms_pID_7253431">
    <vt:lpwstr>cnUm6lU5sDl21P7OhygWk9SPgEtKEGf9QcGOiBlyXtUtds6cFKvhbe
FU9z4KkMJGIZEGeYxuEV+9SjN9SPqENYF/FpC8IVBGFL2MyXv4mWbDxI92SPSNMxs6Bv6aEY
eAEEz0ytyy05WLxPLOyNzjkiyKY+lSRalUn6DPioM/vAjZ/Rhe8+YXIOrbOdePWY5wQ=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1578421453</vt:lpwstr>
  </property>
</Properties>
</file>