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331" r:id="rId3"/>
    <p:sldId id="440" r:id="rId4"/>
    <p:sldId id="441" r:id="rId5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2F9929-13EB-4D67-BF62-278539DBF0F5}" v="47" dt="2020-11-10T06:25:20.3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91" d="100"/>
          <a:sy n="91" d="100"/>
        </p:scale>
        <p:origin x="96" y="26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John Kenney, Toyota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Mar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44980" y="6475413"/>
            <a:ext cx="12989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John Kenney, Toyota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802.11-20/1833r0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11/9/2020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2020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IEEE 1609 WG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2020-11-10</a:t>
            </a:r>
          </a:p>
        </p:txBody>
      </p:sp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12">
            <a:extLst>
              <a:ext uri="{FF2B5EF4-FFF2-40B4-BE49-F238E27FC236}">
                <a16:creationId xmlns:a16="http://schemas.microsoft.com/office/drawing/2014/main" id="{613B6FF1-ABCB-450B-AE2C-498346D96B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835717"/>
              </p:ext>
            </p:extLst>
          </p:nvPr>
        </p:nvGraphicFramePr>
        <p:xfrm>
          <a:off x="658311" y="2297875"/>
          <a:ext cx="7620000" cy="780288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452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60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John Kenney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Toyota Motor North America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465 Bernardo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Mountain View CA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jkenney@us.Toyota-itc.com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5872" y="604021"/>
            <a:ext cx="8498681" cy="4503370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en-US" altLang="en-US" b="0" dirty="0"/>
              <a:t>The IEEE 1609 Working Group</a:t>
            </a:r>
          </a:p>
          <a:p>
            <a:pPr lvl="1">
              <a:defRPr/>
            </a:pPr>
            <a:r>
              <a:rPr lang="en-US" altLang="en-US" b="0" dirty="0"/>
              <a:t>“Middle layer” V2X protocols</a:t>
            </a:r>
          </a:p>
          <a:p>
            <a:pPr lvl="1">
              <a:defRPr/>
            </a:pPr>
            <a:r>
              <a:rPr lang="en-US" altLang="en-US" dirty="0"/>
              <a:t>Scope recently expanded to operate over LTE-V2X as well as DSRC</a:t>
            </a: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2020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FD13B46-D442-4C9A-A7B0-0A9740430BA6}"/>
              </a:ext>
            </a:extLst>
          </p:cNvPr>
          <p:cNvGrpSpPr/>
          <p:nvPr/>
        </p:nvGrpSpPr>
        <p:grpSpPr>
          <a:xfrm>
            <a:off x="852488" y="1900799"/>
            <a:ext cx="6985000" cy="4212282"/>
            <a:chOff x="1000125" y="1781175"/>
            <a:chExt cx="6985000" cy="4611562"/>
          </a:xfrm>
        </p:grpSpPr>
        <p:sp>
          <p:nvSpPr>
            <p:cNvPr id="5" name="Rectangle 6">
              <a:extLst>
                <a:ext uri="{FF2B5EF4-FFF2-40B4-BE49-F238E27FC236}">
                  <a16:creationId xmlns:a16="http://schemas.microsoft.com/office/drawing/2014/main" id="{4F4BDF9D-4CFE-4F1E-95AE-F19DF4A930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201" y="5857875"/>
              <a:ext cx="3689350" cy="455613"/>
            </a:xfrm>
            <a:prstGeom prst="rect">
              <a:avLst/>
            </a:prstGeom>
            <a:solidFill>
              <a:srgbClr val="00FF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FF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6" name="Rectangle 7">
              <a:extLst>
                <a:ext uri="{FF2B5EF4-FFF2-40B4-BE49-F238E27FC236}">
                  <a16:creationId xmlns:a16="http://schemas.microsoft.com/office/drawing/2014/main" id="{B7373F80-FF57-4C7C-8BEF-BD661A3CA02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08200" y="5197475"/>
              <a:ext cx="5700713" cy="452438"/>
            </a:xfrm>
            <a:prstGeom prst="rect">
              <a:avLst/>
            </a:prstGeom>
            <a:solidFill>
              <a:srgbClr val="99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7" name="Rectangle 8">
              <a:extLst>
                <a:ext uri="{FF2B5EF4-FFF2-40B4-BE49-F238E27FC236}">
                  <a16:creationId xmlns:a16="http://schemas.microsoft.com/office/drawing/2014/main" id="{85362A8E-64CD-4E0D-B12B-C453DBECDD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54225" y="3398838"/>
              <a:ext cx="2687638" cy="1389062"/>
            </a:xfrm>
            <a:prstGeom prst="rect">
              <a:avLst/>
            </a:prstGeom>
            <a:solidFill>
              <a:srgbClr val="99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8" name="Rectangle 9">
              <a:extLst>
                <a:ext uri="{FF2B5EF4-FFF2-40B4-BE49-F238E27FC236}">
                  <a16:creationId xmlns:a16="http://schemas.microsoft.com/office/drawing/2014/main" id="{F563EE88-0673-4C19-8405-FF42854892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313" y="4200525"/>
              <a:ext cx="2605087" cy="546100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9" name="Rectangle 10">
              <a:extLst>
                <a:ext uri="{FF2B5EF4-FFF2-40B4-BE49-F238E27FC236}">
                  <a16:creationId xmlns:a16="http://schemas.microsoft.com/office/drawing/2014/main" id="{6470697A-6920-448E-B826-340A69C010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013" y="3470275"/>
              <a:ext cx="2606675" cy="454025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10" name="Rectangle 11">
              <a:extLst>
                <a:ext uri="{FF2B5EF4-FFF2-40B4-BE49-F238E27FC236}">
                  <a16:creationId xmlns:a16="http://schemas.microsoft.com/office/drawing/2014/main" id="{33B9096A-2679-4BF0-A507-B19B4E0A8F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113" y="2005013"/>
              <a:ext cx="2687637" cy="1057275"/>
            </a:xfrm>
            <a:prstGeom prst="rect">
              <a:avLst/>
            </a:prstGeom>
            <a:solidFill>
              <a:srgbClr val="99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11" name="Rectangle 12">
              <a:extLst>
                <a:ext uri="{FF2B5EF4-FFF2-40B4-BE49-F238E27FC236}">
                  <a16:creationId xmlns:a16="http://schemas.microsoft.com/office/drawing/2014/main" id="{600896FA-D3E6-44CD-BB05-CF23223606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53013" y="2055813"/>
              <a:ext cx="2606675" cy="960437"/>
            </a:xfrm>
            <a:prstGeom prst="rect">
              <a:avLst/>
            </a:prstGeom>
            <a:solidFill>
              <a:srgbClr val="FFCC00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12" name="Text Box 13">
              <a:extLst>
                <a:ext uri="{FF2B5EF4-FFF2-40B4-BE49-F238E27FC236}">
                  <a16:creationId xmlns:a16="http://schemas.microsoft.com/office/drawing/2014/main" id="{168DEACF-E035-4FB9-A7BE-517072028B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4515" y="5880556"/>
              <a:ext cx="3673036" cy="5121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000" baseline="30000" dirty="0">
                  <a:latin typeface="Garamond" pitchFamily="18" charset="0"/>
                  <a:cs typeface="Arial" charset="0"/>
                </a:rPr>
                <a:t>DSRC PHY+MAC (IEEE 802.11p/IEEE 802.11bd)</a:t>
              </a:r>
            </a:p>
          </p:txBody>
        </p:sp>
        <p:sp>
          <p:nvSpPr>
            <p:cNvPr id="13" name="Text Box 14">
              <a:extLst>
                <a:ext uri="{FF2B5EF4-FFF2-40B4-BE49-F238E27FC236}">
                  <a16:creationId xmlns:a16="http://schemas.microsoft.com/office/drawing/2014/main" id="{354F576C-F47E-4703-A59E-2DD21BD67F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44813" y="5281613"/>
              <a:ext cx="3870325" cy="5095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DSRC Multi-Channel MAC (IEEE 1609.4)</a:t>
              </a:r>
            </a:p>
          </p:txBody>
        </p:sp>
        <p:sp>
          <p:nvSpPr>
            <p:cNvPr id="14" name="Text Box 15">
              <a:extLst>
                <a:ext uri="{FF2B5EF4-FFF2-40B4-BE49-F238E27FC236}">
                  <a16:creationId xmlns:a16="http://schemas.microsoft.com/office/drawing/2014/main" id="{A92A109D-75FA-4680-A028-27FAEDEBBF1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97550" y="4276725"/>
              <a:ext cx="868363" cy="50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IPv6</a:t>
              </a:r>
            </a:p>
          </p:txBody>
        </p:sp>
        <p:sp>
          <p:nvSpPr>
            <p:cNvPr id="15" name="Text Box 16">
              <a:extLst>
                <a:ext uri="{FF2B5EF4-FFF2-40B4-BE49-F238E27FC236}">
                  <a16:creationId xmlns:a16="http://schemas.microsoft.com/office/drawing/2014/main" id="{FCF7D745-1F74-4F2F-83BD-99A6CD2926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14988" y="3530600"/>
              <a:ext cx="1385887" cy="504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TCP/UDP</a:t>
              </a:r>
            </a:p>
          </p:txBody>
        </p:sp>
        <p:sp>
          <p:nvSpPr>
            <p:cNvPr id="16" name="Text Box 17">
              <a:extLst>
                <a:ext uri="{FF2B5EF4-FFF2-40B4-BE49-F238E27FC236}">
                  <a16:creationId xmlns:a16="http://schemas.microsoft.com/office/drawing/2014/main" id="{301F9309-2BA7-45B2-A1C8-E635F9B875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01838" y="2133600"/>
              <a:ext cx="2822575" cy="8778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200" baseline="30000">
                  <a:latin typeface="Garamond" pitchFamily="18" charset="0"/>
                  <a:cs typeface="Arial" charset="0"/>
                </a:rPr>
                <a:t>Message</a:t>
              </a: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 </a:t>
              </a:r>
              <a:r>
                <a:rPr kumimoji="1" lang="en-US" altLang="en-US" sz="2200" baseline="30000">
                  <a:latin typeface="Garamond" pitchFamily="18" charset="0"/>
                  <a:cs typeface="Arial" charset="0"/>
                </a:rPr>
                <a:t>Dictionary (SAE J2735</a:t>
              </a: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) </a:t>
              </a:r>
              <a:r>
                <a:rPr kumimoji="1" lang="en-US" altLang="en-US" sz="2200" baseline="30000">
                  <a:latin typeface="Garamond" pitchFamily="18" charset="0"/>
                  <a:cs typeface="Arial" charset="0"/>
                </a:rPr>
                <a:t>Application Reqs. (SAE J2945/x)</a:t>
              </a:r>
              <a:endParaRPr kumimoji="1" lang="en-US" altLang="en-US" sz="2200">
                <a:latin typeface="Garamond" pitchFamily="18" charset="0"/>
                <a:cs typeface="Arial" charset="0"/>
              </a:endParaRPr>
            </a:p>
          </p:txBody>
        </p:sp>
        <p:sp>
          <p:nvSpPr>
            <p:cNvPr id="17" name="Text Box 18">
              <a:extLst>
                <a:ext uri="{FF2B5EF4-FFF2-40B4-BE49-F238E27FC236}">
                  <a16:creationId xmlns:a16="http://schemas.microsoft.com/office/drawing/2014/main" id="{331EA149-168C-4493-AD32-E7418C3AED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3813" y="2160588"/>
              <a:ext cx="2767012" cy="6318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2400" baseline="30000">
                  <a:latin typeface="Garamond" pitchFamily="18" charset="0"/>
                  <a:cs typeface="Arial" charset="0"/>
                </a:rPr>
                <a:t>Other DSRC applications</a:t>
              </a:r>
              <a:endParaRPr kumimoji="1" lang="en-US" altLang="en-US" sz="2400">
                <a:latin typeface="Garamond" pitchFamily="18" charset="0"/>
                <a:cs typeface="Arial" charset="0"/>
              </a:endParaRPr>
            </a:p>
          </p:txBody>
        </p:sp>
        <p:sp>
          <p:nvSpPr>
            <p:cNvPr id="18" name="Rectangle 19">
              <a:extLst>
                <a:ext uri="{FF2B5EF4-FFF2-40B4-BE49-F238E27FC236}">
                  <a16:creationId xmlns:a16="http://schemas.microsoft.com/office/drawing/2014/main" id="{0BF11D90-C72A-4ED3-859C-70DA038735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0125" y="1982788"/>
              <a:ext cx="731838" cy="2914650"/>
            </a:xfrm>
            <a:prstGeom prst="rect">
              <a:avLst/>
            </a:prstGeom>
            <a:solidFill>
              <a:srgbClr val="99FFCC"/>
            </a:solidFill>
            <a:ln w="9525">
              <a:miter lim="800000"/>
              <a:headEnd/>
              <a:tailEnd/>
            </a:ln>
            <a:effectLst/>
            <a:scene3d>
              <a:camera prst="legacyObliqueTopRight"/>
              <a:lightRig rig="legacyFlat3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FFCC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  <p:sp>
          <p:nvSpPr>
            <p:cNvPr id="19" name="Text Box 20">
              <a:extLst>
                <a:ext uri="{FF2B5EF4-FFF2-40B4-BE49-F238E27FC236}">
                  <a16:creationId xmlns:a16="http://schemas.microsoft.com/office/drawing/2014/main" id="{1AACBBBE-99F1-4717-BE9E-28A0EC0058D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11250" y="1951038"/>
              <a:ext cx="377825" cy="29464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vert" lIns="65028" tIns="130055" rIns="65028" bIns="130055" anchor="b">
              <a:spAutoFit/>
            </a:bodyPr>
            <a:lstStyle>
              <a:lvl1pPr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 kumimoji="1" sz="1600" b="1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baseline="30000" dirty="0">
                  <a:latin typeface="Garamond" pitchFamily="18" charset="0"/>
                  <a:cs typeface="Arial" pitchFamily="34" charset="0"/>
                </a:rPr>
                <a:t>DSRC Security (IEEE 1609.2)</a:t>
              </a:r>
            </a:p>
          </p:txBody>
        </p:sp>
        <p:sp>
          <p:nvSpPr>
            <p:cNvPr id="20" name="Text Box 21">
              <a:extLst>
                <a:ext uri="{FF2B5EF4-FFF2-40B4-BE49-F238E27FC236}">
                  <a16:creationId xmlns:a16="http://schemas.microsoft.com/office/drawing/2014/main" id="{376EDE92-1F65-402E-A033-1DA3C4A07D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8881" y="3339307"/>
              <a:ext cx="2471738" cy="16160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032">
                      <a:alpha val="50195"/>
                    </a:srgbClr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65028" tIns="130055" rIns="65028" bIns="130055" anchor="b">
              <a:spAutoFit/>
            </a:bodyPr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1600" dirty="0">
                  <a:latin typeface="Garamond" pitchFamily="18" charset="0"/>
                  <a:cs typeface="Arial" charset="0"/>
                </a:rPr>
                <a:t>DSRC WAVE Short Message Protocol (WSMP) and WAVE Service Advertisement (WSA)</a:t>
              </a:r>
            </a:p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kumimoji="1" lang="en-US" altLang="en-US" sz="1600" dirty="0">
                  <a:latin typeface="Garamond" pitchFamily="18" charset="0"/>
                  <a:cs typeface="Arial" charset="0"/>
                </a:rPr>
                <a:t>(IEEE 1609.3)</a:t>
              </a:r>
            </a:p>
          </p:txBody>
        </p:sp>
        <p:sp>
          <p:nvSpPr>
            <p:cNvPr id="21" name="AutoShape 22">
              <a:extLst>
                <a:ext uri="{FF2B5EF4-FFF2-40B4-BE49-F238E27FC236}">
                  <a16:creationId xmlns:a16="http://schemas.microsoft.com/office/drawing/2014/main" id="{6841239A-DAA0-4CAA-81A9-1A3F523E3E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5063" y="1781175"/>
              <a:ext cx="3040062" cy="3116263"/>
            </a:xfrm>
            <a:prstGeom prst="roundRect">
              <a:avLst>
                <a:gd name="adj" fmla="val 16667"/>
              </a:avLst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buChar char="•"/>
                <a:defRPr sz="32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buChar char="–"/>
                <a:defRPr sz="28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buChar char="•"/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buChar char="–"/>
                <a:defRPr sz="20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buFontTx/>
                <a:buNone/>
              </a:pPr>
              <a:endParaRPr kumimoji="1" lang="en-US" altLang="en-US" sz="1600"/>
            </a:p>
          </p:txBody>
        </p:sp>
      </p:grpSp>
      <p:sp>
        <p:nvSpPr>
          <p:cNvPr id="23" name="Rectangle 6">
            <a:extLst>
              <a:ext uri="{FF2B5EF4-FFF2-40B4-BE49-F238E27FC236}">
                <a16:creationId xmlns:a16="http://schemas.microsoft.com/office/drawing/2014/main" id="{07E14352-8829-43DB-9050-C152BC0BC1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93438" y="5624529"/>
            <a:ext cx="1867838" cy="416165"/>
          </a:xfrm>
          <a:prstGeom prst="rect">
            <a:avLst/>
          </a:prstGeom>
          <a:solidFill>
            <a:srgbClr val="00FF00"/>
          </a:solidFill>
          <a:ln w="9525">
            <a:miter lim="800000"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FF00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None/>
            </a:pPr>
            <a:endParaRPr kumimoji="1" lang="en-US" altLang="en-US" sz="1600"/>
          </a:p>
        </p:txBody>
      </p:sp>
      <p:sp>
        <p:nvSpPr>
          <p:cNvPr id="25" name="Text Box 13">
            <a:extLst>
              <a:ext uri="{FF2B5EF4-FFF2-40B4-BE49-F238E27FC236}">
                <a16:creationId xmlns:a16="http://schemas.microsoft.com/office/drawing/2014/main" id="{30D6986F-6EFE-41EC-8B22-AA33DB0B74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60294" y="5677490"/>
            <a:ext cx="1152128" cy="4678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032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5028" tIns="130055" rIns="65028" bIns="130055" anchor="b">
            <a:spAutoFit/>
          </a:bodyPr>
          <a:lstStyle>
            <a:lvl1pPr eaLnBrk="0" hangingPunct="0"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1" lang="en-US" altLang="en-US" sz="2000" baseline="30000" dirty="0">
                <a:latin typeface="Garamond" pitchFamily="18" charset="0"/>
                <a:cs typeface="Arial" charset="0"/>
              </a:rPr>
              <a:t>LTE-V2X PC5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A08D201-07F6-4EEE-BEEF-3BE90830DB6B}"/>
              </a:ext>
            </a:extLst>
          </p:cNvPr>
          <p:cNvSpPr txBox="1"/>
          <p:nvPr/>
        </p:nvSpPr>
        <p:spPr>
          <a:xfrm>
            <a:off x="3675150" y="6113081"/>
            <a:ext cx="269092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FCC moving from DSRC to LTE-V2X</a:t>
            </a:r>
          </a:p>
        </p:txBody>
      </p:sp>
      <p:sp>
        <p:nvSpPr>
          <p:cNvPr id="22" name="Arrow: Bent 21">
            <a:extLst>
              <a:ext uri="{FF2B5EF4-FFF2-40B4-BE49-F238E27FC236}">
                <a16:creationId xmlns:a16="http://schemas.microsoft.com/office/drawing/2014/main" id="{FCC3B5CF-950D-419E-B145-62537CD515A8}"/>
              </a:ext>
            </a:extLst>
          </p:cNvPr>
          <p:cNvSpPr/>
          <p:nvPr/>
        </p:nvSpPr>
        <p:spPr bwMode="auto">
          <a:xfrm flipV="1">
            <a:off x="3164770" y="6067678"/>
            <a:ext cx="510380" cy="276998"/>
          </a:xfrm>
          <a:prstGeom prst="bentArrow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Arrow: Bent 28">
            <a:extLst>
              <a:ext uri="{FF2B5EF4-FFF2-40B4-BE49-F238E27FC236}">
                <a16:creationId xmlns:a16="http://schemas.microsoft.com/office/drawing/2014/main" id="{08ADE026-01B9-4858-8283-635BAE9384A8}"/>
              </a:ext>
            </a:extLst>
          </p:cNvPr>
          <p:cNvSpPr/>
          <p:nvPr/>
        </p:nvSpPr>
        <p:spPr bwMode="auto">
          <a:xfrm rot="16200000" flipV="1">
            <a:off x="6438259" y="5919303"/>
            <a:ext cx="276998" cy="530225"/>
          </a:xfrm>
          <a:prstGeom prst="bentArrow">
            <a:avLst/>
          </a:prstGeom>
          <a:solidFill>
            <a:srgbClr val="00206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Footer Placeholder 4">
            <a:extLst>
              <a:ext uri="{FF2B5EF4-FFF2-40B4-BE49-F238E27FC236}">
                <a16:creationId xmlns:a16="http://schemas.microsoft.com/office/drawing/2014/main" id="{39FF489E-957D-4BB3-A1DC-E703A9CCCE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21950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1800" b="0" dirty="0"/>
              <a:t>IEEE 802.11bd D1.0 LB251 closes November 18</a:t>
            </a:r>
          </a:p>
          <a:p>
            <a:pPr>
              <a:defRPr/>
            </a:pPr>
            <a:r>
              <a:rPr lang="en-US" altLang="en-US" sz="1800" b="0" dirty="0"/>
              <a:t>IEEE 1609 members are reviewing, might provide comments via LS</a:t>
            </a:r>
          </a:p>
          <a:p>
            <a:pPr>
              <a:defRPr/>
            </a:pPr>
            <a:r>
              <a:rPr lang="en-US" altLang="en-US" sz="1800" b="0" dirty="0"/>
              <a:t>Primary interest is interface and primitives between MAC/MLME and IEEE 1609 middle layers. Goal is agreement on primitive extensions to enable upper layer control of some MAC/PHY transmit options (e.g. transmit choice between 802.11p and 802.11bd format)</a:t>
            </a:r>
          </a:p>
          <a:p>
            <a:pPr>
              <a:defRPr/>
            </a:pPr>
            <a:r>
              <a:rPr lang="en-US" altLang="en-US" sz="1800" b="0" dirty="0"/>
              <a:t>Good alignment achieved between 802.11 and 1609 WGs</a:t>
            </a:r>
          </a:p>
          <a:p>
            <a:pPr>
              <a:defRPr/>
            </a:pPr>
            <a:r>
              <a:rPr lang="en-US" altLang="en-US" sz="1800" b="0" dirty="0"/>
              <a:t>FCC 5.9 GHz rulemaking will likely reduce IEEE 1609 WG focus on IEEE 802.11p/802.11bd for US</a:t>
            </a:r>
          </a:p>
          <a:p>
            <a:pPr lvl="1">
              <a:defRPr/>
            </a:pPr>
            <a:r>
              <a:rPr lang="en-US" altLang="en-US" sz="1600" dirty="0"/>
              <a:t>Other global regions continue to use IEEE 1609 over IEEE 802.11</a:t>
            </a:r>
          </a:p>
          <a:p>
            <a:pPr lvl="1">
              <a:defRPr/>
            </a:pPr>
            <a:r>
              <a:rPr lang="en-US" altLang="en-US" sz="1600" dirty="0"/>
              <a:t>US might still employ IEEE 802.11bd in non-5.9 GHz bands</a:t>
            </a:r>
          </a:p>
          <a:p>
            <a:pPr lvl="1">
              <a:defRPr/>
            </a:pPr>
            <a:r>
              <a:rPr lang="en-US" altLang="en-US" sz="1600" b="0" dirty="0"/>
              <a:t>Europe continues strong interest in IEEE 802.11bd </a:t>
            </a:r>
          </a:p>
          <a:p>
            <a:pPr>
              <a:defRPr/>
            </a:pPr>
            <a:r>
              <a:rPr lang="en-US" altLang="en-US" sz="1800" b="0" dirty="0"/>
              <a:t>Possible new area of joint interest: IEEE 802.11-based positioning</a:t>
            </a:r>
          </a:p>
          <a:p>
            <a:pPr>
              <a:defRPr/>
            </a:pPr>
            <a:r>
              <a:rPr lang="en-US" altLang="en-US" sz="1800" b="0" dirty="0"/>
              <a:t>IEEE 1609 meeting schedule:</a:t>
            </a:r>
          </a:p>
          <a:p>
            <a:pPr lvl="1">
              <a:defRPr/>
            </a:pPr>
            <a:r>
              <a:rPr lang="en-US" altLang="en-US" sz="1600" dirty="0"/>
              <a:t>Nov. 3-4, 2020</a:t>
            </a:r>
          </a:p>
          <a:p>
            <a:pPr lvl="1">
              <a:defRPr/>
            </a:pPr>
            <a:r>
              <a:rPr lang="en-US" altLang="en-US" sz="1600" b="0" dirty="0"/>
              <a:t>Feb. 23-24, 2021</a:t>
            </a:r>
          </a:p>
          <a:p>
            <a:pPr lvl="1">
              <a:defRPr/>
            </a:pPr>
            <a:r>
              <a:rPr lang="en-US" altLang="en-US" sz="1600" dirty="0"/>
              <a:t>May 11-12, 2021</a:t>
            </a:r>
            <a:endParaRPr lang="en-GB" altLang="en-US" sz="2000" b="0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2020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  <p:sp>
        <p:nvSpPr>
          <p:cNvPr id="3" name="Right Brace 2">
            <a:extLst>
              <a:ext uri="{FF2B5EF4-FFF2-40B4-BE49-F238E27FC236}">
                <a16:creationId xmlns:a16="http://schemas.microsoft.com/office/drawing/2014/main" id="{5D63FE2A-D3A4-48B8-82AB-E3630ADFFA47}"/>
              </a:ext>
            </a:extLst>
          </p:cNvPr>
          <p:cNvSpPr/>
          <p:nvPr/>
        </p:nvSpPr>
        <p:spPr bwMode="auto">
          <a:xfrm>
            <a:off x="2974384" y="5007660"/>
            <a:ext cx="288032" cy="720080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7BBCE13-10A6-4979-949F-AF97567AD482}"/>
              </a:ext>
            </a:extLst>
          </p:cNvPr>
          <p:cNvSpPr txBox="1"/>
          <p:nvPr/>
        </p:nvSpPr>
        <p:spPr>
          <a:xfrm>
            <a:off x="3347864" y="5229200"/>
            <a:ext cx="26132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All can be attended remotely 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20B66C53-FC6D-4733-8CAD-F9F74CBFE7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44980" y="6475413"/>
            <a:ext cx="129894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John Kenney, Toyota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342</Words>
  <Application>Microsoft Office PowerPoint</Application>
  <PresentationFormat>On-screen Show (4:3)</PresentationFormat>
  <Paragraphs>63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Garamond</vt:lpstr>
      <vt:lpstr>Times New Roman</vt:lpstr>
      <vt:lpstr>802-11-Submission</vt:lpstr>
      <vt:lpstr>Custom Design</vt:lpstr>
      <vt:lpstr>IEEE 1609 WG Liaison Update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2020-11-10T06:27:13Z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