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808" r:id="rId16"/>
    <p:sldId id="797" r:id="rId17"/>
    <p:sldId id="81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49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802.11-20/</a:t>
            </a:r>
            <a:r>
              <a:rPr lang="en-US" altLang="zh-CN" sz="1800" b="1" smtClean="0"/>
              <a:t>1832</a:t>
            </a:r>
            <a:r>
              <a:rPr lang="en-US" altLang="en-US" sz="1800" b="1"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9088"/>
            <a:ext cx="1541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24 </a:t>
            </a:r>
            <a:r>
              <a:rPr lang="en-US" altLang="en-US" dirty="0"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2020-11-18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November </a:t>
            </a:r>
            <a:r>
              <a:rPr lang="en-US" altLang="en-US" sz="3000" dirty="0" smtClean="0">
                <a:cs typeface="Times New Roman" panose="02020603050405020304" pitchFamily="18" charset="0"/>
              </a:rPr>
              <a:t>24</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a:t>
            </a:r>
            <a:r>
              <a:rPr lang="en-US" altLang="en-US" sz="1600" dirty="0"/>
              <a:t>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endParaRPr lang="en-US" altLang="en-US" sz="400"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487053298"/>
              </p:ext>
            </p:extLst>
          </p:nvPr>
        </p:nvGraphicFramePr>
        <p:xfrm>
          <a:off x="685800" y="3147096"/>
          <a:ext cx="7924800" cy="2469946"/>
        </p:xfrm>
        <a:graphic>
          <a:graphicData uri="http://schemas.openxmlformats.org/drawingml/2006/table">
            <a:tbl>
              <a:tblPr firstRow="1" bandRow="1">
                <a:tableStyleId>{C4B1156A-380E-4F78-BDF5-A606A8083BF9}</a:tableStyleId>
              </a:tblPr>
              <a:tblGrid>
                <a:gridCol w="685800"/>
                <a:gridCol w="1676400"/>
                <a:gridCol w="4800600"/>
                <a:gridCol w="7620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72942">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 (Qualcomm)</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WiFi</a:t>
                      </a:r>
                      <a:r>
                        <a:rPr lang="en-US" altLang="zh-CN" sz="1100" dirty="0" smtClean="0">
                          <a:solidFill>
                            <a:schemeClr val="tx1"/>
                          </a:solidFill>
                        </a:rPr>
                        <a:t> Sensing Use Cases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72942">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7" marB="17907" anchor="ctr"/>
                </a:tc>
                <a:tc>
                  <a:txBody>
                    <a:bodyPr/>
                    <a:lstStyle/>
                    <a:p>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a:solidFill>
                          <a:schemeClr val="tx1"/>
                        </a:solidFill>
                      </a:endParaRPr>
                    </a:p>
                  </a:txBody>
                  <a:tcPr marL="36000" marR="36000" marT="17907" marB="17907" anchor="ctr"/>
                </a:tc>
                <a:tc>
                  <a:txBody>
                    <a:bodyPr/>
                    <a:lstStyle/>
                    <a:p>
                      <a:r>
                        <a:rPr lang="en-US" altLang="zh-CN" sz="1100" dirty="0" smtClean="0">
                          <a:solidFill>
                            <a:schemeClr val="tx1"/>
                          </a:solidFill>
                        </a:rPr>
                        <a:t>Discussion on WLAN Sensing Procedure</a:t>
                      </a:r>
                      <a:endParaRPr lang="zh-CN" altLang="en-US" sz="1100" dirty="0">
                        <a:solidFill>
                          <a:schemeClr val="tx1"/>
                        </a:solidFill>
                      </a:endParaRPr>
                    </a:p>
                  </a:txBody>
                  <a:tcPr marL="36000" marR="36000" marT="17907" marB="17907" anchor="ctr"/>
                </a:tc>
                <a:tc>
                  <a:txBody>
                    <a:bodyPr/>
                    <a:lstStyle/>
                    <a:p>
                      <a:r>
                        <a:rPr lang="en-US" altLang="zh-CN" sz="1100" dirty="0" smtClean="0">
                          <a:solidFill>
                            <a:schemeClr val="tx1"/>
                          </a:solidFill>
                        </a:rPr>
                        <a:t>30min</a:t>
                      </a:r>
                      <a:endParaRPr lang="zh-CN" altLang="en-US" sz="1100" dirty="0">
                        <a:solidFill>
                          <a:schemeClr val="tx1"/>
                        </a:solidFill>
                      </a:endParaRPr>
                    </a:p>
                  </a:txBody>
                  <a:tcPr marL="36000" marR="36000" marT="17907" marB="17907" anchor="ctr"/>
                </a:tc>
              </a:tr>
              <a:tr h="149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20/1805</a:t>
                      </a:r>
                      <a:endParaRPr lang="zh-CN" altLang="en-US" sz="1100" dirty="0" smtClean="0">
                        <a:solidFill>
                          <a:schemeClr val="tx1"/>
                        </a:solidFill>
                      </a:endParaRPr>
                    </a:p>
                  </a:txBody>
                  <a:tcPr marL="36000" marR="36000" marT="17907" marB="17907" anchor="ctr"/>
                </a:tc>
                <a:tc>
                  <a:txBody>
                    <a:bodyPr/>
                    <a:lstStyle/>
                    <a:p>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a:solidFill>
                          <a:schemeClr val="tx1"/>
                        </a:solidFill>
                      </a:endParaRPr>
                    </a:p>
                  </a:txBody>
                  <a:tcPr marL="36000" marR="36000" marT="17907" marB="17907" anchor="ctr"/>
                </a:tc>
                <a:tc>
                  <a:txBody>
                    <a:bodyPr/>
                    <a:lstStyle/>
                    <a:p>
                      <a:r>
                        <a:rPr lang="en-US" altLang="zh-CN" sz="1100" dirty="0" smtClean="0">
                          <a:solidFill>
                            <a:schemeClr val="tx1"/>
                          </a:solidFill>
                        </a:rPr>
                        <a:t>Discussion on WLAN Sensing Roles</a:t>
                      </a:r>
                      <a:endParaRPr lang="zh-CN" altLang="en-US" sz="11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30min</a:t>
                      </a:r>
                      <a:endParaRPr lang="zh-CN" altLang="en-US" sz="1100" dirty="0" smtClean="0">
                        <a:solidFill>
                          <a:schemeClr val="tx1"/>
                        </a:solidFill>
                      </a:endParaRPr>
                    </a:p>
                  </a:txBody>
                  <a:tcPr marL="36000" marR="36000" marT="17907" marB="17907"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a:t>
                      </a:r>
                      <a:r>
                        <a:rPr lang="en-US" altLang="zh-CN" sz="1100" dirty="0" smtClean="0">
                          <a:solidFill>
                            <a:schemeClr val="tx1"/>
                          </a:solidFill>
                        </a:rPr>
                        <a:t>-- </a:t>
                      </a:r>
                      <a:r>
                        <a:rPr lang="en-US" altLang="zh-CN" sz="1100" dirty="0" smtClean="0">
                          <a:solidFill>
                            <a:schemeClr val="tx1"/>
                          </a:solidFill>
                        </a:rPr>
                        <a:t>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273124">
                <a:tc>
                  <a:txBody>
                    <a:bodyPr/>
                    <a:lstStyle/>
                    <a:p>
                      <a:r>
                        <a:rPr lang="en-US" altLang="zh-CN" sz="1100" dirty="0" smtClean="0">
                          <a:solidFill>
                            <a:schemeClr val="tx1"/>
                          </a:solidFill>
                        </a:rPr>
                        <a:t>20/1742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Anthony </a:t>
                      </a:r>
                      <a:r>
                        <a:rPr lang="en-US" altLang="zh-CN" sz="1100" dirty="0" err="1" smtClean="0">
                          <a:solidFill>
                            <a:schemeClr val="tx1"/>
                          </a:solidFill>
                        </a:rPr>
                        <a:t>Pesin</a:t>
                      </a:r>
                      <a:r>
                        <a:rPr lang="en-US" altLang="zh-CN" sz="1100" dirty="0" smtClean="0">
                          <a:solidFill>
                            <a:schemeClr val="tx1"/>
                          </a:solidFill>
                        </a:rPr>
                        <a:t>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 Study on the Impact of Radar Range Resolution in Different Use Cases </a:t>
                      </a:r>
                      <a:r>
                        <a:rPr lang="en-US" altLang="zh-CN" sz="1100" dirty="0" smtClean="0">
                          <a:solidFill>
                            <a:schemeClr val="tx1"/>
                          </a:solidFill>
                        </a:rPr>
                        <a:t>-- </a:t>
                      </a:r>
                      <a:r>
                        <a:rPr lang="en-US" altLang="zh-CN" sz="1100" dirty="0" smtClean="0">
                          <a:solidFill>
                            <a:schemeClr val="tx1"/>
                          </a:solidFill>
                        </a:rPr>
                        <a:t>Q&amp;A</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t>D0.1 			</a:t>
            </a:r>
            <a:r>
              <a:rPr lang="en-US" altLang="zh-CN" sz="2400" dirty="0" smtClean="0"/>
              <a:t>	</a:t>
            </a:r>
            <a:r>
              <a:rPr lang="en-US" altLang="zh-CN" sz="2400" i="1" dirty="0" smtClean="0"/>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17</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strike="sngStrike" dirty="0" smtClean="0">
                <a:solidFill>
                  <a:srgbClr val="00B050"/>
                </a:solidFill>
                <a:cs typeface="Times New Roman" panose="02020603050405020304" pitchFamily="18" charset="0"/>
              </a:rPr>
              <a:t>10:30</a:t>
            </a:r>
            <a:r>
              <a:rPr lang="en-US" altLang="zh-CN" sz="1400" b="1" dirty="0" smtClean="0">
                <a:solidFill>
                  <a:srgbClr val="00B050"/>
                </a:solidFill>
                <a:cs typeface="Times New Roman" panose="02020603050405020304" pitchFamily="18" charset="0"/>
              </a:rPr>
              <a:t> 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strike="sngStrike" dirty="0">
                <a:solidFill>
                  <a:srgbClr val="00B050"/>
                </a:solidFill>
                <a:cs typeface="Times New Roman" panose="02020603050405020304" pitchFamily="18" charset="0"/>
              </a:rPr>
              <a:t>10:30</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strike="sngStrike" dirty="0">
                <a:solidFill>
                  <a:srgbClr val="00B050"/>
                </a:solidFill>
                <a:cs typeface="Times New Roman" panose="02020603050405020304" pitchFamily="18" charset="0"/>
              </a:rPr>
              <a:t>10:30</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a:t>
            </a:r>
            <a:r>
              <a:rPr lang="en-US" altLang="zh-CN" sz="1800" b="1" dirty="0">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12 </a:t>
            </a:r>
            <a:r>
              <a:rPr lang="en-US" altLang="zh-CN" sz="1400" b="1" dirty="0">
                <a:solidFill>
                  <a:srgbClr val="FF0000"/>
                </a:solidFill>
                <a:cs typeface="Times New Roman" panose="02020603050405020304" pitchFamily="18" charset="0"/>
              </a:rPr>
              <a:t>(Tuesday), 9am - 11:00am ET   ---- </a:t>
            </a:r>
            <a:r>
              <a:rPr lang="en-US" altLang="zh-CN" sz="1400" b="1" dirty="0" smtClean="0">
                <a:solidFill>
                  <a:srgbClr val="FF0000"/>
                </a:solidFill>
                <a:cs typeface="Times New Roman" panose="02020603050405020304" pitchFamily="18" charset="0"/>
              </a:rPr>
              <a:t>January Interim</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13 (Wednesday), 9am </a:t>
            </a:r>
            <a:r>
              <a:rPr lang="en-US" altLang="zh-CN" sz="1400" b="1" dirty="0">
                <a:solidFill>
                  <a:srgbClr val="FF0000"/>
                </a:solidFill>
                <a:cs typeface="Times New Roman" panose="02020603050405020304" pitchFamily="18" charset="0"/>
              </a:rPr>
              <a:t>- 11:00am ET </a:t>
            </a:r>
            <a:r>
              <a:rPr lang="en-US" altLang="zh-CN" sz="1400" b="1" dirty="0" smtClean="0">
                <a:solidFill>
                  <a:srgbClr val="FF0000"/>
                </a:solidFill>
                <a:cs typeface="Times New Roman" panose="02020603050405020304" pitchFamily="18" charset="0"/>
              </a:rPr>
              <a:t>---- </a:t>
            </a:r>
            <a:r>
              <a:rPr lang="en-US" altLang="zh-CN" sz="1400" b="1" dirty="0">
                <a:solidFill>
                  <a:srgbClr val="FF0000"/>
                </a:solidFill>
                <a:cs typeface="Times New Roman" panose="02020603050405020304" pitchFamily="18" charset="0"/>
              </a:rPr>
              <a:t>January Interim </a:t>
            </a: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14 (Thursday), </a:t>
            </a:r>
            <a:r>
              <a:rPr lang="en-US" altLang="zh-CN" sz="1400" b="1" dirty="0">
                <a:solidFill>
                  <a:srgbClr val="FF0000"/>
                </a:solidFill>
                <a:cs typeface="Times New Roman" panose="02020603050405020304" pitchFamily="18" charset="0"/>
              </a:rPr>
              <a:t>9am - 11:00am ET </a:t>
            </a:r>
            <a:r>
              <a:rPr lang="en-US" altLang="zh-CN" sz="1400" b="1" dirty="0" smtClean="0">
                <a:solidFill>
                  <a:srgbClr val="FF0000"/>
                </a:solidFill>
                <a:cs typeface="Times New Roman" panose="02020603050405020304" pitchFamily="18" charset="0"/>
              </a:rPr>
              <a:t> ---- </a:t>
            </a:r>
            <a:r>
              <a:rPr lang="en-US" altLang="zh-CN" sz="1400" b="1" dirty="0">
                <a:solidFill>
                  <a:srgbClr val="FF0000"/>
                </a:solidFill>
                <a:cs typeface="Times New Roman" panose="02020603050405020304" pitchFamily="18" charset="0"/>
              </a:rPr>
              <a:t>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47458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November 24</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10:30am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a:t>
            </a:r>
            <a:r>
              <a:rPr lang="en-US" altLang="en-US" sz="2000" dirty="0" smtClean="0">
                <a:latin typeface="Arial" panose="020B0604020202020204" pitchFamily="34" charset="0"/>
                <a:cs typeface="MS PGothic" panose="020B0600070205080204" pitchFamily="34" charset="-128"/>
              </a:rPr>
              <a:t> 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a:t>
            </a:r>
            <a:r>
              <a:rPr lang="en-US" altLang="en-US" dirty="0" smtClean="0">
                <a:solidFill>
                  <a:srgbClr val="0000FF"/>
                </a:solidFill>
              </a:rPr>
              <a:t>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103931</TotalTime>
  <Words>1563</Words>
  <Application>Microsoft Office PowerPoint</Application>
  <PresentationFormat>全屏显示(4:3)</PresentationFormat>
  <Paragraphs>255</Paragraphs>
  <Slides>17</Slides>
  <Notes>17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Monotype Sorts</vt:lpstr>
      <vt:lpstr>MS Gothic</vt:lpstr>
      <vt:lpstr>MS PGothic</vt:lpstr>
      <vt:lpstr>Arial</vt:lpstr>
      <vt:lpstr>Calibri</vt:lpstr>
      <vt:lpstr>Helvetica</vt:lpstr>
      <vt:lpstr>Times New Roman</vt:lpstr>
      <vt:lpstr>802-11-Submission</vt:lpstr>
      <vt:lpstr>Task Group bf Meeting agenda, November 24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4557</cp:revision>
  <cp:lastPrinted>2014-11-04T15:04:57Z</cp:lastPrinted>
  <dcterms:created xsi:type="dcterms:W3CDTF">2007-04-17T18:10:23Z</dcterms:created>
  <dcterms:modified xsi:type="dcterms:W3CDTF">2020-11-24T01:56:27Z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