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74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86" autoAdjust="0"/>
    <p:restoredTop sz="50000" autoAdjust="0"/>
  </p:normalViewPr>
  <p:slideViewPr>
    <p:cSldViewPr>
      <p:cViewPr varScale="1">
        <p:scale>
          <a:sx n="146" d="100"/>
          <a:sy n="146" d="100"/>
        </p:scale>
        <p:origin x="-15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624" y="-35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November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802.11-20/1828r00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capport-architectur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eap-tls13/" TargetMode="External"/><Relationship Id="rId4" Type="http://schemas.openxmlformats.org/officeDocument/2006/relationships/hyperlink" Target="https://datatracker.ietf.org/doc/rfc8940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topics/netmgmt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tools.ietf.org/html/rfc663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8886/" TargetMode="External"/><Relationship Id="rId5" Type="http://schemas.openxmlformats.org/officeDocument/2006/relationships/hyperlink" Target="https://datatracker.ietf.org/doc/draft-ietf-opsawg-vpn-common/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tls-oldversions-deprecate/" TargetMode="External"/><Relationship Id="rId3" Type="http://schemas.openxmlformats.org/officeDocument/2006/relationships/hyperlink" Target="http://datatracker.ietf.org/wg/tls/" TargetMode="External"/><Relationship Id="rId7" Type="http://schemas.openxmlformats.org/officeDocument/2006/relationships/hyperlink" Target="https://datatracker.ietf.org/doc/draft-ietf-tls-md5-sha1-deprecate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campagna-tls-bike-sike-hybrid/" TargetMode="External"/><Relationship Id="rId5" Type="http://schemas.openxmlformats.org/officeDocument/2006/relationships/hyperlink" Target="https://datatracker.ietf.org/doc/draft-ietf-tls-hybrid-design/" TargetMode="External"/><Relationship Id="rId4" Type="http://schemas.openxmlformats.org/officeDocument/2006/relationships/hyperlink" Target="https://datatracker.ietf.org/doc/draft-rescorla-tls-rfc8446-bi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security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yang/" TargetMode="External"/><Relationship Id="rId5" Type="http://schemas.openxmlformats.org/officeDocument/2006/relationships/hyperlink" Target="https://datatracker.ietf.org/doc/draft-ietf-detnet-ip-over-tsn/" TargetMode="External"/><Relationship Id="rId4" Type="http://schemas.openxmlformats.org/officeDocument/2006/relationships/hyperlink" Target="https://datatracker.ietf.org/doc/draft-ietf-detnet-bounded-latency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raw-use-cases/" TargetMode="External"/><Relationship Id="rId2" Type="http://schemas.openxmlformats.org/officeDocument/2006/relationships/hyperlink" Target="https://datatracker.ietf.org/wg/raw/chart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w-technologie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bootstrapping-keyinfra/" TargetMode="External"/><Relationship Id="rId4" Type="http://schemas.openxmlformats.org/officeDocument/2006/relationships/hyperlink" Target="https://datatracker.ietf.org/doc/draft-ietf-anima-autonomic-control-plane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hc-mac-assign/" TargetMode="Externa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apn/about/" TargetMode="External"/><Relationship Id="rId4" Type="http://schemas.openxmlformats.org/officeDocument/2006/relationships/hyperlink" Target="https://datatracker.ietf.org/wg/madinas/abou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openpgp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openpgp/about/" TargetMode="External"/><Relationship Id="rId5" Type="http://schemas.openxmlformats.org/officeDocument/2006/relationships/hyperlink" Target="https://datatracker.ietf.org/doc/charter-ietf-iotops/" TargetMode="External"/><Relationship Id="rId4" Type="http://schemas.openxmlformats.org/officeDocument/2006/relationships/hyperlink" Target="https://datatracker.ietf.org/wg/iotops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datatracker.ietf.org/doc/draft-ietf-6lo-backbone-rou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ap-nd/" TargetMode="External"/><Relationship Id="rId5" Type="http://schemas.openxmlformats.org/officeDocument/2006/relationships/hyperlink" Target="https://datatracker.ietf.org/doc/draft-ietf-6lo-plc/" TargetMode="External"/><Relationship Id="rId4" Type="http://schemas.openxmlformats.org/officeDocument/2006/relationships/hyperlink" Target="https://datatracker.ietf.org/doc/draft-ietf-6lo-blemes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2020-11-06</a:t>
            </a:r>
            <a:endParaRPr lang="en-US" sz="2000" b="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18055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 with </a:t>
            </a:r>
            <a:r>
              <a:rPr lang="en-US" sz="1400" dirty="0" smtClean="0"/>
              <a:t>only one semi-active document </a:t>
            </a:r>
            <a:r>
              <a:rPr lang="en-US" sz="1400" dirty="0"/>
              <a:t>in the WG, but may be re-chartered to cover other underlying layer 2 protocols.  This could have a bearing on IEEE 802.11be activities.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</a:t>
            </a:r>
            <a:r>
              <a:rPr lang="en-US" sz="2000" dirty="0" smtClean="0"/>
              <a:t>[September 2020</a:t>
            </a:r>
            <a:r>
              <a:rPr lang="en-US" sz="2000" dirty="0" smtClean="0"/>
              <a:t>]</a:t>
            </a:r>
            <a:endParaRPr lang="en-US" sz="2000" dirty="0"/>
          </a:p>
          <a:p>
            <a:pPr lvl="1"/>
            <a:r>
              <a:rPr lang="en-US" sz="1600" dirty="0" smtClean="0"/>
              <a:t>Updated: CAPPORT architecture (</a:t>
            </a:r>
            <a:r>
              <a:rPr lang="en-US" sz="1600" dirty="0" smtClean="0">
                <a:hlinkClick r:id="rId4"/>
              </a:rPr>
              <a:t>https://datatracker.ietf.org/doc/draft-ietf-capport-architecture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The previously mentioned RFCs 8908 and 8910.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Published: RFC 8940: EAP </a:t>
            </a:r>
            <a:r>
              <a:rPr lang="en-US" sz="1600" dirty="0"/>
              <a:t>Session-Id </a:t>
            </a:r>
            <a:r>
              <a:rPr lang="en-US" sz="1600" dirty="0" smtClean="0"/>
              <a:t>Derivation, see </a:t>
            </a:r>
            <a:r>
              <a:rPr lang="en-US" sz="1600" dirty="0">
                <a:hlinkClick r:id="rId4"/>
              </a:rPr>
              <a:t>https://datatracker.ietf.org/doc/rfc8940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(</a:t>
            </a:r>
            <a:r>
              <a:rPr lang="en-US" sz="1600" dirty="0" smtClean="0"/>
              <a:t>October 2020)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Submitted </a:t>
            </a:r>
            <a:r>
              <a:rPr lang="en-US" sz="1600" dirty="0"/>
              <a:t>for publication: Using EAP-TLS with TLS 1.3, see </a:t>
            </a:r>
            <a:r>
              <a:rPr lang="en-US" sz="1600" dirty="0">
                <a:hlinkClick r:id="rId5"/>
              </a:rPr>
              <a:t>https://datatracker.ietf.org/doc/draft-ietf-emu-eap-tls13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(November 2020)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 VPN Network YANG Model, see </a:t>
            </a:r>
            <a:r>
              <a:rPr lang="en-US" sz="1400" dirty="0">
                <a:hlinkClick r:id="rId4"/>
              </a:rPr>
              <a:t>https://datatracker.ietf.org/doc/draft-ietf-opsawg-l2nm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(Updated November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A Layer 2/3 VPN Common YANG Model, see </a:t>
            </a:r>
            <a:r>
              <a:rPr lang="en-US" sz="1400" dirty="0">
                <a:hlinkClick r:id="rId5"/>
              </a:rPr>
              <a:t>https://datatracker.ietf.org/doc/draft-ietf-opsawg-vpn-common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(Updated October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RFC 8886</a:t>
            </a:r>
            <a:r>
              <a:rPr lang="en-US" sz="1400" dirty="0"/>
              <a:t>: Secure Device Install, see </a:t>
            </a:r>
            <a:r>
              <a:rPr lang="en-US" sz="1400" dirty="0">
                <a:hlinkClick r:id="rId6"/>
              </a:rPr>
              <a:t>https://datatracker.ietf.org/doc/rfc8886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(Published September 2020)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</a:t>
            </a:r>
            <a:r>
              <a:rPr lang="en-US" sz="1600" dirty="0"/>
              <a:t>interest: RFC 6632, An Overview of the IETF Network Management Protocols, see </a:t>
            </a:r>
            <a:r>
              <a:rPr lang="en-US" sz="1600" dirty="0">
                <a:hlinkClick r:id="rId7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8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Editorial update: TLS </a:t>
            </a:r>
            <a:r>
              <a:rPr lang="en-US" sz="1400" dirty="0"/>
              <a:t>1.3bis: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datatracker.ietf.org/doc/draft-rescorla-tls-rfc8446-bis</a:t>
            </a:r>
            <a:r>
              <a:rPr lang="en-US" sz="1400" dirty="0" smtClean="0"/>
              <a:t> </a:t>
            </a:r>
            <a:r>
              <a:rPr lang="en-US" sz="1400" dirty="0" smtClean="0"/>
              <a:t>(October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Hybrid key exchange in TLS </a:t>
            </a:r>
            <a:r>
              <a:rPr lang="en-US" sz="1400" dirty="0" smtClean="0"/>
              <a:t>1.3: </a:t>
            </a:r>
            <a:r>
              <a:rPr lang="en-US" sz="1400" dirty="0" smtClean="0">
                <a:hlinkClick r:id="rId5"/>
              </a:rPr>
              <a:t>https</a:t>
            </a:r>
            <a:r>
              <a:rPr lang="en-US" sz="1400" dirty="0">
                <a:hlinkClick r:id="rId5"/>
              </a:rPr>
              <a:t>://datatracker.ietf.org/doc/draft-ietf-tls-hybrid-design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(October 2020)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Hybrid Post-Quantum Key Encapsulation Methods (PQ KEM) for Transport Layer Security 1.2 (TLS): </a:t>
            </a:r>
            <a:r>
              <a:rPr lang="en-US" sz="1400" dirty="0">
                <a:hlinkClick r:id="rId6"/>
              </a:rPr>
              <a:t>https://datatracker.ietf.org/doc/draft-campagna-tls-bike-sike-hybrid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(September 2020)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Deprecating </a:t>
            </a:r>
            <a:r>
              <a:rPr lang="en-US" sz="1400" dirty="0"/>
              <a:t>MD5 and SHA-1 signature hashes in TLS 1.2: </a:t>
            </a:r>
            <a:r>
              <a:rPr lang="en-US" sz="1400" dirty="0">
                <a:hlinkClick r:id="rId7"/>
              </a:rPr>
              <a:t>https://datatracker.ietf.org/doc/draft-ietf-tls-md5-sha1-deprecate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r>
              <a:rPr lang="en-US" sz="1400" dirty="0" smtClean="0"/>
              <a:t>(October 2020</a:t>
            </a:r>
            <a:r>
              <a:rPr lang="en-US" sz="1400" dirty="0" smtClean="0"/>
              <a:t>)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Deprecating </a:t>
            </a:r>
            <a:r>
              <a:rPr lang="en-US" sz="1400" dirty="0"/>
              <a:t>TLSv1.0 and TLSv1.1: </a:t>
            </a:r>
            <a:r>
              <a:rPr lang="en-US" sz="1400" dirty="0">
                <a:hlinkClick r:id="rId8"/>
              </a:rPr>
              <a:t>https://datatracker.ietf.org/doc/draft-ietf-tls-oldversions-deprecate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  <a:r>
              <a:rPr lang="en-US" sz="1400" dirty="0" smtClean="0"/>
              <a:t>(October 2020)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Updates:</a:t>
            </a:r>
            <a:endParaRPr lang="en-US" sz="1800" dirty="0"/>
          </a:p>
          <a:p>
            <a:pPr lvl="1"/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 Bounded Latency: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</a:t>
            </a:r>
            <a:r>
              <a:rPr lang="en-US" sz="1400" dirty="0" smtClean="0">
                <a:sym typeface="Wingdings" pitchFamily="2" charset="2"/>
                <a:hlinkClick r:id="rId4"/>
              </a:rPr>
              <a:t>/</a:t>
            </a:r>
            <a:r>
              <a:rPr lang="en-US" sz="1400" dirty="0" smtClean="0">
                <a:sym typeface="Wingdings" pitchFamily="2" charset="2"/>
              </a:rPr>
              <a:t> (October 2020)</a:t>
            </a:r>
          </a:p>
          <a:p>
            <a:pPr lvl="1"/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 Data Plane: IP over IEEE 802.1 Time Sensitive Networking (TSN):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https://datatracker.ietf.org/doc/draft-ietf-detnet-ip-over-tsn</a:t>
            </a:r>
            <a:r>
              <a:rPr lang="en-US" sz="1400" dirty="0" smtClean="0">
                <a:sym typeface="Wingdings" pitchFamily="2" charset="2"/>
                <a:hlinkClick r:id="rId5"/>
              </a:rPr>
              <a:t>/</a:t>
            </a:r>
            <a:r>
              <a:rPr lang="en-US" sz="1400" dirty="0" smtClean="0">
                <a:sym typeface="Wingdings" pitchFamily="2" charset="2"/>
              </a:rPr>
              <a:t> (November 2020)</a:t>
            </a:r>
          </a:p>
          <a:p>
            <a:pPr lvl="1"/>
            <a:r>
              <a:rPr lang="en-US" sz="1400" dirty="0">
                <a:sym typeface="Wingdings" pitchFamily="2" charset="2"/>
              </a:rPr>
              <a:t>Deterministic 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Configuration YANG Model: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https://datatracker.ietf.org/doc/draft-ietf-detnet-yang</a:t>
            </a:r>
            <a:r>
              <a:rPr lang="en-US" sz="1400" dirty="0" smtClean="0">
                <a:sym typeface="Wingdings" pitchFamily="2" charset="2"/>
                <a:hlinkClick r:id="rId6"/>
              </a:rPr>
              <a:t>/</a:t>
            </a:r>
            <a:r>
              <a:rPr lang="en-US" sz="1400" dirty="0" smtClean="0">
                <a:sym typeface="Wingdings" pitchFamily="2" charset="2"/>
              </a:rPr>
              <a:t> (October 2020)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 smtClean="0">
                <a:sym typeface="Wingdings" pitchFamily="2" charset="2"/>
              </a:rPr>
              <a:t>Deterministic </a:t>
            </a:r>
            <a:r>
              <a:rPr lang="en-US" sz="1400" dirty="0">
                <a:sym typeface="Wingdings" pitchFamily="2" charset="2"/>
              </a:rPr>
              <a:t>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Security Considerations: </a:t>
            </a:r>
            <a:r>
              <a:rPr lang="en-US" sz="1400" dirty="0">
                <a:sym typeface="Wingdings" pitchFamily="2" charset="2"/>
                <a:hlinkClick r:id="rId7"/>
              </a:rPr>
              <a:t>https://datatracker.ietf.org/doc/draft-ietf-detnet-security</a:t>
            </a:r>
            <a:r>
              <a:rPr lang="en-US" sz="1400" dirty="0" smtClean="0">
                <a:sym typeface="Wingdings" pitchFamily="2" charset="2"/>
                <a:hlinkClick r:id="rId7"/>
              </a:rPr>
              <a:t>/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 smtClean="0">
                <a:sym typeface="Wingdings" pitchFamily="2" charset="2"/>
              </a:rPr>
              <a:t>(Submitted for publication, October 2020</a:t>
            </a:r>
            <a:r>
              <a:rPr lang="en-US" sz="1400" dirty="0" smtClean="0">
                <a:sym typeface="Wingdings" pitchFamily="2" charset="2"/>
              </a:rPr>
              <a:t>)</a:t>
            </a:r>
            <a:endParaRPr lang="en-US" sz="1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</a:t>
            </a:r>
            <a:r>
              <a:rPr lang="en-US" dirty="0" smtClean="0"/>
              <a:t>Wireless (RAW)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953000"/>
          </a:xfrm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2"/>
              </a:rPr>
              <a:t>https://datatracker.ietf.org/wg/raw/charter/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</a:t>
            </a:r>
            <a:r>
              <a:rPr lang="en-US" sz="1400" dirty="0" smtClean="0"/>
              <a:t>RAW </a:t>
            </a:r>
            <a:r>
              <a:rPr lang="en-US" sz="1400" dirty="0"/>
              <a:t>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</a:t>
            </a:r>
            <a:r>
              <a:rPr lang="en-US" sz="1400" dirty="0" smtClean="0"/>
              <a:t>…, </a:t>
            </a:r>
            <a:r>
              <a:rPr lang="en-US" sz="1400" dirty="0"/>
              <a:t>IEEE </a:t>
            </a:r>
            <a:r>
              <a:rPr lang="en-US" sz="1400" dirty="0" smtClean="0"/>
              <a:t>802.11ax/be…</a:t>
            </a:r>
          </a:p>
          <a:p>
            <a:pPr marL="457200" lvl="1" indent="0">
              <a:buNone/>
            </a:pPr>
            <a:r>
              <a:rPr lang="en-US" sz="1800" b="1" dirty="0" smtClean="0"/>
              <a:t>Of </a:t>
            </a:r>
            <a:r>
              <a:rPr lang="en-US" sz="1800" b="1" dirty="0"/>
              <a:t>interest:</a:t>
            </a:r>
          </a:p>
          <a:p>
            <a:pPr lvl="1"/>
            <a:r>
              <a:rPr lang="en-US" sz="1400" dirty="0">
                <a:sym typeface="Wingdings" pitchFamily="2" charset="2"/>
              </a:rPr>
              <a:t>RAW use cases: </a:t>
            </a:r>
            <a:r>
              <a:rPr lang="en-US" sz="1400" dirty="0">
                <a:sym typeface="Wingdings" pitchFamily="2" charset="2"/>
                <a:hlinkClick r:id="rId3"/>
              </a:rPr>
              <a:t>https://datatracker.ietf.org/doc/draft-ietf-raw-use-cases</a:t>
            </a:r>
            <a:r>
              <a:rPr lang="en-US" sz="1400" dirty="0" smtClean="0">
                <a:sym typeface="Wingdings" pitchFamily="2" charset="2"/>
                <a:hlinkClick r:id="rId3"/>
              </a:rPr>
              <a:t>/</a:t>
            </a:r>
            <a:r>
              <a:rPr lang="en-US" sz="1400" dirty="0" smtClean="0">
                <a:sym typeface="Wingdings" pitchFamily="2" charset="2"/>
              </a:rPr>
              <a:t> (October 2020)</a:t>
            </a:r>
          </a:p>
          <a:p>
            <a:pPr lvl="1"/>
            <a:r>
              <a:rPr lang="en-US" sz="1400" dirty="0">
                <a:sym typeface="Wingdings" pitchFamily="2" charset="2"/>
              </a:rPr>
              <a:t>Reliable and Available Wireless Technologies: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https://datatracker.ietf.org/doc/draft-ietf-raw-technologies</a:t>
            </a:r>
            <a:r>
              <a:rPr lang="en-US" sz="1400" dirty="0" smtClean="0">
                <a:sym typeface="Wingdings" pitchFamily="2" charset="2"/>
                <a:hlinkClick r:id="rId4"/>
              </a:rPr>
              <a:t>/</a:t>
            </a:r>
            <a:r>
              <a:rPr lang="en-US" sz="1400" dirty="0" smtClean="0">
                <a:sym typeface="Wingdings" pitchFamily="2" charset="2"/>
              </a:rPr>
              <a:t> (October 2020) [mentions IEEE 802.11ax, be, ad, and ay]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Yee, AKAYLA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</a:t>
            </a:r>
            <a:r>
              <a:rPr lang="en-US" sz="2000" dirty="0" smtClean="0"/>
              <a:t>specifies </a:t>
            </a:r>
            <a:r>
              <a:rPr lang="en-US" sz="2000" dirty="0"/>
              <a:t>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 smtClean="0"/>
              <a:t>Use </a:t>
            </a:r>
            <a:r>
              <a:rPr lang="en-US" sz="1800" dirty="0"/>
              <a:t>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(July 2020)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696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r>
              <a:rPr lang="en-US" sz="1800" dirty="0" smtClean="0"/>
              <a:t>For </a:t>
            </a:r>
            <a:r>
              <a:rPr lang="en-US" sz="1800" dirty="0"/>
              <a:t>further information:</a:t>
            </a:r>
          </a:p>
          <a:p>
            <a:pPr lvl="1"/>
            <a:r>
              <a:rPr lang="en-US" sz="1800" dirty="0" smtClean="0"/>
              <a:t>An </a:t>
            </a:r>
            <a:r>
              <a:rPr lang="en-US" sz="1800" dirty="0"/>
              <a:t>Autonomic Control Plane (ACP): </a:t>
            </a:r>
            <a:r>
              <a:rPr lang="en-US" sz="1800" dirty="0">
                <a:hlinkClick r:id="rId4"/>
              </a:rPr>
              <a:t>https://datatracker.ietf.org/doc/draft-ietf-anima-autonomic-control-plane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/>
              <a:t> </a:t>
            </a:r>
            <a:r>
              <a:rPr lang="en-US" sz="1800" dirty="0" smtClean="0"/>
              <a:t>(In RFC Editor’s Queue: October 2020</a:t>
            </a:r>
            <a:r>
              <a:rPr lang="en-US" sz="1800" dirty="0" smtClean="0"/>
              <a:t>)</a:t>
            </a:r>
            <a:endParaRPr lang="en-US" sz="1800" dirty="0"/>
          </a:p>
          <a:p>
            <a:pPr lvl="1"/>
            <a:r>
              <a:rPr lang="en-US" sz="1800" dirty="0"/>
              <a:t>Updated </a:t>
            </a:r>
            <a:r>
              <a:rPr lang="en-US" sz="1800" dirty="0" smtClean="0"/>
              <a:t>(September 2020</a:t>
            </a:r>
            <a:r>
              <a:rPr lang="en-US" sz="1800" dirty="0"/>
              <a:t>): BRSKI is Bootstrapping Remote Secure Key Infrastructures: </a:t>
            </a:r>
            <a:r>
              <a:rPr lang="en-US" sz="1800" dirty="0">
                <a:hlinkClick r:id="rId5"/>
              </a:rPr>
              <a:t>https://datatracker.ietf.org/doc/draft-ietf-anima-bootstrapping-keyinfra/</a:t>
            </a:r>
            <a:r>
              <a:rPr lang="en-US" sz="1800" dirty="0"/>
              <a:t> </a:t>
            </a:r>
            <a:r>
              <a:rPr lang="en-US" sz="1800" dirty="0" smtClean="0"/>
              <a:t>[RFC Editor’s Queue, missing reference]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</a:t>
            </a:r>
            <a:r>
              <a:rPr lang="en-US" dirty="0" smtClean="0"/>
              <a:t>November </a:t>
            </a:r>
            <a:r>
              <a:rPr lang="en-US" dirty="0"/>
              <a:t>2020.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 smtClean="0"/>
              <a:t>November </a:t>
            </a:r>
            <a:r>
              <a:rPr lang="en-US" dirty="0"/>
              <a:t>14-20, 2020 – </a:t>
            </a:r>
            <a:r>
              <a:rPr lang="en-US" dirty="0" smtClean="0"/>
              <a:t>Virtual (was Bangkok)</a:t>
            </a:r>
          </a:p>
          <a:p>
            <a:pPr lvl="1"/>
            <a:r>
              <a:rPr lang="en-US" dirty="0" smtClean="0"/>
              <a:t>March 6-12, 2021 – </a:t>
            </a:r>
            <a:r>
              <a:rPr lang="en-US" dirty="0" smtClean="0"/>
              <a:t>Virtual (was Prague)</a:t>
            </a:r>
            <a:endParaRPr lang="en-US" dirty="0"/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</a:t>
            </a:r>
            <a:r>
              <a:rPr lang="en-US" sz="1800" dirty="0" smtClean="0"/>
              <a:t>September </a:t>
            </a:r>
            <a:r>
              <a:rPr lang="en-US" sz="1800" dirty="0"/>
              <a:t>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</a:t>
            </a:r>
            <a:r>
              <a:rPr lang="en-US" sz="1600" dirty="0" smtClean="0"/>
              <a:t>teleconferences: </a:t>
            </a:r>
            <a:r>
              <a:rPr lang="en-US" sz="1600" dirty="0" smtClean="0"/>
              <a:t>October 27, 2020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400" dirty="0" smtClean="0"/>
              <a:t>Noted IEEE 802.11bh, IEEE 802.11bi, and IEEE 802.11bf</a:t>
            </a:r>
            <a:r>
              <a:rPr lang="en-US" sz="1400" dirty="0"/>
              <a:t/>
            </a:r>
            <a:br>
              <a:rPr lang="en-US" sz="1400" dirty="0"/>
            </a:b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600" dirty="0"/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Approved by WG: Link-Layer Addresses Assignment Mechanism for DHCPv6: </a:t>
            </a:r>
            <a:r>
              <a:rPr lang="en-GB" sz="1600" dirty="0">
                <a:hlinkClick r:id="rId5"/>
              </a:rPr>
              <a:t>https://datatracker.ietf.org/doc/draft-ietf-dhc-mac-assign/</a:t>
            </a:r>
            <a:r>
              <a:rPr lang="en-GB" sz="1600" dirty="0"/>
              <a:t>.  This specification provides a means of using DHCPv6 to assign MAC addresses to (virtual) devices at time of instantiation to prevent random address collisions in large device populations.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recent RFCs mention IEEE </a:t>
            </a: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802.11</a:t>
            </a:r>
          </a:p>
          <a:p>
            <a:pPr>
              <a:lnSpc>
                <a:spcPct val="80000"/>
              </a:lnSpc>
              <a:defRPr/>
            </a:pPr>
            <a:endParaRPr lang="en-US" b="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Related: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8908: </a:t>
            </a:r>
            <a:r>
              <a:rPr lang="en-US" dirty="0"/>
              <a:t>Captive Portal </a:t>
            </a:r>
            <a:r>
              <a:rPr lang="en-US" dirty="0" smtClean="0"/>
              <a:t>API</a:t>
            </a:r>
          </a:p>
          <a:p>
            <a:pPr lvl="1">
              <a:lnSpc>
                <a:spcPct val="80000"/>
              </a:lnSpc>
              <a:defRPr/>
            </a:pP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8910: </a:t>
            </a:r>
            <a:r>
              <a:rPr lang="en-US" dirty="0"/>
              <a:t>Captive-Portal Identification in DHCP and Router Advertisements (RAs</a:t>
            </a:r>
            <a:r>
              <a:rPr lang="en-US" dirty="0" smtClean="0"/>
              <a:t>) [updated RFC 7710]</a:t>
            </a: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</a:t>
            </a:r>
            <a:r>
              <a:rPr lang="en-US" dirty="0" smtClean="0"/>
              <a:t>at IETF 109 November 14-20, </a:t>
            </a:r>
            <a:r>
              <a:rPr lang="en-US" dirty="0"/>
              <a:t>2020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380957"/>
              </p:ext>
            </p:extLst>
          </p:nvPr>
        </p:nvGraphicFramePr>
        <p:xfrm>
          <a:off x="1083221" y="3167292"/>
          <a:ext cx="6977557" cy="11430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 smtClean="0">
                          <a:hlinkClick r:id="rId4"/>
                        </a:rPr>
                        <a:t>madinas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MAC Address Device Identification for Network and Application Services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 smtClean="0">
                          <a:hlinkClick r:id="rId5"/>
                        </a:rPr>
                        <a:t>apn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Application-aware Networking [deferred]</a:t>
                      </a:r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81025"/>
              </p:ext>
            </p:extLst>
          </p:nvPr>
        </p:nvGraphicFramePr>
        <p:xfrm>
          <a:off x="1066800" y="2875632"/>
          <a:ext cx="6977557" cy="111619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4"/>
                        </a:rPr>
                        <a:t>iotops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5"/>
                        </a:rPr>
                        <a:t>IOT Operations</a:t>
                      </a:r>
                      <a:r>
                        <a:rPr lang="en-US" dirty="0" smtClean="0"/>
                        <a:t> (initial chartering)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="" xmlns:a16="http://schemas.microsoft.com/office/drawing/2014/main" val="411992250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6"/>
                        </a:rPr>
                        <a:t>openpgp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7"/>
                        </a:rPr>
                        <a:t>Open Specification for Pretty Good Privacy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rechartering</a:t>
                      </a:r>
                      <a:r>
                        <a:rPr lang="en-US" dirty="0" smtClean="0"/>
                        <a:t> / resurrection)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November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</a:t>
            </a:r>
            <a:r>
              <a:rPr lang="en-US" sz="1400" dirty="0"/>
              <a:t>: IPv6 Mesh over BLUETOOTH(R) Low Energy using IPSP, see: </a:t>
            </a:r>
            <a:r>
              <a:rPr lang="en-US" sz="1400" dirty="0">
                <a:hlinkClick r:id="rId4"/>
              </a:rPr>
              <a:t>https://datatracker.ietf.org/doc/draft-ietf-6lo-blemesh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(October 2020)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Transmission of IPv6 Packets over PLC </a:t>
            </a:r>
            <a:r>
              <a:rPr lang="en-US" sz="1400" dirty="0" smtClean="0"/>
              <a:t>Networks, see</a:t>
            </a:r>
            <a:r>
              <a:rPr lang="en-US" sz="1400" dirty="0"/>
              <a:t>: </a:t>
            </a:r>
            <a:r>
              <a:rPr lang="en-US" sz="1400" dirty="0">
                <a:hlinkClick r:id="rId5"/>
              </a:rPr>
              <a:t>https://datatracker.ietf.org/doc/draft-ietf-6lo-plc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(October 2020)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RFC Editor Queue: </a:t>
            </a:r>
            <a:r>
              <a:rPr lang="en-US" sz="1400" dirty="0"/>
              <a:t>Address Protected Neighbor Discovery for Low-power and Lossy Networks, see: </a:t>
            </a:r>
            <a:r>
              <a:rPr lang="en-US" sz="1400" dirty="0">
                <a:hlinkClick r:id="rId6"/>
              </a:rPr>
              <a:t>https://datatracker.ietf.org/doc/draft-ietf-6lo-ap-nd/</a:t>
            </a:r>
            <a:r>
              <a:rPr lang="en-US" sz="1400" dirty="0"/>
              <a:t>  (Updated: </a:t>
            </a:r>
            <a:r>
              <a:rPr lang="en-US" sz="1400" dirty="0" smtClean="0"/>
              <a:t>April 2020</a:t>
            </a:r>
            <a:r>
              <a:rPr lang="en-US" sz="14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RFC Editor Queue: </a:t>
            </a:r>
            <a:r>
              <a:rPr lang="en-US" sz="1400" dirty="0"/>
              <a:t>IPv6 Backbone Router, see: </a:t>
            </a:r>
            <a:r>
              <a:rPr lang="en-US" sz="1400" dirty="0">
                <a:hlinkClick r:id="rId7"/>
              </a:rPr>
              <a:t>https://datatracker.ietf.org/doc/draft-ietf-6lo-backbone-router/</a:t>
            </a:r>
            <a:r>
              <a:rPr lang="en-US" sz="1400" dirty="0"/>
              <a:t>. </a:t>
            </a:r>
            <a:r>
              <a:rPr lang="en-US" sz="1400" dirty="0" smtClean="0"/>
              <a:t> No feedback received from IEEE 802.11, so publication requested. (Updated</a:t>
            </a:r>
            <a:r>
              <a:rPr lang="en-US" sz="1400" dirty="0"/>
              <a:t>: </a:t>
            </a:r>
            <a:r>
              <a:rPr lang="en-US" sz="1400" dirty="0" smtClean="0"/>
              <a:t>March 2020)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128055</TotalTime>
  <Words>1945</Words>
  <Application>Microsoft Office PowerPoint</Application>
  <PresentationFormat>On-screen Show (4:3)</PresentationFormat>
  <Paragraphs>336</Paragraphs>
  <Slides>19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109 November 14-20, 2020 </vt:lpstr>
      <vt:lpstr>IETF new groups being (re-)chartered</vt:lpstr>
      <vt:lpstr>YANG Model Catalog</vt:lpstr>
      <vt:lpstr>IoT related work</vt:lpstr>
      <vt:lpstr>IoT related work (cont.)</vt:lpstr>
      <vt:lpstr>CAPPORT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E. Yee</cp:lastModifiedBy>
  <cp:revision>857</cp:revision>
  <cp:lastPrinted>1998-02-10T13:28:06Z</cp:lastPrinted>
  <dcterms:created xsi:type="dcterms:W3CDTF">2005-01-04T21:26:55Z</dcterms:created>
  <dcterms:modified xsi:type="dcterms:W3CDTF">2020-11-10T00:04:15Z</dcterms:modified>
  <cp:category/>
</cp:coreProperties>
</file>