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2" r:id="rId3"/>
    <p:sldId id="315" r:id="rId4"/>
    <p:sldId id="328" r:id="rId5"/>
    <p:sldId id="267" r:id="rId6"/>
    <p:sldId id="260" r:id="rId7"/>
    <p:sldId id="261" r:id="rId8"/>
    <p:sldId id="262" r:id="rId9"/>
    <p:sldId id="263" r:id="rId10"/>
    <p:sldId id="283" r:id="rId11"/>
    <p:sldId id="284" r:id="rId12"/>
    <p:sldId id="287" r:id="rId13"/>
    <p:sldId id="288" r:id="rId14"/>
    <p:sldId id="289" r:id="rId15"/>
    <p:sldId id="334" r:id="rId16"/>
    <p:sldId id="361" r:id="rId17"/>
    <p:sldId id="36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91" d="100"/>
          <a:sy n="91" d="100"/>
        </p:scale>
        <p:origin x="870" y="9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95852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169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Nov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802.11-20/1827r1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639-05-00be-11be-ap-mld-architecture-discussion.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0/11-20-1122-03-00be-802-11be-architecture-association-discussion.ppt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0/11-20-1200-00-00be-11be-architecture-discussion.pptx" TargetMode="External"/><Relationship Id="rId3" Type="http://schemas.openxmlformats.org/officeDocument/2006/relationships/hyperlink" Target="https://mentor.ieee.org/802.11/dcn/20/11-20-1148-00-00be-discussion-on-mld-architecture.pptx" TargetMode="External"/><Relationship Id="rId7" Type="http://schemas.openxmlformats.org/officeDocument/2006/relationships/hyperlink" Target="https://mentor.ieee.org/802.11/dcn/20/11-20-1240-00-00be-how-many-macs-and-spacetime-in-reference-models.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122-01-00be-802-11be-architecture-association-discussion.pptx" TargetMode="External"/><Relationship Id="rId5" Type="http://schemas.openxmlformats.org/officeDocument/2006/relationships/hyperlink" Target="https://mentor.ieee.org/802.11/dcn/20/11-20-1171-01-00be-multi-link-ap-network-reference-model-discussion.pptx" TargetMode="External"/><Relationship Id="rId4" Type="http://schemas.openxmlformats.org/officeDocument/2006/relationships/hyperlink" Target="https://mentor.ieee.org/802.11/dcn/20/11-20-1131-01-00be-multi-link-reference-model-discussion.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ARC-SC-agenda-16-Nov-2020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2020-11-15</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77"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6" name="Footer Placeholder 5"/>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81001" y="1600200"/>
            <a:ext cx="8075614" cy="3770710"/>
          </a:xfrm>
        </p:spPr>
        <p:txBody>
          <a:bodyPr>
            <a:noAutofit/>
          </a:bodyPr>
          <a:lstStyle/>
          <a:p>
            <a:pPr marL="900113" lvl="2" indent="-214313">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350" dirty="0"/>
              <a:t>IEEE SA Copyright Policy, see </a:t>
            </a:r>
            <a:br>
              <a:rPr lang="en-US" sz="1350" dirty="0"/>
            </a:br>
            <a:r>
              <a:rPr lang="en-US" sz="1350" dirty="0"/>
              <a:t>	Clause 7 of the IEEE SA Standards Board Bylaws</a:t>
            </a:r>
            <a:br>
              <a:rPr lang="en-US" sz="1350" dirty="0"/>
            </a:br>
            <a:r>
              <a:rPr lang="en-US" sz="1350" dirty="0"/>
              <a:t> 	</a:t>
            </a:r>
            <a:r>
              <a:rPr lang="en-US" dirty="0">
                <a:hlinkClick r:id="rId2"/>
              </a:rPr>
              <a:t>https://standards.ieee.org/about/policies/bylaws/sect6-7.html#7</a:t>
            </a:r>
            <a:br>
              <a:rPr lang="en-US" dirty="0"/>
            </a:br>
            <a:r>
              <a:rPr lang="en-US" sz="1350" dirty="0"/>
              <a:t>	Clause 6.1 of the IEEE SA Standards Board Operations Manual</a:t>
            </a:r>
            <a:br>
              <a:rPr lang="en-US" sz="1350" dirty="0"/>
            </a:br>
            <a:r>
              <a:rPr lang="en-US" sz="1350" dirty="0"/>
              <a:t>	</a:t>
            </a:r>
            <a:r>
              <a:rPr lang="en-US" dirty="0">
                <a:hlinkClick r:id="rId3"/>
              </a:rPr>
              <a:t>https://standards.ieee.org/about/policies/opman/sect6.html</a:t>
            </a:r>
            <a:endParaRPr lang="en-US" dirty="0"/>
          </a:p>
          <a:p>
            <a:pPr marL="900113" lvl="2" indent="-214313">
              <a:buSzPct val="150000"/>
              <a:buFont typeface="Arial" panose="020B0604020202020204" pitchFamily="34" charset="0"/>
              <a:buChar char="•"/>
            </a:pPr>
            <a:r>
              <a:rPr lang="en-US" dirty="0"/>
              <a:t>IEEE SA Copyright Permission</a:t>
            </a:r>
          </a:p>
          <a:p>
            <a:pPr marL="1243013" lvl="3" indent="-214313">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900113" lvl="2" indent="-214313">
              <a:buSzPct val="150000"/>
              <a:buFont typeface="Arial" panose="020B0604020202020204" pitchFamily="34" charset="0"/>
              <a:buChar char="•"/>
            </a:pPr>
            <a:r>
              <a:rPr lang="en-US" dirty="0"/>
              <a:t>IEEE SA Copyright FAQs</a:t>
            </a:r>
          </a:p>
          <a:p>
            <a:pPr marL="1243013" lvl="3" indent="-214313">
              <a:buSzPct val="150000"/>
              <a:buFont typeface="Arial" panose="020B0604020202020204" pitchFamily="34" charset="0"/>
              <a:buChar char="•"/>
            </a:pPr>
            <a:r>
              <a:rPr lang="en-US" dirty="0">
                <a:hlinkClick r:id="rId5"/>
              </a:rPr>
              <a:t>http://standards.ieee.org/faqs/copyrights.html/</a:t>
            </a:r>
            <a:endParaRPr lang="en-US" dirty="0"/>
          </a:p>
          <a:p>
            <a:pPr marL="900113" lvl="2" indent="-214313">
              <a:buSzPct val="150000"/>
              <a:buFont typeface="Arial" panose="020B0604020202020204" pitchFamily="34" charset="0"/>
              <a:buChar char="•"/>
            </a:pPr>
            <a:r>
              <a:rPr lang="en-US" dirty="0"/>
              <a:t>IEEE SA Best Practices for IEEE Standards Development </a:t>
            </a:r>
          </a:p>
          <a:p>
            <a:pPr marL="1243013" lvl="3" indent="-214313">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900113" lvl="2" indent="-214313">
              <a:buSzPct val="150000"/>
              <a:buFont typeface="Arial" panose="020B0604020202020204" pitchFamily="34" charset="0"/>
              <a:buChar char="•"/>
            </a:pPr>
            <a:r>
              <a:rPr lang="en-US" dirty="0"/>
              <a:t>Distribution of Draft Standards (see 6.1.3 of the SASB Operations Manual)</a:t>
            </a:r>
          </a:p>
          <a:p>
            <a:pPr marL="1243013" lvl="3" indent="-214313">
              <a:buSzPct val="150000"/>
              <a:buFont typeface="Arial" panose="020B0604020202020204" pitchFamily="34" charset="0"/>
              <a:buChar char="•"/>
            </a:pPr>
            <a:r>
              <a:rPr lang="en-US" dirty="0">
                <a:hlinkClick r:id="rId3"/>
              </a:rPr>
              <a:t>https://standards.ieee.org/about/policies/opman/sect6.html</a:t>
            </a:r>
            <a:endParaRPr lang="en-US" dirty="0"/>
          </a:p>
          <a:p>
            <a:pPr marL="900113" lvl="2" indent="-214313">
              <a:buSzPct val="150000"/>
              <a:buFont typeface="Arial" panose="020B0604020202020204" pitchFamily="34" charset="0"/>
              <a:buChar char="•"/>
            </a:pPr>
            <a:endParaRPr lang="en-US" altLang="en-US" sz="1200" dirty="0"/>
          </a:p>
        </p:txBody>
      </p:sp>
      <p:sp>
        <p:nvSpPr>
          <p:cNvPr id="6" name="Footer Placeholder 5"/>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1066800"/>
          </a:xfrm>
        </p:spPr>
        <p:txBody>
          <a:bodyPr/>
          <a:lstStyle/>
          <a:p>
            <a:r>
              <a:rPr lang="en-US" sz="2800" dirty="0"/>
              <a:t>Participant behavior in IEEE-SA activities is guided</a:t>
            </a:r>
            <a:br>
              <a:rPr lang="en-US" sz="2800" dirty="0"/>
            </a:br>
            <a:r>
              <a:rPr lang="en-US" sz="28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28133"/>
            <a:ext cx="8686800" cy="1066800"/>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p:cNvSpPr>
            <a:spLocks noGrp="1"/>
          </p:cNvSpPr>
          <p:nvPr>
            <p:ph idx="1"/>
          </p:nvPr>
        </p:nvSpPr>
        <p:spPr>
          <a:xfrm>
            <a:off x="685800" y="2743200"/>
            <a:ext cx="7772400" cy="3352800"/>
          </a:xfrm>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US" sz="2800" dirty="0"/>
              <a:t>IEEE-SA standards activities shall allow the fair &amp;</a:t>
            </a:r>
            <a:br>
              <a:rPr lang="en-US" sz="2800" dirty="0"/>
            </a:br>
            <a:r>
              <a:rPr lang="en-US" sz="2800" dirty="0"/>
              <a:t>equitable consideration of all viewpoints</a:t>
            </a:r>
          </a:p>
        </p:txBody>
      </p:sp>
      <p:sp>
        <p:nvSpPr>
          <p:cNvPr id="3" name="Content Placeholder 2"/>
          <p:cNvSpPr>
            <a:spLocks noGrp="1"/>
          </p:cNvSpPr>
          <p:nvPr>
            <p:ph idx="1"/>
          </p:nvPr>
        </p:nvSpPr>
        <p:spPr>
          <a:xfrm>
            <a:off x="685800" y="2590800"/>
            <a:ext cx="7772400" cy="3505200"/>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16 Nov 2020</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r>
              <a:rPr lang="en-US" b="1" dirty="0"/>
              <a:t>Contributions:</a:t>
            </a:r>
          </a:p>
          <a:p>
            <a:pPr marL="342900" lvl="1" indent="-342900" eaLnBrk="1" hangingPunct="1">
              <a:lnSpc>
                <a:spcPct val="90000"/>
              </a:lnSpc>
              <a:spcBef>
                <a:spcPts val="300"/>
              </a:spcBef>
              <a:buFont typeface="Arial" pitchFamily="34" charset="0"/>
              <a:buChar char="•"/>
              <a:defRPr/>
            </a:pPr>
            <a:r>
              <a:rPr lang="de-DE" dirty="0">
                <a:hlinkClick r:id="rId3"/>
              </a:rPr>
              <a:t>11-20/1639r5</a:t>
            </a:r>
            <a:r>
              <a:rPr lang="de-DE" dirty="0"/>
              <a:t> - 11be AP MLD Architecture Discusison - Mark Hamilton</a:t>
            </a:r>
          </a:p>
          <a:p>
            <a:pPr marL="342900" lvl="1" indent="-342900" eaLnBrk="1" hangingPunct="1">
              <a:lnSpc>
                <a:spcPct val="90000"/>
              </a:lnSpc>
              <a:spcBef>
                <a:spcPts val="300"/>
              </a:spcBef>
              <a:buFont typeface="Arial" pitchFamily="34" charset="0"/>
              <a:buChar char="•"/>
              <a:defRPr/>
            </a:pPr>
            <a:r>
              <a:rPr lang="en-US" dirty="0">
                <a:hlinkClick r:id="rId4"/>
              </a:rPr>
              <a:t>11-20/1122r3</a:t>
            </a:r>
            <a:r>
              <a:rPr lang="en-US" dirty="0"/>
              <a:t>  - 802.11be Architecture/Association Discussion - Joe Levy</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19 Oct 2020</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0" lvl="1" indent="0" eaLnBrk="1" hangingPunct="1">
              <a:lnSpc>
                <a:spcPct val="90000"/>
              </a:lnSpc>
              <a:spcBef>
                <a:spcPts val="300"/>
              </a:spcBef>
              <a:buNone/>
              <a:defRPr/>
            </a:pPr>
            <a:r>
              <a:rPr lang="en-US" sz="1800" b="1" dirty="0"/>
              <a:t>Past contributions:</a:t>
            </a:r>
          </a:p>
          <a:p>
            <a:pPr marL="342900" lvl="1" indent="-342900" eaLnBrk="1" hangingPunct="1">
              <a:lnSpc>
                <a:spcPct val="90000"/>
              </a:lnSpc>
              <a:spcBef>
                <a:spcPts val="300"/>
              </a:spcBef>
              <a:buFont typeface="Arial" pitchFamily="34" charset="0"/>
              <a:buChar char="•"/>
              <a:defRPr/>
            </a:pPr>
            <a:r>
              <a:rPr lang="en-US" sz="1600" u="sng" dirty="0">
                <a:hlinkClick r:id="rId3"/>
              </a:rPr>
              <a:t>https://mentor.ieee.org/802.11/dcn/20/11-20-1148-00-00be-discussion-on-mld-architecture.pptx</a:t>
            </a:r>
            <a:r>
              <a:rPr lang="en-US" sz="1600" u="sng" dirty="0"/>
              <a:t> - Po-Kai Huang</a:t>
            </a:r>
          </a:p>
          <a:p>
            <a:pPr marL="342900" lvl="1" indent="-342900" eaLnBrk="1" hangingPunct="1">
              <a:lnSpc>
                <a:spcPct val="90000"/>
              </a:lnSpc>
              <a:spcBef>
                <a:spcPts val="300"/>
              </a:spcBef>
              <a:buFont typeface="Arial" pitchFamily="34" charset="0"/>
              <a:buChar char="•"/>
              <a:defRPr/>
            </a:pPr>
            <a:r>
              <a:rPr lang="en-US" sz="1600" dirty="0">
                <a:hlinkClick r:id="rId4"/>
              </a:rPr>
              <a:t>https://mentor.ieee.org/802.11/dcn/20/11-20-1131-01-00be-multi-link-reference-model-discussion.pptx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5"/>
              </a:rPr>
              <a:t>https://mentor.ieee.org/802.11/dcn/20/11-20-1171-01-00be-multi-link-ap-network-reference-model-discussion.pptx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6"/>
              </a:rPr>
              <a:t>https://mentor.ieee.org/802.11/dcn/20/11-20-1122-01-00be-802-11be-architecture-association-discussion.pptx</a:t>
            </a:r>
            <a:r>
              <a:rPr lang="en-US" sz="1600" dirty="0"/>
              <a:t> - Joseph Levy</a:t>
            </a:r>
          </a:p>
          <a:p>
            <a:pPr marL="342900" lvl="1" indent="-342900" eaLnBrk="1" hangingPunct="1">
              <a:lnSpc>
                <a:spcPct val="90000"/>
              </a:lnSpc>
              <a:spcBef>
                <a:spcPts val="300"/>
              </a:spcBef>
              <a:buFont typeface="Arial" pitchFamily="34" charset="0"/>
              <a:buChar char="•"/>
              <a:defRPr/>
            </a:pPr>
            <a:r>
              <a:rPr lang="de-DE" sz="1600" dirty="0">
                <a:hlinkClick r:id="rId7"/>
              </a:rPr>
              <a:t>https://mentor.ieee.org/802.11/dcn/20/11-20-1240-00-00be-how-many-macs-and-spacetime-in-reference-models.pptx</a:t>
            </a:r>
            <a:r>
              <a:rPr lang="de-DE" sz="1600" dirty="0"/>
              <a:t> - Mark Hamilton</a:t>
            </a:r>
          </a:p>
          <a:p>
            <a:pPr marL="342900" lvl="1" indent="-342900" eaLnBrk="1" hangingPunct="1">
              <a:lnSpc>
                <a:spcPct val="90000"/>
              </a:lnSpc>
              <a:spcBef>
                <a:spcPts val="300"/>
              </a:spcBef>
              <a:buFont typeface="Arial" pitchFamily="34" charset="0"/>
              <a:buChar char="•"/>
              <a:defRPr/>
            </a:pPr>
            <a:r>
              <a:rPr lang="de-DE" sz="1600" dirty="0">
                <a:hlinkClick r:id="rId8"/>
              </a:rPr>
              <a:t>https://mentor.ieee.org/802.11/dcn/20/11-20-1200-00-00be-11be-architecture-discussion.pptx</a:t>
            </a:r>
            <a:r>
              <a:rPr lang="de-DE" sz="1600" dirty="0"/>
              <a:t> - Mark Hamilton</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5203155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 </a:t>
            </a:r>
          </a:p>
          <a:p>
            <a:pPr eaLnBrk="1" hangingPunct="1"/>
            <a:r>
              <a:rPr lang="en-US" altLang="en-US" dirty="0"/>
              <a:t>Next Teleconference(s):</a:t>
            </a:r>
          </a:p>
          <a:p>
            <a:pPr lvl="1" eaLnBrk="1" hangingPunct="1"/>
            <a:r>
              <a:rPr lang="en-US" altLang="en-US" dirty="0"/>
              <a:t>Note: There has been a request for discussion of </a:t>
            </a:r>
            <a:r>
              <a:rPr lang="en-US" altLang="en-US" dirty="0" err="1"/>
              <a:t>TGbc</a:t>
            </a:r>
            <a:r>
              <a:rPr lang="en-US" altLang="en-US" dirty="0"/>
              <a:t> and </a:t>
            </a:r>
            <a:r>
              <a:rPr lang="en-US" altLang="en-US" dirty="0" err="1"/>
              <a:t>TGbd</a:t>
            </a:r>
            <a:r>
              <a:rPr lang="en-US" altLang="en-US" dirty="0"/>
              <a:t>.  Teleconference plan for those discussions is pending contributions</a:t>
            </a:r>
          </a:p>
          <a:p>
            <a:pPr lvl="1" eaLnBrk="1" hangingPunct="1"/>
            <a:r>
              <a:rPr lang="en-US" altLang="en-US" dirty="0" err="1"/>
              <a:t>TGbe</a:t>
            </a:r>
            <a:r>
              <a:rPr lang="en-US" altLang="en-US" dirty="0"/>
              <a:t> related teleconference(s):</a:t>
            </a:r>
          </a:p>
          <a:p>
            <a:pPr lvl="2" eaLnBrk="1" hangingPunct="1"/>
            <a:r>
              <a:rPr lang="en-US" altLang="en-US" dirty="0"/>
              <a:t>Next meetings during November plenary:</a:t>
            </a:r>
          </a:p>
          <a:p>
            <a:pPr lvl="2" eaLnBrk="1" hangingPunct="1"/>
            <a:r>
              <a:rPr lang="en-US" altLang="en-US" dirty="0"/>
              <a:t>Monday, November 2, 13:30-15:30 ET</a:t>
            </a:r>
          </a:p>
          <a:p>
            <a:pPr lvl="2" eaLnBrk="1" hangingPunct="1"/>
            <a:r>
              <a:rPr lang="en-US" altLang="en-US" dirty="0"/>
              <a:t>Wednesday, November 4, 11:15-13:15 ET</a:t>
            </a:r>
          </a:p>
          <a:p>
            <a:pPr lvl="2" eaLnBrk="1" hangingPunct="1"/>
            <a:endParaRPr lang="en-US" altLang="en-US" dirty="0"/>
          </a:p>
          <a:p>
            <a:pPr lvl="1" eaLnBrk="1" hangingPunct="1"/>
            <a:r>
              <a:rPr lang="en-US" altLang="en-US" dirty="0"/>
              <a:t> </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16 November 2020, Teleconference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16 November 2020 Teleconference</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84297</TotalTime>
  <Words>1759</Words>
  <Application>Microsoft Office PowerPoint</Application>
  <PresentationFormat>On-screen Show (4:3)</PresentationFormat>
  <Paragraphs>161</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802-11-Submission</vt:lpstr>
      <vt:lpstr>Document</vt:lpstr>
      <vt:lpstr>ARC-SC-agenda-16-Nov-2020</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16 Nov 2020</vt:lpstr>
      <vt:lpstr>ARC Agenda – 19 Oct 2020</vt:lpstr>
      <vt:lpstr>Next steps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865</cp:revision>
  <cp:lastPrinted>1998-02-10T13:28:06Z</cp:lastPrinted>
  <dcterms:created xsi:type="dcterms:W3CDTF">2009-07-15T16:38:20Z</dcterms:created>
  <dcterms:modified xsi:type="dcterms:W3CDTF">2020-11-15T18:36:42Z</dcterms:modified>
</cp:coreProperties>
</file>