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1226" r:id="rId3"/>
    <p:sldId id="1227" r:id="rId4"/>
    <p:sldId id="1231" r:id="rId5"/>
    <p:sldId id="1232" r:id="rId6"/>
    <p:sldId id="1234" r:id="rId7"/>
    <p:sldId id="1235" r:id="rId8"/>
    <p:sldId id="1236" r:id="rId9"/>
    <p:sldId id="1241" r:id="rId10"/>
    <p:sldId id="1242" r:id="rId11"/>
    <p:sldId id="1228" r:id="rId12"/>
    <p:sldId id="1237" r:id="rId13"/>
    <p:sldId id="1244" r:id="rId14"/>
    <p:sldId id="1247" r:id="rId15"/>
    <p:sldId id="1245" r:id="rId16"/>
    <p:sldId id="1229" r:id="rId1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11" autoAdjust="0"/>
    <p:restoredTop sz="92570" autoAdjust="0"/>
  </p:normalViewPr>
  <p:slideViewPr>
    <p:cSldViewPr>
      <p:cViewPr varScale="1">
        <p:scale>
          <a:sx n="112" d="100"/>
          <a:sy n="112" d="100"/>
        </p:scale>
        <p:origin x="159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674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802.11-20/1814r3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Partial BW Info Field </a:t>
            </a: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Design in NDPA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2020-11-09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290467"/>
              </p:ext>
            </p:extLst>
          </p:nvPr>
        </p:nvGraphicFramePr>
        <p:xfrm>
          <a:off x="762000" y="2895598"/>
          <a:ext cx="7620000" cy="2360615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173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 – New Bitmap based Design (7/7)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It is possible to request feedback for all kinds of partial channels corresponding to RUs/MRUs (≥ 242 RU) defined in 11be</a:t>
            </a:r>
          </a:p>
          <a:p>
            <a:r>
              <a:rPr lang="en-US" altLang="ko-KR" sz="2000" dirty="0"/>
              <a:t>It may be helpful if we further consider MRUs such as 3x996</a:t>
            </a:r>
            <a:r>
              <a:rPr lang="en-US" altLang="ko-KR" sz="2000" dirty="0" smtClean="0"/>
              <a:t>+(484+242) </a:t>
            </a:r>
            <a:r>
              <a:rPr lang="en-US" altLang="ko-KR" sz="2000" dirty="0"/>
              <a:t>/ </a:t>
            </a:r>
            <a:r>
              <a:rPr lang="en-US" altLang="ko-KR" sz="2000" dirty="0" smtClean="0"/>
              <a:t>multiple 484 RU holes across two 80MHz channels </a:t>
            </a:r>
            <a:r>
              <a:rPr lang="en-US" altLang="ko-KR" sz="2000" dirty="0"/>
              <a:t>in</a:t>
            </a:r>
            <a:r>
              <a:rPr lang="ko-KR" altLang="en-US" sz="2000"/>
              <a:t> </a:t>
            </a:r>
            <a:r>
              <a:rPr lang="en-US" altLang="ko-KR" sz="2000" dirty="0" smtClean="0"/>
              <a:t>R2</a:t>
            </a:r>
          </a:p>
          <a:p>
            <a:r>
              <a:rPr lang="en-US" altLang="ko-KR" sz="2000" dirty="0" smtClean="0"/>
              <a:t>It </a:t>
            </a:r>
            <a:r>
              <a:rPr lang="en-US" altLang="ko-KR" sz="2000" dirty="0"/>
              <a:t>may </a:t>
            </a:r>
            <a:r>
              <a:rPr lang="en-US" altLang="ko-KR" sz="2000" dirty="0" smtClean="0"/>
              <a:t>be still </a:t>
            </a:r>
            <a:r>
              <a:rPr lang="en-US" altLang="ko-KR" sz="2000" dirty="0"/>
              <a:t>impossible to request feedback which consists of multiple 242 RU holes across 80MHz channels, e.g., (484+242)+(484+242) </a:t>
            </a:r>
            <a:r>
              <a:rPr lang="en-US" altLang="ko-KR" sz="2000" dirty="0" smtClean="0"/>
              <a:t>/ 2x996+(484+242)+(</a:t>
            </a:r>
            <a:r>
              <a:rPr lang="en-US" altLang="ko-KR" sz="2000" dirty="0"/>
              <a:t>484+242</a:t>
            </a:r>
            <a:r>
              <a:rPr lang="en-US" altLang="ko-KR" sz="2000" dirty="0" smtClean="0"/>
              <a:t>) MRU</a:t>
            </a:r>
          </a:p>
          <a:p>
            <a:pPr lvl="1"/>
            <a:r>
              <a:rPr lang="en-US" altLang="ko-KR" sz="1800" dirty="0" smtClean="0"/>
              <a:t>We can simply use 484+484 and 2x996+484+484 instead</a:t>
            </a:r>
            <a:endParaRPr lang="en-US" altLang="ko-KR" sz="1800" dirty="0"/>
          </a:p>
          <a:p>
            <a:r>
              <a:rPr lang="en-US" altLang="ko-KR" sz="2000" dirty="0" smtClean="0"/>
              <a:t>There are many overlapped RUs/MRUs when </a:t>
            </a:r>
            <a:r>
              <a:rPr lang="en-US" altLang="ko-KR" sz="2000" dirty="0"/>
              <a:t>the number of “0s” in B1~B4 = 2</a:t>
            </a:r>
            <a:r>
              <a:rPr lang="en-US" altLang="ko-KR" sz="2000" dirty="0" smtClean="0"/>
              <a:t>, and thus, we may consider specially designing this case similar to the table based design for the future extension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0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3 – Table based Design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can just reuse an RU allocation table that will be defined in the trigger frame</a:t>
            </a:r>
          </a:p>
          <a:p>
            <a:pPr lvl="1"/>
            <a:r>
              <a:rPr lang="en-US" altLang="ko-KR" sz="1800" dirty="0" smtClean="0"/>
              <a:t>9 bits may be used and </a:t>
            </a:r>
            <a:r>
              <a:rPr lang="en-US" altLang="ko-KR" sz="1800" dirty="0"/>
              <a:t>entries for RUs/MRUs &lt; 242 can be </a:t>
            </a:r>
            <a:r>
              <a:rPr lang="en-US" altLang="ko-KR" sz="1800" dirty="0" smtClean="0"/>
              <a:t>reserved</a:t>
            </a:r>
          </a:p>
          <a:p>
            <a:r>
              <a:rPr lang="en-US" altLang="ko-KR" sz="2000" dirty="0" smtClean="0"/>
              <a:t>We can define a new table</a:t>
            </a:r>
          </a:p>
          <a:p>
            <a:pPr lvl="1"/>
            <a:r>
              <a:rPr lang="en-US" altLang="ko-KR" sz="1800" dirty="0" smtClean="0"/>
              <a:t>Using 7 bits may be enough to cover RUs/MRUs ≥ 242 defined in R1 with more than 30 entries reserved as shown in [4]</a:t>
            </a:r>
          </a:p>
          <a:p>
            <a:pPr lvl="1"/>
            <a:r>
              <a:rPr lang="en-US" altLang="ko-KR" sz="1800" dirty="0" smtClean="0"/>
              <a:t>For extension in R2, one more bit can be added (about 160 entries reserved)</a:t>
            </a:r>
          </a:p>
          <a:p>
            <a:r>
              <a:rPr lang="en-US" altLang="ko-KR" sz="2000" dirty="0"/>
              <a:t>It </a:t>
            </a:r>
            <a:r>
              <a:rPr lang="en-US" altLang="ko-KR" sz="2000" dirty="0" smtClean="0"/>
              <a:t>may</a:t>
            </a:r>
            <a:r>
              <a:rPr lang="ko-KR" altLang="en-US" sz="2000" smtClean="0"/>
              <a:t> </a:t>
            </a:r>
            <a:r>
              <a:rPr lang="en-US" altLang="ko-KR" sz="2000" dirty="0" smtClean="0"/>
              <a:t>require </a:t>
            </a:r>
            <a:r>
              <a:rPr lang="en-US" altLang="ko-KR" sz="2000" dirty="0"/>
              <a:t>a smaller number of bits than other options and </a:t>
            </a:r>
            <a:r>
              <a:rPr lang="en-US" altLang="ko-KR" sz="2000" dirty="0" smtClean="0"/>
              <a:t>may </a:t>
            </a:r>
            <a:r>
              <a:rPr lang="en-US" altLang="ko-KR" sz="2000" dirty="0"/>
              <a:t>cover any kinds of </a:t>
            </a:r>
            <a:r>
              <a:rPr lang="en-US" altLang="ko-KR" sz="2000" dirty="0" smtClean="0"/>
              <a:t>MRUs</a:t>
            </a:r>
            <a:endParaRPr lang="ko-KR" altLang="en-US" sz="2000"/>
          </a:p>
          <a:p>
            <a:r>
              <a:rPr lang="en-US" altLang="ko-KR" sz="2000" dirty="0" smtClean="0"/>
              <a:t>It may need memory and a bit complicated decoding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37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Comparison</a:t>
            </a:r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r>
              <a:rPr lang="en-US" altLang="ko-KR" sz="1600" dirty="0" smtClean="0"/>
              <a:t>Option 1 seems not applicable even in R1</a:t>
            </a:r>
          </a:p>
          <a:p>
            <a:pPr lvl="1"/>
            <a:r>
              <a:rPr lang="en-US" altLang="ko-KR" sz="1600" dirty="0" smtClean="0"/>
              <a:t>Option 2 may be desirable if we limit the MRU design in R2</a:t>
            </a:r>
          </a:p>
          <a:p>
            <a:pPr lvl="1"/>
            <a:r>
              <a:rPr lang="en-US" altLang="ko-KR" sz="1600" dirty="0" smtClean="0"/>
              <a:t>Option 3 seems not to preclude any possibilities on MRU design in R2 if more bits are added for extension</a:t>
            </a:r>
          </a:p>
          <a:p>
            <a:pPr lvl="1"/>
            <a:r>
              <a:rPr lang="en-US" altLang="ko-KR" sz="1600" dirty="0" smtClean="0"/>
              <a:t>We slightly prefer option 2 or option 3 to option 1</a:t>
            </a:r>
            <a:endParaRPr lang="en-US" altLang="ko-KR" sz="1600" dirty="0"/>
          </a:p>
          <a:p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455643"/>
              </p:ext>
            </p:extLst>
          </p:nvPr>
        </p:nvGraphicFramePr>
        <p:xfrm>
          <a:off x="552450" y="2301240"/>
          <a:ext cx="8039099" cy="176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2950"/>
                <a:gridCol w="2133600"/>
                <a:gridCol w="2819400"/>
                <a:gridCol w="2343149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Option 1</a:t>
                      </a:r>
                    </a:p>
                    <a:p>
                      <a:pPr algn="ctr" latinLnBrk="1"/>
                      <a:r>
                        <a:rPr lang="en-US" altLang="ko-KR" sz="1400" dirty="0" smtClean="0"/>
                        <a:t>Bitmap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Option 2</a:t>
                      </a:r>
                    </a:p>
                    <a:p>
                      <a:pPr algn="ctr" latinLnBrk="1"/>
                      <a:r>
                        <a:rPr lang="en-US" altLang="ko-KR" sz="1400" dirty="0" smtClean="0"/>
                        <a:t>New Bitmap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Option 3</a:t>
                      </a:r>
                    </a:p>
                    <a:p>
                      <a:pPr algn="ctr" latinLnBrk="1"/>
                      <a:r>
                        <a:rPr lang="en-US" altLang="ko-KR" sz="1400" dirty="0" smtClean="0"/>
                        <a:t>Table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Pros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Simple</a:t>
                      </a:r>
                      <a:r>
                        <a:rPr lang="en-US" altLang="ko-KR" sz="1400" baseline="0" dirty="0" smtClean="0"/>
                        <a:t> and intuitive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Possible for all RUs/MRUs in R1</a:t>
                      </a:r>
                    </a:p>
                    <a:p>
                      <a:pPr algn="l" latinLnBrk="1"/>
                      <a:r>
                        <a:rPr lang="en-US" altLang="ko-KR" sz="1400" dirty="0" smtClean="0"/>
                        <a:t>Possible for 242 RU based feedback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No restriction in R2</a:t>
                      </a:r>
                    </a:p>
                    <a:p>
                      <a:pPr algn="l" latinLnBrk="1"/>
                      <a:r>
                        <a:rPr lang="en-US" altLang="ko-KR" sz="1400" dirty="0" smtClean="0"/>
                        <a:t>Fewer bits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Cons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Impossible for some of the MRUs in R1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Some restrictions</a:t>
                      </a:r>
                      <a:r>
                        <a:rPr lang="en-US" altLang="ko-KR" sz="1400" baseline="0" dirty="0" smtClean="0"/>
                        <a:t> in R2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A</a:t>
                      </a:r>
                      <a:r>
                        <a:rPr lang="en-US" altLang="ko-KR" sz="1400" baseline="0" dirty="0" smtClean="0"/>
                        <a:t> bit complex due to a coupled property</a:t>
                      </a:r>
                      <a:endParaRPr lang="en-US" altLang="ko-KR" sz="1400" dirty="0" smtClean="0"/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Some restrictions</a:t>
                      </a:r>
                      <a:r>
                        <a:rPr lang="en-US" altLang="ko-KR" sz="1400" baseline="0" dirty="0" smtClean="0"/>
                        <a:t> in R2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Need memory</a:t>
                      </a:r>
                    </a:p>
                    <a:p>
                      <a:pPr algn="l" latinLnBrk="1"/>
                      <a:r>
                        <a:rPr lang="en-US" altLang="ko-KR" sz="1400" dirty="0" smtClean="0"/>
                        <a:t>Complicated decoding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237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for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In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Partial </a:t>
            </a:r>
            <a:r>
              <a:rPr lang="en-US" altLang="ko-KR" sz="1800" dirty="0"/>
              <a:t>BW </a:t>
            </a:r>
            <a:r>
              <a:rPr lang="en-US" altLang="ko-KR" sz="1800" dirty="0" smtClean="0"/>
              <a:t>Info field </a:t>
            </a:r>
            <a:r>
              <a:rPr lang="en-US" altLang="ko-KR" sz="1800" dirty="0"/>
              <a:t>of </a:t>
            </a:r>
            <a:r>
              <a:rPr lang="en-US" altLang="ko-KR" sz="1800" dirty="0" smtClean="0"/>
              <a:t>NDPA, 11be shall be able to request feedback of the channel corresponding </a:t>
            </a:r>
            <a:r>
              <a:rPr lang="en-US" altLang="ko-KR" sz="1800" dirty="0"/>
              <a:t>to </a:t>
            </a:r>
            <a:r>
              <a:rPr lang="en-US" altLang="ko-KR" sz="1800" dirty="0" smtClean="0"/>
              <a:t>each RU/MRU larger than or equal to 242 RU defined in the </a:t>
            </a:r>
            <a:r>
              <a:rPr lang="en-US" altLang="ko-KR" sz="1800" dirty="0" err="1" smtClean="0"/>
              <a:t>TGbe</a:t>
            </a:r>
            <a:r>
              <a:rPr lang="en-US" altLang="ko-KR" sz="1800" dirty="0" smtClean="0"/>
              <a:t> spec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14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</a:t>
            </a:r>
            <a:r>
              <a:rPr lang="en-US" altLang="ko-KR" dirty="0" smtClean="0"/>
              <a:t>1a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for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In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Partial </a:t>
            </a:r>
            <a:r>
              <a:rPr lang="en-US" altLang="ko-KR" sz="1800" dirty="0"/>
              <a:t>BW </a:t>
            </a:r>
            <a:r>
              <a:rPr lang="en-US" altLang="ko-KR" sz="1800" dirty="0" smtClean="0"/>
              <a:t>Info field </a:t>
            </a:r>
            <a:r>
              <a:rPr lang="en-US" altLang="ko-KR" sz="1800" dirty="0"/>
              <a:t>of </a:t>
            </a:r>
            <a:r>
              <a:rPr lang="en-US" altLang="ko-KR" sz="1800" dirty="0" smtClean="0"/>
              <a:t>NDPA, 11be shall be able to request feedback of the channel corresponding </a:t>
            </a:r>
            <a:r>
              <a:rPr lang="en-US" altLang="ko-KR" sz="1800" dirty="0"/>
              <a:t>to </a:t>
            </a:r>
            <a:r>
              <a:rPr lang="en-US" altLang="ko-KR" sz="1800" dirty="0" smtClean="0"/>
              <a:t>each RU/MRU larger than or equal to 242 RU defined in the </a:t>
            </a:r>
            <a:r>
              <a:rPr lang="en-US" altLang="ko-KR" sz="1800" dirty="0" err="1" smtClean="0"/>
              <a:t>TGbe</a:t>
            </a:r>
            <a:r>
              <a:rPr lang="en-US" altLang="ko-KR" sz="1800" dirty="0" smtClean="0"/>
              <a:t> </a:t>
            </a:r>
            <a:r>
              <a:rPr lang="en-US" altLang="ko-KR" sz="1800" dirty="0" smtClean="0"/>
              <a:t>spec</a:t>
            </a:r>
          </a:p>
          <a:p>
            <a:pPr lvl="2"/>
            <a:r>
              <a:rPr lang="en-US" altLang="ko-KR" sz="1600" dirty="0" smtClean="0"/>
              <a:t>20MHz resolution based feedback for 320MHz operating STA is TBD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06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for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RU allocation table in the trigger frame </a:t>
            </a:r>
            <a:r>
              <a:rPr lang="en-US" altLang="ko-KR" sz="1800" dirty="0" smtClean="0"/>
              <a:t>is used </a:t>
            </a:r>
            <a:r>
              <a:rPr lang="en-US" altLang="ko-KR" sz="1800" dirty="0"/>
              <a:t>for </a:t>
            </a:r>
            <a:r>
              <a:rPr lang="en-US" altLang="ko-KR" sz="1800" dirty="0" smtClean="0"/>
              <a:t>the </a:t>
            </a:r>
            <a:r>
              <a:rPr lang="en-US" altLang="ko-KR" sz="1800" dirty="0" smtClean="0"/>
              <a:t>partial BW info field in NDPA</a:t>
            </a:r>
          </a:p>
          <a:p>
            <a:pPr lvl="2"/>
            <a:r>
              <a:rPr lang="en-US" altLang="ko-KR" sz="1600" dirty="0" smtClean="0"/>
              <a:t>Entries </a:t>
            </a:r>
            <a:r>
              <a:rPr lang="en-US" altLang="ko-KR" sz="1600" dirty="0"/>
              <a:t>for RUs/MRUs &lt; 242 </a:t>
            </a:r>
            <a:r>
              <a:rPr lang="en-US" altLang="ko-KR" sz="1600" dirty="0" smtClean="0"/>
              <a:t>are </a:t>
            </a:r>
            <a:r>
              <a:rPr lang="en-US" altLang="ko-KR" sz="1600" dirty="0"/>
              <a:t>reserved</a:t>
            </a:r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3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ko-KR" dirty="0" smtClean="0"/>
              <a:t>[1] </a:t>
            </a:r>
            <a:r>
              <a:rPr lang="en-US" altLang="ko-KR" dirty="0"/>
              <a:t>802-11-20/1436r6 </a:t>
            </a:r>
            <a:r>
              <a:rPr lang="en-GB" altLang="en-US" dirty="0"/>
              <a:t>NDPA and MIMO Control Field Design for EHT</a:t>
            </a:r>
          </a:p>
          <a:p>
            <a:pPr marL="0" indent="0">
              <a:buNone/>
            </a:pPr>
            <a:r>
              <a:rPr lang="en-US" altLang="ko-KR" dirty="0" smtClean="0"/>
              <a:t>[2] 802-11-20/1161r1 </a:t>
            </a:r>
            <a:r>
              <a:rPr lang="en-GB" altLang="en-US" dirty="0"/>
              <a:t>EHT Punctured NDP and Partial BW Feedback </a:t>
            </a:r>
            <a:r>
              <a:rPr lang="en-GB" altLang="en-US" dirty="0" smtClean="0"/>
              <a:t>Tones</a:t>
            </a:r>
          </a:p>
          <a:p>
            <a:pPr marL="0" indent="0">
              <a:buNone/>
            </a:pPr>
            <a:r>
              <a:rPr lang="en-GB" altLang="ko-KR" dirty="0" smtClean="0"/>
              <a:t>[3]</a:t>
            </a:r>
            <a:r>
              <a:rPr lang="en-US" altLang="ko-KR" dirty="0"/>
              <a:t> </a:t>
            </a:r>
            <a:r>
              <a:rPr lang="en-US" altLang="ko-KR" dirty="0" smtClean="0"/>
              <a:t>802-11-20/1747r0 </a:t>
            </a:r>
            <a:r>
              <a:rPr lang="en-US" altLang="ko-KR" dirty="0"/>
              <a:t>EHT NDPA Partial BW Info </a:t>
            </a:r>
            <a:r>
              <a:rPr lang="en-US" altLang="ko-KR" dirty="0" smtClean="0"/>
              <a:t>Design</a:t>
            </a:r>
          </a:p>
          <a:p>
            <a:pPr marL="0" indent="0">
              <a:buNone/>
            </a:pPr>
            <a:r>
              <a:rPr lang="en-US" altLang="ko-KR" dirty="0"/>
              <a:t>[4] </a:t>
            </a:r>
            <a:r>
              <a:rPr lang="en-US" altLang="ko-KR" dirty="0" smtClean="0"/>
              <a:t>802-11-20/828r6 RU </a:t>
            </a:r>
            <a:r>
              <a:rPr lang="en-US" altLang="ko-KR" dirty="0"/>
              <a:t>Allocation Subfield Design for EHT Trigger Frame</a:t>
            </a:r>
            <a:r>
              <a:rPr lang="en-GB" altLang="ko-KR" dirty="0" smtClean="0"/>
              <a:t> </a:t>
            </a:r>
            <a:endParaRPr lang="ko-KR" altLang="en-US" dirty="0"/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10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Following figure shows an example of the agreed STA Info field in NDPA [1]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r>
              <a:rPr lang="en-US" altLang="ko-KR" sz="2000" dirty="0" smtClean="0"/>
              <a:t>242 RU and 996 RU based partial BW feedback has been agreed [2]</a:t>
            </a:r>
          </a:p>
          <a:p>
            <a:r>
              <a:rPr lang="en-US" altLang="ko-KR" sz="2000" dirty="0" smtClean="0"/>
              <a:t>In this contribution, we compare several options for Partial BW Info field design</a:t>
            </a:r>
          </a:p>
          <a:p>
            <a:pPr lvl="1"/>
            <a:r>
              <a:rPr lang="en-US" altLang="ko-KR" sz="1800" dirty="0" smtClean="0"/>
              <a:t>Option 1: Bitmap based design [3]</a:t>
            </a:r>
          </a:p>
          <a:p>
            <a:pPr lvl="1"/>
            <a:r>
              <a:rPr lang="en-US" altLang="ko-KR" sz="1800" dirty="0" smtClean="0"/>
              <a:t>Option 2: New bitmap based design</a:t>
            </a:r>
          </a:p>
          <a:p>
            <a:pPr lvl="1"/>
            <a:r>
              <a:rPr lang="en-US" altLang="ko-KR" sz="1800" dirty="0" smtClean="0"/>
              <a:t>Option 3: Table based design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pic>
        <p:nvPicPr>
          <p:cNvPr id="7" name="Picture 7">
            <a:extLst>
              <a:ext uri="{FF2B5EF4-FFF2-40B4-BE49-F238E27FC236}">
                <a16:creationId xmlns:lc="http://schemas.openxmlformats.org/drawingml/2006/lockedCanvas" xmlns:a16="http://schemas.microsoft.com/office/drawing/2014/main" xmlns="" id="{D1DF5261-8E08-4827-9BF9-469F81D7B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007" y="2514600"/>
            <a:ext cx="7709962" cy="1289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32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1 – Bitmap based Design [3]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[3], bitmap based design using 9 bits was proposed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 smtClean="0"/>
              <a:t>B0 indicates bitmap resolution (20/40MHz)</a:t>
            </a:r>
          </a:p>
          <a:p>
            <a:pPr lvl="1"/>
            <a:r>
              <a:rPr lang="en-US" altLang="ko-KR" sz="1800" dirty="0" smtClean="0"/>
              <a:t>B1~B8 indicate feedback request for each 20/40MHz channel</a:t>
            </a:r>
          </a:p>
          <a:p>
            <a:pPr marL="457200" lvl="1" indent="0">
              <a:buNone/>
            </a:pPr>
            <a:r>
              <a:rPr lang="en-US" altLang="ko-KR" sz="1800" dirty="0" smtClean="0">
                <a:sym typeface="Wingdings" panose="05000000000000000000" pitchFamily="2" charset="2"/>
              </a:rPr>
              <a:t> </a:t>
            </a:r>
            <a:r>
              <a:rPr lang="en-US" altLang="ko-KR" sz="1800" dirty="0">
                <a:sym typeface="Wingdings" panose="05000000000000000000" pitchFamily="2" charset="2"/>
              </a:rPr>
              <a:t>It seems simple and </a:t>
            </a:r>
            <a:r>
              <a:rPr lang="en-US" altLang="ko-KR" sz="1800" dirty="0" smtClean="0">
                <a:sym typeface="Wingdings" panose="05000000000000000000" pitchFamily="2" charset="2"/>
              </a:rPr>
              <a:t>intuitive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In 320MHz transmission, the bitmap resolution needs to be set to 40MHz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en-US" altLang="ko-KR" sz="1800" dirty="0" smtClean="0">
                <a:sym typeface="Wingdings" panose="05000000000000000000" pitchFamily="2" charset="2"/>
              </a:rPr>
              <a:t>It may be impossible to request for feedback on the channels corresponding to 242 RU or (484+242) MRU in 320MHz (Use case: 242 RU for 20MHz operating STA, (484+242) MRU for 80MHz operating STA and </a:t>
            </a:r>
            <a:r>
              <a:rPr lang="en-US" altLang="ko-KR" sz="1800" dirty="0">
                <a:sym typeface="Wingdings" panose="05000000000000000000" pitchFamily="2" charset="2"/>
              </a:rPr>
              <a:t>3</a:t>
            </a:r>
            <a:r>
              <a:rPr lang="en-US" altLang="ko-KR" sz="1800" dirty="0" smtClean="0">
                <a:sym typeface="Wingdings" panose="05000000000000000000" pitchFamily="2" charset="2"/>
              </a:rPr>
              <a:t>x996 RU for 320MHz operating STA in 320MHz DL OFDMA)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en-US" altLang="ko-KR" sz="1800" dirty="0" smtClean="0">
                <a:sym typeface="Wingdings" panose="05000000000000000000" pitchFamily="2" charset="2"/>
              </a:rPr>
              <a:t>Also, it may preclude some of the MRU designs, e.g., 3x996+(484+242) or 2x996+(484+242) MRU (one 20MHz hole in 320/240MHz)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5018" y="2547016"/>
            <a:ext cx="3733800" cy="524827"/>
          </a:xfrm>
          <a:prstGeom prst="rect">
            <a:avLst/>
          </a:prstGeom>
        </p:spPr>
      </p:pic>
      <p:sp>
        <p:nvSpPr>
          <p:cNvPr id="8" name="TextBox 11">
            <a:extLst>
              <a:ext uri="{FF2B5EF4-FFF2-40B4-BE49-F238E27FC236}">
                <a16:creationId xmlns:lc="http://schemas.openxmlformats.org/drawingml/2006/lockedCanvas" xmlns:a16="http://schemas.microsoft.com/office/drawing/2014/main" xmlns="" id="{F22EB571-CA5A-44D5-B564-C96D965BAF72}"/>
              </a:ext>
            </a:extLst>
          </p:cNvPr>
          <p:cNvSpPr txBox="1"/>
          <p:nvPr/>
        </p:nvSpPr>
        <p:spPr>
          <a:xfrm>
            <a:off x="2362200" y="2209800"/>
            <a:ext cx="3452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600" dirty="0">
                <a:solidFill>
                  <a:schemeClr val="tx1"/>
                </a:solidFill>
              </a:rPr>
              <a:t>B0              B1                                 B8</a:t>
            </a:r>
          </a:p>
        </p:txBody>
      </p:sp>
    </p:spTree>
    <p:extLst>
      <p:ext uri="{BB962C8B-B14F-4D97-AF65-F5344CB8AC3E}">
        <p14:creationId xmlns:p14="http://schemas.microsoft.com/office/powerpoint/2010/main" val="220480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 – New Bitmap based Design (1/7)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New bitmap based design using 9 bits is proposed here</a:t>
            </a:r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B0: Select one 80MHz channel</a:t>
            </a:r>
          </a:p>
          <a:p>
            <a:pPr lvl="2"/>
            <a:r>
              <a:rPr lang="en-US" altLang="ko-KR" sz="1600" dirty="0" smtClean="0"/>
              <a:t>Different channel is selected according to the number of “0s” in B1 ~ B4</a:t>
            </a:r>
          </a:p>
          <a:p>
            <a:pPr lvl="1"/>
            <a:r>
              <a:rPr lang="en-US" altLang="ko-KR" sz="1800" dirty="0" smtClean="0"/>
              <a:t>B1~B4: Feedback request for each 80MHz</a:t>
            </a:r>
          </a:p>
          <a:p>
            <a:pPr lvl="2"/>
            <a:r>
              <a:rPr lang="en-US" altLang="ko-KR" sz="1600" dirty="0" smtClean="0"/>
              <a:t>Basically, “1”  and “0” mean whole feedback and no feedback request in each 80MHz, respectively</a:t>
            </a:r>
          </a:p>
          <a:p>
            <a:pPr lvl="2"/>
            <a:r>
              <a:rPr lang="en-US" altLang="ko-KR" sz="1600" dirty="0" smtClean="0"/>
              <a:t>Feedback type for 80MHz selected by B0 is determined by B5~B8</a:t>
            </a:r>
          </a:p>
          <a:p>
            <a:pPr lvl="1"/>
            <a:r>
              <a:rPr lang="en-US" altLang="ko-KR" sz="1800" dirty="0" smtClean="0"/>
              <a:t>B5~B8: Feedback request for each 20MHz in a certain 80MHz selected by B0</a:t>
            </a:r>
          </a:p>
          <a:p>
            <a:pPr lvl="2"/>
            <a:r>
              <a:rPr lang="en-US" altLang="ko-KR" sz="1600" dirty="0" smtClean="0"/>
              <a:t>1: feedback request</a:t>
            </a:r>
          </a:p>
          <a:p>
            <a:pPr lvl="2"/>
            <a:r>
              <a:rPr lang="en-US" altLang="ko-KR" sz="1600" dirty="0" smtClean="0"/>
              <a:t>0: no feedback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2133600"/>
            <a:ext cx="4859312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55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 – New Bitmap based Design (2/7)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If the number of “0s” in B1~B4 = 0, i.e., </a:t>
            </a:r>
            <a:r>
              <a:rPr lang="en-US" altLang="ko-KR" sz="2000" dirty="0"/>
              <a:t>[B1 B2 B3 B4]</a:t>
            </a:r>
            <a:r>
              <a:rPr lang="en-US" altLang="ko-KR" sz="2000" dirty="0" smtClean="0"/>
              <a:t> = [1 1 1 1]</a:t>
            </a:r>
          </a:p>
          <a:p>
            <a:pPr lvl="1"/>
            <a:r>
              <a:rPr lang="en-US" altLang="ko-KR" sz="1800" dirty="0"/>
              <a:t>B0, </a:t>
            </a:r>
            <a:r>
              <a:rPr lang="en-US" altLang="ko-KR" sz="1800" dirty="0" smtClean="0"/>
              <a:t>B5~B8: reserved</a:t>
            </a:r>
          </a:p>
          <a:p>
            <a:pPr lvl="1"/>
            <a:r>
              <a:rPr lang="en-US" altLang="ko-KR" sz="1800" dirty="0" smtClean="0"/>
              <a:t>B1~B4: [1 1 1 1]</a:t>
            </a:r>
          </a:p>
          <a:p>
            <a:pPr lvl="2"/>
            <a:r>
              <a:rPr lang="en-US" altLang="ko-KR" sz="1600" dirty="0" smtClean="0"/>
              <a:t>1: whole 80MHz feedback request, i.e., feedback request for whole 320MHz bandwidth</a:t>
            </a:r>
            <a:endParaRPr lang="en-US" altLang="ko-KR" sz="1800" dirty="0" smtClean="0"/>
          </a:p>
          <a:p>
            <a:r>
              <a:rPr lang="en-US" altLang="ko-KR" sz="2000" dirty="0" smtClean="0"/>
              <a:t>If the number of “0s” in B1~B4 = 1, e.g., [B1 B2 B3 B4] = [1 1 0 1]</a:t>
            </a:r>
          </a:p>
          <a:p>
            <a:pPr lvl="1"/>
            <a:r>
              <a:rPr lang="en-US" altLang="ko-KR" sz="1800" dirty="0" smtClean="0"/>
              <a:t>B0</a:t>
            </a:r>
            <a:r>
              <a:rPr lang="en-US" altLang="ko-KR" sz="1800" dirty="0"/>
              <a:t>: reserved</a:t>
            </a:r>
          </a:p>
          <a:p>
            <a:pPr lvl="1"/>
            <a:r>
              <a:rPr lang="en-US" altLang="ko-KR" sz="1800" dirty="0" smtClean="0"/>
              <a:t>B1~B4</a:t>
            </a:r>
          </a:p>
          <a:p>
            <a:pPr lvl="2"/>
            <a:r>
              <a:rPr lang="en-US" altLang="ko-KR" sz="1600" dirty="0" smtClean="0"/>
              <a:t>1: whole 80MHz feedback request</a:t>
            </a:r>
          </a:p>
          <a:p>
            <a:pPr lvl="2"/>
            <a:r>
              <a:rPr lang="en-US" altLang="ko-KR" sz="1600" dirty="0" smtClean="0"/>
              <a:t>0: partial 80MHz feedback request determined by B5~B8</a:t>
            </a:r>
          </a:p>
          <a:p>
            <a:pPr lvl="1"/>
            <a:r>
              <a:rPr lang="en-US" altLang="ko-KR" sz="1800" dirty="0" smtClean="0"/>
              <a:t>B5~B8: </a:t>
            </a:r>
            <a:r>
              <a:rPr lang="en-US" altLang="ko-KR" sz="1800" dirty="0"/>
              <a:t>Feedback request for each </a:t>
            </a:r>
            <a:r>
              <a:rPr lang="en-US" altLang="ko-KR" sz="1800" dirty="0" smtClean="0"/>
              <a:t>20MHz in 80MHz with “0”</a:t>
            </a:r>
          </a:p>
          <a:p>
            <a:pPr lvl="1"/>
            <a:r>
              <a:rPr lang="en-US" altLang="ko-KR" sz="1800" dirty="0" smtClean="0"/>
              <a:t>E.g., 0 1101 1100</a:t>
            </a:r>
          </a:p>
          <a:p>
            <a:pPr lvl="1"/>
            <a:r>
              <a:rPr lang="en-US" altLang="ko-KR" sz="1800" dirty="0" smtClean="0"/>
              <a:t>Cover 4x996, 3x996+484, 3x996 MRUs and 3x996+(484+242), 3x996+242 MRUs as well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5308362"/>
            <a:ext cx="3726733" cy="304800"/>
          </a:xfrm>
          <a:prstGeom prst="rect">
            <a:avLst/>
          </a:prstGeom>
        </p:spPr>
      </p:pic>
      <p:grpSp>
        <p:nvGrpSpPr>
          <p:cNvPr id="10" name="그룹 9"/>
          <p:cNvGrpSpPr/>
          <p:nvPr/>
        </p:nvGrpSpPr>
        <p:grpSpPr>
          <a:xfrm>
            <a:off x="2396384" y="5336849"/>
            <a:ext cx="736361" cy="175189"/>
            <a:chOff x="2396384" y="5336849"/>
            <a:chExt cx="736361" cy="175189"/>
          </a:xfrm>
        </p:grpSpPr>
        <p:sp>
          <p:nvSpPr>
            <p:cNvPr id="8" name="직사각형 7"/>
            <p:cNvSpPr/>
            <p:nvPr/>
          </p:nvSpPr>
          <p:spPr bwMode="auto">
            <a:xfrm>
              <a:off x="2396384" y="5336849"/>
              <a:ext cx="126762" cy="175189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직사각형 8"/>
            <p:cNvSpPr/>
            <p:nvPr/>
          </p:nvSpPr>
          <p:spPr bwMode="auto">
            <a:xfrm>
              <a:off x="2720412" y="5338983"/>
              <a:ext cx="412333" cy="173055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3901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 – New Bitmap based Design (3/7)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If </a:t>
            </a:r>
            <a:r>
              <a:rPr lang="en-US" altLang="ko-KR" sz="2000" dirty="0"/>
              <a:t>the number of </a:t>
            </a:r>
            <a:r>
              <a:rPr lang="en-US" altLang="ko-KR" sz="2000" dirty="0" smtClean="0"/>
              <a:t>“0s” </a:t>
            </a:r>
            <a:r>
              <a:rPr lang="en-US" altLang="ko-KR" sz="2000" dirty="0"/>
              <a:t>in B1~B4 = </a:t>
            </a:r>
            <a:r>
              <a:rPr lang="en-US" altLang="ko-KR" sz="2000" dirty="0" smtClean="0"/>
              <a:t>2, e.g., [B1 B2 B3 B4] = [1 0 0 1]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B0</a:t>
            </a:r>
          </a:p>
          <a:p>
            <a:pPr lvl="2"/>
            <a:r>
              <a:rPr lang="en-US" altLang="ko-KR" sz="1600" dirty="0"/>
              <a:t>1: </a:t>
            </a:r>
            <a:r>
              <a:rPr lang="en-US" altLang="ko-KR" sz="1600" dirty="0" smtClean="0"/>
              <a:t>select higher 80MHz </a:t>
            </a:r>
            <a:r>
              <a:rPr lang="en-US" altLang="ko-KR" sz="1600" dirty="0"/>
              <a:t>between </a:t>
            </a:r>
            <a:r>
              <a:rPr lang="en-US" altLang="ko-KR" sz="1600" dirty="0" smtClean="0"/>
              <a:t>two 80MHz channels </a:t>
            </a:r>
            <a:r>
              <a:rPr lang="en-US" altLang="ko-KR" sz="1600" dirty="0"/>
              <a:t>with “0</a:t>
            </a:r>
            <a:r>
              <a:rPr lang="en-US" altLang="ko-KR" sz="1600" dirty="0" smtClean="0"/>
              <a:t>”</a:t>
            </a:r>
            <a:endParaRPr lang="en-US" altLang="ko-KR" sz="1600" dirty="0"/>
          </a:p>
          <a:p>
            <a:pPr lvl="2"/>
            <a:r>
              <a:rPr lang="en-US" altLang="ko-KR" sz="1600" dirty="0" smtClean="0"/>
              <a:t>0: select lower 80MHz between two 80MHz channels </a:t>
            </a:r>
            <a:r>
              <a:rPr lang="en-US" altLang="ko-KR" sz="1600" dirty="0"/>
              <a:t>with “0</a:t>
            </a:r>
            <a:r>
              <a:rPr lang="en-US" altLang="ko-KR" sz="1600" dirty="0" smtClean="0"/>
              <a:t>”</a:t>
            </a:r>
          </a:p>
          <a:p>
            <a:pPr lvl="1"/>
            <a:r>
              <a:rPr lang="en-US" altLang="ko-KR" sz="1800" dirty="0" smtClean="0"/>
              <a:t>B1~B4</a:t>
            </a:r>
          </a:p>
          <a:p>
            <a:pPr lvl="2"/>
            <a:r>
              <a:rPr lang="en-US" altLang="ko-KR" sz="1600" dirty="0" smtClean="0"/>
              <a:t>1: whole 80MHz feedback request</a:t>
            </a:r>
          </a:p>
          <a:p>
            <a:pPr lvl="2"/>
            <a:r>
              <a:rPr lang="en-US" altLang="ko-KR" sz="1600" dirty="0"/>
              <a:t>0: no 80MHz feedback request for 80MHz not selected by B0</a:t>
            </a:r>
          </a:p>
          <a:p>
            <a:pPr lvl="2"/>
            <a:r>
              <a:rPr lang="en-US" altLang="ko-KR" sz="1600" dirty="0" smtClean="0"/>
              <a:t>0: partial 80MHz feedback request determined by B5~B8 for 80MHz selected by B0</a:t>
            </a:r>
          </a:p>
          <a:p>
            <a:pPr lvl="1"/>
            <a:r>
              <a:rPr lang="en-US" altLang="ko-KR" sz="1800" dirty="0" smtClean="0"/>
              <a:t>B5~B8: </a:t>
            </a:r>
            <a:r>
              <a:rPr lang="en-US" altLang="ko-KR" sz="1800" dirty="0"/>
              <a:t>Feedback request for each 20MHz channel </a:t>
            </a:r>
            <a:r>
              <a:rPr lang="en-US" altLang="ko-KR" sz="1800" dirty="0" smtClean="0"/>
              <a:t>for 80MHz selected by B0</a:t>
            </a:r>
          </a:p>
          <a:p>
            <a:pPr lvl="1"/>
            <a:r>
              <a:rPr lang="en-US" altLang="ko-KR" sz="1800" dirty="0" smtClean="0"/>
              <a:t>E.g., 1 1001 0011</a:t>
            </a:r>
          </a:p>
          <a:p>
            <a:pPr lvl="1"/>
            <a:r>
              <a:rPr lang="en-US" altLang="ko-KR" sz="1800" dirty="0" smtClean="0"/>
              <a:t>Cover 3x996, 2x996+484, 2x996 MRUs and 2x996+(484+242), 2x996+242 MRUs as well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5105400"/>
            <a:ext cx="3681494" cy="301100"/>
          </a:xfrm>
          <a:prstGeom prst="rect">
            <a:avLst/>
          </a:prstGeom>
        </p:spPr>
      </p:pic>
      <p:grpSp>
        <p:nvGrpSpPr>
          <p:cNvPr id="11" name="그룹 10"/>
          <p:cNvGrpSpPr/>
          <p:nvPr/>
        </p:nvGrpSpPr>
        <p:grpSpPr>
          <a:xfrm>
            <a:off x="2057400" y="5063384"/>
            <a:ext cx="1049707" cy="279162"/>
            <a:chOff x="2057400" y="4826238"/>
            <a:chExt cx="1049707" cy="279162"/>
          </a:xfrm>
        </p:grpSpPr>
        <p:sp>
          <p:nvSpPr>
            <p:cNvPr id="8" name="아래로 구부러진 화살표 7"/>
            <p:cNvSpPr/>
            <p:nvPr/>
          </p:nvSpPr>
          <p:spPr bwMode="auto">
            <a:xfrm>
              <a:off x="2057400" y="4826238"/>
              <a:ext cx="381000" cy="76200"/>
            </a:xfrm>
            <a:prstGeom prst="curvedDownArrow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직사각형 8"/>
            <p:cNvSpPr/>
            <p:nvPr/>
          </p:nvSpPr>
          <p:spPr bwMode="auto">
            <a:xfrm>
              <a:off x="2396384" y="4930211"/>
              <a:ext cx="126762" cy="175189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직사각형 9"/>
            <p:cNvSpPr/>
            <p:nvPr/>
          </p:nvSpPr>
          <p:spPr bwMode="auto">
            <a:xfrm>
              <a:off x="2694774" y="4932345"/>
              <a:ext cx="412333" cy="173055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8050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 – New Bitmap based Design (4/7)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If </a:t>
            </a:r>
            <a:r>
              <a:rPr lang="en-US" altLang="ko-KR" sz="1800" dirty="0"/>
              <a:t>the number of </a:t>
            </a:r>
            <a:r>
              <a:rPr lang="en-US" altLang="ko-KR" sz="1800" dirty="0" smtClean="0"/>
              <a:t>“0s” </a:t>
            </a:r>
            <a:r>
              <a:rPr lang="en-US" altLang="ko-KR" sz="1800" dirty="0"/>
              <a:t>in B1~B4 = </a:t>
            </a:r>
            <a:r>
              <a:rPr lang="en-US" altLang="ko-KR" sz="1800" dirty="0" smtClean="0"/>
              <a:t>3, e.g., [B1 B2 B3 B4] = [0 0 0 1]</a:t>
            </a:r>
            <a:endParaRPr lang="en-US" altLang="ko-KR" sz="1800" dirty="0"/>
          </a:p>
          <a:p>
            <a:pPr lvl="1"/>
            <a:r>
              <a:rPr lang="en-US" altLang="ko-KR" sz="1600" dirty="0" smtClean="0"/>
              <a:t>B0</a:t>
            </a:r>
          </a:p>
          <a:p>
            <a:pPr lvl="2"/>
            <a:r>
              <a:rPr lang="en-US" altLang="ko-KR" sz="1400" dirty="0"/>
              <a:t>1: </a:t>
            </a:r>
            <a:r>
              <a:rPr lang="en-US" altLang="ko-KR" sz="1400" dirty="0" smtClean="0"/>
              <a:t>select 80MHz with “1”</a:t>
            </a:r>
            <a:endParaRPr lang="en-US" altLang="ko-KR" sz="1400" dirty="0"/>
          </a:p>
          <a:p>
            <a:pPr lvl="2"/>
            <a:r>
              <a:rPr lang="en-US" altLang="ko-KR" sz="1400" dirty="0" smtClean="0"/>
              <a:t>0: select the other 80MHz in 160MHz which includes 80MHz with “1”</a:t>
            </a:r>
          </a:p>
          <a:p>
            <a:pPr lvl="1"/>
            <a:r>
              <a:rPr lang="en-US" altLang="ko-KR" sz="1600" dirty="0" smtClean="0"/>
              <a:t>B1~B4</a:t>
            </a:r>
          </a:p>
          <a:p>
            <a:pPr lvl="2"/>
            <a:r>
              <a:rPr lang="en-US" altLang="ko-KR" sz="1400" dirty="0"/>
              <a:t>I</a:t>
            </a:r>
            <a:r>
              <a:rPr lang="en-US" altLang="ko-KR" sz="1400" dirty="0" smtClean="0"/>
              <a:t>f B0 = 1</a:t>
            </a:r>
          </a:p>
          <a:p>
            <a:pPr lvl="3"/>
            <a:r>
              <a:rPr lang="en-US" altLang="ko-KR" sz="1200" dirty="0"/>
              <a:t>1: partial </a:t>
            </a:r>
            <a:r>
              <a:rPr lang="en-US" altLang="ko-KR" sz="1200" dirty="0" smtClean="0"/>
              <a:t>80MHz feedback </a:t>
            </a:r>
            <a:r>
              <a:rPr lang="en-US" altLang="ko-KR" sz="1200" dirty="0"/>
              <a:t>request determined by </a:t>
            </a:r>
            <a:r>
              <a:rPr lang="en-US" altLang="ko-KR" sz="1200" dirty="0" smtClean="0"/>
              <a:t>B5~B8</a:t>
            </a:r>
            <a:endParaRPr lang="en-US" altLang="ko-KR" sz="1200" dirty="0"/>
          </a:p>
          <a:p>
            <a:pPr lvl="3"/>
            <a:r>
              <a:rPr lang="en-US" altLang="ko-KR" sz="1200" dirty="0"/>
              <a:t>0: no </a:t>
            </a:r>
            <a:r>
              <a:rPr lang="en-US" altLang="ko-KR" sz="1200" dirty="0" smtClean="0"/>
              <a:t>80MHz feedback request</a:t>
            </a:r>
          </a:p>
          <a:p>
            <a:pPr lvl="3"/>
            <a:r>
              <a:rPr lang="en-US" altLang="ko-KR" sz="1200" dirty="0" smtClean="0"/>
              <a:t>Cover 996, (484+242), 484, 242 RUs/MRUs</a:t>
            </a:r>
            <a:endParaRPr lang="en-US" altLang="ko-KR" sz="1200" dirty="0"/>
          </a:p>
          <a:p>
            <a:pPr lvl="2"/>
            <a:r>
              <a:rPr lang="en-US" altLang="ko-KR" sz="1400" dirty="0" smtClean="0"/>
              <a:t>If B0 = 0</a:t>
            </a:r>
          </a:p>
          <a:p>
            <a:pPr lvl="3"/>
            <a:r>
              <a:rPr lang="en-US" altLang="ko-KR" sz="1200" dirty="0" smtClean="0"/>
              <a:t>1: whole 80MHz feedback request</a:t>
            </a:r>
          </a:p>
          <a:p>
            <a:pPr lvl="3"/>
            <a:r>
              <a:rPr lang="en-US" altLang="ko-KR" sz="1200" dirty="0"/>
              <a:t>0: no 80MHz feedback request for 80MHz not selected by B0</a:t>
            </a:r>
          </a:p>
          <a:p>
            <a:pPr lvl="3"/>
            <a:r>
              <a:rPr lang="en-US" altLang="ko-KR" sz="1200" dirty="0" smtClean="0"/>
              <a:t>0: partial 80MHz </a:t>
            </a:r>
            <a:r>
              <a:rPr lang="en-US" altLang="ko-KR" sz="1200" dirty="0"/>
              <a:t>feedback request determined by B5~B8 for 80MHz </a:t>
            </a:r>
            <a:r>
              <a:rPr lang="en-US" altLang="ko-KR" sz="1200" dirty="0" smtClean="0"/>
              <a:t>selected </a:t>
            </a:r>
            <a:r>
              <a:rPr lang="en-US" altLang="ko-KR" sz="1200" dirty="0"/>
              <a:t>by </a:t>
            </a:r>
            <a:r>
              <a:rPr lang="en-US" altLang="ko-KR" sz="1200" dirty="0" smtClean="0"/>
              <a:t>B0</a:t>
            </a:r>
          </a:p>
          <a:p>
            <a:pPr lvl="3"/>
            <a:r>
              <a:rPr lang="en-US" altLang="ko-KR" sz="1200" dirty="0" smtClean="0"/>
              <a:t>Cover 2x996, 996+(484+242), 996+484, 996 RUs/MRUs and 996+242 MRU as well</a:t>
            </a:r>
          </a:p>
          <a:p>
            <a:pPr lvl="1"/>
            <a:r>
              <a:rPr lang="en-US" altLang="ko-KR" sz="1600" dirty="0"/>
              <a:t>B5~B8: Feedback request for each 20MHz channel for 80MHz selected by B0</a:t>
            </a:r>
          </a:p>
          <a:p>
            <a:pPr lvl="1"/>
            <a:r>
              <a:rPr lang="en-US" altLang="ko-KR" sz="1600" dirty="0" smtClean="0"/>
              <a:t>E.g., 1 0001 0111</a:t>
            </a:r>
          </a:p>
          <a:p>
            <a:pPr lvl="1"/>
            <a:r>
              <a:rPr lang="en-US" altLang="ko-KR" sz="1600" dirty="0" smtClean="0"/>
              <a:t>E.g., 0 0001 0111</a:t>
            </a:r>
          </a:p>
          <a:p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5561886"/>
            <a:ext cx="3681494" cy="3011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0" y="5889336"/>
            <a:ext cx="3681494" cy="301100"/>
          </a:xfrm>
          <a:prstGeom prst="rect">
            <a:avLst/>
          </a:prstGeom>
        </p:spPr>
      </p:pic>
      <p:grpSp>
        <p:nvGrpSpPr>
          <p:cNvPr id="9" name="그룹 8"/>
          <p:cNvGrpSpPr/>
          <p:nvPr/>
        </p:nvGrpSpPr>
        <p:grpSpPr>
          <a:xfrm>
            <a:off x="1981200" y="5528416"/>
            <a:ext cx="981339" cy="244978"/>
            <a:chOff x="2057400" y="4843330"/>
            <a:chExt cx="981339" cy="244978"/>
          </a:xfrm>
        </p:grpSpPr>
        <p:sp>
          <p:nvSpPr>
            <p:cNvPr id="10" name="아래로 구부러진 화살표 9"/>
            <p:cNvSpPr/>
            <p:nvPr/>
          </p:nvSpPr>
          <p:spPr bwMode="auto">
            <a:xfrm>
              <a:off x="2057400" y="4843330"/>
              <a:ext cx="457200" cy="50562"/>
            </a:xfrm>
            <a:prstGeom prst="curvedDownArrow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직사각형 10"/>
            <p:cNvSpPr/>
            <p:nvPr/>
          </p:nvSpPr>
          <p:spPr bwMode="auto">
            <a:xfrm>
              <a:off x="2473298" y="4913119"/>
              <a:ext cx="126762" cy="175189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직사각형 11"/>
            <p:cNvSpPr/>
            <p:nvPr/>
          </p:nvSpPr>
          <p:spPr bwMode="auto">
            <a:xfrm>
              <a:off x="2626406" y="4915253"/>
              <a:ext cx="412333" cy="173055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1981200" y="5824670"/>
            <a:ext cx="981339" cy="244978"/>
            <a:chOff x="2057400" y="4843330"/>
            <a:chExt cx="981339" cy="244978"/>
          </a:xfrm>
        </p:grpSpPr>
        <p:sp>
          <p:nvSpPr>
            <p:cNvPr id="14" name="아래로 구부러진 화살표 13"/>
            <p:cNvSpPr/>
            <p:nvPr/>
          </p:nvSpPr>
          <p:spPr bwMode="auto">
            <a:xfrm>
              <a:off x="2057400" y="4843330"/>
              <a:ext cx="381000" cy="64666"/>
            </a:xfrm>
            <a:prstGeom prst="curvedDownArrow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직사각형 14"/>
            <p:cNvSpPr/>
            <p:nvPr/>
          </p:nvSpPr>
          <p:spPr bwMode="auto">
            <a:xfrm>
              <a:off x="2370746" y="4913119"/>
              <a:ext cx="126762" cy="175189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직사각형 15"/>
            <p:cNvSpPr/>
            <p:nvPr/>
          </p:nvSpPr>
          <p:spPr bwMode="auto">
            <a:xfrm>
              <a:off x="2626406" y="4915253"/>
              <a:ext cx="412333" cy="173055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5935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 – New Bitmap based Design (5/7)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It is possible to request feedback for all kinds of partial channels corresponding to RUs/MRUs (≥ 242 RU) defined in 11be</a:t>
            </a:r>
          </a:p>
          <a:p>
            <a:r>
              <a:rPr lang="en-US" altLang="ko-KR" sz="2000" dirty="0" smtClean="0"/>
              <a:t>It may be helpful if we further consider MRUs such as 3x996+(484+242) / 2x996+(484+242) in</a:t>
            </a:r>
            <a:r>
              <a:rPr lang="ko-KR" altLang="en-US" sz="2000"/>
              <a:t> </a:t>
            </a:r>
            <a:r>
              <a:rPr lang="en-US" altLang="ko-KR" sz="2000" dirty="0" smtClean="0"/>
              <a:t>R2</a:t>
            </a:r>
          </a:p>
          <a:p>
            <a:pPr lvl="1"/>
            <a:r>
              <a:rPr lang="en-US" altLang="ko-KR" sz="1800" dirty="0" smtClean="0"/>
              <a:t>Use case 1: 242 RU for 20MHz operating STA and 3x996+(484+242) for 320MHz operating STA in 320MHz DL OFDMA</a:t>
            </a:r>
          </a:p>
          <a:p>
            <a:pPr lvl="1"/>
            <a:r>
              <a:rPr lang="en-US" altLang="ko-KR" sz="1800" dirty="0"/>
              <a:t>Use case </a:t>
            </a:r>
            <a:r>
              <a:rPr lang="en-US" altLang="ko-KR" sz="1800" dirty="0" smtClean="0"/>
              <a:t>2: </a:t>
            </a:r>
            <a:r>
              <a:rPr lang="en-US" altLang="ko-KR" sz="1800" dirty="0"/>
              <a:t>242 RU for 20MHz operating </a:t>
            </a:r>
            <a:r>
              <a:rPr lang="en-US" altLang="ko-KR" sz="1800" dirty="0" smtClean="0"/>
              <a:t>STA, 996RU for 80MHz operating STA </a:t>
            </a:r>
            <a:r>
              <a:rPr lang="en-US" altLang="ko-KR" sz="1800" dirty="0"/>
              <a:t>and </a:t>
            </a:r>
            <a:r>
              <a:rPr lang="en-US" altLang="ko-KR" sz="1800" dirty="0" smtClean="0"/>
              <a:t>2x996+(484+242) </a:t>
            </a:r>
            <a:r>
              <a:rPr lang="en-US" altLang="ko-KR" sz="1800" dirty="0"/>
              <a:t>for 320MHz operating STA in 320MHz DL OFDMA</a:t>
            </a:r>
          </a:p>
          <a:p>
            <a:r>
              <a:rPr lang="en-US" altLang="ko-KR" sz="2000" dirty="0" smtClean="0"/>
              <a:t>However, it may be impossible to request feedback which consists of multiple 242 RU holes across 80MHz channels, e.g., 484+484 / (484+242) + (484+242) / 2x996+484+484 </a:t>
            </a:r>
            <a:r>
              <a:rPr lang="en-US" altLang="ko-KR" sz="2000" dirty="0"/>
              <a:t>/ 2x996+(484+242)+(484+242</a:t>
            </a:r>
            <a:r>
              <a:rPr lang="en-US" altLang="ko-KR" sz="2000" dirty="0" smtClean="0"/>
              <a:t>)</a:t>
            </a:r>
          </a:p>
          <a:p>
            <a:pPr lvl="1"/>
            <a:r>
              <a:rPr lang="en-US" altLang="ko-KR" sz="1800" dirty="0" smtClean="0"/>
              <a:t>If we limit the MRU design with 242 RU holes within only one 80MHz channel in R2, option 2 may be worth considering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71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 – New Bitmap based Design (</a:t>
            </a:r>
            <a:r>
              <a:rPr lang="en-US" altLang="ko-KR" dirty="0"/>
              <a:t>6</a:t>
            </a:r>
            <a:r>
              <a:rPr lang="en-US" altLang="ko-KR" dirty="0" smtClean="0"/>
              <a:t>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In order to enable some multiple holes across 80MHz channels, we redefine the case with the </a:t>
            </a:r>
            <a:r>
              <a:rPr lang="en-US" altLang="ko-KR" sz="1800" dirty="0"/>
              <a:t>number of “</a:t>
            </a:r>
            <a:r>
              <a:rPr lang="en-US" altLang="ko-KR" sz="1800" dirty="0" smtClean="0"/>
              <a:t>0s” </a:t>
            </a:r>
            <a:r>
              <a:rPr lang="en-US" altLang="ko-KR" sz="1800" dirty="0"/>
              <a:t>in B1~B4 = </a:t>
            </a:r>
            <a:r>
              <a:rPr lang="en-US" altLang="ko-KR" sz="1800" dirty="0" smtClean="0"/>
              <a:t>2 as follows</a:t>
            </a:r>
          </a:p>
          <a:p>
            <a:pPr lvl="1"/>
            <a:r>
              <a:rPr lang="en-US" altLang="ko-KR" sz="1600" dirty="0"/>
              <a:t>B0</a:t>
            </a:r>
          </a:p>
          <a:p>
            <a:pPr lvl="2"/>
            <a:r>
              <a:rPr lang="en-US" altLang="ko-KR" sz="1400" dirty="0"/>
              <a:t>1: select 80MHz with “1”</a:t>
            </a:r>
          </a:p>
          <a:p>
            <a:pPr lvl="2"/>
            <a:r>
              <a:rPr lang="en-US" altLang="ko-KR" sz="1400" dirty="0"/>
              <a:t>0: select 80MHz with </a:t>
            </a:r>
            <a:r>
              <a:rPr lang="en-US" altLang="ko-KR" sz="1400" dirty="0" smtClean="0"/>
              <a:t>“0”</a:t>
            </a:r>
            <a:endParaRPr lang="en-US" altLang="ko-KR" sz="1400" dirty="0"/>
          </a:p>
          <a:p>
            <a:pPr lvl="1"/>
            <a:r>
              <a:rPr lang="en-US" altLang="ko-KR" sz="1600" dirty="0" smtClean="0"/>
              <a:t>B1~B4</a:t>
            </a:r>
            <a:endParaRPr lang="en-US" altLang="ko-KR" sz="1600" dirty="0"/>
          </a:p>
          <a:p>
            <a:pPr lvl="2"/>
            <a:r>
              <a:rPr lang="en-US" altLang="ko-KR" sz="1400" dirty="0"/>
              <a:t>If B0 = 1</a:t>
            </a:r>
          </a:p>
          <a:p>
            <a:pPr lvl="3"/>
            <a:r>
              <a:rPr lang="en-US" altLang="ko-KR" sz="1200" dirty="0"/>
              <a:t>1: partial 80MHz feedback request determined by B5~B8</a:t>
            </a:r>
          </a:p>
          <a:p>
            <a:pPr lvl="3"/>
            <a:r>
              <a:rPr lang="en-US" altLang="ko-KR" sz="1200" dirty="0"/>
              <a:t>0: no 80MHz feedback request</a:t>
            </a:r>
          </a:p>
          <a:p>
            <a:pPr lvl="3"/>
            <a:r>
              <a:rPr lang="en-US" altLang="ko-KR" sz="1200" dirty="0"/>
              <a:t>Cover </a:t>
            </a:r>
            <a:r>
              <a:rPr lang="en-US" altLang="ko-KR" sz="1200" dirty="0" smtClean="0"/>
              <a:t>2x996, 996+484, 996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484 </a:t>
            </a:r>
            <a:r>
              <a:rPr lang="en-US" altLang="ko-KR" sz="1200" dirty="0"/>
              <a:t>RUs/MRUs </a:t>
            </a:r>
            <a:r>
              <a:rPr lang="en-US" altLang="ko-KR" sz="1200" dirty="0" smtClean="0"/>
              <a:t>and 484+484 MRU as well</a:t>
            </a:r>
            <a:endParaRPr lang="en-US" altLang="ko-KR" sz="1200" dirty="0"/>
          </a:p>
          <a:p>
            <a:pPr lvl="2"/>
            <a:r>
              <a:rPr lang="en-US" altLang="ko-KR" sz="1400" dirty="0"/>
              <a:t>If B0 = 0</a:t>
            </a:r>
          </a:p>
          <a:p>
            <a:pPr lvl="3"/>
            <a:r>
              <a:rPr lang="en-US" altLang="ko-KR" sz="1200" dirty="0"/>
              <a:t>1: whole 80MHz feedback request</a:t>
            </a:r>
          </a:p>
          <a:p>
            <a:pPr lvl="3"/>
            <a:r>
              <a:rPr lang="en-US" altLang="ko-KR" sz="1200" dirty="0"/>
              <a:t>0: partial 80MHz feedback request determined by </a:t>
            </a:r>
            <a:r>
              <a:rPr lang="en-US" altLang="ko-KR" sz="1200" dirty="0" smtClean="0"/>
              <a:t>B5~B8</a:t>
            </a:r>
            <a:endParaRPr lang="en-US" altLang="ko-KR" sz="1200" dirty="0"/>
          </a:p>
          <a:p>
            <a:pPr lvl="3"/>
            <a:r>
              <a:rPr lang="en-US" altLang="ko-KR" sz="1200" dirty="0"/>
              <a:t>Cover </a:t>
            </a:r>
            <a:r>
              <a:rPr lang="en-US" altLang="ko-KR" sz="1200" dirty="0" smtClean="0"/>
              <a:t>4x996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3x996+484, 3x996, 2x996+484, 2x996 </a:t>
            </a:r>
            <a:r>
              <a:rPr lang="en-US" altLang="ko-KR" sz="1200" dirty="0"/>
              <a:t>RUs/MRUs </a:t>
            </a:r>
            <a:r>
              <a:rPr lang="en-US" altLang="ko-KR" sz="1200" dirty="0" smtClean="0"/>
              <a:t>and 2x996+484+484 MRU</a:t>
            </a:r>
            <a:endParaRPr lang="en-US" altLang="ko-KR" sz="1200" dirty="0"/>
          </a:p>
          <a:p>
            <a:pPr lvl="1"/>
            <a:r>
              <a:rPr lang="en-US" altLang="ko-KR" sz="1600" dirty="0" smtClean="0"/>
              <a:t>B5~B8</a:t>
            </a:r>
            <a:r>
              <a:rPr lang="en-US" altLang="ko-KR" sz="1600" dirty="0"/>
              <a:t>: Feedback request for each </a:t>
            </a:r>
            <a:r>
              <a:rPr lang="en-US" altLang="ko-KR" sz="1600" dirty="0" smtClean="0"/>
              <a:t>40MHz </a:t>
            </a:r>
            <a:r>
              <a:rPr lang="en-US" altLang="ko-KR" sz="1600" dirty="0"/>
              <a:t>channel for </a:t>
            </a:r>
            <a:r>
              <a:rPr lang="en-US" altLang="ko-KR" sz="1600" dirty="0" smtClean="0"/>
              <a:t>two 80MHz channels </a:t>
            </a:r>
            <a:r>
              <a:rPr lang="en-US" altLang="ko-KR" sz="1600" dirty="0"/>
              <a:t>selected by B0</a:t>
            </a:r>
          </a:p>
          <a:p>
            <a:pPr lvl="1"/>
            <a:r>
              <a:rPr lang="en-US" altLang="ko-KR" sz="1600" dirty="0"/>
              <a:t>E.g., </a:t>
            </a:r>
            <a:r>
              <a:rPr lang="en-US" altLang="ko-KR" sz="1600" dirty="0" smtClean="0"/>
              <a:t>0 1010 1000</a:t>
            </a:r>
          </a:p>
          <a:p>
            <a:pPr lvl="1"/>
            <a:r>
              <a:rPr lang="en-US" altLang="ko-KR" sz="1600" dirty="0" smtClean="0"/>
              <a:t>E.g., 1 1100 1001</a:t>
            </a:r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grpSp>
        <p:nvGrpSpPr>
          <p:cNvPr id="20" name="그룹 19"/>
          <p:cNvGrpSpPr/>
          <p:nvPr/>
        </p:nvGrpSpPr>
        <p:grpSpPr>
          <a:xfrm>
            <a:off x="1972654" y="5816838"/>
            <a:ext cx="981339" cy="244978"/>
            <a:chOff x="1972654" y="5816838"/>
            <a:chExt cx="981339" cy="244978"/>
          </a:xfrm>
        </p:grpSpPr>
        <p:sp>
          <p:nvSpPr>
            <p:cNvPr id="11" name="직사각형 10"/>
            <p:cNvSpPr/>
            <p:nvPr/>
          </p:nvSpPr>
          <p:spPr bwMode="auto">
            <a:xfrm>
              <a:off x="2184876" y="5884492"/>
              <a:ext cx="126762" cy="175189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3" name="그룹 12"/>
            <p:cNvGrpSpPr/>
            <p:nvPr/>
          </p:nvGrpSpPr>
          <p:grpSpPr>
            <a:xfrm>
              <a:off x="1972654" y="5816838"/>
              <a:ext cx="981339" cy="244978"/>
              <a:chOff x="1972654" y="5816838"/>
              <a:chExt cx="981339" cy="244978"/>
            </a:xfrm>
          </p:grpSpPr>
          <p:grpSp>
            <p:nvGrpSpPr>
              <p:cNvPr id="7" name="그룹 6"/>
              <p:cNvGrpSpPr/>
              <p:nvPr/>
            </p:nvGrpSpPr>
            <p:grpSpPr>
              <a:xfrm>
                <a:off x="1972654" y="5816838"/>
                <a:ext cx="981339" cy="244978"/>
                <a:chOff x="2057400" y="4843330"/>
                <a:chExt cx="981339" cy="244978"/>
              </a:xfrm>
            </p:grpSpPr>
            <p:sp>
              <p:nvSpPr>
                <p:cNvPr id="8" name="아래로 구부러진 화살표 7"/>
                <p:cNvSpPr/>
                <p:nvPr/>
              </p:nvSpPr>
              <p:spPr bwMode="auto">
                <a:xfrm>
                  <a:off x="2057400" y="4843330"/>
                  <a:ext cx="457200" cy="50562"/>
                </a:xfrm>
                <a:prstGeom prst="curvedDownArrow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9" name="직사각형 8"/>
                <p:cNvSpPr/>
                <p:nvPr/>
              </p:nvSpPr>
              <p:spPr bwMode="auto">
                <a:xfrm>
                  <a:off x="2473298" y="4913119"/>
                  <a:ext cx="126762" cy="175189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0" name="직사각형 9"/>
                <p:cNvSpPr/>
                <p:nvPr/>
              </p:nvSpPr>
              <p:spPr bwMode="auto">
                <a:xfrm>
                  <a:off x="2626406" y="4915253"/>
                  <a:ext cx="412333" cy="173055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12" name="아래로 구부러진 화살표 11"/>
              <p:cNvSpPr/>
              <p:nvPr/>
            </p:nvSpPr>
            <p:spPr bwMode="auto">
              <a:xfrm>
                <a:off x="1972654" y="5816838"/>
                <a:ext cx="296254" cy="50562"/>
              </a:xfrm>
              <a:prstGeom prst="curvedDownArrow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grpSp>
        <p:nvGrpSpPr>
          <p:cNvPr id="30" name="그룹 29"/>
          <p:cNvGrpSpPr/>
          <p:nvPr/>
        </p:nvGrpSpPr>
        <p:grpSpPr>
          <a:xfrm>
            <a:off x="1949867" y="6104546"/>
            <a:ext cx="1015523" cy="244978"/>
            <a:chOff x="1949867" y="6113092"/>
            <a:chExt cx="1015523" cy="244978"/>
          </a:xfrm>
        </p:grpSpPr>
        <p:grpSp>
          <p:nvGrpSpPr>
            <p:cNvPr id="21" name="그룹 20"/>
            <p:cNvGrpSpPr/>
            <p:nvPr/>
          </p:nvGrpSpPr>
          <p:grpSpPr>
            <a:xfrm>
              <a:off x="1949867" y="6113092"/>
              <a:ext cx="1015523" cy="244978"/>
              <a:chOff x="1972654" y="5816838"/>
              <a:chExt cx="1015523" cy="244978"/>
            </a:xfrm>
          </p:grpSpPr>
          <p:sp>
            <p:nvSpPr>
              <p:cNvPr id="22" name="직사각형 21"/>
              <p:cNvSpPr/>
              <p:nvPr/>
            </p:nvSpPr>
            <p:spPr bwMode="auto">
              <a:xfrm>
                <a:off x="2207662" y="5884492"/>
                <a:ext cx="103975" cy="175189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grpSp>
            <p:nvGrpSpPr>
              <p:cNvPr id="23" name="그룹 22"/>
              <p:cNvGrpSpPr/>
              <p:nvPr/>
            </p:nvGrpSpPr>
            <p:grpSpPr>
              <a:xfrm>
                <a:off x="1972654" y="5816838"/>
                <a:ext cx="1015523" cy="244978"/>
                <a:chOff x="1972654" y="5816838"/>
                <a:chExt cx="1015523" cy="244978"/>
              </a:xfrm>
            </p:grpSpPr>
            <p:grpSp>
              <p:nvGrpSpPr>
                <p:cNvPr id="24" name="그룹 23"/>
                <p:cNvGrpSpPr/>
                <p:nvPr/>
              </p:nvGrpSpPr>
              <p:grpSpPr>
                <a:xfrm>
                  <a:off x="1972654" y="5816838"/>
                  <a:ext cx="1015523" cy="244978"/>
                  <a:chOff x="2057400" y="4843330"/>
                  <a:chExt cx="1015523" cy="244978"/>
                </a:xfrm>
              </p:grpSpPr>
              <p:sp>
                <p:nvSpPr>
                  <p:cNvPr id="26" name="아래로 구부러진 화살표 25"/>
                  <p:cNvSpPr/>
                  <p:nvPr/>
                </p:nvSpPr>
                <p:spPr bwMode="auto">
                  <a:xfrm>
                    <a:off x="2057400" y="4843330"/>
                    <a:ext cx="235008" cy="45719"/>
                  </a:xfrm>
                  <a:prstGeom prst="curvedDownArrow">
                    <a:avLst/>
                  </a:prstGeom>
                  <a:noFill/>
                  <a:ln w="12700" cap="flat" cmpd="sng" algn="ctr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8" name="직사각형 27"/>
                  <p:cNvSpPr/>
                  <p:nvPr/>
                </p:nvSpPr>
                <p:spPr bwMode="auto">
                  <a:xfrm>
                    <a:off x="2660590" y="4915253"/>
                    <a:ext cx="412333" cy="173055"/>
                  </a:xfrm>
                  <a:prstGeom prst="rect">
                    <a:avLst/>
                  </a:prstGeom>
                  <a:noFill/>
                  <a:ln w="12700" cap="flat" cmpd="sng" algn="ctr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25" name="아래로 구부러진 화살표 24"/>
                <p:cNvSpPr/>
                <p:nvPr/>
              </p:nvSpPr>
              <p:spPr bwMode="auto">
                <a:xfrm>
                  <a:off x="1972654" y="5816838"/>
                  <a:ext cx="296254" cy="50562"/>
                </a:xfrm>
                <a:prstGeom prst="curvedDownArrow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29" name="직사각형 28"/>
            <p:cNvSpPr/>
            <p:nvPr/>
          </p:nvSpPr>
          <p:spPr bwMode="auto">
            <a:xfrm>
              <a:off x="2091584" y="6180746"/>
              <a:ext cx="103975" cy="175189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pic>
        <p:nvPicPr>
          <p:cNvPr id="33" name="그림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5303" y="5816838"/>
            <a:ext cx="3681494" cy="301100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4466" y="6135156"/>
            <a:ext cx="3681494" cy="30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59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279962</TotalTime>
  <Words>1838</Words>
  <Application>Microsoft Office PowerPoint</Application>
  <PresentationFormat>화면 슬라이드 쇼(4:3)</PresentationFormat>
  <Paragraphs>239</Paragraphs>
  <Slides>16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3" baseType="lpstr">
      <vt:lpstr>MS Gothic</vt:lpstr>
      <vt:lpstr>굴림</vt:lpstr>
      <vt:lpstr>맑은 고딕</vt:lpstr>
      <vt:lpstr>Arial</vt:lpstr>
      <vt:lpstr>Times New Roman</vt:lpstr>
      <vt:lpstr>Wingdings</vt:lpstr>
      <vt:lpstr>802-11-Submission</vt:lpstr>
      <vt:lpstr>Partial BW Info Field Design in NDPA</vt:lpstr>
      <vt:lpstr>Introduction</vt:lpstr>
      <vt:lpstr>Option 1 – Bitmap based Design [3]</vt:lpstr>
      <vt:lpstr>Option 2 – New Bitmap based Design (1/7)</vt:lpstr>
      <vt:lpstr>Option 2 – New Bitmap based Design (2/7)</vt:lpstr>
      <vt:lpstr>Option 2 – New Bitmap based Design (3/7)</vt:lpstr>
      <vt:lpstr>Option 2 – New Bitmap based Design (4/7)</vt:lpstr>
      <vt:lpstr>Option 2 – New Bitmap based Design (5/7)</vt:lpstr>
      <vt:lpstr>Option 2 – New Bitmap based Design (6/7)</vt:lpstr>
      <vt:lpstr>Option 2 – New Bitmap based Design (7/7)</vt:lpstr>
      <vt:lpstr>Option 3 – Table based Design</vt:lpstr>
      <vt:lpstr>Summary</vt:lpstr>
      <vt:lpstr>Straw poll #1</vt:lpstr>
      <vt:lpstr>Straw poll #1a</vt:lpstr>
      <vt:lpstr>Straw poll #2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박은성/책임연구원/차세대표준(연)ICS팀(esung.park@lge.com)</cp:lastModifiedBy>
  <cp:revision>6516</cp:revision>
  <cp:lastPrinted>2019-09-10T23:00:58Z</cp:lastPrinted>
  <dcterms:created xsi:type="dcterms:W3CDTF">2007-05-21T21:00:37Z</dcterms:created>
  <dcterms:modified xsi:type="dcterms:W3CDTF">2020-11-17T06:52:11Z</dcterms:modified>
</cp:coreProperties>
</file>