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43" r:id="rId3"/>
    <p:sldId id="368" r:id="rId4"/>
    <p:sldId id="391" r:id="rId5"/>
    <p:sldId id="379" r:id="rId6"/>
    <p:sldId id="380" r:id="rId7"/>
    <p:sldId id="381" r:id="rId8"/>
    <p:sldId id="385" r:id="rId9"/>
    <p:sldId id="384" r:id="rId10"/>
    <p:sldId id="386" r:id="rId11"/>
    <p:sldId id="361" r:id="rId12"/>
    <p:sldId id="348" r:id="rId13"/>
    <p:sldId id="395" r:id="rId14"/>
    <p:sldId id="374" r:id="rId15"/>
    <p:sldId id="373" r:id="rId16"/>
    <p:sldId id="393" r:id="rId17"/>
    <p:sldId id="371" r:id="rId18"/>
    <p:sldId id="388" r:id="rId19"/>
    <p:sldId id="394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CBECDE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802.11-20/1808-02-00be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868" y="860843"/>
            <a:ext cx="7248525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Backward compatible </a:t>
            </a:r>
            <a:r>
              <a:rPr lang="en-US" altLang="zh-CN" b="0" dirty="0" smtClean="0"/>
              <a:t>EHT </a:t>
            </a:r>
            <a:r>
              <a:rPr lang="en-US" altLang="zh-CN" b="0" dirty="0"/>
              <a:t>trigger </a:t>
            </a:r>
            <a:r>
              <a:rPr lang="en-US" altLang="zh-CN" b="0" dirty="0" smtClean="0"/>
              <a:t>frame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6913" y="18686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105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602013"/>
              </p:ext>
            </p:extLst>
          </p:nvPr>
        </p:nvGraphicFramePr>
        <p:xfrm>
          <a:off x="1158000" y="2665412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9" name="Document" r:id="rId4" imgW="8377861" imgH="4838633" progId="Word.Document.8">
                  <p:embed/>
                </p:oleObj>
              </mc:Choice>
              <mc:Fallback>
                <p:oleObj name="Document" r:id="rId4" imgW="8377861" imgH="483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000" y="2665412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548064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Two possible UL BW extension indications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left </a:t>
            </a:r>
            <a:r>
              <a:rPr lang="en-US" altLang="zh-CN" sz="1600" dirty="0" smtClean="0"/>
              <a:t>figure needs 1 bit , but can </a:t>
            </a:r>
            <a:r>
              <a:rPr lang="en-US" altLang="zh-CN" sz="1600" dirty="0"/>
              <a:t>not cover </a:t>
            </a:r>
            <a:r>
              <a:rPr lang="en-US" altLang="zh-CN" sz="1600" dirty="0" smtClean="0"/>
              <a:t>320-1/320-2 and can not reflect the real BW of HE PPDU and EHT PPDU in some cases</a:t>
            </a:r>
          </a:p>
          <a:p>
            <a:pPr lvl="1"/>
            <a:r>
              <a:rPr lang="en-US" altLang="zh-CN" sz="1600" dirty="0" smtClean="0"/>
              <a:t>The right figure works well, but it needs two bits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other way is </a:t>
            </a:r>
            <a:r>
              <a:rPr lang="en-US" altLang="zh-CN" b="1" dirty="0" smtClean="0">
                <a:ea typeface="+mn-ea"/>
                <a:cs typeface="+mn-cs"/>
              </a:rPr>
              <a:t>to have </a:t>
            </a:r>
            <a:r>
              <a:rPr lang="en-US" altLang="zh-CN" b="1" dirty="0">
                <a:ea typeface="+mn-ea"/>
                <a:cs typeface="+mn-cs"/>
              </a:rPr>
              <a:t>another BW field, it requires 3 </a:t>
            </a:r>
            <a:r>
              <a:rPr lang="en-US" altLang="zh-CN" b="1" dirty="0" smtClean="0">
                <a:ea typeface="+mn-ea"/>
                <a:cs typeface="+mn-cs"/>
              </a:rPr>
              <a:t>bits</a:t>
            </a:r>
          </a:p>
          <a:p>
            <a:pPr lvl="1"/>
            <a:r>
              <a:rPr lang="en-US" altLang="zh-CN" sz="1600" dirty="0"/>
              <a:t>No benefit compared with 2 bits UL BW extension but with more overhead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424504"/>
              </p:ext>
            </p:extLst>
          </p:nvPr>
        </p:nvGraphicFramePr>
        <p:xfrm>
          <a:off x="6058641" y="2316139"/>
          <a:ext cx="2704359" cy="34272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3539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422123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740497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  <a:gridCol w="838200"/>
              </a:tblGrid>
              <a:tr h="69347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Extension (2 </a:t>
                      </a: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EHT TB PPDU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MHz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TB PPDU, 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MHz</a:t>
                      </a:r>
                      <a:endParaRPr lang="en-US" altLang="zh-CN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455235"/>
              </p:ext>
            </p:extLst>
          </p:nvPr>
        </p:nvGraphicFramePr>
        <p:xfrm>
          <a:off x="723900" y="2791651"/>
          <a:ext cx="3048000" cy="29397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5646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459388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860440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  <a:gridCol w="962526"/>
              </a:tblGrid>
              <a:tr h="42313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Extension (1 </a:t>
                      </a:r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TB PPDU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 </a:t>
                      </a:r>
                      <a:endParaRPr 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</a:t>
                      </a:r>
                      <a:r>
                        <a:rPr lang="en-US" altLang="zh-CN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TB PPDU, </a:t>
                      </a:r>
                      <a:r>
                        <a:rPr lang="en-US" altLang="zh-CN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MHz</a:t>
                      </a:r>
                      <a:endParaRPr 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050" strike="sng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050" strike="sng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</a:p>
                    <a:p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2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a backward </a:t>
            </a:r>
            <a:r>
              <a:rPr lang="en-US" altLang="zh-CN" dirty="0"/>
              <a:t>compatible </a:t>
            </a:r>
            <a:r>
              <a:rPr lang="en-US" altLang="zh-CN" dirty="0" smtClean="0"/>
              <a:t>trigger frame by adding the following fields</a:t>
            </a:r>
          </a:p>
          <a:p>
            <a:pPr lvl="1"/>
            <a:r>
              <a:rPr lang="en-US" altLang="zh-CN" sz="1600" dirty="0" smtClean="0"/>
              <a:t>HE/EHT indication per 80 MHz in the common part</a:t>
            </a:r>
          </a:p>
          <a:p>
            <a:pPr lvl="1"/>
            <a:r>
              <a:rPr lang="en-US" altLang="zh-CN" sz="1600" dirty="0" smtClean="0"/>
              <a:t>UL BW extension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[1] 11-20-0840-03-00be-backward-compatible-eht-trigger-fram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[2] 11-20-1429-02-00be-enhanced-trigger-frame-for-eht-support </a:t>
            </a:r>
          </a:p>
          <a:p>
            <a:pPr marL="0" indent="0">
              <a:buNone/>
            </a:pPr>
            <a:r>
              <a:rPr lang="en-US" altLang="zh-CN" dirty="0" smtClean="0"/>
              <a:t>[3] 11-20-1669-02-00be-spatial-stream-allocation-in-trigger-frames</a:t>
            </a:r>
          </a:p>
          <a:p>
            <a:pPr marL="0" indent="0">
              <a:buNone/>
            </a:pPr>
            <a:r>
              <a:rPr lang="en-US" altLang="zh-CN" dirty="0"/>
              <a:t>[4] 11-20-1467-00-00be-bw320-signaling</a:t>
            </a:r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</a:t>
            </a:r>
            <a:r>
              <a:rPr lang="en-US" altLang="zh-CN" dirty="0" smtClean="0"/>
              <a:t>UL </a:t>
            </a:r>
            <a:r>
              <a:rPr lang="en-US" altLang="zh-CN" dirty="0"/>
              <a:t>BW </a:t>
            </a:r>
            <a:r>
              <a:rPr lang="en-US" altLang="zh-CN" dirty="0" smtClean="0"/>
              <a:t>Extension </a:t>
            </a:r>
            <a:r>
              <a:rPr lang="en-US" altLang="zh-CN" dirty="0" smtClean="0"/>
              <a:t>field </a:t>
            </a:r>
            <a:r>
              <a:rPr lang="en-US" altLang="zh-CN" dirty="0"/>
              <a:t>to the common part of the Trigger frame in R1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sz="1600" dirty="0"/>
              <a:t>The UL BW </a:t>
            </a:r>
            <a:r>
              <a:rPr lang="en-US" altLang="zh-CN" sz="1600" dirty="0" smtClean="0"/>
              <a:t>Extension </a:t>
            </a:r>
            <a:r>
              <a:rPr lang="en-US" altLang="zh-CN" sz="1600" dirty="0"/>
              <a:t>field </a:t>
            </a:r>
            <a:r>
              <a:rPr lang="en-US" altLang="zh-CN" sz="1600" dirty="0" smtClean="0"/>
              <a:t>and the UL BW field together indicate the bandwidth of the EHT TB PPDU solicited by the Trigger frame</a:t>
            </a:r>
          </a:p>
          <a:p>
            <a:pPr lvl="1"/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the following UL BW </a:t>
            </a:r>
            <a:r>
              <a:rPr lang="en-US" altLang="zh-CN" dirty="0" smtClean="0"/>
              <a:t>Extension field </a:t>
            </a:r>
            <a:r>
              <a:rPr lang="en-US" altLang="zh-CN" dirty="0" smtClean="0"/>
              <a:t>to the common part of the Trigger frame in R1</a:t>
            </a:r>
            <a:r>
              <a:rPr lang="en-US" altLang="zh-CN" dirty="0"/>
              <a:t>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483957"/>
              </p:ext>
            </p:extLst>
          </p:nvPr>
        </p:nvGraphicFramePr>
        <p:xfrm>
          <a:off x="5153527" y="2784944"/>
          <a:ext cx="3076073" cy="34333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4681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446808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893984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  <a:gridCol w="990600"/>
              </a:tblGrid>
              <a:tr h="7071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</a:t>
                      </a: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</a:t>
                      </a:r>
                      <a:r>
                        <a:rPr lang="en-US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TB PPDU,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MHz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TB PPDU, 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MHz</a:t>
                      </a:r>
                      <a:endParaRPr lang="en-US" altLang="zh-CN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9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79226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dirty="0"/>
              <a:t>Do you agree to include </a:t>
            </a:r>
            <a:r>
              <a:rPr lang="en-US" altLang="zh-CN" dirty="0" smtClean="0"/>
              <a:t>a </a:t>
            </a:r>
            <a:r>
              <a:rPr lang="en-US" altLang="zh-CN" dirty="0" smtClean="0"/>
              <a:t>2-bit (1-bit) </a:t>
            </a:r>
            <a:r>
              <a:rPr lang="en-US" altLang="zh-CN" dirty="0"/>
              <a:t>EHT/HE </a:t>
            </a:r>
            <a:r>
              <a:rPr lang="en-US" altLang="zh-CN" dirty="0" smtClean="0"/>
              <a:t>indication where each bit corresponds to an </a:t>
            </a:r>
            <a:r>
              <a:rPr lang="en-US" altLang="zh-CN" dirty="0" smtClean="0"/>
              <a:t>80 (160) </a:t>
            </a:r>
            <a:r>
              <a:rPr lang="en-US" altLang="zh-CN" dirty="0" smtClean="0"/>
              <a:t>MHz within primary 160 MHz </a:t>
            </a:r>
            <a:r>
              <a:rPr lang="en-US" altLang="zh-CN" dirty="0"/>
              <a:t>in the common part of the Trigger </a:t>
            </a:r>
            <a:r>
              <a:rPr lang="en-US" altLang="zh-CN" dirty="0" smtClean="0"/>
              <a:t>frame, </a:t>
            </a:r>
            <a:r>
              <a:rPr lang="en-US" altLang="zh-CN" dirty="0"/>
              <a:t>indicating to the EHT STA whether to transmit an HE or EHT TB </a:t>
            </a:r>
            <a:r>
              <a:rPr lang="en-US" altLang="zh-CN" dirty="0" smtClean="0"/>
              <a:t>PPDU in R2?</a:t>
            </a:r>
            <a:endParaRPr lang="en-US" altLang="zh-CN" dirty="0"/>
          </a:p>
          <a:p>
            <a:pPr lvl="1"/>
            <a:r>
              <a:rPr lang="en-US" altLang="zh-CN" sz="1600" dirty="0"/>
              <a:t>It is TBD </a:t>
            </a:r>
            <a:r>
              <a:rPr lang="en-US" altLang="zh-CN" sz="1600" dirty="0"/>
              <a:t>whether EHT/HE </a:t>
            </a:r>
            <a:r>
              <a:rPr lang="en-US" altLang="zh-CN" sz="1600" dirty="0"/>
              <a:t>indication has 1 bit or 2 bits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971800"/>
            <a:ext cx="7772400" cy="1066800"/>
          </a:xfrm>
        </p:spPr>
        <p:txBody>
          <a:bodyPr/>
          <a:lstStyle/>
          <a:p>
            <a:r>
              <a:rPr lang="en-US" altLang="zh-CN" dirty="0"/>
              <a:t>Appendix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7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8654"/>
            <a:ext cx="8305799" cy="4114800"/>
          </a:xfrm>
        </p:spPr>
        <p:txBody>
          <a:bodyPr/>
          <a:lstStyle/>
          <a:p>
            <a:r>
              <a:rPr lang="en-US" altLang="zh-CN" sz="2000" dirty="0"/>
              <a:t>The following subfields in the </a:t>
            </a:r>
            <a:r>
              <a:rPr lang="en-US" altLang="zh-CN" sz="2000" dirty="0" smtClean="0"/>
              <a:t>User Info field </a:t>
            </a:r>
            <a:r>
              <a:rPr lang="en-US" altLang="zh-CN" sz="2000" dirty="0"/>
              <a:t>may be impacted by the new features in EHT</a:t>
            </a:r>
          </a:p>
          <a:p>
            <a:pPr lvl="1"/>
            <a:r>
              <a:rPr lang="en-US" altLang="zh-CN" sz="1400" dirty="0"/>
              <a:t>RU allocation subfield </a:t>
            </a:r>
          </a:p>
          <a:p>
            <a:pPr lvl="1"/>
            <a:r>
              <a:rPr lang="en-US" altLang="zh-CN" sz="1400" dirty="0"/>
              <a:t>SS allocation </a:t>
            </a:r>
            <a:r>
              <a:rPr lang="en-US" altLang="zh-CN" sz="1400" dirty="0" smtClean="0"/>
              <a:t>subfield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there is only </a:t>
            </a:r>
            <a:r>
              <a:rPr lang="en-US" altLang="zh-CN" b="1" dirty="0" smtClean="0">
                <a:ea typeface="+mn-ea"/>
                <a:cs typeface="+mn-cs"/>
              </a:rPr>
              <a:t>one reserved </a:t>
            </a:r>
            <a:r>
              <a:rPr lang="en-US" altLang="zh-CN" b="1" dirty="0">
                <a:ea typeface="+mn-ea"/>
                <a:cs typeface="+mn-cs"/>
              </a:rPr>
              <a:t>bit in User </a:t>
            </a:r>
            <a:r>
              <a:rPr lang="en-US" altLang="zh-CN" b="1" dirty="0" smtClean="0">
                <a:ea typeface="+mn-ea"/>
                <a:cs typeface="+mn-cs"/>
              </a:rPr>
              <a:t>Info field</a:t>
            </a:r>
            <a:r>
              <a:rPr lang="en-US" altLang="zh-CN" b="1" dirty="0">
                <a:ea typeface="+mn-ea"/>
                <a:cs typeface="+mn-cs"/>
              </a:rPr>
              <a:t>. From the philosophy of </a:t>
            </a:r>
            <a:r>
              <a:rPr lang="en-US" altLang="zh-CN" b="1" dirty="0" smtClean="0">
                <a:ea typeface="+mn-ea"/>
                <a:cs typeface="+mn-cs"/>
              </a:rPr>
              <a:t>design, </a:t>
            </a:r>
            <a:r>
              <a:rPr lang="en-US" altLang="zh-CN" b="1" dirty="0">
                <a:ea typeface="+mn-ea"/>
                <a:cs typeface="+mn-cs"/>
              </a:rPr>
              <a:t>it is better to keep </a:t>
            </a:r>
            <a:r>
              <a:rPr lang="en-US" altLang="zh-CN" b="1" dirty="0" smtClean="0">
                <a:ea typeface="+mn-ea"/>
                <a:cs typeface="+mn-cs"/>
              </a:rPr>
              <a:t>it.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to have a special User Info field to divide the User Info fields into two categories</a:t>
            </a:r>
          </a:p>
          <a:p>
            <a:pPr lvl="1"/>
            <a:r>
              <a:rPr lang="en-US" altLang="zh-CN" sz="1400" dirty="0" smtClean="0"/>
              <a:t>Keep the existing 8-bit RU allocation subfield, and add MRU mode and large RUs to 7-bit table (</a:t>
            </a:r>
            <a:r>
              <a:rPr lang="en-US" altLang="zh-CN" sz="1400" dirty="0"/>
              <a:t>refer to appendix</a:t>
            </a:r>
            <a:r>
              <a:rPr lang="en-US" altLang="zh-CN" sz="1400" dirty="0" smtClean="0"/>
              <a:t>)</a:t>
            </a:r>
          </a:p>
          <a:p>
            <a:pPr lvl="1"/>
            <a:r>
              <a:rPr lang="en-US" altLang="zh-CN" sz="1400" dirty="0" smtClean="0"/>
              <a:t>RU allocation subfield in </a:t>
            </a:r>
            <a:r>
              <a:rPr lang="en-US" altLang="zh-CN" sz="1400" dirty="0"/>
              <a:t>the </a:t>
            </a:r>
            <a:r>
              <a:rPr lang="en-US" altLang="zh-CN" sz="1400" dirty="0" smtClean="0"/>
              <a:t>1st part indicates a </a:t>
            </a:r>
            <a:r>
              <a:rPr lang="en-US" altLang="zh-CN" sz="1400" dirty="0"/>
              <a:t>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</a:t>
            </a:r>
            <a:r>
              <a:rPr lang="en-US" altLang="zh-CN" sz="1400" dirty="0" smtClean="0"/>
              <a:t>primary160 </a:t>
            </a:r>
            <a:r>
              <a:rPr lang="en-US" altLang="zh-CN" sz="1400" dirty="0"/>
              <a:t>MHz 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RU allocation subfield </a:t>
            </a:r>
            <a:r>
              <a:rPr lang="en-US" altLang="zh-CN" sz="1400" dirty="0" smtClean="0"/>
              <a:t>in the 2nd part indicates </a:t>
            </a:r>
            <a:r>
              <a:rPr lang="en-US" altLang="zh-CN" sz="1400" dirty="0"/>
              <a:t>a 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second 160 </a:t>
            </a:r>
            <a:r>
              <a:rPr lang="en-US" altLang="zh-CN" sz="1400" dirty="0" smtClean="0"/>
              <a:t>MHz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11" name="右大括号 10"/>
          <p:cNvSpPr/>
          <p:nvPr/>
        </p:nvSpPr>
        <p:spPr bwMode="auto">
          <a:xfrm rot="5400000">
            <a:off x="2531317" y="4310856"/>
            <a:ext cx="229042" cy="31580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右大括号 15"/>
          <p:cNvSpPr/>
          <p:nvPr/>
        </p:nvSpPr>
        <p:spPr bwMode="auto">
          <a:xfrm rot="5400000">
            <a:off x="6626397" y="4335061"/>
            <a:ext cx="216085" cy="315934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30553" y="5283859"/>
            <a:ext cx="7283559" cy="524811"/>
            <a:chOff x="482897" y="5403197"/>
            <a:chExt cx="8255164" cy="291904"/>
          </a:xfrm>
        </p:grpSpPr>
        <p:sp>
          <p:nvSpPr>
            <p:cNvPr id="7" name="矩形 6"/>
            <p:cNvSpPr/>
            <p:nvPr/>
          </p:nvSpPr>
          <p:spPr bwMode="auto">
            <a:xfrm>
              <a:off x="482897" y="5410200"/>
              <a:ext cx="1017796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1500695" y="541019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User Info 2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3071305" y="541020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553080" y="540319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5156662" y="5411510"/>
              <a:ext cx="967294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X+1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23956" y="541150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 User Info</a:t>
              </a:r>
              <a:r>
                <a:rPr lang="en-US" altLang="zh-CN" dirty="0" smtClean="0"/>
                <a:t> X+2</a:t>
              </a:r>
              <a:endParaRPr lang="zh-CN" altLang="en-US" dirty="0"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7694566" y="541151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User </a:t>
              </a:r>
              <a:r>
                <a:rPr lang="en-US" altLang="zh-CN" dirty="0" smtClean="0"/>
                <a:t>Info </a:t>
              </a:r>
              <a:r>
                <a:rPr lang="en-US" altLang="zh-CN" dirty="0" err="1" smtClean="0"/>
                <a:t>X+n</a:t>
              </a:r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176341" y="540450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4112754" y="5410388"/>
              <a:ext cx="1043495" cy="28359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066800" y="6046113"/>
            <a:ext cx="23622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first part, the assigned RU is within or larger than primary 160 MHz </a:t>
            </a:r>
            <a:endParaRPr lang="zh-CN" altLang="en-US" sz="1050" dirty="0"/>
          </a:p>
        </p:txBody>
      </p:sp>
      <p:sp>
        <p:nvSpPr>
          <p:cNvPr id="20" name="文本框 19"/>
          <p:cNvSpPr txBox="1"/>
          <p:nvPr/>
        </p:nvSpPr>
        <p:spPr>
          <a:xfrm>
            <a:off x="5853244" y="6016107"/>
            <a:ext cx="2460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second part, the assigned RU is within or larger than secondary 160 MHz 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2576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Example for Opt 1</a:t>
            </a:r>
          </a:p>
          <a:p>
            <a:pPr lvl="1"/>
            <a:r>
              <a:rPr lang="en-US" altLang="zh-CN" sz="1400" dirty="0" smtClean="0"/>
              <a:t>An EHT AP sends non-HT duplicated trigger </a:t>
            </a:r>
            <a:r>
              <a:rPr lang="en-US" altLang="zh-CN" sz="1400" dirty="0"/>
              <a:t>frame: two user info fields are for two EHT STAs, </a:t>
            </a:r>
            <a:r>
              <a:rPr lang="en-US" altLang="zh-CN" sz="1400" dirty="0" smtClean="0"/>
              <a:t>respectively. Both of these two User Info fields are EHT format</a:t>
            </a:r>
          </a:p>
          <a:p>
            <a:pPr lvl="1" indent="285750"/>
            <a:r>
              <a:rPr lang="en-US" altLang="zh-CN" sz="1400" dirty="0"/>
              <a:t>HE/EHT=10 in the common part </a:t>
            </a:r>
            <a:r>
              <a:rPr lang="zh-CN" altLang="en-US" sz="1400" dirty="0"/>
              <a:t>（</a:t>
            </a:r>
            <a:r>
              <a:rPr lang="en-US" altLang="zh-CN" sz="1400" dirty="0"/>
              <a:t> 1-HE 0-EHT</a:t>
            </a:r>
            <a:r>
              <a:rPr lang="zh-CN" altLang="en-US" sz="1400" dirty="0" smtClean="0"/>
              <a:t>）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1: If EHT STA is assigned to </a:t>
            </a:r>
            <a:r>
              <a:rPr lang="en-US" altLang="zh-CN" sz="1400" dirty="0" smtClean="0"/>
              <a:t>some certain </a:t>
            </a:r>
            <a:r>
              <a:rPr lang="en-US" altLang="zh-CN" sz="1400" dirty="0"/>
              <a:t>RU in </a:t>
            </a:r>
            <a:r>
              <a:rPr lang="en-US" altLang="zh-CN" sz="1400" dirty="0" smtClean="0"/>
              <a:t>S80/second 80 MHz, then </a:t>
            </a:r>
            <a:r>
              <a:rPr lang="en-US" altLang="zh-CN" sz="1400" dirty="0"/>
              <a:t>it is </a:t>
            </a:r>
            <a:r>
              <a:rPr lang="en-US" altLang="zh-CN" sz="1400" dirty="0" smtClean="0"/>
              <a:t>solicited to send EHT </a:t>
            </a:r>
            <a:r>
              <a:rPr lang="en-US" altLang="zh-CN" sz="1400" dirty="0"/>
              <a:t>TB PPDU</a:t>
            </a:r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2: If EHT STA is assigned to some certain </a:t>
            </a:r>
            <a:r>
              <a:rPr lang="en-US" altLang="zh-CN" sz="1400" dirty="0" smtClean="0"/>
              <a:t>RU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P80/first 80 MHz, </a:t>
            </a:r>
            <a:r>
              <a:rPr lang="en-US" altLang="zh-CN" sz="1400" dirty="0"/>
              <a:t>then it is solicited to send </a:t>
            </a:r>
            <a:r>
              <a:rPr lang="en-US" altLang="zh-CN" sz="1400" dirty="0" smtClean="0"/>
              <a:t>HE </a:t>
            </a:r>
            <a:r>
              <a:rPr lang="en-US" altLang="zh-CN" sz="1400" dirty="0"/>
              <a:t>TB PPDU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358220" y="53312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358220" y="55306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8220" y="59538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2101911" y="5339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351744" y="548760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3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2101911" y="4541891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265182" y="46799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6658" y="533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8493" y="59538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7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816657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4788" y="55336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500840" y="5346145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593774" y="5366344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593774" y="4529384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572720" y="494058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572720" y="51399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572720" y="53393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572720" y="553871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572720" y="596195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5047412" y="493626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5047412" y="513563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5047412" y="533501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5047412" y="553438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5047412" y="595763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5319" y="57499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5592" y="57499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577550" y="576225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5052242" y="57579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6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356350" y="449580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356350" y="46951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6350" y="511842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4788" y="450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6623" y="5118419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2918" y="4698245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3449" y="49145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3722" y="49145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583044" y="452165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583044" y="472102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5057736" y="451733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7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5057736" y="471670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508009" y="4506239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49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583044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2803722" y="621301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1" name="文本框 50"/>
          <p:cNvSpPr txBox="1"/>
          <p:nvPr/>
        </p:nvSpPr>
        <p:spPr>
          <a:xfrm>
            <a:off x="4765255" y="621301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PPDU-UL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204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Another example for Opt 1</a:t>
            </a:r>
          </a:p>
          <a:p>
            <a:pPr lvl="1"/>
            <a:r>
              <a:rPr lang="en-US" altLang="zh-CN" sz="1400" dirty="0" smtClean="0"/>
              <a:t>An EHT AP sends non-HT duplicated trigger </a:t>
            </a:r>
            <a:r>
              <a:rPr lang="en-US" altLang="zh-CN" sz="1400" dirty="0"/>
              <a:t>frame: two user info fields are for two EHT STAs, </a:t>
            </a:r>
            <a:r>
              <a:rPr lang="en-US" altLang="zh-CN" sz="1400" dirty="0" smtClean="0"/>
              <a:t>respectively. One user info field is EHT format</a:t>
            </a:r>
            <a:r>
              <a:rPr lang="zh-CN" altLang="en-US" sz="1400" dirty="0" smtClean="0"/>
              <a:t>， </a:t>
            </a:r>
            <a:r>
              <a:rPr lang="en-US" altLang="zh-CN" sz="1400" dirty="0" smtClean="0"/>
              <a:t>the other one is HE format</a:t>
            </a:r>
          </a:p>
          <a:p>
            <a:pPr lvl="1" indent="285750"/>
            <a:r>
              <a:rPr lang="en-US" altLang="zh-CN" sz="1400" dirty="0"/>
              <a:t>HE/EHT=10 in the common part </a:t>
            </a:r>
            <a:r>
              <a:rPr lang="zh-CN" altLang="en-US" sz="1400" dirty="0"/>
              <a:t>（</a:t>
            </a:r>
            <a:r>
              <a:rPr lang="en-US" altLang="zh-CN" sz="1400" dirty="0"/>
              <a:t> 1-HE 0-EHT</a:t>
            </a:r>
            <a:r>
              <a:rPr lang="zh-CN" altLang="en-US" sz="1400" dirty="0" smtClean="0"/>
              <a:t>）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1: </a:t>
            </a:r>
            <a:r>
              <a:rPr lang="en-US" altLang="zh-CN" sz="1400" dirty="0" smtClean="0"/>
              <a:t>If EHT STA </a:t>
            </a:r>
            <a:r>
              <a:rPr lang="en-US" altLang="zh-CN" sz="1400" dirty="0"/>
              <a:t>is assigned to </a:t>
            </a:r>
            <a:r>
              <a:rPr lang="en-US" altLang="zh-CN" sz="1400" dirty="0" smtClean="0"/>
              <a:t>some certain </a:t>
            </a:r>
            <a:r>
              <a:rPr lang="en-US" altLang="zh-CN" sz="1400" dirty="0"/>
              <a:t>RU in </a:t>
            </a:r>
            <a:r>
              <a:rPr lang="en-US" altLang="zh-CN" sz="1400" dirty="0" smtClean="0"/>
              <a:t>S80, then </a:t>
            </a:r>
            <a:r>
              <a:rPr lang="en-US" altLang="zh-CN" sz="1400" dirty="0"/>
              <a:t>it is </a:t>
            </a:r>
            <a:r>
              <a:rPr lang="en-US" altLang="zh-CN" sz="1400" dirty="0" smtClean="0"/>
              <a:t>solicited to send EHT </a:t>
            </a:r>
            <a:r>
              <a:rPr lang="en-US" altLang="zh-CN" sz="1400" dirty="0"/>
              <a:t>TB PPDU</a:t>
            </a:r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2: If EHT STA is assigned to some certain </a:t>
            </a:r>
            <a:r>
              <a:rPr lang="en-US" altLang="zh-CN" sz="1400" dirty="0" smtClean="0"/>
              <a:t>RU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P80, </a:t>
            </a:r>
            <a:r>
              <a:rPr lang="en-US" altLang="zh-CN" sz="1400" dirty="0"/>
              <a:t>then it is solicited to send </a:t>
            </a:r>
            <a:r>
              <a:rPr lang="en-US" altLang="zh-CN" sz="1400" dirty="0" smtClean="0"/>
              <a:t>HE </a:t>
            </a:r>
            <a:r>
              <a:rPr lang="en-US" altLang="zh-CN" sz="1400" dirty="0"/>
              <a:t>TB PPDU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358220" y="53312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358220" y="55306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8220" y="59538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2101911" y="5339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351744" y="548760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3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2101911" y="4541891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265182" y="46799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6658" y="533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8493" y="59538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7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816657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4788" y="55336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500840" y="5346145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593774" y="5366344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593774" y="4529384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572720" y="494058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572720" y="51399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572720" y="53393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572720" y="553871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572720" y="596195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5047412" y="493626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5047412" y="513563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5047412" y="533501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5047412" y="553438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5047412" y="595763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5319" y="57499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5592" y="57499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577550" y="576225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5052242" y="57579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6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356350" y="449580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356350" y="46951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6350" y="511842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4788" y="450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6623" y="5118419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2918" y="4698245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3449" y="49145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3722" y="49145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583044" y="452165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583044" y="472102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5057736" y="451733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7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5057736" y="471670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508009" y="4506239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49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583044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2803722" y="621301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1" name="文本框 50"/>
          <p:cNvSpPr txBox="1"/>
          <p:nvPr/>
        </p:nvSpPr>
        <p:spPr>
          <a:xfrm>
            <a:off x="4765255" y="621301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PPDU-UL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098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agree that the trigger frame in 802.1be shall be backward compatible</a:t>
            </a:r>
          </a:p>
          <a:p>
            <a:pPr lvl="1"/>
            <a:r>
              <a:rPr lang="en-US" altLang="zh-CN" sz="1600" dirty="0"/>
              <a:t>The same Trigger frame can be used to solicit the TB PPDU from both the HE STA(s) and EHT STA(s)</a:t>
            </a:r>
          </a:p>
          <a:p>
            <a:pPr lvl="1"/>
            <a:r>
              <a:rPr lang="en-US" altLang="zh-CN" sz="1600" dirty="0" smtClean="0"/>
              <a:t>All </a:t>
            </a:r>
            <a:r>
              <a:rPr lang="en-US" altLang="zh-CN" sz="1600" dirty="0"/>
              <a:t>the Per User Info fields in a Trigger frame other than MU-BAR Trigger shall have the same size.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One </a:t>
            </a:r>
            <a:r>
              <a:rPr lang="en-US" altLang="zh-CN" sz="1600" dirty="0"/>
              <a:t>unified RU allocation table (for both SU and MU) for the RU allocation field in the User Info field of the Trigger </a:t>
            </a:r>
            <a:r>
              <a:rPr lang="en-US" altLang="zh-CN" sz="1600" dirty="0" smtClean="0"/>
              <a:t>frame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Some remaining issue are still TBD for the trigger </a:t>
            </a:r>
            <a:r>
              <a:rPr lang="en-US" altLang="zh-CN" b="1" dirty="0" smtClean="0">
                <a:ea typeface="+mn-ea"/>
                <a:cs typeface="+mn-cs"/>
              </a:rPr>
              <a:t>frame</a:t>
            </a:r>
          </a:p>
          <a:p>
            <a:pPr lvl="1"/>
            <a:r>
              <a:rPr lang="en-US" altLang="zh-CN" sz="1600" dirty="0" smtClean="0"/>
              <a:t>HE/EHT </a:t>
            </a:r>
            <a:r>
              <a:rPr lang="en-US" altLang="zh-CN" sz="1600" dirty="0"/>
              <a:t>indication, a </a:t>
            </a:r>
            <a:r>
              <a:rPr lang="en-GB" altLang="zh-CN" sz="1600" dirty="0"/>
              <a:t>signalling that indicates TB PPDU </a:t>
            </a:r>
            <a:r>
              <a:rPr lang="en-GB" altLang="zh-CN" sz="1600" dirty="0" smtClean="0"/>
              <a:t>format</a:t>
            </a:r>
          </a:p>
          <a:p>
            <a:pPr lvl="1"/>
            <a:r>
              <a:rPr lang="en-GB" altLang="zh-CN" sz="1600" dirty="0" smtClean="0"/>
              <a:t>UL BW extension</a:t>
            </a:r>
          </a:p>
          <a:p>
            <a:pPr lvl="1"/>
            <a:r>
              <a:rPr lang="en-GB" altLang="zh-CN" sz="1600" dirty="0" smtClean="0"/>
              <a:t>RU allocation table and </a:t>
            </a:r>
            <a:r>
              <a:rPr lang="en-US" altLang="zh-CN" sz="1600" dirty="0" smtClean="0"/>
              <a:t>SS allocation in the user info field</a:t>
            </a:r>
            <a:endParaRPr lang="en-US" altLang="zh-CN" sz="1600" dirty="0"/>
          </a:p>
          <a:p>
            <a:r>
              <a:rPr lang="en-US" altLang="zh-CN" sz="2000" dirty="0" smtClean="0"/>
              <a:t>In this contribution, we try to address the above remaining issues for backward compatible trigger frame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Recap-HE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HE trigger frame is shown as below</a:t>
            </a:r>
          </a:p>
          <a:p>
            <a:pPr lvl="1"/>
            <a:r>
              <a:rPr lang="en-US" altLang="zh-CN" sz="1600" dirty="0" smtClean="0"/>
              <a:t>Common </a:t>
            </a:r>
            <a:r>
              <a:rPr lang="en-US" altLang="zh-CN" sz="1600" dirty="0"/>
              <a:t>Info field and a list of User Info fields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34925" y="2895600"/>
            <a:ext cx="9074150" cy="3429000"/>
            <a:chOff x="13942" y="2514600"/>
            <a:chExt cx="9074150" cy="3429000"/>
          </a:xfrm>
        </p:grpSpPr>
        <p:pic>
          <p:nvPicPr>
            <p:cNvPr id="7" name="Picture 2" descr="C:\Users\l00140189\AppData\Roaming\eSpace_Desktop\UserData\l00387934\imagefiles\C9C4EEA1-023C-4AA4-93B3-91AB5B358D24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42" y="4137025"/>
              <a:ext cx="4176713" cy="180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l00140189\AppData\Roaming\eSpace_Desktop\UserData\l00387934\imagefiles\AB9DFC4D-6587-4E87-BFD1-DC07FFE777F0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0117" y="2514600"/>
              <a:ext cx="6199188" cy="709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C:\Users\l00140189\AppData\Roaming\eSpace_Desktop\UserData\l00387934\imagefiles\57E16C9F-BDED-4BA6-BB16-1A2A4EB56C3F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117" y="5057775"/>
              <a:ext cx="47529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直接连接符 9"/>
            <p:cNvCxnSpPr/>
            <p:nvPr/>
          </p:nvCxnSpPr>
          <p:spPr>
            <a:xfrm flipH="1">
              <a:off x="302867" y="2970212"/>
              <a:ext cx="3957638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4190655" y="2970212"/>
              <a:ext cx="865187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4551017" y="2970212"/>
              <a:ext cx="504825" cy="22320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952780" y="2970212"/>
              <a:ext cx="3135312" cy="20716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01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sz="1600" dirty="0" smtClean="0"/>
              <a:t>For the common part, it is easy for find the reserved bits by using the UL HE SIG-A reserved field or a special User Info field</a:t>
            </a:r>
          </a:p>
          <a:p>
            <a:r>
              <a:rPr lang="en-US" altLang="zh-CN" sz="1600" dirty="0" smtClean="0"/>
              <a:t>However, User Info field needs careful design since there is only one clean reserved bit now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362B55FC-FB67-421E-A675-A9CF25E6D8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938413"/>
              </p:ext>
            </p:extLst>
          </p:nvPr>
        </p:nvGraphicFramePr>
        <p:xfrm>
          <a:off x="1329285" y="2667000"/>
          <a:ext cx="7205115" cy="3776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6687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3372008594"/>
                    </a:ext>
                  </a:extLst>
                </a:gridCol>
                <a:gridCol w="1653628">
                  <a:extLst>
                    <a:ext uri="{9D8B030D-6E8A-4147-A177-3AD203B41FA5}">
                      <a16:colId xmlns:a16="http://schemas.microsoft.com/office/drawing/2014/main" xmlns="" val="2674222162"/>
                    </a:ext>
                  </a:extLst>
                </a:gridCol>
                <a:gridCol w="19812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</a:t>
                      </a: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 Opt 2 [2]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Bits Opt 1 [1]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Bits Opt 1’ [1] and [3]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AID12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223857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3189102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FEC Coding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97745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680184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(Merges DCM with MCS)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(Merges DCM with MCS)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(Merges DCM with MCS)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2944667"/>
                  </a:ext>
                </a:extLst>
              </a:tr>
              <a:tr h="2719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SU/MU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1(0)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38752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(4+2,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only 4 </a:t>
                      </a:r>
                      <a:r>
                        <a:rPr lang="en-US" sz="105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SU)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(4+2,</a:t>
                      </a:r>
                      <a:r>
                        <a:rPr lang="en-US" altLang="zh-CN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only 4 </a:t>
                      </a:r>
                      <a:r>
                        <a:rPr lang="en-US" altLang="zh-CN" sz="105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</a:t>
                      </a:r>
                      <a:r>
                        <a:rPr lang="en-US" altLang="zh-CN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SU)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(4+2 for MU-MIMO,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 for SU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900792"/>
                  </a:ext>
                </a:extLst>
              </a:tr>
              <a:tr h="1957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UL Target RSSI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5302795"/>
                  </a:ext>
                </a:extLst>
              </a:tr>
              <a:tr h="1957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HE/EHT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zh-CN" altLang="en-US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(move to Common)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(move to Common)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720412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P/S160 MHz or L/H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160 MHz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(by using a special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user info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3187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1(2)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9218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4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167" y="1689538"/>
            <a:ext cx="8413882" cy="4114800"/>
          </a:xfrm>
        </p:spPr>
        <p:txBody>
          <a:bodyPr/>
          <a:lstStyle/>
          <a:p>
            <a:r>
              <a:rPr lang="en-US" altLang="zh-CN" dirty="0" smtClean="0"/>
              <a:t>HE/EHT indication is used to indicate which TB PPDU format the EHT STA is solicited to transmit</a:t>
            </a:r>
          </a:p>
          <a:p>
            <a:r>
              <a:rPr lang="en-US" altLang="zh-CN" dirty="0" smtClean="0"/>
              <a:t>There are two options</a:t>
            </a:r>
          </a:p>
          <a:p>
            <a:pPr lvl="1"/>
            <a:r>
              <a:rPr lang="en-US" altLang="zh-CN" sz="1400" dirty="0" smtClean="0"/>
              <a:t>Opt1: HE/EHT indication is in the </a:t>
            </a:r>
            <a:r>
              <a:rPr lang="en-US" altLang="zh-CN" sz="1400" u="sng" dirty="0" smtClean="0"/>
              <a:t>Common part </a:t>
            </a:r>
            <a:r>
              <a:rPr lang="en-US" altLang="zh-CN" sz="1400" dirty="0" smtClean="0"/>
              <a:t>of the Trigger frame, that is per 80MHz segment [1]</a:t>
            </a:r>
          </a:p>
          <a:p>
            <a:pPr lvl="1" indent="285750"/>
            <a:r>
              <a:rPr lang="en-US" altLang="zh-CN" sz="1200" dirty="0" smtClean="0"/>
              <a:t>2 or 4 bits for HE/EHT indication. It has two bits if we limit to HE PPDU only on Primary 160 MHz </a:t>
            </a:r>
          </a:p>
          <a:p>
            <a:pPr lvl="1"/>
            <a:r>
              <a:rPr lang="en-US" altLang="zh-CN" sz="1400" dirty="0" smtClean="0"/>
              <a:t>Opt2: HE/EHT indication is in the </a:t>
            </a:r>
            <a:r>
              <a:rPr lang="en-US" altLang="zh-CN" sz="1400" u="sng" dirty="0" smtClean="0"/>
              <a:t>User Info field </a:t>
            </a:r>
            <a:r>
              <a:rPr lang="en-US" altLang="zh-CN" sz="1400" dirty="0" smtClean="0"/>
              <a:t>of the Trigger frame [2]</a:t>
            </a:r>
          </a:p>
          <a:p>
            <a:pPr lvl="1" indent="285750"/>
            <a:r>
              <a:rPr lang="en-US" altLang="zh-CN" sz="1200" dirty="0" smtClean="0"/>
              <a:t>1 bit in each User Info field </a:t>
            </a:r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211103"/>
              </p:ext>
            </p:extLst>
          </p:nvPr>
        </p:nvGraphicFramePr>
        <p:xfrm>
          <a:off x="834480" y="3962400"/>
          <a:ext cx="7733508" cy="2318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3618708"/>
              </a:tblGrid>
              <a:tr h="28169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For EHT STA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 2</a:t>
                      </a:r>
                      <a:endParaRPr lang="zh-CN" altLang="en-US" dirty="0"/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Overhead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Small</a:t>
                      </a:r>
                      <a:r>
                        <a:rPr lang="en-US" altLang="zh-CN" sz="1400" baseline="0" dirty="0" smtClean="0"/>
                        <a:t>,</a:t>
                      </a:r>
                      <a:r>
                        <a:rPr lang="en-US" altLang="zh-CN" sz="1400" dirty="0" smtClean="0"/>
                        <a:t> only 2</a:t>
                      </a:r>
                      <a:r>
                        <a:rPr lang="en-US" altLang="zh-CN" sz="1400" baseline="0" dirty="0" smtClean="0"/>
                        <a:t> or 4 bits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Large, depending on</a:t>
                      </a:r>
                      <a:r>
                        <a:rPr lang="en-US" altLang="zh-CN" sz="1400" baseline="0" dirty="0" smtClean="0"/>
                        <a:t> the number of user fields</a:t>
                      </a:r>
                      <a:endParaRPr lang="zh-CN" altLang="en-US" sz="1400" dirty="0"/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u="sng" dirty="0" smtClean="0"/>
                        <a:t>Reserved bit</a:t>
                      </a:r>
                      <a:endParaRPr lang="zh-CN" alt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one clean reserved bit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clean reserved bit (MSB of AID 12 field is debatable)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u="sng" dirty="0" smtClean="0"/>
                        <a:t>Extensible </a:t>
                      </a:r>
                      <a:endParaRPr lang="zh-CN" alt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it is easy to find bits in the common part</a:t>
                      </a:r>
                      <a:endParaRPr lang="en-US" altLang="zh-C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exists extensible signaling issue if it is in User Info field with fixed length, i.e., no space to accommodate EHT/EHT+/EHT++ indication 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2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r>
              <a:rPr lang="en-US" altLang="zh-CN" dirty="0" smtClean="0"/>
              <a:t>and PHY </a:t>
            </a:r>
            <a:r>
              <a:rPr lang="en-US" altLang="zh-CN" dirty="0"/>
              <a:t>Version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Since A-PPDU is a feature in R2, so we propose EHT PPDU could transmit either EHT TB PPDU or HE TB PPDU</a:t>
            </a:r>
          </a:p>
          <a:p>
            <a:pPr lvl="1"/>
            <a:r>
              <a:rPr lang="en-US" altLang="zh-CN" sz="1400" dirty="0" smtClean="0"/>
              <a:t>HE/EHT indication in the common part has 2 bits, each bit corresponds to one 80 MHz segment within primary 160 MHz</a:t>
            </a:r>
            <a:endParaRPr lang="en-US" altLang="zh-CN" sz="1400" dirty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Moreover, EHT STA always transmits EHT TB PPDU in R1</a:t>
            </a:r>
            <a:endParaRPr lang="en-US" altLang="zh-CN" dirty="0" smtClean="0"/>
          </a:p>
          <a:p>
            <a:r>
              <a:rPr lang="en-US" altLang="zh-CN" dirty="0" smtClean="0"/>
              <a:t>PHY version in the trigger frame has overlapped function as EHT/HE indication and it is not needed</a:t>
            </a:r>
          </a:p>
          <a:p>
            <a:pPr lvl="1"/>
            <a:r>
              <a:rPr lang="en-US" altLang="zh-CN" sz="1400" dirty="0"/>
              <a:t>Once one of them is known is by EHT STA, it could set the PHY version field in U-SIG of TB PPDU correctly </a:t>
            </a:r>
          </a:p>
          <a:p>
            <a:pPr lvl="1"/>
            <a:r>
              <a:rPr lang="en-US" altLang="zh-CN" sz="1400" dirty="0"/>
              <a:t>PHY version just functions as 1 bit to EHT STA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43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816947"/>
            <a:ext cx="7772400" cy="4114800"/>
          </a:xfrm>
        </p:spPr>
        <p:txBody>
          <a:bodyPr/>
          <a:lstStyle/>
          <a:p>
            <a:r>
              <a:rPr lang="en-US" altLang="zh-CN" sz="2000" dirty="0"/>
              <a:t>BW </a:t>
            </a:r>
            <a:r>
              <a:rPr lang="en-US" altLang="zh-CN" sz="2000" dirty="0" smtClean="0"/>
              <a:t>Expansion [3]</a:t>
            </a:r>
            <a:endParaRPr lang="en-US" altLang="zh-CN" sz="2000" dirty="0"/>
          </a:p>
          <a:p>
            <a:pPr lvl="1"/>
            <a:r>
              <a:rPr lang="en-US" altLang="zh-CN" sz="1400" dirty="0"/>
              <a:t>This bit can be combined with the two-bit BW Field</a:t>
            </a:r>
          </a:p>
          <a:p>
            <a:pPr lvl="1"/>
            <a:r>
              <a:rPr lang="en-US" altLang="zh-CN" sz="1400" u="sng" dirty="0"/>
              <a:t>Possible</a:t>
            </a:r>
            <a:r>
              <a:rPr lang="en-US" altLang="zh-CN" sz="1400" dirty="0"/>
              <a:t> bit mapping (on right)</a:t>
            </a:r>
          </a:p>
          <a:p>
            <a:r>
              <a:rPr lang="en-US" altLang="zh-CN" sz="2000" dirty="0" smtClean="0"/>
              <a:t>However, the simple </a:t>
            </a:r>
            <a:r>
              <a:rPr lang="en-US" altLang="zh-CN" sz="2000" dirty="0" err="1" smtClean="0"/>
              <a:t>bw</a:t>
            </a:r>
            <a:r>
              <a:rPr lang="en-US" altLang="zh-CN" sz="2000" dirty="0" smtClean="0"/>
              <a:t> extension can not work</a:t>
            </a:r>
          </a:p>
          <a:p>
            <a:r>
              <a:rPr lang="en-US" altLang="zh-CN" sz="2000" dirty="0" smtClean="0"/>
              <a:t>One example</a:t>
            </a:r>
          </a:p>
          <a:p>
            <a:pPr lvl="1"/>
            <a:r>
              <a:rPr lang="en-US" altLang="zh-CN" sz="1400" dirty="0"/>
              <a:t>Simple extension can not cover the </a:t>
            </a:r>
            <a:r>
              <a:rPr lang="en-US" altLang="zh-CN" sz="1400" dirty="0" smtClean="0"/>
              <a:t>following solicited transmission</a:t>
            </a:r>
          </a:p>
          <a:p>
            <a:pPr lvl="1"/>
            <a:r>
              <a:rPr lang="en-US" altLang="zh-CN" sz="1400" dirty="0" smtClean="0"/>
              <a:t>80 MHz for HE TB PPDU, 80 MHz for EHT TB PPDU</a:t>
            </a:r>
          </a:p>
          <a:p>
            <a:pPr lvl="1"/>
            <a:endParaRPr lang="en-US" altLang="zh-CN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438256"/>
              </p:ext>
            </p:extLst>
          </p:nvPr>
        </p:nvGraphicFramePr>
        <p:xfrm>
          <a:off x="6477000" y="1614563"/>
          <a:ext cx="2514431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144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502886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1173401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</a:tblGrid>
              <a:tr h="35960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Expansion (B59)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80+80 MHz or 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</a:tbl>
          </a:graphicData>
        </a:graphic>
      </p:graphicFrame>
      <p:sp>
        <p:nvSpPr>
          <p:cNvPr id="49" name="文本框 48"/>
          <p:cNvSpPr txBox="1"/>
          <p:nvPr/>
        </p:nvSpPr>
        <p:spPr>
          <a:xfrm>
            <a:off x="2015166" y="62000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0" name="文本框 49"/>
          <p:cNvSpPr txBox="1"/>
          <p:nvPr/>
        </p:nvSpPr>
        <p:spPr>
          <a:xfrm>
            <a:off x="4124884" y="619071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sp>
        <p:nvSpPr>
          <p:cNvPr id="5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1748620" y="52507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5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1748620" y="54501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5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1748620" y="58733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58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1492311" y="52589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742144" y="5407124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60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492311" y="44614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1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655582" y="459946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63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207058" y="52589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65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198893" y="58733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66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207057" y="61567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205188" y="54531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6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4891240" y="5265664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984174" y="5285863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984174" y="444890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3963120" y="486010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3963120" y="505947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3963120" y="52588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3963120" y="545823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3963120" y="58814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9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437812" y="48557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0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437812" y="50551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1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437812" y="525453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2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437812" y="545390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3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437812" y="587715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1745719" y="56694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5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195992" y="56694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3967950" y="568177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442642" y="56774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90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1746750" y="44153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1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1746750" y="46146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1746750" y="50379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93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205188" y="44234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9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197023" y="50379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95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203318" y="46177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9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1743849" y="48340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9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194122" y="48340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98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3973444" y="444117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9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3973444" y="464054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00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448136" y="44368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01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448136" y="46362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02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4898409" y="442575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103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3973444" y="61567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996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6360" y="1833249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Another example</a:t>
            </a:r>
          </a:p>
          <a:p>
            <a:pPr lvl="1"/>
            <a:r>
              <a:rPr lang="en-US" altLang="zh-CN" sz="1400" dirty="0"/>
              <a:t>Simple extension can not cover the following solicited transmission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160 MHz for HE TB PPDU and 80 MHz for EHT TB PPDU</a:t>
            </a:r>
            <a:endParaRPr lang="en-US" altLang="zh-CN" sz="1400" dirty="0"/>
          </a:p>
          <a:p>
            <a:pPr lvl="1"/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2360064" y="62762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" name="文本框 7"/>
          <p:cNvSpPr txBox="1"/>
          <p:nvPr/>
        </p:nvSpPr>
        <p:spPr>
          <a:xfrm>
            <a:off x="4469782" y="626691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2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4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8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551955" y="62329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6138" y="5341864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29072" y="5362063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08018" y="53350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08018" y="553443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08018" y="59576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82710" y="533073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82710" y="553010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2710" y="595335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3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2848" y="575797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7540" y="57536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7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2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3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87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95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6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00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01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09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0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112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1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14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1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11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117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18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19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20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2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22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40714" y="4495711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2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33648" y="4515910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12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12594" y="448890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2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12594" y="468827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2594" y="511152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27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87286" y="448457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28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87286" y="468395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2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7286" y="510719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3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7424" y="491182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3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92116" y="490750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32" name="Rectangle 6">
            <a:extLst>
              <a:ext uri="{FF2B5EF4-FFF2-40B4-BE49-F238E27FC236}">
                <a16:creationId xmlns:a16="http://schemas.microsoft.com/office/drawing/2014/main" xmlns="" id="{837C5C0D-CA2B-4C9C-921A-29CE0DF54EA2}"/>
              </a:ext>
            </a:extLst>
          </p:cNvPr>
          <p:cNvSpPr/>
          <p:nvPr/>
        </p:nvSpPr>
        <p:spPr bwMode="auto">
          <a:xfrm>
            <a:off x="2075309" y="3660113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133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cxnSp>
        <p:nvCxnSpPr>
          <p:cNvPr id="136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317424" y="6234823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639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Moreover, we agreed that we need differentiate 320-1 from 320-2 for BW in DL PPDU [4]</a:t>
            </a:r>
          </a:p>
          <a:p>
            <a:pPr lvl="1"/>
            <a:r>
              <a:rPr lang="en-US" altLang="zh-CN" sz="1600" dirty="0"/>
              <a:t>To help spatial reuse </a:t>
            </a:r>
            <a:r>
              <a:rPr lang="en-US" altLang="zh-CN" sz="1600" dirty="0" smtClean="0"/>
              <a:t>(identify OBSS PPDU) and intra-PPDU </a:t>
            </a:r>
            <a:r>
              <a:rPr lang="en-US" altLang="zh-CN" sz="1600" dirty="0"/>
              <a:t>power save</a:t>
            </a:r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r>
              <a:rPr lang="en-US" altLang="zh-CN" b="0" dirty="0"/>
              <a:t>To keep consistent with </a:t>
            </a:r>
            <a:r>
              <a:rPr lang="en-US" altLang="zh-CN" b="0" dirty="0" smtClean="0"/>
              <a:t>U-SIG in DL PPDU, 320-1/2 indication in the trigger frame is also needed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73735"/>
              </p:ext>
            </p:extLst>
          </p:nvPr>
        </p:nvGraphicFramePr>
        <p:xfrm>
          <a:off x="1278545" y="3276600"/>
          <a:ext cx="6080760" cy="1156716"/>
        </p:xfrm>
        <a:graphic>
          <a:graphicData uri="http://schemas.openxmlformats.org/drawingml/2006/table">
            <a:tbl>
              <a:tblPr firstRow="1" firstCol="1" bandRow="1"/>
              <a:tblGrid>
                <a:gridCol w="404495"/>
                <a:gridCol w="404495"/>
                <a:gridCol w="404495"/>
                <a:gridCol w="404495"/>
                <a:gridCol w="405130"/>
                <a:gridCol w="405130"/>
                <a:gridCol w="458470"/>
                <a:gridCol w="496570"/>
                <a:gridCol w="492125"/>
                <a:gridCol w="405130"/>
                <a:gridCol w="405130"/>
                <a:gridCol w="469265"/>
                <a:gridCol w="520065"/>
                <a:gridCol w="405765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UNII6/7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/8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2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86764</TotalTime>
  <Words>2060</Words>
  <Application>Microsoft Office PowerPoint</Application>
  <PresentationFormat>全屏显示(4:3)</PresentationFormat>
  <Paragraphs>624</Paragraphs>
  <Slides>19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ＭＳ Ｐゴシック</vt:lpstr>
      <vt:lpstr>Arial</vt:lpstr>
      <vt:lpstr>Calibri</vt:lpstr>
      <vt:lpstr>Times New Roman</vt:lpstr>
      <vt:lpstr>802-11-Submission</vt:lpstr>
      <vt:lpstr>Document</vt:lpstr>
      <vt:lpstr>Backward compatible EHT trigger frame follow up</vt:lpstr>
      <vt:lpstr>Background</vt:lpstr>
      <vt:lpstr>Recap-HE trigger frame</vt:lpstr>
      <vt:lpstr>Trigger frame</vt:lpstr>
      <vt:lpstr>HE/EHT indication </vt:lpstr>
      <vt:lpstr>HE/EHT indication and PHY Version</vt:lpstr>
      <vt:lpstr>UL BW</vt:lpstr>
      <vt:lpstr>UL BW</vt:lpstr>
      <vt:lpstr>UL BW</vt:lpstr>
      <vt:lpstr>UL BW</vt:lpstr>
      <vt:lpstr>Summary</vt:lpstr>
      <vt:lpstr>References</vt:lpstr>
      <vt:lpstr>SP 1</vt:lpstr>
      <vt:lpstr>SP 2</vt:lpstr>
      <vt:lpstr>SP 3</vt:lpstr>
      <vt:lpstr>Appendix</vt:lpstr>
      <vt:lpstr>User Info field in trigger frame</vt:lpstr>
      <vt:lpstr>HE/EHT indication </vt:lpstr>
      <vt:lpstr>HE/EHT indication 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669</cp:revision>
  <cp:lastPrinted>1998-02-10T13:28:06Z</cp:lastPrinted>
  <dcterms:created xsi:type="dcterms:W3CDTF">2013-11-12T18:41:50Z</dcterms:created>
  <dcterms:modified xsi:type="dcterms:W3CDTF">2020-12-09T12:45:04Z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(3)d5gMbNVqdtkQEo9vjzQ8MrV26wwn7qruVRDF2LKnZE5lTkQ1WI74VxA6KJm5S8qW62H43yxO
iNxtHHpoiZ4j5oKKpjnDRTVPWb82X+yRaZb6axaSb6Fn7ARUZXB9AsD/5yjAGp9cA0KwwzWq
diBKaI7Rd9ZV8EcsTTOpDs3SqlDolVJDOlLyfYVEVKKPgOkn4RzmRNCqXYAlWDsRZ1jLhMdw
Bv2JhI0fFQWmQF5fLv</vt:lpwstr>
  </property>
  <property fmtid="{D5CDD505-2E9C-101B-9397-08002B2CF9AE}" pid="4" name="_2015_ms_pID_7253431">
    <vt:lpwstr>2xnIwX/vPxdu6uuuv3k/4aPhU2Sqv0rldfIFhH8mB+n5UBJxkQUtGF
E5b98MI4ShKVLNjuMhrwa2qZt/Eje4IrBWiyOMJ38Zbfgdzg/K3YNbkz33WEA41jm0zPeTuk
ZGYaiJUSMXDDz5rYrBBe5q/iJpiXweWyqoWqUtuAWlgJzTm4zCWOmVq2m3VfDDDpmcA8CXht
r++eMFOKXpn89cC1kx7Akj+zVwoEi2kYhE9u</vt:lpwstr>
  </property>
  <property fmtid="{D5CDD505-2E9C-101B-9397-08002B2CF9AE}" pid="5" name="_2015_ms_pID_7253432">
    <vt:lpwstr>XEoMsgqybQPoYx8kxWL+FkI=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1606922104</vt:lpwstr>
  </property>
</Properties>
</file>