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handoutMasterIdLst>
    <p:handoutMasterId r:id="rId23"/>
  </p:handoutMasterIdLst>
  <p:sldIdLst>
    <p:sldId id="720" r:id="rId2"/>
    <p:sldId id="736" r:id="rId3"/>
    <p:sldId id="737" r:id="rId4"/>
    <p:sldId id="738" r:id="rId5"/>
    <p:sldId id="739" r:id="rId6"/>
    <p:sldId id="740" r:id="rId7"/>
    <p:sldId id="741" r:id="rId8"/>
    <p:sldId id="742" r:id="rId9"/>
    <p:sldId id="793" r:id="rId10"/>
    <p:sldId id="833" r:id="rId11"/>
    <p:sldId id="753" r:id="rId12"/>
    <p:sldId id="885" r:id="rId13"/>
    <p:sldId id="935" r:id="rId14"/>
    <p:sldId id="1028" r:id="rId15"/>
    <p:sldId id="1039" r:id="rId16"/>
    <p:sldId id="1030" r:id="rId17"/>
    <p:sldId id="1043" r:id="rId18"/>
    <p:sldId id="1040" r:id="rId19"/>
    <p:sldId id="1041" r:id="rId20"/>
    <p:sldId id="1042" r:id="rId21"/>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405"/>
  </p:normalViewPr>
  <p:slideViewPr>
    <p:cSldViewPr showGuides="1">
      <p:cViewPr varScale="1">
        <p:scale>
          <a:sx n="70" d="100"/>
          <a:sy n="70" d="100"/>
        </p:scale>
        <p:origin x="536" y="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Oct</a:t>
            </a:r>
            <a:r>
              <a:rPr lang="en-US" dirty="0" smtClean="0"/>
              <a:t> 2020</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/1806</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a:t>
            </a:r>
            <a:r>
              <a:rPr lang="en-US" altLang="zh-CN" sz="1800" b="1" dirty="0">
                <a:solidFill>
                  <a:srgbClr val="000000"/>
                </a:solidFill>
                <a:ea typeface="Arial Unicode MS" pitchFamily="34" charset="-122"/>
              </a:rPr>
              <a:t>2020</a:t>
            </a: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Nov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2020</a:t>
            </a: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2020-11-07</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550"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Nov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a:t>Current Teleconference Plan</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1905110" y="2156169"/>
            <a:ext cx="9600948" cy="3869055"/>
          </a:xfrm>
          <a:prstGeom prst="rect">
            <a:avLst/>
          </a:prstGeom>
          <a:noFill/>
          <a:ln w="9525">
            <a:noFill/>
          </a:ln>
        </p:spPr>
        <p:txBody>
          <a:bodyPr vert="horz" wrap="square" lIns="92160" tIns="46080" rIns="92160" bIns="46080" anchor="t" anchorCtr="0">
            <a:normAutofit fontScale="92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chemeClr val="bg1">
                    <a:lumMod val="85000"/>
                  </a:schemeClr>
                </a:solidFill>
                <a:cs typeface="+mn-ea"/>
                <a:sym typeface="+mn-ea"/>
              </a:rPr>
              <a:t>Nov 3</a:t>
            </a:r>
            <a:r>
              <a:rPr lang="en-US" altLang="zh-CN" sz="2400" baseline="30000" dirty="0" smtClean="0">
                <a:solidFill>
                  <a:schemeClr val="bg1">
                    <a:lumMod val="85000"/>
                  </a:schemeClr>
                </a:solidFill>
                <a:cs typeface="+mn-ea"/>
                <a:sym typeface="+mn-ea"/>
              </a:rPr>
              <a:t>rd</a:t>
            </a:r>
            <a:r>
              <a:rPr lang="en-US" altLang="zh-CN" sz="2400" dirty="0" smtClean="0">
                <a:solidFill>
                  <a:schemeClr val="bg1">
                    <a:lumMod val="85000"/>
                  </a:schemeClr>
                </a:solidFill>
                <a:cs typeface="+mn-ea"/>
                <a:sym typeface="+mn-ea"/>
              </a:rPr>
              <a:t>, 9:00am </a:t>
            </a:r>
            <a:r>
              <a:rPr lang="en-US" altLang="zh-CN" sz="2400" dirty="0">
                <a:solidFill>
                  <a:schemeClr val="bg1">
                    <a:lumMod val="85000"/>
                  </a:schemeClr>
                </a:solidFill>
                <a:cs typeface="+mn-ea"/>
                <a:sym typeface="+mn-ea"/>
              </a:rPr>
              <a:t>~ </a:t>
            </a:r>
            <a:r>
              <a:rPr lang="en-US" altLang="zh-CN" sz="2400" dirty="0" smtClean="0">
                <a:solidFill>
                  <a:schemeClr val="bg1">
                    <a:lumMod val="85000"/>
                  </a:schemeClr>
                </a:solidFill>
                <a:cs typeface="+mn-ea"/>
                <a:sym typeface="+mn-ea"/>
              </a:rPr>
              <a:t>11:00 </a:t>
            </a:r>
            <a:r>
              <a:rPr lang="en-US" altLang="zh-CN" sz="2400" dirty="0">
                <a:solidFill>
                  <a:schemeClr val="bg1">
                    <a:lumMod val="85000"/>
                  </a:schemeClr>
                </a:solidFill>
                <a:cs typeface="+mn-ea"/>
                <a:sym typeface="+mn-ea"/>
              </a:rPr>
              <a:t>am, ET; </a:t>
            </a:r>
            <a:r>
              <a:rPr lang="en-US" altLang="zh-CN" sz="2400" dirty="0" err="1" smtClean="0">
                <a:solidFill>
                  <a:schemeClr val="bg1">
                    <a:lumMod val="85000"/>
                  </a:schemeClr>
                </a:solidFill>
                <a:cs typeface="+mn-ea"/>
                <a:sym typeface="+mn-ea"/>
              </a:rPr>
              <a:t>Webex</a:t>
            </a:r>
            <a:r>
              <a:rPr lang="en-US" altLang="zh-CN" sz="2400" dirty="0" smtClean="0">
                <a:solidFill>
                  <a:schemeClr val="bg1">
                    <a:lumMod val="85000"/>
                  </a:schemeClr>
                </a:solidFill>
                <a:cs typeface="+mn-ea"/>
                <a:sym typeface="+mn-ea"/>
              </a:rPr>
              <a:t> (IEEE 802.11 plenary);</a:t>
            </a:r>
          </a:p>
          <a:p>
            <a:pPr eaLnBrk="1" hangingPunct="1"/>
            <a:r>
              <a:rPr lang="en-US" altLang="zh-CN" sz="2400" dirty="0" smtClean="0">
                <a:solidFill>
                  <a:schemeClr val="bg1">
                    <a:lumMod val="85000"/>
                  </a:schemeClr>
                </a:solidFill>
                <a:cs typeface="+mn-ea"/>
                <a:sym typeface="+mn-ea"/>
              </a:rPr>
              <a:t>Nov 6</a:t>
            </a:r>
            <a:r>
              <a:rPr lang="en-US" altLang="zh-CN" sz="2400" baseline="30000" dirty="0" smtClean="0">
                <a:solidFill>
                  <a:schemeClr val="bg1">
                    <a:lumMod val="85000"/>
                  </a:schemeClr>
                </a:solidFill>
                <a:cs typeface="+mn-ea"/>
                <a:sym typeface="+mn-ea"/>
              </a:rPr>
              <a:t>th</a:t>
            </a:r>
            <a:r>
              <a:rPr lang="en-US" altLang="zh-CN" sz="2400" dirty="0">
                <a:solidFill>
                  <a:schemeClr val="bg1">
                    <a:lumMod val="85000"/>
                  </a:schemeClr>
                </a:solidFill>
                <a:cs typeface="+mn-ea"/>
                <a:sym typeface="+mn-ea"/>
              </a:rPr>
              <a:t>, </a:t>
            </a:r>
            <a:r>
              <a:rPr lang="en-US" altLang="zh-CN" sz="2400" dirty="0" smtClean="0">
                <a:solidFill>
                  <a:schemeClr val="bg1">
                    <a:lumMod val="85000"/>
                  </a:schemeClr>
                </a:solidFill>
                <a:cs typeface="+mn-ea"/>
                <a:sym typeface="+mn-ea"/>
              </a:rPr>
              <a:t>9:00am </a:t>
            </a:r>
            <a:r>
              <a:rPr lang="en-US" altLang="zh-CN" sz="2400" dirty="0">
                <a:solidFill>
                  <a:schemeClr val="bg1">
                    <a:lumMod val="85000"/>
                  </a:schemeClr>
                </a:solidFill>
                <a:cs typeface="+mn-ea"/>
                <a:sym typeface="+mn-ea"/>
              </a:rPr>
              <a:t>~ </a:t>
            </a:r>
            <a:r>
              <a:rPr lang="en-US" altLang="zh-CN" sz="2400" dirty="0" smtClean="0">
                <a:solidFill>
                  <a:schemeClr val="bg1">
                    <a:lumMod val="85000"/>
                  </a:schemeClr>
                </a:solidFill>
                <a:cs typeface="+mn-ea"/>
                <a:sym typeface="+mn-ea"/>
              </a:rPr>
              <a:t>11:00 </a:t>
            </a:r>
            <a:r>
              <a:rPr lang="en-US" altLang="zh-CN" sz="2400" dirty="0">
                <a:solidFill>
                  <a:schemeClr val="bg1">
                    <a:lumMod val="85000"/>
                  </a:schemeClr>
                </a:solidFill>
                <a:cs typeface="+mn-ea"/>
                <a:sym typeface="+mn-ea"/>
              </a:rPr>
              <a:t>am, ET; </a:t>
            </a:r>
            <a:r>
              <a:rPr lang="en-US" altLang="zh-CN" sz="2400" dirty="0" err="1" smtClean="0">
                <a:solidFill>
                  <a:schemeClr val="bg1">
                    <a:lumMod val="85000"/>
                  </a:schemeClr>
                </a:solidFill>
                <a:cs typeface="+mn-ea"/>
                <a:sym typeface="+mn-ea"/>
              </a:rPr>
              <a:t>Webex</a:t>
            </a:r>
            <a:r>
              <a:rPr lang="en-US" altLang="zh-CN" sz="2400" dirty="0" smtClean="0">
                <a:solidFill>
                  <a:schemeClr val="bg1">
                    <a:lumMod val="85000"/>
                  </a:schemeClr>
                </a:solidFill>
                <a:cs typeface="+mn-ea"/>
                <a:sym typeface="+mn-ea"/>
              </a:rPr>
              <a:t> </a:t>
            </a:r>
            <a:r>
              <a:rPr lang="en-US" altLang="zh-CN" sz="2400" dirty="0">
                <a:solidFill>
                  <a:schemeClr val="bg1">
                    <a:lumMod val="85000"/>
                  </a:schemeClr>
                </a:solidFill>
                <a:cs typeface="+mn-ea"/>
                <a:sym typeface="+mn-ea"/>
              </a:rPr>
              <a:t>(IEEE 802.11 plenary</a:t>
            </a:r>
            <a:r>
              <a:rPr lang="en-US" altLang="zh-CN" sz="2400" dirty="0" smtClean="0">
                <a:solidFill>
                  <a:schemeClr val="bg1">
                    <a:lumMod val="85000"/>
                  </a:schemeClr>
                </a:solidFill>
                <a:cs typeface="+mn-ea"/>
                <a:sym typeface="+mn-ea"/>
              </a:rPr>
              <a:t>);</a:t>
            </a:r>
          </a:p>
          <a:p>
            <a:pPr eaLnBrk="1" hangingPunct="1"/>
            <a:r>
              <a:rPr lang="en-US" altLang="zh-CN" sz="2400" dirty="0">
                <a:solidFill>
                  <a:srgbClr val="00B050"/>
                </a:solidFill>
                <a:cs typeface="+mn-ea"/>
                <a:sym typeface="+mn-ea"/>
              </a:rPr>
              <a:t>Nov 20</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10:00am ~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(LB comments assignment)</a:t>
            </a:r>
          </a:p>
          <a:p>
            <a:pPr eaLnBrk="1" hangingPunct="1"/>
            <a:r>
              <a:rPr lang="en-US" altLang="zh-CN" sz="2400" dirty="0">
                <a:solidFill>
                  <a:srgbClr val="00B050"/>
                </a:solidFill>
                <a:cs typeface="+mn-ea"/>
                <a:sym typeface="+mn-ea"/>
              </a:rPr>
              <a:t>Nov 24</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smtClean="0">
                <a:solidFill>
                  <a:srgbClr val="00B050"/>
                </a:solidFill>
                <a:cs typeface="+mn-ea"/>
                <a:sym typeface="+mn-ea"/>
              </a:rPr>
              <a:t>Dec </a:t>
            </a:r>
            <a:r>
              <a:rPr lang="en-US" altLang="zh-CN" sz="2400" dirty="0">
                <a:solidFill>
                  <a:srgbClr val="00B050"/>
                </a:solidFill>
                <a:cs typeface="+mn-ea"/>
                <a:sym typeface="+mn-ea"/>
              </a:rPr>
              <a:t>1</a:t>
            </a:r>
            <a:r>
              <a:rPr lang="en-US" altLang="zh-CN" sz="2400" baseline="30000" dirty="0">
                <a:solidFill>
                  <a:srgbClr val="00B050"/>
                </a:solidFill>
                <a:cs typeface="+mn-ea"/>
                <a:sym typeface="+mn-ea"/>
              </a:rPr>
              <a:t>st</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a:solidFill>
                  <a:srgbClr val="00B050"/>
                </a:solidFill>
                <a:cs typeface="+mn-ea"/>
                <a:sym typeface="+mn-ea"/>
              </a:rPr>
              <a:t>Dec 4</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a:solidFill>
                  <a:srgbClr val="00B050"/>
                </a:solidFill>
                <a:cs typeface="+mn-ea"/>
                <a:sym typeface="+mn-ea"/>
              </a:rPr>
              <a:t>Dec 8</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a:solidFill>
                  <a:srgbClr val="00B050"/>
                </a:solidFill>
                <a:cs typeface="+mn-ea"/>
                <a:sym typeface="+mn-ea"/>
              </a:rPr>
              <a:t>Dec 11</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a:solidFill>
                  <a:srgbClr val="00B050"/>
                </a:solidFill>
                <a:cs typeface="+mn-ea"/>
                <a:sym typeface="+mn-ea"/>
              </a:rPr>
              <a:t>Dec 15</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a:solidFill>
                  <a:srgbClr val="00B050"/>
                </a:solidFill>
                <a:cs typeface="+mn-ea"/>
                <a:sym typeface="+mn-ea"/>
              </a:rPr>
              <a:t>Dec 18</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smtClean="0">
                <a:solidFill>
                  <a:srgbClr val="00B050"/>
                </a:solidFill>
                <a:cs typeface="+mn-ea"/>
                <a:sym typeface="+mn-ea"/>
              </a:rPr>
              <a:t>Dec </a:t>
            </a:r>
            <a:r>
              <a:rPr lang="en-US" altLang="zh-CN" sz="2400" dirty="0">
                <a:solidFill>
                  <a:srgbClr val="00B050"/>
                </a:solidFill>
                <a:cs typeface="+mn-ea"/>
                <a:sym typeface="+mn-ea"/>
              </a:rPr>
              <a:t>29</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endParaRPr lang="en-US" altLang="zh-CN" sz="2400" dirty="0">
              <a:solidFill>
                <a:srgbClr val="00B050"/>
              </a:solidFill>
              <a:cs typeface="+mn-ea"/>
            </a:endParaRPr>
          </a:p>
          <a:p>
            <a:pPr eaLnBrk="1" hangingPunct="1"/>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Nov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extLst>
              <p:ext uri="{D42A27DB-BD31-4B8C-83A1-F6EECF244321}">
                <p14:modId xmlns:p14="http://schemas.microsoft.com/office/powerpoint/2010/main" val="409369759"/>
              </p:ext>
            </p:extLst>
          </p:nvPr>
        </p:nvGraphicFramePr>
        <p:xfrm>
          <a:off x="1752714" y="2133634"/>
          <a:ext cx="8610374" cy="3931920"/>
        </p:xfrm>
        <a:graphic>
          <a:graphicData uri="http://schemas.openxmlformats.org/drawingml/2006/table">
            <a:tbl>
              <a:tblPr firstRow="1" bandRow="1">
                <a:tableStyleId>{5C22544A-7EE6-4342-B048-85BDC9FD1C3A}</a:tableStyleId>
              </a:tblPr>
              <a:tblGrid>
                <a:gridCol w="3124118"/>
                <a:gridCol w="5486256"/>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a:t>
                      </a:r>
                      <a:r>
                        <a:rPr lang="en-US" altLang="zh-CN" sz="1200" dirty="0" smtClean="0">
                          <a:solidFill>
                            <a:srgbClr val="0070C0"/>
                          </a:solidFill>
                        </a:rPr>
                        <a:t>11-20/1806r1</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a:t>
                      </a:r>
                      <a:r>
                        <a:rPr lang="en-US" altLang="zh-CN" sz="1200" dirty="0" smtClean="0">
                          <a:solidFill>
                            <a:schemeClr val="tx1"/>
                          </a:solidFill>
                          <a:sym typeface="+mn-ea"/>
                        </a:rPr>
                        <a:t>11-20/1655r3, </a:t>
                      </a:r>
                      <a:r>
                        <a:rPr lang="en-US" altLang="zh-CN" sz="1200" dirty="0" smtClean="0">
                          <a:solidFill>
                            <a:srgbClr val="0070C0"/>
                          </a:solidFill>
                          <a:sym typeface="+mn-ea"/>
                        </a:rPr>
                        <a:t>11-20/1775r1</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11-19/2045r7</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a:t>
                      </a:r>
                      <a:r>
                        <a:rPr lang="en-US" altLang="zh-CN" sz="1200" dirty="0" smtClean="0">
                          <a:solidFill>
                            <a:schemeClr val="tx1"/>
                          </a:solidFill>
                        </a:rPr>
                        <a:t>), </a:t>
                      </a:r>
                      <a:r>
                        <a:rPr lang="en-US" altLang="zh-CN" sz="1200" dirty="0" smtClean="0">
                          <a:solidFill>
                            <a:srgbClr val="0070C0"/>
                          </a:solidFill>
                        </a:rPr>
                        <a:t>11-20/1887r0 (LB251)</a:t>
                      </a:r>
                      <a:endParaRPr lang="en-US" altLang="zh-CN" sz="1200" dirty="0" smtClean="0">
                        <a:solidFill>
                          <a:srgbClr val="0070C0"/>
                        </a:solidFill>
                      </a:endParaRP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Nov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Current TGbd Timeline</a:t>
            </a:r>
          </a:p>
        </p:txBody>
      </p:sp>
      <p:sp>
        <p:nvSpPr>
          <p:cNvPr id="3" name="文本占位符 2"/>
          <p:cNvSpPr>
            <a:spLocks noGrp="1"/>
          </p:cNvSpPr>
          <p:nvPr>
            <p:ph type="body" idx="1"/>
          </p:nvPr>
        </p:nvSpPr>
        <p:spPr>
          <a:xfrm>
            <a:off x="2447290" y="1966595"/>
            <a:ext cx="8144392" cy="4443095"/>
          </a:xfrm>
        </p:spPr>
        <p:txBody>
          <a:bodyPr/>
          <a:lstStyle/>
          <a:p>
            <a:pPr lvl="1" defTabSz="337185">
              <a:buFont typeface="Arial" panose="020B0604020202020204" pitchFamily="34" charset="0"/>
              <a:buChar char="•"/>
              <a:defRPr/>
            </a:pPr>
            <a:r>
              <a:rPr lang="en-US" altLang="en-US" sz="2000" dirty="0">
                <a:solidFill>
                  <a:srgbClr val="00B050"/>
                </a:solidFill>
                <a:sym typeface="+mn-ea"/>
              </a:rPr>
              <a:t>PAR approved						</a:t>
            </a:r>
            <a:r>
              <a:rPr lang="en-US" altLang="en-US" sz="2000" dirty="0" smtClean="0">
                <a:solidFill>
                  <a:srgbClr val="00B050"/>
                </a:solidFill>
                <a:sym typeface="+mn-ea"/>
              </a:rPr>
              <a:t>	Dec </a:t>
            </a:r>
            <a:r>
              <a:rPr lang="en-US" altLang="en-US" sz="2000" dirty="0">
                <a:solidFill>
                  <a:srgbClr val="00B050"/>
                </a:solidFill>
                <a:sym typeface="+mn-ea"/>
              </a:rPr>
              <a:t>2018</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First TG meeting					</a:t>
            </a:r>
            <a:r>
              <a:rPr lang="en-US" altLang="en-US" sz="2000" dirty="0" smtClean="0">
                <a:solidFill>
                  <a:srgbClr val="00B050"/>
                </a:solidFill>
                <a:sym typeface="+mn-ea"/>
              </a:rPr>
              <a:t>		Jan </a:t>
            </a:r>
            <a:r>
              <a:rPr lang="en-US" altLang="en-US" sz="2000" dirty="0">
                <a:solidFill>
                  <a:srgbClr val="00B050"/>
                </a:solidFill>
                <a:sym typeface="+mn-ea"/>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D0.1 								</a:t>
            </a:r>
            <a:r>
              <a:rPr lang="en-US" altLang="en-US" sz="2000" dirty="0" smtClean="0">
                <a:solidFill>
                  <a:srgbClr val="00B050"/>
                </a:solidFill>
                <a:sym typeface="+mn-ea"/>
              </a:rPr>
              <a:t>		</a:t>
            </a:r>
            <a:r>
              <a:rPr lang="en-US" altLang="en-US" sz="2000" dirty="0" smtClean="0">
                <a:solidFill>
                  <a:srgbClr val="00B050"/>
                </a:solidFill>
                <a:sym typeface="Wingdings" panose="05000000000000000000" pitchFamily="2" charset="2"/>
              </a:rPr>
              <a:t>Nov </a:t>
            </a:r>
            <a:r>
              <a:rPr lang="en-US" altLang="en-US" sz="2000" dirty="0">
                <a:solidFill>
                  <a:srgbClr val="00B050"/>
                </a:solidFill>
                <a:sym typeface="Wingdings" panose="05000000000000000000" pitchFamily="2" charset="2"/>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D1.0 Letter Ballot					</a:t>
            </a:r>
            <a:r>
              <a:rPr lang="en-US" altLang="en-US" sz="2000" dirty="0" smtClean="0">
                <a:solidFill>
                  <a:schemeClr val="tx1"/>
                </a:solidFill>
                <a:sym typeface="+mn-ea"/>
              </a:rPr>
              <a:t>	</a:t>
            </a:r>
            <a:r>
              <a:rPr lang="en-US" altLang="en-US" sz="2000" dirty="0">
                <a:solidFill>
                  <a:srgbClr val="FF0000"/>
                </a:solidFill>
                <a:cs typeface="+mn-ea"/>
                <a:sym typeface="Wingdings" panose="05000000000000000000" pitchFamily="2" charset="2"/>
              </a:rPr>
              <a:t>Sep 2020  Oct 2020</a:t>
            </a:r>
            <a:endParaRPr lang="en-US" altLang="en-US" sz="2000" dirty="0">
              <a:solidFill>
                <a:srgbClr val="FF0000"/>
              </a:solidFill>
              <a:cs typeface="+mn-ea"/>
            </a:endParaRPr>
          </a:p>
          <a:p>
            <a:pPr lvl="1" defTabSz="337185">
              <a:buFont typeface="Arial" panose="020B0604020202020204" pitchFamily="34" charset="0"/>
              <a:buChar char="•"/>
              <a:defRPr/>
            </a:pPr>
            <a:r>
              <a:rPr lang="en-US" altLang="en-US" sz="2000" dirty="0" smtClean="0">
                <a:solidFill>
                  <a:schemeClr val="tx1"/>
                </a:solidFill>
                <a:sym typeface="+mn-ea"/>
              </a:rPr>
              <a:t>D2.0 </a:t>
            </a:r>
            <a:r>
              <a:rPr lang="en-US" altLang="en-US" sz="2000" dirty="0">
                <a:solidFill>
                  <a:schemeClr val="tx1"/>
                </a:solidFill>
                <a:sym typeface="+mn-ea"/>
              </a:rPr>
              <a:t>LB recirculation					</a:t>
            </a:r>
            <a:r>
              <a:rPr lang="en-US" altLang="en-US" sz="2000" dirty="0" smtClean="0">
                <a:solidFill>
                  <a:schemeClr val="tx1"/>
                </a:solidFill>
                <a:cs typeface="+mn-ea"/>
                <a:sym typeface="Wingdings" panose="05000000000000000000" pitchFamily="2" charset="2"/>
              </a:rPr>
              <a:t>Jan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Form Sponsor Ballot Pool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LB recirculation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unchanged recirculation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Initial Sponsor Ballot (D4.0)			</a:t>
            </a:r>
            <a:r>
              <a:rPr lang="en-US" altLang="en-US" sz="2000" dirty="0" smtClean="0">
                <a:solidFill>
                  <a:schemeClr val="tx1"/>
                </a:solidFill>
                <a:cs typeface="+mn-ea"/>
                <a:sym typeface="Wingdings" panose="05000000000000000000" pitchFamily="2" charset="2"/>
              </a:rPr>
              <a:t>Jul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Final 802.11 WG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802 EC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err="1">
                <a:solidFill>
                  <a:schemeClr val="tx1"/>
                </a:solidFill>
                <a:sym typeface="+mn-ea"/>
              </a:rPr>
              <a:t>RevCom</a:t>
            </a:r>
            <a:r>
              <a:rPr lang="en-US" altLang="en-US" sz="2000" dirty="0">
                <a:solidFill>
                  <a:schemeClr val="tx1"/>
                </a:solidFill>
                <a:sym typeface="+mn-ea"/>
              </a:rPr>
              <a:t> and SASB approval			</a:t>
            </a:r>
            <a:r>
              <a:rPr lang="en-US" altLang="en-US" sz="2000" dirty="0" smtClean="0">
                <a:solidFill>
                  <a:schemeClr val="tx1"/>
                </a:solidFill>
                <a:cs typeface="+mn-ea"/>
                <a:sym typeface="Wingdings" panose="05000000000000000000" pitchFamily="2" charset="2"/>
              </a:rPr>
              <a:t>Jun 2022</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Nov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Nov 20</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Nov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40425905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400" dirty="0" smtClean="0"/>
              <a:t>number</a:t>
            </a:r>
            <a:r>
              <a:rPr sz="2500" dirty="0" smtClean="0"/>
              <a:t>: </a:t>
            </a:r>
            <a:r>
              <a:rPr lang="en-US" altLang="zh-CN" sz="2500" dirty="0" smtClean="0"/>
              <a:t>173 147 4876</a:t>
            </a:r>
            <a:endParaRPr sz="2500" dirty="0" smtClean="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173 147 4876</a:t>
            </a:r>
            <a:endParaRPr sz="2400" dirty="0">
              <a:sym typeface="+mn-ea"/>
            </a:endParaRPr>
          </a:p>
          <a:p>
            <a:endParaRPr sz="2400" dirty="0"/>
          </a:p>
          <a:p>
            <a:r>
              <a:rPr lang="en-US" sz="2400" dirty="0"/>
              <a:t>Join from a video system or application: dial </a:t>
            </a:r>
            <a:r>
              <a:rPr lang="en-US" altLang="zh-CN" sz="2400" dirty="0" smtClean="0"/>
              <a:t>1731474876</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a:t>1731474876</a:t>
            </a:r>
            <a:r>
              <a:rPr lang="en-US" sz="2400" dirty="0" smtClean="0"/>
              <a:t>.ieee802.my@lync.webex.com</a:t>
            </a:r>
            <a:endParaRPr lang="en-US" sz="2400" dirty="0"/>
          </a:p>
          <a:p>
            <a:endParaRPr lang="en-US"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7"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4591239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t>WG LB 251 result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t>LB 251 comments assignment (</a:t>
            </a:r>
            <a:r>
              <a:rPr lang="en-GB" altLang="en-US" noProof="0" dirty="0" err="1" smtClean="0"/>
              <a:t>TGbd</a:t>
            </a:r>
            <a:r>
              <a:rPr lang="en-GB" altLang="en-US" noProof="0" dirty="0" smtClean="0"/>
              <a:t> Editor)</a:t>
            </a:r>
          </a:p>
          <a:p>
            <a:pPr lvl="1" algn="just" eaLnBrk="0" hangingPunct="0">
              <a:defRPr/>
            </a:pPr>
            <a:r>
              <a:rPr lang="en-GB" altLang="en-US" dirty="0"/>
              <a:t>11-20/1887r0, </a:t>
            </a:r>
            <a:r>
              <a:rPr lang="en-GB" altLang="en-US" dirty="0" smtClean="0"/>
              <a:t>tgbd-lb251-comments</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a:t>
            </a:r>
            <a:r>
              <a:rPr kumimoji="0" lang="en-US" altLang="en-GB"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for submissions)</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eaLnBrk="0" hangingPunct="0">
              <a:buFontTx/>
              <a:buChar char="•"/>
              <a:defRPr/>
            </a:pPr>
            <a:r>
              <a:rPr lang="en-US" altLang="zh-CN" b="1" dirty="0" smtClean="0"/>
              <a:t>SPs for 11-20/1728r1(updated), 802-11bd-NGV-Ranging-Status-and-Types</a:t>
            </a:r>
            <a:r>
              <a:rPr lang="en-US" altLang="zh-CN" b="1" dirty="0"/>
              <a:t>, Stephan Sand (DLR)</a:t>
            </a:r>
          </a:p>
          <a:p>
            <a:pPr marL="800100" lvl="1" indent="-342900" algn="just" eaLnBrk="0" hangingPunct="0">
              <a:buFontTx/>
              <a:buChar char="•"/>
              <a:defRPr/>
            </a:pPr>
            <a:r>
              <a:rPr lang="en-US" altLang="zh-CN" b="1" dirty="0" smtClean="0"/>
              <a:t>11-20/1802, summary </a:t>
            </a:r>
            <a:r>
              <a:rPr lang="en-US" altLang="zh-CN" b="1" dirty="0"/>
              <a:t>of ARC SC discussion on </a:t>
            </a:r>
            <a:r>
              <a:rPr lang="en-US" altLang="zh-CN" b="1" dirty="0" smtClean="0"/>
              <a:t>11-20/1164r4, Joseph Levy (</a:t>
            </a:r>
            <a:r>
              <a:rPr lang="en-US" altLang="zh-CN" b="1" dirty="0" err="1" smtClean="0"/>
              <a:t>InterDigital</a:t>
            </a:r>
            <a:r>
              <a:rPr lang="en-US" altLang="zh-CN" b="1" dirty="0" smtClean="0"/>
              <a:t>)</a:t>
            </a:r>
          </a:p>
          <a:p>
            <a:pPr marL="800100" lvl="1" indent="-342900" algn="just" eaLnBrk="0" hangingPunct="0">
              <a:buFontTx/>
              <a:buChar char="•"/>
              <a:defRPr/>
            </a:pPr>
            <a:r>
              <a:rPr lang="en-US" altLang="zh-CN" b="1" dirty="0" smtClean="0"/>
              <a:t>TBD</a:t>
            </a:r>
            <a:endParaRPr lang="en-US" altLang="zh-CN"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Nov 24</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Nov 2020</a:t>
            </a:r>
            <a:endParaRPr lang="en-US" altLang="zh-CN" sz="1800" b="1" dirty="0">
              <a:solidFill>
                <a:srgbClr val="000000"/>
              </a:solidFill>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2931128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WG LB 251 Progress</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533546" y="2438426"/>
            <a:ext cx="4724276" cy="3263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50000"/>
              </a:lnSpc>
              <a:spcBef>
                <a:spcPts val="0"/>
              </a:spcBef>
              <a:spcAft>
                <a:spcPts val="600"/>
              </a:spcAft>
              <a:buClrTx/>
              <a:buSzTx/>
              <a:buFontTx/>
              <a:buChar char="•"/>
              <a:defRPr/>
            </a:pPr>
            <a:r>
              <a:rPr kumimoji="0" lang="en-US"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30-day</a:t>
            </a:r>
            <a:r>
              <a:rPr kumimoji="0" lang="en-US"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US"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WB LB 251 for 11bd D1.0 and CSD opened on Oct 19th and closed</a:t>
            </a:r>
            <a:r>
              <a:rPr kumimoji="0" lang="en-US"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on Nov 18th</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50000"/>
              </a:lnSpc>
              <a:spcBef>
                <a:spcPts val="0"/>
              </a:spcBef>
              <a:spcAft>
                <a:spcPts val="60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The ballot passed with an approval rate of 81.69%</a:t>
            </a:r>
          </a:p>
          <a:p>
            <a:pPr marL="342900" marR="0" lvl="0" indent="-342900" algn="just" defTabSz="914400" rtl="0" eaLnBrk="0" fontAlgn="base" latinLnBrk="0" hangingPunct="0">
              <a:lnSpc>
                <a:spcPct val="150000"/>
              </a:lnSpc>
              <a:spcBef>
                <a:spcPts val="0"/>
              </a:spcBef>
              <a:spcAft>
                <a:spcPts val="600"/>
              </a:spcAft>
              <a:buClrTx/>
              <a:buSzTx/>
              <a:buFontTx/>
              <a:buChar char="•"/>
              <a:defRPr/>
            </a:pPr>
            <a:r>
              <a:rPr lang="en-GB" altLang="en-US" dirty="0" smtClean="0"/>
              <a:t>Totally 846 comments were received</a:t>
            </a:r>
          </a:p>
          <a:p>
            <a:pPr marL="0" marR="0" lvl="0" indent="0" algn="just" defTabSz="914400" rtl="0" eaLnBrk="0" fontAlgn="base" latinLnBrk="0" hangingPunct="0">
              <a:lnSpc>
                <a:spcPct val="150000"/>
              </a:lnSpc>
              <a:spcBef>
                <a:spcPts val="0"/>
              </a:spcBef>
              <a:spcAft>
                <a:spcPts val="600"/>
              </a:spcAft>
              <a:buClrTx/>
              <a:buSzTx/>
              <a:buNone/>
              <a:defRPr/>
            </a:pP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Nov </a:t>
            </a:r>
            <a:r>
              <a:rPr lang="en-US" altLang="zh-CN" sz="1800" b="1" dirty="0">
                <a:solidFill>
                  <a:srgbClr val="000000"/>
                </a:solidFill>
                <a:latin typeface="Times New Roman" panose="02020603050405020304" pitchFamily="18" charset="0"/>
                <a:ea typeface="Arial Unicode MS" pitchFamily="34" charset="-122"/>
              </a:rPr>
              <a:t>2020</a:t>
            </a:r>
          </a:p>
        </p:txBody>
      </p:sp>
      <p:graphicFrame>
        <p:nvGraphicFramePr>
          <p:cNvPr id="2" name="表格 1"/>
          <p:cNvGraphicFramePr>
            <a:graphicFrameLocks noGrp="1"/>
          </p:cNvGraphicFramePr>
          <p:nvPr>
            <p:extLst>
              <p:ext uri="{D42A27DB-BD31-4B8C-83A1-F6EECF244321}">
                <p14:modId xmlns:p14="http://schemas.microsoft.com/office/powerpoint/2010/main" val="1507074589"/>
              </p:ext>
            </p:extLst>
          </p:nvPr>
        </p:nvGraphicFramePr>
        <p:xfrm>
          <a:off x="5867406" y="1842569"/>
          <a:ext cx="5712263" cy="4387300"/>
        </p:xfrm>
        <a:graphic>
          <a:graphicData uri="http://schemas.openxmlformats.org/drawingml/2006/table">
            <a:tbl>
              <a:tblPr/>
              <a:tblGrid>
                <a:gridCol w="2818252"/>
                <a:gridCol w="912863"/>
                <a:gridCol w="685782"/>
                <a:gridCol w="1295366"/>
              </a:tblGrid>
              <a:tr h="260913">
                <a:tc>
                  <a:txBody>
                    <a:bodyPr/>
                    <a:lstStyle/>
                    <a:p>
                      <a:pPr algn="ctr" fontAlgn="ctr"/>
                      <a:r>
                        <a:rPr lang="en-US" sz="1200" b="1" i="0" u="none" strike="noStrike" dirty="0">
                          <a:solidFill>
                            <a:srgbClr val="000000"/>
                          </a:solidFill>
                          <a:effectLst/>
                          <a:latin typeface="Calibri" panose="020F0502020204030204" pitchFamily="34" charset="0"/>
                        </a:rPr>
                        <a:t>P802.11bd Ballot Series</a:t>
                      </a:r>
                    </a:p>
                  </a:txBody>
                  <a:tcPr marL="4438" marR="4438" marT="4438" marB="0" anchor="ctr">
                    <a:lnL>
                      <a:noFill/>
                    </a:lnL>
                    <a:lnR>
                      <a:noFill/>
                    </a:lnR>
                    <a:lnT>
                      <a:noFill/>
                    </a:lnT>
                    <a:lnB>
                      <a:noFill/>
                    </a:lnB>
                  </a:tcPr>
                </a:tc>
                <a:tc>
                  <a:txBody>
                    <a:bodyPr/>
                    <a:lstStyle/>
                    <a:p>
                      <a:pPr algn="ctr" fontAlgn="ctr"/>
                      <a:r>
                        <a:rPr lang="en-US" sz="1200" b="1" i="0" u="none" strike="noStrike">
                          <a:solidFill>
                            <a:srgbClr val="000000"/>
                          </a:solidFill>
                          <a:effectLst/>
                          <a:latin typeface="Calibri" panose="020F0502020204030204" pitchFamily="34" charset="0"/>
                        </a:rPr>
                        <a:t>LB251</a:t>
                      </a:r>
                      <a:br>
                        <a:rPr lang="en-US" sz="1200" b="1" i="0" u="none" strike="noStrike">
                          <a:solidFill>
                            <a:srgbClr val="000000"/>
                          </a:solidFill>
                          <a:effectLst/>
                          <a:latin typeface="Calibri" panose="020F0502020204030204" pitchFamily="34" charset="0"/>
                        </a:rPr>
                      </a:br>
                      <a:r>
                        <a:rPr lang="en-US" sz="1200" b="1" i="0" u="none" strike="noStrike">
                          <a:solidFill>
                            <a:srgbClr val="000000"/>
                          </a:solidFill>
                          <a:effectLst/>
                          <a:latin typeface="Calibri" panose="020F0502020204030204" pitchFamily="34" charset="0"/>
                        </a:rPr>
                        <a:t> (D1.0)</a:t>
                      </a:r>
                    </a:p>
                  </a:txBody>
                  <a:tcPr marL="4438" marR="4438" marT="4438" marB="0" anchor="ctr">
                    <a:lnL>
                      <a:noFill/>
                    </a:lnL>
                    <a:lnR>
                      <a:noFill/>
                    </a:lnR>
                    <a:lnT>
                      <a:noFill/>
                    </a:lnT>
                    <a:lnB>
                      <a:noFill/>
                    </a:lnB>
                  </a:tcPr>
                </a:tc>
                <a:tc>
                  <a:txBody>
                    <a:bodyPr/>
                    <a:lstStyle/>
                    <a:p>
                      <a:pPr algn="ctr" fontAlgn="ctr"/>
                      <a:r>
                        <a:rPr lang="zh-CN" altLang="en-US" sz="1200" b="1" i="0" u="none" strike="noStrike">
                          <a:solidFill>
                            <a:srgbClr val="000000"/>
                          </a:solidFill>
                          <a:effectLst/>
                          <a:latin typeface="Calibri" panose="020F0502020204030204" pitchFamily="34" charset="0"/>
                        </a:rPr>
                        <a:t/>
                      </a:r>
                      <a:br>
                        <a:rPr lang="zh-CN" altLang="en-US" sz="1200" b="1" i="0" u="none" strike="noStrike">
                          <a:solidFill>
                            <a:srgbClr val="000000"/>
                          </a:solidFill>
                          <a:effectLst/>
                          <a:latin typeface="Calibri" panose="020F0502020204030204" pitchFamily="34" charset="0"/>
                        </a:rPr>
                      </a:br>
                      <a:endParaRPr lang="zh-CN" altLang="en-US" sz="1200" b="1" i="0" u="none" strike="noStrike">
                        <a:solidFill>
                          <a:srgbClr val="000000"/>
                        </a:solidFill>
                        <a:effectLst/>
                        <a:latin typeface="Calibri" panose="020F0502020204030204" pitchFamily="34" charset="0"/>
                      </a:endParaRPr>
                    </a:p>
                  </a:txBody>
                  <a:tcPr marL="4438" marR="4438" marT="4438" marB="0" anchor="ctr">
                    <a:lnL>
                      <a:noFill/>
                    </a:lnL>
                    <a:lnR>
                      <a:noFill/>
                    </a:lnR>
                    <a:lnT>
                      <a:noFill/>
                    </a:lnT>
                    <a:lnB>
                      <a:noFill/>
                    </a:lnB>
                  </a:tcPr>
                </a:tc>
                <a:tc>
                  <a:txBody>
                    <a:bodyPr/>
                    <a:lstStyle/>
                    <a:p>
                      <a:pPr algn="ctr" fontAlgn="ctr"/>
                      <a:r>
                        <a:rPr lang="zh-CN" altLang="en-US" sz="1200" b="1" i="0" u="none" strike="noStrike">
                          <a:solidFill>
                            <a:srgbClr val="000000"/>
                          </a:solidFill>
                          <a:effectLst/>
                          <a:latin typeface="Calibri" panose="020F0502020204030204" pitchFamily="34" charset="0"/>
                        </a:rPr>
                        <a:t/>
                      </a:r>
                      <a:br>
                        <a:rPr lang="zh-CN" altLang="en-US" sz="1200" b="1" i="0" u="none" strike="noStrike">
                          <a:solidFill>
                            <a:srgbClr val="000000"/>
                          </a:solidFill>
                          <a:effectLst/>
                          <a:latin typeface="Calibri" panose="020F0502020204030204" pitchFamily="34" charset="0"/>
                        </a:rPr>
                      </a:br>
                      <a:endParaRPr lang="zh-CN" altLang="en-US" sz="1200" b="1" i="0" u="none" strike="noStrike">
                        <a:solidFill>
                          <a:srgbClr val="000000"/>
                        </a:solidFill>
                        <a:effectLst/>
                        <a:latin typeface="Calibri" panose="020F0502020204030204" pitchFamily="34" charset="0"/>
                      </a:endParaRPr>
                    </a:p>
                  </a:txBody>
                  <a:tcPr marL="4438" marR="4438" marT="4438" marB="0" anchor="ctr">
                    <a:lnL>
                      <a:noFill/>
                    </a:lnL>
                    <a:lnR>
                      <a:noFill/>
                    </a:lnR>
                    <a:lnT>
                      <a:noFill/>
                    </a:lnT>
                    <a:lnB>
                      <a:noFill/>
                    </a:lnB>
                  </a:tcPr>
                </a:tc>
              </a:tr>
              <a:tr h="260913">
                <a:tc>
                  <a:txBody>
                    <a:bodyPr/>
                    <a:lstStyle/>
                    <a:p>
                      <a:pPr fontAlgn="b"/>
                      <a:r>
                        <a:rPr lang="en-US" sz="1200" b="1" i="0" u="none" strike="noStrike">
                          <a:solidFill>
                            <a:srgbClr val="000000"/>
                          </a:solidFill>
                          <a:effectLst/>
                          <a:latin typeface="Calibri" panose="020F0502020204030204" pitchFamily="34" charset="0"/>
                        </a:rPr>
                        <a:t>Approve</a:t>
                      </a:r>
                    </a:p>
                  </a:txBody>
                  <a:tcPr marL="4438" marR="4438" marT="4438" marB="0" anchor="b">
                    <a:lnL>
                      <a:noFill/>
                    </a:lnL>
                    <a:lnR>
                      <a:noFill/>
                    </a:lnR>
                    <a:lnT>
                      <a:noFill/>
                    </a:lnT>
                    <a:lnB>
                      <a:noFill/>
                    </a:lnB>
                  </a:tcPr>
                </a:tc>
                <a:tc>
                  <a:txBody>
                    <a:bodyPr/>
                    <a:lstStyle/>
                    <a:p>
                      <a:pPr algn="r" fontAlgn="b"/>
                      <a:r>
                        <a:rPr lang="en-US" altLang="zh-CN" sz="1200" b="0" i="0" u="none" strike="noStrike">
                          <a:solidFill>
                            <a:srgbClr val="000000"/>
                          </a:solidFill>
                          <a:effectLst/>
                          <a:latin typeface="Calibri" panose="020F0502020204030204" pitchFamily="34" charset="0"/>
                        </a:rPr>
                        <a:t>174</a:t>
                      </a:r>
                    </a:p>
                  </a:txBody>
                  <a:tcPr marL="4438" marR="4438" marT="4438" marB="0" anchor="b">
                    <a:lnL>
                      <a:noFill/>
                    </a:lnL>
                    <a:lnR>
                      <a:noFill/>
                    </a:lnR>
                    <a:lnT>
                      <a:noFill/>
                    </a:lnT>
                    <a:lnB>
                      <a:noFill/>
                    </a:lnB>
                  </a:tcPr>
                </a:tc>
                <a:tc>
                  <a:txBody>
                    <a:bodyPr/>
                    <a:lstStyle/>
                    <a:p>
                      <a:pPr fontAlgn="b"/>
                      <a:r>
                        <a:rPr lang="zh-CN" altLang="en-US" sz="1200" b="0" i="0" u="none" strike="noStrike">
                          <a:solidFill>
                            <a:srgbClr val="000000"/>
                          </a:solidFill>
                          <a:effectLst/>
                          <a:latin typeface="Calibri" panose="020F0502020204030204" pitchFamily="34" charset="0"/>
                        </a:rPr>
                        <a:t/>
                      </a:r>
                      <a:br>
                        <a:rPr lang="zh-CN" altLang="en-US" sz="1200" b="0" i="0" u="none" strike="noStrike">
                          <a:solidFill>
                            <a:srgbClr val="000000"/>
                          </a:solidFill>
                          <a:effectLst/>
                          <a:latin typeface="Calibri" panose="020F0502020204030204" pitchFamily="34" charset="0"/>
                        </a:rPr>
                      </a:br>
                      <a:endParaRPr lang="zh-CN" altLang="en-US" sz="1200" b="0" i="0" u="none" strike="noStrike">
                        <a:solidFill>
                          <a:srgbClr val="000000"/>
                        </a:solidFill>
                        <a:effectLst/>
                        <a:latin typeface="Calibri" panose="020F0502020204030204" pitchFamily="34" charset="0"/>
                      </a:endParaRPr>
                    </a:p>
                  </a:txBody>
                  <a:tcPr marL="4438" marR="4438" marT="4438" marB="0" anchor="b">
                    <a:lnL>
                      <a:noFill/>
                    </a:lnL>
                    <a:lnR>
                      <a:noFill/>
                    </a:lnR>
                    <a:lnT>
                      <a:noFill/>
                    </a:lnT>
                    <a:lnB>
                      <a:noFill/>
                    </a:lnB>
                  </a:tcPr>
                </a:tc>
                <a:tc>
                  <a:txBody>
                    <a:bodyPr/>
                    <a:lstStyle/>
                    <a:p>
                      <a:pPr fontAlgn="b"/>
                      <a:r>
                        <a:rPr lang="zh-CN" altLang="en-US" sz="1200" b="0" i="0" u="none" strike="noStrike">
                          <a:solidFill>
                            <a:srgbClr val="000000"/>
                          </a:solidFill>
                          <a:effectLst/>
                          <a:latin typeface="Calibri" panose="020F0502020204030204" pitchFamily="34" charset="0"/>
                        </a:rPr>
                        <a:t/>
                      </a:r>
                      <a:br>
                        <a:rPr lang="zh-CN" altLang="en-US" sz="1200" b="0" i="0" u="none" strike="noStrike">
                          <a:solidFill>
                            <a:srgbClr val="000000"/>
                          </a:solidFill>
                          <a:effectLst/>
                          <a:latin typeface="Calibri" panose="020F0502020204030204" pitchFamily="34" charset="0"/>
                        </a:rPr>
                      </a:br>
                      <a:endParaRPr lang="zh-CN" altLang="en-US" sz="1200" b="0" i="0" u="none" strike="noStrike">
                        <a:solidFill>
                          <a:srgbClr val="000000"/>
                        </a:solidFill>
                        <a:effectLst/>
                        <a:latin typeface="Calibri" panose="020F0502020204030204" pitchFamily="34" charset="0"/>
                      </a:endParaRPr>
                    </a:p>
                  </a:txBody>
                  <a:tcPr marL="4438" marR="4438" marT="4438" marB="0" anchor="b">
                    <a:lnL>
                      <a:noFill/>
                    </a:lnL>
                    <a:lnR>
                      <a:noFill/>
                    </a:lnR>
                    <a:lnT>
                      <a:noFill/>
                    </a:lnT>
                    <a:lnB>
                      <a:noFill/>
                    </a:lnB>
                  </a:tcPr>
                </a:tc>
              </a:tr>
              <a:tr h="260913">
                <a:tc>
                  <a:txBody>
                    <a:bodyPr/>
                    <a:lstStyle/>
                    <a:p>
                      <a:pPr fontAlgn="b"/>
                      <a:r>
                        <a:rPr lang="en-US" sz="1200" b="1" i="0" u="none" strike="noStrike">
                          <a:solidFill>
                            <a:srgbClr val="000000"/>
                          </a:solidFill>
                          <a:effectLst/>
                          <a:latin typeface="Calibri" panose="020F0502020204030204" pitchFamily="34" charset="0"/>
                        </a:rPr>
                        <a:t>Disapprove</a:t>
                      </a:r>
                    </a:p>
                  </a:txBody>
                  <a:tcPr marL="4438" marR="4438" marT="4438" marB="0" anchor="b">
                    <a:lnL>
                      <a:noFill/>
                    </a:lnL>
                    <a:lnR>
                      <a:noFill/>
                    </a:lnR>
                    <a:lnT>
                      <a:noFill/>
                    </a:lnT>
                    <a:lnB>
                      <a:noFill/>
                    </a:lnB>
                  </a:tcPr>
                </a:tc>
                <a:tc>
                  <a:txBody>
                    <a:bodyPr/>
                    <a:lstStyle/>
                    <a:p>
                      <a:pPr algn="r" fontAlgn="b"/>
                      <a:r>
                        <a:rPr lang="en-US" altLang="zh-CN" sz="1200" b="0" i="0" u="none" strike="noStrike">
                          <a:solidFill>
                            <a:srgbClr val="000000"/>
                          </a:solidFill>
                          <a:effectLst/>
                          <a:latin typeface="Calibri" panose="020F0502020204030204" pitchFamily="34" charset="0"/>
                        </a:rPr>
                        <a:t>39</a:t>
                      </a:r>
                    </a:p>
                  </a:txBody>
                  <a:tcPr marL="4438" marR="4438" marT="4438" marB="0" anchor="b">
                    <a:lnL>
                      <a:noFill/>
                    </a:lnL>
                    <a:lnR>
                      <a:noFill/>
                    </a:lnR>
                    <a:lnT>
                      <a:noFill/>
                    </a:lnT>
                    <a:lnB>
                      <a:noFill/>
                    </a:lnB>
                  </a:tcPr>
                </a:tc>
                <a:tc>
                  <a:txBody>
                    <a:bodyPr/>
                    <a:lstStyle/>
                    <a:p>
                      <a:pPr fontAlgn="b"/>
                      <a:r>
                        <a:rPr lang="zh-CN" altLang="en-US" sz="1200" b="0" i="0" u="none" strike="noStrike">
                          <a:solidFill>
                            <a:srgbClr val="000000"/>
                          </a:solidFill>
                          <a:effectLst/>
                          <a:latin typeface="Calibri" panose="020F0502020204030204" pitchFamily="34" charset="0"/>
                        </a:rPr>
                        <a:t/>
                      </a:r>
                      <a:br>
                        <a:rPr lang="zh-CN" altLang="en-US" sz="1200" b="0" i="0" u="none" strike="noStrike">
                          <a:solidFill>
                            <a:srgbClr val="000000"/>
                          </a:solidFill>
                          <a:effectLst/>
                          <a:latin typeface="Calibri" panose="020F0502020204030204" pitchFamily="34" charset="0"/>
                        </a:rPr>
                      </a:br>
                      <a:endParaRPr lang="zh-CN" altLang="en-US" sz="1200" b="0" i="0" u="none" strike="noStrike">
                        <a:solidFill>
                          <a:srgbClr val="000000"/>
                        </a:solidFill>
                        <a:effectLst/>
                        <a:latin typeface="Calibri" panose="020F0502020204030204" pitchFamily="34" charset="0"/>
                      </a:endParaRPr>
                    </a:p>
                  </a:txBody>
                  <a:tcPr marL="4438" marR="4438" marT="4438" marB="0" anchor="b">
                    <a:lnL>
                      <a:noFill/>
                    </a:lnL>
                    <a:lnR>
                      <a:noFill/>
                    </a:lnR>
                    <a:lnT>
                      <a:noFill/>
                    </a:lnT>
                    <a:lnB>
                      <a:noFill/>
                    </a:lnB>
                  </a:tcPr>
                </a:tc>
                <a:tc>
                  <a:txBody>
                    <a:bodyPr/>
                    <a:lstStyle/>
                    <a:p>
                      <a:pPr fontAlgn="b"/>
                      <a:r>
                        <a:rPr lang="zh-CN" altLang="en-US" sz="1200" b="0" i="0" u="none" strike="noStrike">
                          <a:solidFill>
                            <a:srgbClr val="000000"/>
                          </a:solidFill>
                          <a:effectLst/>
                          <a:latin typeface="Calibri" panose="020F0502020204030204" pitchFamily="34" charset="0"/>
                        </a:rPr>
                        <a:t/>
                      </a:r>
                      <a:br>
                        <a:rPr lang="zh-CN" altLang="en-US" sz="1200" b="0" i="0" u="none" strike="noStrike">
                          <a:solidFill>
                            <a:srgbClr val="000000"/>
                          </a:solidFill>
                          <a:effectLst/>
                          <a:latin typeface="Calibri" panose="020F0502020204030204" pitchFamily="34" charset="0"/>
                        </a:rPr>
                      </a:br>
                      <a:endParaRPr lang="zh-CN" altLang="en-US" sz="1200" b="0" i="0" u="none" strike="noStrike">
                        <a:solidFill>
                          <a:srgbClr val="000000"/>
                        </a:solidFill>
                        <a:effectLst/>
                        <a:latin typeface="Calibri" panose="020F0502020204030204" pitchFamily="34" charset="0"/>
                      </a:endParaRPr>
                    </a:p>
                  </a:txBody>
                  <a:tcPr marL="4438" marR="4438" marT="4438" marB="0" anchor="b">
                    <a:lnL>
                      <a:noFill/>
                    </a:lnL>
                    <a:lnR>
                      <a:noFill/>
                    </a:lnR>
                    <a:lnT>
                      <a:noFill/>
                    </a:lnT>
                    <a:lnB>
                      <a:noFill/>
                    </a:lnB>
                  </a:tcPr>
                </a:tc>
              </a:tr>
              <a:tr h="260913">
                <a:tc>
                  <a:txBody>
                    <a:bodyPr/>
                    <a:lstStyle/>
                    <a:p>
                      <a:pPr fontAlgn="b"/>
                      <a:r>
                        <a:rPr lang="en-US" sz="1200" b="1" i="0" u="none" strike="noStrike">
                          <a:solidFill>
                            <a:srgbClr val="000000"/>
                          </a:solidFill>
                          <a:effectLst/>
                          <a:latin typeface="Calibri" panose="020F0502020204030204" pitchFamily="34" charset="0"/>
                        </a:rPr>
                        <a:t>Abstain - Lack of expertise</a:t>
                      </a:r>
                    </a:p>
                  </a:txBody>
                  <a:tcPr marL="4438" marR="4438" marT="4438" marB="0" anchor="b">
                    <a:lnL>
                      <a:noFill/>
                    </a:lnL>
                    <a:lnR>
                      <a:noFill/>
                    </a:lnR>
                    <a:lnT>
                      <a:noFill/>
                    </a:lnT>
                    <a:lnB>
                      <a:noFill/>
                    </a:lnB>
                  </a:tcPr>
                </a:tc>
                <a:tc>
                  <a:txBody>
                    <a:bodyPr/>
                    <a:lstStyle/>
                    <a:p>
                      <a:pPr algn="r" fontAlgn="b"/>
                      <a:r>
                        <a:rPr lang="en-US" altLang="zh-CN" sz="1200" b="0" i="0" u="none" strike="noStrike">
                          <a:solidFill>
                            <a:srgbClr val="000000"/>
                          </a:solidFill>
                          <a:effectLst/>
                          <a:latin typeface="Calibri" panose="020F0502020204030204" pitchFamily="34" charset="0"/>
                        </a:rPr>
                        <a:t>21</a:t>
                      </a:r>
                    </a:p>
                  </a:txBody>
                  <a:tcPr marL="4438" marR="4438" marT="4438" marB="0" anchor="b">
                    <a:lnL>
                      <a:noFill/>
                    </a:lnL>
                    <a:lnR>
                      <a:noFill/>
                    </a:lnR>
                    <a:lnT>
                      <a:noFill/>
                    </a:lnT>
                    <a:lnB>
                      <a:noFill/>
                    </a:lnB>
                  </a:tcPr>
                </a:tc>
                <a:tc>
                  <a:txBody>
                    <a:bodyPr/>
                    <a:lstStyle/>
                    <a:p>
                      <a:pPr fontAlgn="b"/>
                      <a:r>
                        <a:rPr lang="zh-CN" altLang="en-US" sz="1200" b="0" i="0" u="none" strike="noStrike">
                          <a:solidFill>
                            <a:srgbClr val="000000"/>
                          </a:solidFill>
                          <a:effectLst/>
                          <a:latin typeface="Calibri" panose="020F0502020204030204" pitchFamily="34" charset="0"/>
                        </a:rPr>
                        <a:t/>
                      </a:r>
                      <a:br>
                        <a:rPr lang="zh-CN" altLang="en-US" sz="1200" b="0" i="0" u="none" strike="noStrike">
                          <a:solidFill>
                            <a:srgbClr val="000000"/>
                          </a:solidFill>
                          <a:effectLst/>
                          <a:latin typeface="Calibri" panose="020F0502020204030204" pitchFamily="34" charset="0"/>
                        </a:rPr>
                      </a:br>
                      <a:endParaRPr lang="zh-CN" altLang="en-US" sz="1200" b="0" i="0" u="none" strike="noStrike">
                        <a:solidFill>
                          <a:srgbClr val="000000"/>
                        </a:solidFill>
                        <a:effectLst/>
                        <a:latin typeface="Calibri" panose="020F0502020204030204" pitchFamily="34" charset="0"/>
                      </a:endParaRPr>
                    </a:p>
                  </a:txBody>
                  <a:tcPr marL="4438" marR="4438" marT="4438" marB="0" anchor="b">
                    <a:lnL>
                      <a:noFill/>
                    </a:lnL>
                    <a:lnR>
                      <a:noFill/>
                    </a:lnR>
                    <a:lnT>
                      <a:noFill/>
                    </a:lnT>
                    <a:lnB>
                      <a:noFill/>
                    </a:lnB>
                  </a:tcPr>
                </a:tc>
                <a:tc>
                  <a:txBody>
                    <a:bodyPr/>
                    <a:lstStyle/>
                    <a:p>
                      <a:pPr fontAlgn="b"/>
                      <a:r>
                        <a:rPr lang="zh-CN" altLang="en-US" sz="1200" b="0" i="0" u="none" strike="noStrike">
                          <a:solidFill>
                            <a:srgbClr val="000000"/>
                          </a:solidFill>
                          <a:effectLst/>
                          <a:latin typeface="Calibri" panose="020F0502020204030204" pitchFamily="34" charset="0"/>
                        </a:rPr>
                        <a:t/>
                      </a:r>
                      <a:br>
                        <a:rPr lang="zh-CN" altLang="en-US" sz="1200" b="0" i="0" u="none" strike="noStrike">
                          <a:solidFill>
                            <a:srgbClr val="000000"/>
                          </a:solidFill>
                          <a:effectLst/>
                          <a:latin typeface="Calibri" panose="020F0502020204030204" pitchFamily="34" charset="0"/>
                        </a:rPr>
                      </a:br>
                      <a:endParaRPr lang="zh-CN" altLang="en-US" sz="1200" b="0" i="0" u="none" strike="noStrike">
                        <a:solidFill>
                          <a:srgbClr val="000000"/>
                        </a:solidFill>
                        <a:effectLst/>
                        <a:latin typeface="Calibri" panose="020F0502020204030204" pitchFamily="34" charset="0"/>
                      </a:endParaRPr>
                    </a:p>
                  </a:txBody>
                  <a:tcPr marL="4438" marR="4438" marT="4438" marB="0" anchor="b">
                    <a:lnL>
                      <a:noFill/>
                    </a:lnL>
                    <a:lnR>
                      <a:noFill/>
                    </a:lnR>
                    <a:lnT>
                      <a:noFill/>
                    </a:lnT>
                    <a:lnB>
                      <a:noFill/>
                    </a:lnB>
                  </a:tcPr>
                </a:tc>
              </a:tr>
              <a:tr h="364402">
                <a:tc>
                  <a:txBody>
                    <a:bodyPr/>
                    <a:lstStyle/>
                    <a:p>
                      <a:pPr fontAlgn="b"/>
                      <a:r>
                        <a:rPr lang="en-US" sz="1200" b="1" i="0" u="none" strike="noStrike">
                          <a:solidFill>
                            <a:srgbClr val="000000"/>
                          </a:solidFill>
                          <a:effectLst/>
                          <a:latin typeface="Calibri" panose="020F0502020204030204" pitchFamily="34" charset="0"/>
                        </a:rPr>
                        <a:t>Invalid</a:t>
                      </a:r>
                    </a:p>
                  </a:txBody>
                  <a:tcPr marL="4438" marR="4438" marT="4438" marB="0" anchor="b">
                    <a:lnL>
                      <a:noFill/>
                    </a:lnL>
                    <a:lnR>
                      <a:noFill/>
                    </a:lnR>
                    <a:lnT>
                      <a:noFill/>
                    </a:lnT>
                    <a:lnB>
                      <a:noFill/>
                    </a:lnB>
                  </a:tcPr>
                </a:tc>
                <a:tc>
                  <a:txBody>
                    <a:bodyPr/>
                    <a:lstStyle/>
                    <a:p>
                      <a:pPr algn="r" fontAlgn="b"/>
                      <a:r>
                        <a:rPr lang="en-US" altLang="zh-CN" sz="1200" b="0" i="0" u="none" strike="noStrike">
                          <a:solidFill>
                            <a:srgbClr val="000000"/>
                          </a:solidFill>
                          <a:effectLst/>
                          <a:latin typeface="Calibri" panose="020F0502020204030204" pitchFamily="34" charset="0"/>
                        </a:rPr>
                        <a:t>0</a:t>
                      </a:r>
                    </a:p>
                  </a:txBody>
                  <a:tcPr marL="4438" marR="4438" marT="4438" marB="0" anchor="b">
                    <a:lnL>
                      <a:noFill/>
                    </a:lnL>
                    <a:lnR>
                      <a:noFill/>
                    </a:lnR>
                    <a:lnT>
                      <a:noFill/>
                    </a:lnT>
                    <a:lnB>
                      <a:noFill/>
                    </a:lnB>
                  </a:tcPr>
                </a:tc>
                <a:tc>
                  <a:txBody>
                    <a:bodyPr/>
                    <a:lstStyle/>
                    <a:p>
                      <a:pPr fontAlgn="b"/>
                      <a:r>
                        <a:rPr lang="zh-CN" altLang="en-US" sz="1200" b="0" i="0" u="none" strike="noStrike">
                          <a:solidFill>
                            <a:srgbClr val="000000"/>
                          </a:solidFill>
                          <a:effectLst/>
                          <a:latin typeface="Calibri" panose="020F0502020204030204" pitchFamily="34" charset="0"/>
                        </a:rPr>
                        <a:t/>
                      </a:r>
                      <a:br>
                        <a:rPr lang="zh-CN" altLang="en-US" sz="1200" b="0" i="0" u="none" strike="noStrike">
                          <a:solidFill>
                            <a:srgbClr val="000000"/>
                          </a:solidFill>
                          <a:effectLst/>
                          <a:latin typeface="Calibri" panose="020F0502020204030204" pitchFamily="34" charset="0"/>
                        </a:rPr>
                      </a:br>
                      <a:endParaRPr lang="zh-CN" altLang="en-US" sz="1200" b="0" i="0" u="none" strike="noStrike">
                        <a:solidFill>
                          <a:srgbClr val="000000"/>
                        </a:solidFill>
                        <a:effectLst/>
                        <a:latin typeface="Calibri" panose="020F0502020204030204" pitchFamily="34" charset="0"/>
                      </a:endParaRPr>
                    </a:p>
                  </a:txBody>
                  <a:tcPr marL="4438" marR="4438" marT="4438" marB="0" anchor="b">
                    <a:lnL>
                      <a:noFill/>
                    </a:lnL>
                    <a:lnR>
                      <a:noFill/>
                    </a:lnR>
                    <a:lnT>
                      <a:noFill/>
                    </a:lnT>
                    <a:lnB>
                      <a:noFill/>
                    </a:lnB>
                  </a:tcPr>
                </a:tc>
                <a:tc>
                  <a:txBody>
                    <a:bodyPr/>
                    <a:lstStyle/>
                    <a:p>
                      <a:pPr fontAlgn="b"/>
                      <a:r>
                        <a:rPr lang="en-US" sz="1200" b="0" i="0" u="none" strike="noStrike">
                          <a:solidFill>
                            <a:srgbClr val="000000"/>
                          </a:solidFill>
                          <a:effectLst/>
                          <a:latin typeface="Calibri" panose="020F0502020204030204" pitchFamily="34" charset="0"/>
                        </a:rPr>
                        <a:t>Invalid - disapprove w/o comment</a:t>
                      </a:r>
                    </a:p>
                  </a:txBody>
                  <a:tcPr marL="4438" marR="4438" marT="4438" marB="0" anchor="b">
                    <a:lnL>
                      <a:noFill/>
                    </a:lnL>
                    <a:lnR>
                      <a:noFill/>
                    </a:lnR>
                    <a:lnT>
                      <a:noFill/>
                    </a:lnT>
                    <a:lnB>
                      <a:noFill/>
                    </a:lnB>
                  </a:tcPr>
                </a:tc>
              </a:tr>
              <a:tr h="260913">
                <a:tc>
                  <a:txBody>
                    <a:bodyPr/>
                    <a:lstStyle/>
                    <a:p>
                      <a:pPr fontAlgn="b"/>
                      <a:r>
                        <a:rPr lang="en-US" sz="1200" b="1" i="0" u="none" strike="noStrike">
                          <a:solidFill>
                            <a:srgbClr val="000000"/>
                          </a:solidFill>
                          <a:effectLst/>
                          <a:latin typeface="Calibri" panose="020F0502020204030204" pitchFamily="34" charset="0"/>
                        </a:rPr>
                        <a:t>Abstain - Lack of time</a:t>
                      </a:r>
                    </a:p>
                  </a:txBody>
                  <a:tcPr marL="4438" marR="4438" marT="4438" marB="0" anchor="b">
                    <a:lnL>
                      <a:noFill/>
                    </a:lnL>
                    <a:lnR>
                      <a:noFill/>
                    </a:lnR>
                    <a:lnT>
                      <a:noFill/>
                    </a:lnT>
                    <a:lnB>
                      <a:noFill/>
                    </a:lnB>
                  </a:tcPr>
                </a:tc>
                <a:tc>
                  <a:txBody>
                    <a:bodyPr/>
                    <a:lstStyle/>
                    <a:p>
                      <a:pPr algn="r" fontAlgn="b"/>
                      <a:r>
                        <a:rPr lang="en-US" altLang="zh-CN" sz="1200" b="0" i="0" u="none" strike="noStrike">
                          <a:solidFill>
                            <a:srgbClr val="000000"/>
                          </a:solidFill>
                          <a:effectLst/>
                          <a:latin typeface="Calibri" panose="020F0502020204030204" pitchFamily="34" charset="0"/>
                        </a:rPr>
                        <a:t>2</a:t>
                      </a:r>
                    </a:p>
                  </a:txBody>
                  <a:tcPr marL="4438" marR="4438" marT="4438" marB="0" anchor="b">
                    <a:lnL>
                      <a:noFill/>
                    </a:lnL>
                    <a:lnR>
                      <a:noFill/>
                    </a:lnR>
                    <a:lnT>
                      <a:noFill/>
                    </a:lnT>
                    <a:lnB>
                      <a:noFill/>
                    </a:lnB>
                  </a:tcPr>
                </a:tc>
                <a:tc>
                  <a:txBody>
                    <a:bodyPr/>
                    <a:lstStyle/>
                    <a:p>
                      <a:pPr fontAlgn="b"/>
                      <a:r>
                        <a:rPr lang="zh-CN" altLang="en-US" sz="1200" b="0" i="0" u="none" strike="noStrike">
                          <a:solidFill>
                            <a:srgbClr val="000000"/>
                          </a:solidFill>
                          <a:effectLst/>
                          <a:latin typeface="Calibri" panose="020F0502020204030204" pitchFamily="34" charset="0"/>
                        </a:rPr>
                        <a:t/>
                      </a:r>
                      <a:br>
                        <a:rPr lang="zh-CN" altLang="en-US" sz="1200" b="0" i="0" u="none" strike="noStrike">
                          <a:solidFill>
                            <a:srgbClr val="000000"/>
                          </a:solidFill>
                          <a:effectLst/>
                          <a:latin typeface="Calibri" panose="020F0502020204030204" pitchFamily="34" charset="0"/>
                        </a:rPr>
                      </a:br>
                      <a:endParaRPr lang="zh-CN" altLang="en-US" sz="1200" b="0" i="0" u="none" strike="noStrike">
                        <a:solidFill>
                          <a:srgbClr val="000000"/>
                        </a:solidFill>
                        <a:effectLst/>
                        <a:latin typeface="Calibri" panose="020F0502020204030204" pitchFamily="34" charset="0"/>
                      </a:endParaRPr>
                    </a:p>
                  </a:txBody>
                  <a:tcPr marL="4438" marR="4438" marT="4438" marB="0" anchor="b">
                    <a:lnL>
                      <a:noFill/>
                    </a:lnL>
                    <a:lnR>
                      <a:noFill/>
                    </a:lnR>
                    <a:lnT>
                      <a:noFill/>
                    </a:lnT>
                    <a:lnB>
                      <a:noFill/>
                    </a:lnB>
                  </a:tcPr>
                </a:tc>
                <a:tc>
                  <a:txBody>
                    <a:bodyPr/>
                    <a:lstStyle/>
                    <a:p>
                      <a:pPr fontAlgn="b"/>
                      <a:r>
                        <a:rPr lang="en-US" sz="1200" b="0" i="0" u="none" strike="noStrike">
                          <a:solidFill>
                            <a:srgbClr val="000000"/>
                          </a:solidFill>
                          <a:effectLst/>
                          <a:latin typeface="Calibri" panose="020F0502020204030204" pitchFamily="34" charset="0"/>
                        </a:rPr>
                        <a:t>Invalid abstain</a:t>
                      </a:r>
                    </a:p>
                  </a:txBody>
                  <a:tcPr marL="4438" marR="4438" marT="4438" marB="0" anchor="b">
                    <a:lnL>
                      <a:noFill/>
                    </a:lnL>
                    <a:lnR>
                      <a:noFill/>
                    </a:lnR>
                    <a:lnT>
                      <a:noFill/>
                    </a:lnT>
                    <a:lnB>
                      <a:noFill/>
                    </a:lnB>
                  </a:tcPr>
                </a:tc>
              </a:tr>
              <a:tr h="260913">
                <a:tc>
                  <a:txBody>
                    <a:bodyPr/>
                    <a:lstStyle/>
                    <a:p>
                      <a:pPr fontAlgn="b"/>
                      <a:r>
                        <a:rPr lang="en-US" sz="1200" b="1" i="0" u="none" strike="noStrike">
                          <a:solidFill>
                            <a:srgbClr val="000000"/>
                          </a:solidFill>
                          <a:effectLst/>
                          <a:latin typeface="Calibri" panose="020F0502020204030204" pitchFamily="34" charset="0"/>
                        </a:rPr>
                        <a:t>Abstain - Other</a:t>
                      </a:r>
                    </a:p>
                  </a:txBody>
                  <a:tcPr marL="4438" marR="4438" marT="4438" marB="0" anchor="b">
                    <a:lnL>
                      <a:noFill/>
                    </a:lnL>
                    <a:lnR>
                      <a:noFill/>
                    </a:lnR>
                    <a:lnT>
                      <a:noFill/>
                    </a:lnT>
                    <a:lnB>
                      <a:noFill/>
                    </a:lnB>
                  </a:tcPr>
                </a:tc>
                <a:tc>
                  <a:txBody>
                    <a:bodyPr/>
                    <a:lstStyle/>
                    <a:p>
                      <a:pPr algn="r" fontAlgn="b"/>
                      <a:r>
                        <a:rPr lang="en-US" altLang="zh-CN" sz="1200" b="0" i="0" u="none" strike="noStrike">
                          <a:solidFill>
                            <a:srgbClr val="000000"/>
                          </a:solidFill>
                          <a:effectLst/>
                          <a:latin typeface="Calibri" panose="020F0502020204030204" pitchFamily="34" charset="0"/>
                        </a:rPr>
                        <a:t>1</a:t>
                      </a:r>
                    </a:p>
                  </a:txBody>
                  <a:tcPr marL="4438" marR="4438" marT="4438" marB="0" anchor="b">
                    <a:lnL>
                      <a:noFill/>
                    </a:lnL>
                    <a:lnR>
                      <a:noFill/>
                    </a:lnR>
                    <a:lnT>
                      <a:noFill/>
                    </a:lnT>
                    <a:lnB>
                      <a:noFill/>
                    </a:lnB>
                  </a:tcPr>
                </a:tc>
                <a:tc>
                  <a:txBody>
                    <a:bodyPr/>
                    <a:lstStyle/>
                    <a:p>
                      <a:pPr fontAlgn="b"/>
                      <a:r>
                        <a:rPr lang="zh-CN" altLang="en-US" sz="1200" b="0" i="0" u="none" strike="noStrike">
                          <a:solidFill>
                            <a:srgbClr val="000000"/>
                          </a:solidFill>
                          <a:effectLst/>
                          <a:latin typeface="Calibri" panose="020F0502020204030204" pitchFamily="34" charset="0"/>
                        </a:rPr>
                        <a:t/>
                      </a:r>
                      <a:br>
                        <a:rPr lang="zh-CN" altLang="en-US" sz="1200" b="0" i="0" u="none" strike="noStrike">
                          <a:solidFill>
                            <a:srgbClr val="000000"/>
                          </a:solidFill>
                          <a:effectLst/>
                          <a:latin typeface="Calibri" panose="020F0502020204030204" pitchFamily="34" charset="0"/>
                        </a:rPr>
                      </a:br>
                      <a:endParaRPr lang="zh-CN" altLang="en-US" sz="1200" b="0" i="0" u="none" strike="noStrike">
                        <a:solidFill>
                          <a:srgbClr val="000000"/>
                        </a:solidFill>
                        <a:effectLst/>
                        <a:latin typeface="Calibri" panose="020F0502020204030204" pitchFamily="34" charset="0"/>
                      </a:endParaRPr>
                    </a:p>
                  </a:txBody>
                  <a:tcPr marL="4438" marR="4438" marT="4438" marB="0" anchor="b">
                    <a:lnL>
                      <a:noFill/>
                    </a:lnL>
                    <a:lnR>
                      <a:noFill/>
                    </a:lnR>
                    <a:lnT>
                      <a:noFill/>
                    </a:lnT>
                    <a:lnB>
                      <a:noFill/>
                    </a:lnB>
                  </a:tcPr>
                </a:tc>
                <a:tc>
                  <a:txBody>
                    <a:bodyPr/>
                    <a:lstStyle/>
                    <a:p>
                      <a:pPr fontAlgn="b"/>
                      <a:r>
                        <a:rPr lang="en-US" sz="1200" b="0" i="0" u="none" strike="noStrike">
                          <a:solidFill>
                            <a:srgbClr val="000000"/>
                          </a:solidFill>
                          <a:effectLst/>
                          <a:latin typeface="Calibri" panose="020F0502020204030204" pitchFamily="34" charset="0"/>
                        </a:rPr>
                        <a:t>Invalid abstain</a:t>
                      </a:r>
                    </a:p>
                  </a:txBody>
                  <a:tcPr marL="4438" marR="4438" marT="4438" marB="0" anchor="b">
                    <a:lnL>
                      <a:noFill/>
                    </a:lnL>
                    <a:lnR>
                      <a:noFill/>
                    </a:lnR>
                    <a:lnT>
                      <a:noFill/>
                    </a:lnT>
                    <a:lnB>
                      <a:noFill/>
                    </a:lnB>
                  </a:tcPr>
                </a:tc>
              </a:tr>
              <a:tr h="173930">
                <a:tc>
                  <a:txBody>
                    <a:bodyPr/>
                    <a:lstStyle/>
                    <a:p>
                      <a:endParaRPr lang="zh-CN" altLang="en-US" sz="1200"/>
                    </a:p>
                  </a:txBody>
                  <a:tcPr marL="63901" marR="63901" marT="31951" marB="31951">
                    <a:lnT>
                      <a:noFill/>
                    </a:lnT>
                  </a:tcPr>
                </a:tc>
                <a:tc>
                  <a:txBody>
                    <a:bodyPr/>
                    <a:lstStyle/>
                    <a:p>
                      <a:endParaRPr lang="zh-CN" altLang="en-US" sz="1200"/>
                    </a:p>
                  </a:txBody>
                  <a:tcPr marL="63901" marR="63901" marT="31951" marB="31951">
                    <a:lnT>
                      <a:noFill/>
                    </a:lnT>
                  </a:tcPr>
                </a:tc>
                <a:tc>
                  <a:txBody>
                    <a:bodyPr/>
                    <a:lstStyle/>
                    <a:p>
                      <a:endParaRPr lang="zh-CN" altLang="en-US" sz="1200"/>
                    </a:p>
                  </a:txBody>
                  <a:tcPr marL="63901" marR="63901" marT="31951" marB="31951">
                    <a:lnT>
                      <a:noFill/>
                    </a:lnT>
                  </a:tcPr>
                </a:tc>
                <a:tc>
                  <a:txBody>
                    <a:bodyPr/>
                    <a:lstStyle/>
                    <a:p>
                      <a:endParaRPr lang="zh-CN" altLang="en-US" sz="1200"/>
                    </a:p>
                  </a:txBody>
                  <a:tcPr marL="63901" marR="63901" marT="31951" marB="31951">
                    <a:lnT>
                      <a:noFill/>
                    </a:lnT>
                  </a:tcPr>
                </a:tc>
              </a:tr>
              <a:tr h="173930">
                <a:tc>
                  <a:txBody>
                    <a:bodyPr/>
                    <a:lstStyle/>
                    <a:p>
                      <a:endParaRPr lang="zh-CN" altLang="en-US" sz="1200"/>
                    </a:p>
                  </a:txBody>
                  <a:tcPr marL="63901" marR="63901" marT="31951" marB="31951"/>
                </a:tc>
                <a:tc>
                  <a:txBody>
                    <a:bodyPr/>
                    <a:lstStyle/>
                    <a:p>
                      <a:endParaRPr lang="zh-CN" altLang="en-US" sz="1200" dirty="0"/>
                    </a:p>
                  </a:txBody>
                  <a:tcPr marL="63901" marR="63901" marT="31951" marB="31951"/>
                </a:tc>
                <a:tc>
                  <a:txBody>
                    <a:bodyPr/>
                    <a:lstStyle/>
                    <a:p>
                      <a:endParaRPr lang="zh-CN" altLang="en-US" sz="1200"/>
                    </a:p>
                  </a:txBody>
                  <a:tcPr marL="63901" marR="63901" marT="31951" marB="31951"/>
                </a:tc>
                <a:tc>
                  <a:txBody>
                    <a:bodyPr/>
                    <a:lstStyle/>
                    <a:p>
                      <a:endParaRPr lang="zh-CN" altLang="en-US" sz="1200"/>
                    </a:p>
                  </a:txBody>
                  <a:tcPr marL="63901" marR="63901" marT="31951" marB="31951"/>
                </a:tc>
              </a:tr>
              <a:tr h="132020">
                <a:tc>
                  <a:txBody>
                    <a:bodyPr/>
                    <a:lstStyle/>
                    <a:p>
                      <a:pPr fontAlgn="b"/>
                      <a:r>
                        <a:rPr lang="en-US" sz="1200" b="1" i="0" u="none" strike="noStrike">
                          <a:solidFill>
                            <a:srgbClr val="000000"/>
                          </a:solidFill>
                          <a:effectLst/>
                          <a:latin typeface="Calibri" panose="020F0502020204030204" pitchFamily="34" charset="0"/>
                        </a:rPr>
                        <a:t>Approval percentage (&gt;75%)</a:t>
                      </a:r>
                    </a:p>
                  </a:txBody>
                  <a:tcPr marL="4438" marR="4438" marT="4438" marB="0" anchor="b">
                    <a:lnL>
                      <a:noFill/>
                    </a:lnL>
                    <a:lnR>
                      <a:noFill/>
                    </a:lnR>
                    <a:lnB>
                      <a:noFill/>
                    </a:lnB>
                  </a:tcPr>
                </a:tc>
                <a:tc>
                  <a:txBody>
                    <a:bodyPr/>
                    <a:lstStyle/>
                    <a:p>
                      <a:pPr algn="r" fontAlgn="b"/>
                      <a:r>
                        <a:rPr lang="en-US" altLang="zh-CN" sz="1200" b="0" i="0" u="none" strike="noStrike">
                          <a:solidFill>
                            <a:srgbClr val="000000"/>
                          </a:solidFill>
                          <a:effectLst/>
                          <a:latin typeface="Calibri" panose="020F0502020204030204" pitchFamily="34" charset="0"/>
                        </a:rPr>
                        <a:t>81.69%</a:t>
                      </a:r>
                    </a:p>
                  </a:txBody>
                  <a:tcPr marL="4438" marR="4438" marT="4438" marB="0" anchor="b">
                    <a:lnL>
                      <a:noFill/>
                    </a:lnL>
                    <a:lnR>
                      <a:noFill/>
                    </a:lnR>
                    <a:lnB>
                      <a:noFill/>
                    </a:lnB>
                    <a:solidFill>
                      <a:srgbClr val="A9D08E"/>
                    </a:solidFill>
                  </a:tcPr>
                </a:tc>
                <a:tc>
                  <a:txBody>
                    <a:bodyPr/>
                    <a:lstStyle/>
                    <a:p>
                      <a:pPr fontAlgn="b"/>
                      <a:r>
                        <a:rPr lang="zh-CN" altLang="en-US" sz="1200" b="0" i="0" u="none" strike="noStrike">
                          <a:solidFill>
                            <a:srgbClr val="000000"/>
                          </a:solidFill>
                          <a:effectLst/>
                          <a:latin typeface="Calibri" panose="020F0502020204030204" pitchFamily="34" charset="0"/>
                        </a:rPr>
                        <a:t> </a:t>
                      </a:r>
                    </a:p>
                  </a:txBody>
                  <a:tcPr marL="4438" marR="4438" marT="4438" marB="0" anchor="b">
                    <a:lnL>
                      <a:noFill/>
                    </a:lnL>
                    <a:lnR>
                      <a:noFill/>
                    </a:lnR>
                    <a:lnB>
                      <a:noFill/>
                    </a:lnB>
                    <a:solidFill>
                      <a:srgbClr val="A9D08E"/>
                    </a:solidFill>
                  </a:tcPr>
                </a:tc>
                <a:tc>
                  <a:txBody>
                    <a:bodyPr/>
                    <a:lstStyle/>
                    <a:p>
                      <a:pPr fontAlgn="b"/>
                      <a:r>
                        <a:rPr lang="zh-CN" altLang="en-US" sz="1200" b="0" i="0" u="none" strike="noStrike">
                          <a:solidFill>
                            <a:srgbClr val="000000"/>
                          </a:solidFill>
                          <a:effectLst/>
                          <a:latin typeface="Calibri" panose="020F0502020204030204" pitchFamily="34" charset="0"/>
                        </a:rPr>
                        <a:t> </a:t>
                      </a:r>
                    </a:p>
                  </a:txBody>
                  <a:tcPr marL="4438" marR="4438" marT="4438" marB="0" anchor="b">
                    <a:lnL>
                      <a:noFill/>
                    </a:lnL>
                    <a:lnR>
                      <a:noFill/>
                    </a:lnR>
                    <a:lnB>
                      <a:noFill/>
                    </a:lnB>
                    <a:solidFill>
                      <a:srgbClr val="A9D08E"/>
                    </a:solidFill>
                  </a:tcPr>
                </a:tc>
              </a:tr>
              <a:tr h="260913">
                <a:tc>
                  <a:txBody>
                    <a:bodyPr/>
                    <a:lstStyle/>
                    <a:p>
                      <a:pPr fontAlgn="b"/>
                      <a:r>
                        <a:rPr lang="en-US" sz="1200" b="1" i="0" u="none" strike="noStrike">
                          <a:solidFill>
                            <a:srgbClr val="000000"/>
                          </a:solidFill>
                          <a:effectLst/>
                          <a:latin typeface="Calibri" panose="020F0502020204030204" pitchFamily="34" charset="0"/>
                        </a:rPr>
                        <a:t>Disapproval percentage</a:t>
                      </a:r>
                    </a:p>
                  </a:txBody>
                  <a:tcPr marL="4438" marR="4438" marT="4438" marB="0" anchor="b">
                    <a:lnL>
                      <a:noFill/>
                    </a:lnL>
                    <a:lnR>
                      <a:noFill/>
                    </a:lnR>
                    <a:lnT>
                      <a:noFill/>
                    </a:lnT>
                    <a:lnB>
                      <a:noFill/>
                    </a:lnB>
                  </a:tcPr>
                </a:tc>
                <a:tc>
                  <a:txBody>
                    <a:bodyPr/>
                    <a:lstStyle/>
                    <a:p>
                      <a:pPr algn="r" fontAlgn="b"/>
                      <a:r>
                        <a:rPr lang="en-US" altLang="zh-CN" sz="1200" b="0" i="0" u="none" strike="noStrike">
                          <a:solidFill>
                            <a:srgbClr val="000000"/>
                          </a:solidFill>
                          <a:effectLst/>
                          <a:latin typeface="Calibri" panose="020F0502020204030204" pitchFamily="34" charset="0"/>
                        </a:rPr>
                        <a:t>18.31%</a:t>
                      </a:r>
                    </a:p>
                  </a:txBody>
                  <a:tcPr marL="4438" marR="4438" marT="4438" marB="0" anchor="b">
                    <a:lnL>
                      <a:noFill/>
                    </a:lnL>
                    <a:lnR>
                      <a:noFill/>
                    </a:lnR>
                    <a:lnT>
                      <a:noFill/>
                    </a:lnT>
                    <a:lnB>
                      <a:noFill/>
                    </a:lnB>
                  </a:tcPr>
                </a:tc>
                <a:tc>
                  <a:txBody>
                    <a:bodyPr/>
                    <a:lstStyle/>
                    <a:p>
                      <a:pPr fontAlgn="b"/>
                      <a:r>
                        <a:rPr lang="zh-CN" altLang="en-US" sz="1200" b="0" i="0" u="none" strike="noStrike">
                          <a:solidFill>
                            <a:srgbClr val="000000"/>
                          </a:solidFill>
                          <a:effectLst/>
                          <a:latin typeface="Calibri" panose="020F0502020204030204" pitchFamily="34" charset="0"/>
                        </a:rPr>
                        <a:t/>
                      </a:r>
                      <a:br>
                        <a:rPr lang="zh-CN" altLang="en-US" sz="1200" b="0" i="0" u="none" strike="noStrike">
                          <a:solidFill>
                            <a:srgbClr val="000000"/>
                          </a:solidFill>
                          <a:effectLst/>
                          <a:latin typeface="Calibri" panose="020F0502020204030204" pitchFamily="34" charset="0"/>
                        </a:rPr>
                      </a:br>
                      <a:endParaRPr lang="zh-CN" altLang="en-US" sz="1200" b="0" i="0" u="none" strike="noStrike">
                        <a:solidFill>
                          <a:srgbClr val="000000"/>
                        </a:solidFill>
                        <a:effectLst/>
                        <a:latin typeface="Calibri" panose="020F0502020204030204" pitchFamily="34" charset="0"/>
                      </a:endParaRPr>
                    </a:p>
                  </a:txBody>
                  <a:tcPr marL="4438" marR="4438" marT="4438" marB="0" anchor="b">
                    <a:lnL>
                      <a:noFill/>
                    </a:lnL>
                    <a:lnR>
                      <a:noFill/>
                    </a:lnR>
                    <a:lnT>
                      <a:noFill/>
                    </a:lnT>
                    <a:lnB>
                      <a:noFill/>
                    </a:lnB>
                  </a:tcPr>
                </a:tc>
                <a:tc>
                  <a:txBody>
                    <a:bodyPr/>
                    <a:lstStyle/>
                    <a:p>
                      <a:pPr fontAlgn="b"/>
                      <a:r>
                        <a:rPr lang="zh-CN" altLang="en-US" sz="1200" b="0" i="0" u="none" strike="noStrike">
                          <a:solidFill>
                            <a:srgbClr val="000000"/>
                          </a:solidFill>
                          <a:effectLst/>
                          <a:latin typeface="Calibri" panose="020F0502020204030204" pitchFamily="34" charset="0"/>
                        </a:rPr>
                        <a:t/>
                      </a:r>
                      <a:br>
                        <a:rPr lang="zh-CN" altLang="en-US" sz="1200" b="0" i="0" u="none" strike="noStrike">
                          <a:solidFill>
                            <a:srgbClr val="000000"/>
                          </a:solidFill>
                          <a:effectLst/>
                          <a:latin typeface="Calibri" panose="020F0502020204030204" pitchFamily="34" charset="0"/>
                        </a:rPr>
                      </a:br>
                      <a:endParaRPr lang="zh-CN" altLang="en-US" sz="1200" b="0" i="0" u="none" strike="noStrike">
                        <a:solidFill>
                          <a:srgbClr val="000000"/>
                        </a:solidFill>
                        <a:effectLst/>
                        <a:latin typeface="Calibri" panose="020F0502020204030204" pitchFamily="34" charset="0"/>
                      </a:endParaRPr>
                    </a:p>
                  </a:txBody>
                  <a:tcPr marL="4438" marR="4438" marT="4438" marB="0" anchor="b">
                    <a:lnL>
                      <a:noFill/>
                    </a:lnL>
                    <a:lnR>
                      <a:noFill/>
                    </a:lnR>
                    <a:lnT>
                      <a:noFill/>
                    </a:lnT>
                    <a:lnB>
                      <a:noFill/>
                    </a:lnB>
                  </a:tcPr>
                </a:tc>
              </a:tr>
              <a:tr h="132020">
                <a:tc>
                  <a:txBody>
                    <a:bodyPr/>
                    <a:lstStyle/>
                    <a:p>
                      <a:pPr fontAlgn="b"/>
                      <a:r>
                        <a:rPr lang="en-US" sz="1200" b="1" i="0" u="none" strike="noStrike">
                          <a:solidFill>
                            <a:srgbClr val="000000"/>
                          </a:solidFill>
                          <a:effectLst/>
                          <a:latin typeface="Calibri" panose="020F0502020204030204" pitchFamily="34" charset="0"/>
                        </a:rPr>
                        <a:t>Abstain percentage (&lt;30%)</a:t>
                      </a:r>
                    </a:p>
                  </a:txBody>
                  <a:tcPr marL="4438" marR="4438" marT="4438" marB="0" anchor="b">
                    <a:lnL>
                      <a:noFill/>
                    </a:lnL>
                    <a:lnR>
                      <a:noFill/>
                    </a:lnR>
                    <a:lnT>
                      <a:noFill/>
                    </a:lnT>
                    <a:lnB>
                      <a:noFill/>
                    </a:lnB>
                  </a:tcPr>
                </a:tc>
                <a:tc>
                  <a:txBody>
                    <a:bodyPr/>
                    <a:lstStyle/>
                    <a:p>
                      <a:pPr algn="r" fontAlgn="b"/>
                      <a:r>
                        <a:rPr lang="en-US" altLang="zh-CN" sz="1200" b="0" i="0" u="none" strike="noStrike">
                          <a:solidFill>
                            <a:srgbClr val="000000"/>
                          </a:solidFill>
                          <a:effectLst/>
                          <a:latin typeface="Calibri" panose="020F0502020204030204" pitchFamily="34" charset="0"/>
                        </a:rPr>
                        <a:t>6.16%</a:t>
                      </a:r>
                    </a:p>
                  </a:txBody>
                  <a:tcPr marL="4438" marR="4438" marT="4438" marB="0" anchor="b">
                    <a:lnL>
                      <a:noFill/>
                    </a:lnL>
                    <a:lnR>
                      <a:noFill/>
                    </a:lnR>
                    <a:lnT>
                      <a:noFill/>
                    </a:lnT>
                    <a:lnB>
                      <a:noFill/>
                    </a:lnB>
                    <a:solidFill>
                      <a:srgbClr val="E2EFDA"/>
                    </a:solidFill>
                  </a:tcPr>
                </a:tc>
                <a:tc>
                  <a:txBody>
                    <a:bodyPr/>
                    <a:lstStyle/>
                    <a:p>
                      <a:pPr fontAlgn="b"/>
                      <a:r>
                        <a:rPr lang="zh-CN" altLang="en-US" sz="1200" b="0" i="0" u="none" strike="noStrike">
                          <a:solidFill>
                            <a:srgbClr val="000000"/>
                          </a:solidFill>
                          <a:effectLst/>
                          <a:latin typeface="Calibri" panose="020F0502020204030204" pitchFamily="34" charset="0"/>
                        </a:rPr>
                        <a:t> </a:t>
                      </a:r>
                    </a:p>
                  </a:txBody>
                  <a:tcPr marL="4438" marR="4438" marT="4438" marB="0" anchor="b">
                    <a:lnL>
                      <a:noFill/>
                    </a:lnL>
                    <a:lnR>
                      <a:noFill/>
                    </a:lnR>
                    <a:lnT>
                      <a:noFill/>
                    </a:lnT>
                    <a:lnB>
                      <a:noFill/>
                    </a:lnB>
                    <a:solidFill>
                      <a:srgbClr val="E2EFDA"/>
                    </a:solidFill>
                  </a:tcPr>
                </a:tc>
                <a:tc>
                  <a:txBody>
                    <a:bodyPr/>
                    <a:lstStyle/>
                    <a:p>
                      <a:pPr fontAlgn="b"/>
                      <a:r>
                        <a:rPr lang="zh-CN" altLang="en-US" sz="1200" b="0" i="0" u="none" strike="noStrike">
                          <a:solidFill>
                            <a:srgbClr val="000000"/>
                          </a:solidFill>
                          <a:effectLst/>
                          <a:latin typeface="Calibri" panose="020F0502020204030204" pitchFamily="34" charset="0"/>
                        </a:rPr>
                        <a:t> </a:t>
                      </a:r>
                    </a:p>
                  </a:txBody>
                  <a:tcPr marL="4438" marR="4438" marT="4438" marB="0" anchor="b">
                    <a:lnL>
                      <a:noFill/>
                    </a:lnL>
                    <a:lnR>
                      <a:noFill/>
                    </a:lnR>
                    <a:lnT>
                      <a:noFill/>
                    </a:lnT>
                    <a:lnB>
                      <a:noFill/>
                    </a:lnB>
                    <a:solidFill>
                      <a:srgbClr val="E2EFDA"/>
                    </a:solidFill>
                  </a:tcPr>
                </a:tc>
              </a:tr>
              <a:tr h="260913">
                <a:tc>
                  <a:txBody>
                    <a:bodyPr/>
                    <a:lstStyle/>
                    <a:p>
                      <a:pPr fontAlgn="b"/>
                      <a:r>
                        <a:rPr lang="en-US" sz="1200" b="1" i="0" u="none" strike="noStrike">
                          <a:solidFill>
                            <a:srgbClr val="000000"/>
                          </a:solidFill>
                          <a:effectLst/>
                          <a:latin typeface="Calibri" panose="020F0502020204030204" pitchFamily="34" charset="0"/>
                        </a:rPr>
                        <a:t>Pool = Voters - Ex-officio</a:t>
                      </a:r>
                    </a:p>
                  </a:txBody>
                  <a:tcPr marL="4438" marR="4438" marT="4438" marB="0" anchor="b">
                    <a:lnL>
                      <a:noFill/>
                    </a:lnL>
                    <a:lnR>
                      <a:noFill/>
                    </a:lnR>
                    <a:lnT>
                      <a:noFill/>
                    </a:lnT>
                    <a:lnB>
                      <a:noFill/>
                    </a:lnB>
                  </a:tcPr>
                </a:tc>
                <a:tc>
                  <a:txBody>
                    <a:bodyPr/>
                    <a:lstStyle/>
                    <a:p>
                      <a:pPr algn="r" fontAlgn="b"/>
                      <a:r>
                        <a:rPr lang="en-US" altLang="zh-CN" sz="1200" b="0" i="0" u="none" strike="noStrike">
                          <a:solidFill>
                            <a:srgbClr val="000000"/>
                          </a:solidFill>
                          <a:effectLst/>
                          <a:latin typeface="Calibri" panose="020F0502020204030204" pitchFamily="34" charset="0"/>
                        </a:rPr>
                        <a:t>340</a:t>
                      </a:r>
                    </a:p>
                  </a:txBody>
                  <a:tcPr marL="4438" marR="4438" marT="4438" marB="0" anchor="b">
                    <a:lnL>
                      <a:noFill/>
                    </a:lnL>
                    <a:lnR>
                      <a:noFill/>
                    </a:lnR>
                    <a:lnT>
                      <a:noFill/>
                    </a:lnT>
                    <a:lnB>
                      <a:noFill/>
                    </a:lnB>
                  </a:tcPr>
                </a:tc>
                <a:tc>
                  <a:txBody>
                    <a:bodyPr/>
                    <a:lstStyle/>
                    <a:p>
                      <a:pPr fontAlgn="b"/>
                      <a:r>
                        <a:rPr lang="zh-CN" altLang="en-US" sz="1200" b="0" i="0" u="none" strike="noStrike">
                          <a:solidFill>
                            <a:srgbClr val="000000"/>
                          </a:solidFill>
                          <a:effectLst/>
                          <a:latin typeface="Calibri" panose="020F0502020204030204" pitchFamily="34" charset="0"/>
                        </a:rPr>
                        <a:t/>
                      </a:r>
                      <a:br>
                        <a:rPr lang="zh-CN" altLang="en-US" sz="1200" b="0" i="0" u="none" strike="noStrike">
                          <a:solidFill>
                            <a:srgbClr val="000000"/>
                          </a:solidFill>
                          <a:effectLst/>
                          <a:latin typeface="Calibri" panose="020F0502020204030204" pitchFamily="34" charset="0"/>
                        </a:rPr>
                      </a:br>
                      <a:endParaRPr lang="zh-CN" altLang="en-US" sz="1200" b="0" i="0" u="none" strike="noStrike">
                        <a:solidFill>
                          <a:srgbClr val="000000"/>
                        </a:solidFill>
                        <a:effectLst/>
                        <a:latin typeface="Calibri" panose="020F0502020204030204" pitchFamily="34" charset="0"/>
                      </a:endParaRPr>
                    </a:p>
                  </a:txBody>
                  <a:tcPr marL="4438" marR="4438" marT="4438" marB="0" anchor="b">
                    <a:lnL>
                      <a:noFill/>
                    </a:lnL>
                    <a:lnR>
                      <a:noFill/>
                    </a:lnR>
                    <a:lnT>
                      <a:noFill/>
                    </a:lnT>
                    <a:lnB>
                      <a:noFill/>
                    </a:lnB>
                  </a:tcPr>
                </a:tc>
                <a:tc>
                  <a:txBody>
                    <a:bodyPr/>
                    <a:lstStyle/>
                    <a:p>
                      <a:pPr fontAlgn="b"/>
                      <a:r>
                        <a:rPr lang="zh-CN" altLang="en-US" sz="1200" b="0" i="0" u="none" strike="noStrike">
                          <a:solidFill>
                            <a:srgbClr val="000000"/>
                          </a:solidFill>
                          <a:effectLst/>
                          <a:latin typeface="Calibri" panose="020F0502020204030204" pitchFamily="34" charset="0"/>
                        </a:rPr>
                        <a:t/>
                      </a:r>
                      <a:br>
                        <a:rPr lang="zh-CN" altLang="en-US" sz="1200" b="0" i="0" u="none" strike="noStrike">
                          <a:solidFill>
                            <a:srgbClr val="000000"/>
                          </a:solidFill>
                          <a:effectLst/>
                          <a:latin typeface="Calibri" panose="020F0502020204030204" pitchFamily="34" charset="0"/>
                        </a:rPr>
                      </a:br>
                      <a:endParaRPr lang="zh-CN" altLang="en-US" sz="1200" b="0" i="0" u="none" strike="noStrike">
                        <a:solidFill>
                          <a:srgbClr val="000000"/>
                        </a:solidFill>
                        <a:effectLst/>
                        <a:latin typeface="Calibri" panose="020F0502020204030204" pitchFamily="34" charset="0"/>
                      </a:endParaRPr>
                    </a:p>
                  </a:txBody>
                  <a:tcPr marL="4438" marR="4438" marT="4438" marB="0" anchor="b">
                    <a:lnL>
                      <a:noFill/>
                    </a:lnL>
                    <a:lnR>
                      <a:noFill/>
                    </a:lnR>
                    <a:lnT>
                      <a:noFill/>
                    </a:lnT>
                    <a:lnB>
                      <a:noFill/>
                    </a:lnB>
                  </a:tcPr>
                </a:tc>
              </a:tr>
              <a:tr h="132020">
                <a:tc>
                  <a:txBody>
                    <a:bodyPr/>
                    <a:lstStyle/>
                    <a:p>
                      <a:pPr fontAlgn="b"/>
                      <a:r>
                        <a:rPr lang="en-US" sz="1200" b="1" i="0" u="none" strike="noStrike">
                          <a:solidFill>
                            <a:srgbClr val="000000"/>
                          </a:solidFill>
                          <a:effectLst/>
                          <a:latin typeface="Calibri" panose="020F0502020204030204" pitchFamily="34" charset="0"/>
                        </a:rPr>
                        <a:t>Return rate (&gt;50%)</a:t>
                      </a:r>
                    </a:p>
                  </a:txBody>
                  <a:tcPr marL="4438" marR="4438" marT="4438" marB="0" anchor="b">
                    <a:lnL>
                      <a:noFill/>
                    </a:lnL>
                    <a:lnR>
                      <a:noFill/>
                    </a:lnR>
                    <a:lnT>
                      <a:noFill/>
                    </a:lnT>
                    <a:lnB>
                      <a:noFill/>
                    </a:lnB>
                  </a:tcPr>
                </a:tc>
                <a:tc>
                  <a:txBody>
                    <a:bodyPr/>
                    <a:lstStyle/>
                    <a:p>
                      <a:pPr algn="r" fontAlgn="b"/>
                      <a:r>
                        <a:rPr lang="en-US" altLang="zh-CN" sz="1200" b="0" i="0" u="none" strike="noStrike">
                          <a:solidFill>
                            <a:srgbClr val="000000"/>
                          </a:solidFill>
                          <a:effectLst/>
                          <a:latin typeface="Calibri" panose="020F0502020204030204" pitchFamily="34" charset="0"/>
                        </a:rPr>
                        <a:t>69.71%</a:t>
                      </a:r>
                    </a:p>
                  </a:txBody>
                  <a:tcPr marL="4438" marR="4438" marT="4438" marB="0" anchor="b">
                    <a:lnL>
                      <a:noFill/>
                    </a:lnL>
                    <a:lnR>
                      <a:noFill/>
                    </a:lnR>
                    <a:lnT>
                      <a:noFill/>
                    </a:lnT>
                    <a:lnB>
                      <a:noFill/>
                    </a:lnB>
                    <a:solidFill>
                      <a:srgbClr val="E2EFDA"/>
                    </a:solidFill>
                  </a:tcPr>
                </a:tc>
                <a:tc>
                  <a:txBody>
                    <a:bodyPr/>
                    <a:lstStyle/>
                    <a:p>
                      <a:pPr fontAlgn="b"/>
                      <a:r>
                        <a:rPr lang="zh-CN" altLang="en-US" sz="1200" b="0" i="0" u="none" strike="noStrike">
                          <a:solidFill>
                            <a:srgbClr val="000000"/>
                          </a:solidFill>
                          <a:effectLst/>
                          <a:latin typeface="Calibri" panose="020F0502020204030204" pitchFamily="34" charset="0"/>
                        </a:rPr>
                        <a:t> </a:t>
                      </a:r>
                    </a:p>
                  </a:txBody>
                  <a:tcPr marL="4438" marR="4438" marT="4438" marB="0" anchor="b">
                    <a:lnL>
                      <a:noFill/>
                    </a:lnL>
                    <a:lnR>
                      <a:noFill/>
                    </a:lnR>
                    <a:lnT>
                      <a:noFill/>
                    </a:lnT>
                    <a:lnB>
                      <a:noFill/>
                    </a:lnB>
                    <a:solidFill>
                      <a:srgbClr val="E2EFDA"/>
                    </a:solidFill>
                  </a:tcPr>
                </a:tc>
                <a:tc>
                  <a:txBody>
                    <a:bodyPr/>
                    <a:lstStyle/>
                    <a:p>
                      <a:pPr fontAlgn="b"/>
                      <a:r>
                        <a:rPr lang="zh-CN" altLang="en-US" sz="1200" b="0" i="0" u="none" strike="noStrike" dirty="0">
                          <a:solidFill>
                            <a:srgbClr val="000000"/>
                          </a:solidFill>
                          <a:effectLst/>
                          <a:latin typeface="Calibri" panose="020F0502020204030204" pitchFamily="34" charset="0"/>
                        </a:rPr>
                        <a:t> </a:t>
                      </a:r>
                    </a:p>
                  </a:txBody>
                  <a:tcPr marL="4438" marR="4438" marT="4438" marB="0" anchor="b">
                    <a:lnL>
                      <a:noFill/>
                    </a:lnL>
                    <a:lnR>
                      <a:noFill/>
                    </a:lnR>
                    <a:lnT>
                      <a:noFill/>
                    </a:lnT>
                    <a:lnB>
                      <a:noFill/>
                    </a:lnB>
                    <a:solidFill>
                      <a:srgbClr val="E2EFDA"/>
                    </a:solidFill>
                  </a:tcPr>
                </a:tc>
              </a:tr>
            </a:tbl>
          </a:graphicData>
        </a:graphic>
      </p:graphicFrame>
    </p:spTree>
    <p:extLst>
      <p:ext uri="{BB962C8B-B14F-4D97-AF65-F5344CB8AC3E}">
        <p14:creationId xmlns:p14="http://schemas.microsoft.com/office/powerpoint/2010/main" val="607357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Nov 24</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Nov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4528186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500" dirty="0"/>
              <a:t>173 248 7189</a:t>
            </a:r>
            <a:endParaRPr sz="25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173 248 7189</a:t>
            </a:r>
            <a:endParaRPr sz="2400" dirty="0">
              <a:sym typeface="+mn-ea"/>
            </a:endParaRPr>
          </a:p>
          <a:p>
            <a:endParaRPr sz="2400" dirty="0"/>
          </a:p>
          <a:p>
            <a:r>
              <a:rPr lang="en-US" sz="2400" dirty="0"/>
              <a:t>Join from a video system or application: dial </a:t>
            </a:r>
            <a:r>
              <a:rPr lang="en-US" altLang="zh-CN" sz="2400" dirty="0" smtClean="0"/>
              <a:t>1732487189 </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1732487189</a:t>
            </a:r>
            <a:r>
              <a:rPr lang="en-US" sz="2400" dirty="0" smtClean="0"/>
              <a:t>.ieee802.my@lync.webex.com</a:t>
            </a:r>
            <a:endParaRPr lang="en-US" sz="2400" dirty="0"/>
          </a:p>
          <a:p>
            <a:endParaRPr lang="en-US"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949395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Nov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a:t>
            </a:r>
            <a:r>
              <a:rPr kumimoji="0" lang="en-US" altLang="en-GB"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for submissions)</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eaLnBrk="0" hangingPunct="0">
              <a:buFontTx/>
              <a:buChar char="•"/>
              <a:defRPr/>
            </a:pPr>
            <a:r>
              <a:rPr lang="en-US" altLang="zh-CN" b="1" dirty="0" smtClean="0"/>
              <a:t>TBD</a:t>
            </a:r>
            <a:endParaRPr lang="en-US" altLang="zh-CN"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lang="en-US" altLang="en-GB" dirty="0" smtClean="0"/>
              <a:t>Dec 1</a:t>
            </a:r>
            <a:r>
              <a:rPr lang="en-US" altLang="en-GB" baseline="30000" dirty="0" smtClean="0"/>
              <a:t>st</a:t>
            </a:r>
            <a:r>
              <a:rPr lang="en-US" altLang="en-GB" dirty="0" smtClean="0"/>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Nov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469215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Nov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Nov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Nov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Nov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
        <p:nvSpPr>
          <p:cNvPr id="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Nov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
        <p:nvSpPr>
          <p:cNvPr id="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Nov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Nov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37088</TotalTime>
  <Words>1710</Words>
  <Application>Microsoft Office PowerPoint</Application>
  <PresentationFormat>宽屏</PresentationFormat>
  <Paragraphs>329</Paragraphs>
  <Slides>20</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20</vt:i4>
      </vt:variant>
    </vt:vector>
  </HeadingPairs>
  <TitlesOfParts>
    <vt:vector size="31"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Current Teleconference Plan</vt:lpstr>
      <vt:lpstr>TGbd Documents Update</vt:lpstr>
      <vt:lpstr>Current TGbd Timeline</vt:lpstr>
      <vt:lpstr>IEEE 802.11 TGbd Teleconference</vt:lpstr>
      <vt:lpstr>Teleconference Bridge Information</vt:lpstr>
      <vt:lpstr>PowerPoint 演示文稿</vt:lpstr>
      <vt:lpstr>PowerPoint 演示文稿</vt:lpstr>
      <vt:lpstr>IEEE 802.11 TGbd Teleconference</vt:lpstr>
      <vt:lpstr>Teleconference Bridge Information</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4740</cp:revision>
  <cp:lastPrinted>2014-11-04T15:04:00Z</cp:lastPrinted>
  <dcterms:created xsi:type="dcterms:W3CDTF">2007-04-17T18:10:00Z</dcterms:created>
  <dcterms:modified xsi:type="dcterms:W3CDTF">2020-11-20T03:41:00Z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