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720" r:id="rId2"/>
    <p:sldId id="736" r:id="rId3"/>
    <p:sldId id="737" r:id="rId4"/>
    <p:sldId id="738" r:id="rId5"/>
    <p:sldId id="739" r:id="rId6"/>
    <p:sldId id="740" r:id="rId7"/>
    <p:sldId id="741" r:id="rId8"/>
    <p:sldId id="742" r:id="rId9"/>
    <p:sldId id="793" r:id="rId10"/>
    <p:sldId id="833" r:id="rId11"/>
    <p:sldId id="753" r:id="rId12"/>
    <p:sldId id="885" r:id="rId13"/>
    <p:sldId id="935" r:id="rId14"/>
    <p:sldId id="1028" r:id="rId15"/>
    <p:sldId id="1039" r:id="rId16"/>
    <p:sldId id="1030" r:id="rId17"/>
    <p:sldId id="1040" r:id="rId18"/>
    <p:sldId id="1041" r:id="rId19"/>
    <p:sldId id="1042" r:id="rId20"/>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405"/>
  </p:normalViewPr>
  <p:slideViewPr>
    <p:cSldViewPr showGuides="1">
      <p:cViewPr varScale="1">
        <p:scale>
          <a:sx n="81" d="100"/>
          <a:sy n="81" d="100"/>
        </p:scale>
        <p:origin x="108" y="6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a:t>
            </a:r>
            <a:r>
              <a:rPr lang="en-US" dirty="0" smtClean="0"/>
              <a:t> 2020</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/1806</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www.google.com/url?q=https://ieee802.my.webex.com/ieee802.my/globalcallin.php?MTID%3Dm485ba77881ed9817686e5b374144ad1c&amp;sa=D&amp;usd=2&amp;usg=AOvVaw2MKdIgUESYXoOMSuLTjA-d" TargetMode="Externa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Nov </a:t>
            </a:r>
            <a:r>
              <a:rPr lang="en-US" altLang="zh-CN" sz="1800" b="1" dirty="0">
                <a:solidFill>
                  <a:srgbClr val="000000"/>
                </a:solidFill>
                <a:ea typeface="Arial Unicode MS" pitchFamily="34" charset="-122"/>
              </a:rPr>
              <a:t>2020</a:t>
            </a: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2020</a:t>
            </a: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2020-11-07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540"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a:t>Current Teleconference Plan</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1905110" y="2156169"/>
            <a:ext cx="9600948" cy="3869055"/>
          </a:xfrm>
          <a:prstGeom prst="rect">
            <a:avLst/>
          </a:prstGeom>
          <a:noFill/>
          <a:ln w="9525">
            <a:noFill/>
          </a:ln>
        </p:spPr>
        <p:txBody>
          <a:bodyPr vert="horz" wrap="square" lIns="92160" tIns="46080" rIns="92160" bIns="46080" anchor="t" anchorCtr="0">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eaLnBrk="1" hangingPunct="1"/>
            <a:r>
              <a:rPr lang="en-US" altLang="zh-CN" sz="2400" dirty="0" smtClean="0">
                <a:solidFill>
                  <a:schemeClr val="bg1">
                    <a:lumMod val="85000"/>
                  </a:schemeClr>
                </a:solidFill>
                <a:cs typeface="+mn-ea"/>
                <a:sym typeface="+mn-ea"/>
              </a:rPr>
              <a:t>Nov 3</a:t>
            </a:r>
            <a:r>
              <a:rPr lang="en-US" altLang="zh-CN" sz="2400" baseline="30000" dirty="0" smtClean="0">
                <a:solidFill>
                  <a:schemeClr val="bg1">
                    <a:lumMod val="85000"/>
                  </a:schemeClr>
                </a:solidFill>
                <a:cs typeface="+mn-ea"/>
                <a:sym typeface="+mn-ea"/>
              </a:rPr>
              <a:t>rd</a:t>
            </a:r>
            <a:r>
              <a:rPr lang="en-US" altLang="zh-CN" sz="2400" dirty="0" smtClean="0">
                <a:solidFill>
                  <a:schemeClr val="bg1">
                    <a:lumMod val="85000"/>
                  </a:schemeClr>
                </a:solidFill>
                <a:cs typeface="+mn-ea"/>
                <a:sym typeface="+mn-ea"/>
              </a:rPr>
              <a:t>, 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(IEEE 802.11 plenary);</a:t>
            </a:r>
          </a:p>
          <a:p>
            <a:pPr eaLnBrk="1" hangingPunct="1"/>
            <a:r>
              <a:rPr lang="en-US" altLang="zh-CN" sz="2400" dirty="0" smtClean="0">
                <a:solidFill>
                  <a:schemeClr val="bg1">
                    <a:lumMod val="85000"/>
                  </a:schemeClr>
                </a:solidFill>
                <a:cs typeface="+mn-ea"/>
                <a:sym typeface="+mn-ea"/>
              </a:rPr>
              <a:t>Nov 6</a:t>
            </a:r>
            <a:r>
              <a:rPr lang="en-US" altLang="zh-CN" sz="2400" baseline="30000" dirty="0" smtClean="0">
                <a:solidFill>
                  <a:schemeClr val="bg1">
                    <a:lumMod val="85000"/>
                  </a:schemeClr>
                </a:solidFill>
                <a:cs typeface="+mn-ea"/>
                <a:sym typeface="+mn-ea"/>
              </a:rPr>
              <a:t>th</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9:00am </a:t>
            </a:r>
            <a:r>
              <a:rPr lang="en-US" altLang="zh-CN" sz="2400" dirty="0">
                <a:solidFill>
                  <a:schemeClr val="bg1">
                    <a:lumMod val="85000"/>
                  </a:schemeClr>
                </a:solidFill>
                <a:cs typeface="+mn-ea"/>
                <a:sym typeface="+mn-ea"/>
              </a:rPr>
              <a:t>~ </a:t>
            </a:r>
            <a:r>
              <a:rPr lang="en-US" altLang="zh-CN" sz="2400" dirty="0" smtClean="0">
                <a:solidFill>
                  <a:schemeClr val="bg1">
                    <a:lumMod val="85000"/>
                  </a:schemeClr>
                </a:solidFill>
                <a:cs typeface="+mn-ea"/>
                <a:sym typeface="+mn-ea"/>
              </a:rPr>
              <a:t>11:00 </a:t>
            </a:r>
            <a:r>
              <a:rPr lang="en-US" altLang="zh-CN" sz="2400" dirty="0">
                <a:solidFill>
                  <a:schemeClr val="bg1">
                    <a:lumMod val="85000"/>
                  </a:schemeClr>
                </a:solidFill>
                <a:cs typeface="+mn-ea"/>
                <a:sym typeface="+mn-ea"/>
              </a:rPr>
              <a:t>am, ET; </a:t>
            </a:r>
            <a:r>
              <a:rPr lang="en-US" altLang="zh-CN" sz="2400" dirty="0" err="1" smtClean="0">
                <a:solidFill>
                  <a:schemeClr val="bg1">
                    <a:lumMod val="85000"/>
                  </a:schemeClr>
                </a:solidFill>
                <a:cs typeface="+mn-ea"/>
                <a:sym typeface="+mn-ea"/>
              </a:rPr>
              <a:t>Webex</a:t>
            </a:r>
            <a:r>
              <a:rPr lang="en-US" altLang="zh-CN" sz="2400" dirty="0" smtClean="0">
                <a:solidFill>
                  <a:schemeClr val="bg1">
                    <a:lumMod val="85000"/>
                  </a:schemeClr>
                </a:solidFill>
                <a:cs typeface="+mn-ea"/>
                <a:sym typeface="+mn-ea"/>
              </a:rPr>
              <a:t> </a:t>
            </a:r>
            <a:r>
              <a:rPr lang="en-US" altLang="zh-CN" sz="2400" dirty="0">
                <a:solidFill>
                  <a:schemeClr val="bg1">
                    <a:lumMod val="85000"/>
                  </a:schemeClr>
                </a:solidFill>
                <a:cs typeface="+mn-ea"/>
                <a:sym typeface="+mn-ea"/>
              </a:rPr>
              <a:t>(IEEE 802.11 plenary</a:t>
            </a:r>
            <a:r>
              <a:rPr lang="en-US" altLang="zh-CN" sz="2400" dirty="0" smtClean="0">
                <a:solidFill>
                  <a:schemeClr val="bg1">
                    <a:lumMod val="85000"/>
                  </a:schemeClr>
                </a:solidFill>
                <a:cs typeface="+mn-ea"/>
                <a:sym typeface="+mn-ea"/>
              </a:rPr>
              <a:t>);</a:t>
            </a:r>
          </a:p>
          <a:p>
            <a:pPr eaLnBrk="1" hangingPunct="1"/>
            <a:r>
              <a:rPr lang="en-US" altLang="zh-CN" sz="2400" dirty="0">
                <a:solidFill>
                  <a:srgbClr val="00B050"/>
                </a:solidFill>
                <a:cs typeface="+mn-ea"/>
                <a:sym typeface="+mn-ea"/>
              </a:rPr>
              <a:t>Nov 20</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10:00am ~ 11:59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(LB comments assignment)</a:t>
            </a:r>
          </a:p>
          <a:p>
            <a:pPr eaLnBrk="1" hangingPunct="1"/>
            <a:r>
              <a:rPr lang="en-US" altLang="zh-CN" sz="2400" dirty="0">
                <a:solidFill>
                  <a:srgbClr val="00B050"/>
                </a:solidFill>
                <a:cs typeface="+mn-ea"/>
                <a:sym typeface="+mn-ea"/>
              </a:rPr>
              <a:t>Nov 24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1</a:t>
            </a:r>
            <a:r>
              <a:rPr lang="en-US" altLang="zh-CN" sz="2400" baseline="30000" dirty="0">
                <a:solidFill>
                  <a:srgbClr val="00B050"/>
                </a:solidFill>
                <a:cs typeface="+mn-ea"/>
                <a:sym typeface="+mn-ea"/>
              </a:rPr>
              <a:t>st</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4</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11</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15</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a:solidFill>
                  <a:srgbClr val="00B050"/>
                </a:solidFill>
                <a:cs typeface="+mn-ea"/>
                <a:sym typeface="+mn-ea"/>
              </a:rPr>
              <a:t>Dec 18</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r>
              <a:rPr lang="en-US" altLang="zh-CN" sz="2400" dirty="0">
                <a:solidFill>
                  <a:srgbClr val="00B050"/>
                </a:solidFill>
                <a:cs typeface="+mn-ea"/>
                <a:sym typeface="+mn-ea"/>
              </a:rPr>
              <a:t> </a:t>
            </a:r>
          </a:p>
          <a:p>
            <a:pPr eaLnBrk="1" hangingPunct="1"/>
            <a:r>
              <a:rPr lang="en-US" altLang="zh-CN" sz="2400" dirty="0" smtClean="0">
                <a:solidFill>
                  <a:srgbClr val="00B050"/>
                </a:solidFill>
                <a:cs typeface="+mn-ea"/>
                <a:sym typeface="+mn-ea"/>
              </a:rPr>
              <a:t>Dec </a:t>
            </a:r>
            <a:r>
              <a:rPr lang="en-US" altLang="zh-CN" sz="2400" dirty="0">
                <a:solidFill>
                  <a:srgbClr val="00B050"/>
                </a:solidFill>
                <a:cs typeface="+mn-ea"/>
                <a:sym typeface="+mn-ea"/>
              </a:rPr>
              <a:t>29</a:t>
            </a:r>
            <a:r>
              <a:rPr lang="en-US" altLang="zh-CN" sz="2400" baseline="30000" dirty="0">
                <a:solidFill>
                  <a:srgbClr val="00B050"/>
                </a:solidFill>
                <a:cs typeface="+mn-ea"/>
                <a:sym typeface="+mn-ea"/>
              </a:rPr>
              <a:t>th</a:t>
            </a:r>
            <a:r>
              <a:rPr lang="en-US" altLang="zh-CN" sz="2400" dirty="0">
                <a:solidFill>
                  <a:srgbClr val="00B050"/>
                </a:solidFill>
                <a:cs typeface="+mn-ea"/>
                <a:sym typeface="+mn-ea"/>
              </a:rPr>
              <a:t>, 9:00am ~ 11:00 am, ET; </a:t>
            </a:r>
            <a:r>
              <a:rPr lang="en-US" altLang="zh-CN" sz="2400" dirty="0" err="1">
                <a:solidFill>
                  <a:srgbClr val="00B050"/>
                </a:solidFill>
                <a:cs typeface="+mn-ea"/>
                <a:sym typeface="+mn-ea"/>
              </a:rPr>
              <a:t>Webex</a:t>
            </a:r>
            <a:endParaRPr lang="en-US" altLang="zh-CN" sz="2400" dirty="0">
              <a:solidFill>
                <a:srgbClr val="00B050"/>
              </a:solidFill>
              <a:cs typeface="+mn-ea"/>
            </a:endParaRPr>
          </a:p>
          <a:p>
            <a:pPr eaLnBrk="1" hangingPunct="1"/>
            <a:endParaRPr lang="en-US" altLang="zh-CN" sz="2400" dirty="0">
              <a:solidFill>
                <a:srgbClr val="00B050"/>
              </a:solidFill>
              <a:cs typeface="+mn-ea"/>
              <a:sym typeface="+mn-ea"/>
            </a:endParaRPr>
          </a:p>
          <a:p>
            <a:pPr eaLnBrk="1" hangingPunct="1"/>
            <a:endParaRPr lang="en-US" altLang="zh-CN" sz="2400" dirty="0">
              <a:solidFill>
                <a:srgbClr val="00B050"/>
              </a:solidFill>
              <a:cs typeface="+mn-ea"/>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TGbd Documents Update</a:t>
            </a:r>
          </a:p>
        </p:txBody>
      </p:sp>
      <p:graphicFrame>
        <p:nvGraphicFramePr>
          <p:cNvPr id="8" name="表格 7"/>
          <p:cNvGraphicFramePr>
            <a:graphicFrameLocks noGrp="1"/>
          </p:cNvGraphicFramePr>
          <p:nvPr>
            <p:extLst>
              <p:ext uri="{D42A27DB-BD31-4B8C-83A1-F6EECF244321}">
                <p14:modId xmlns:p14="http://schemas.microsoft.com/office/powerpoint/2010/main" val="605916673"/>
              </p:ext>
            </p:extLst>
          </p:nvPr>
        </p:nvGraphicFramePr>
        <p:xfrm>
          <a:off x="1752714" y="2133634"/>
          <a:ext cx="8610374" cy="3931920"/>
        </p:xfrm>
        <a:graphic>
          <a:graphicData uri="http://schemas.openxmlformats.org/drawingml/2006/table">
            <a:tbl>
              <a:tblPr firstRow="1" bandRow="1">
                <a:tableStyleId>{5C22544A-7EE6-4342-B048-85BDC9FD1C3A}</a:tableStyleId>
              </a:tblPr>
              <a:tblGrid>
                <a:gridCol w="3124118"/>
                <a:gridCol w="5486256"/>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a:t>
                      </a:r>
                      <a:r>
                        <a:rPr lang="en-US" altLang="zh-CN" sz="1200" dirty="0" smtClean="0">
                          <a:solidFill>
                            <a:srgbClr val="0070C0"/>
                          </a:solidFill>
                        </a:rPr>
                        <a:t>11-20/1806r0</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a:t>
                      </a: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11-19/2045r7</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Current TGbd Timeline</a:t>
            </a:r>
          </a:p>
        </p:txBody>
      </p:sp>
      <p:sp>
        <p:nvSpPr>
          <p:cNvPr id="3" name="文本占位符 2"/>
          <p:cNvSpPr>
            <a:spLocks noGrp="1"/>
          </p:cNvSpPr>
          <p:nvPr>
            <p:ph type="body" idx="1"/>
          </p:nvPr>
        </p:nvSpPr>
        <p:spPr>
          <a:xfrm>
            <a:off x="2447290" y="1966595"/>
            <a:ext cx="8144392" cy="4443095"/>
          </a:xfrm>
        </p:spPr>
        <p:txBody>
          <a:bodyPr/>
          <a:lstStyle/>
          <a:p>
            <a:pPr lvl="1" defTabSz="337185">
              <a:buFont typeface="Arial" panose="020B0604020202020204" pitchFamily="34" charset="0"/>
              <a:buChar char="•"/>
              <a:defRPr/>
            </a:pPr>
            <a:r>
              <a:rPr lang="en-US" altLang="en-US" sz="2000" dirty="0">
                <a:solidFill>
                  <a:srgbClr val="00B050"/>
                </a:solidFill>
                <a:sym typeface="+mn-ea"/>
              </a:rPr>
              <a:t>PAR approved						</a:t>
            </a:r>
            <a:r>
              <a:rPr lang="en-US" altLang="en-US" sz="2000" dirty="0" smtClean="0">
                <a:solidFill>
                  <a:srgbClr val="00B050"/>
                </a:solidFill>
                <a:sym typeface="+mn-ea"/>
              </a:rPr>
              <a:t>	Dec </a:t>
            </a:r>
            <a:r>
              <a:rPr lang="en-US" altLang="en-US" sz="2000" dirty="0">
                <a:solidFill>
                  <a:srgbClr val="00B050"/>
                </a:solidFill>
                <a:sym typeface="+mn-ea"/>
              </a:rPr>
              <a:t>2018</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First TG meeting					</a:t>
            </a:r>
            <a:r>
              <a:rPr lang="en-US" altLang="en-US" sz="2000" dirty="0" smtClean="0">
                <a:solidFill>
                  <a:srgbClr val="00B050"/>
                </a:solidFill>
                <a:sym typeface="+mn-ea"/>
              </a:rPr>
              <a:t>		Jan </a:t>
            </a:r>
            <a:r>
              <a:rPr lang="en-US" altLang="en-US" sz="2000" dirty="0">
                <a:solidFill>
                  <a:srgbClr val="00B050"/>
                </a:solidFill>
                <a:sym typeface="+mn-ea"/>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D0.1 								</a:t>
            </a:r>
            <a:r>
              <a:rPr lang="en-US" altLang="en-US" sz="2000" dirty="0" smtClean="0">
                <a:solidFill>
                  <a:srgbClr val="00B050"/>
                </a:solidFill>
                <a:sym typeface="+mn-ea"/>
              </a:rPr>
              <a:t>		</a:t>
            </a:r>
            <a:r>
              <a:rPr lang="en-US" altLang="en-US" sz="2000" dirty="0" smtClean="0">
                <a:solidFill>
                  <a:srgbClr val="00B050"/>
                </a:solidFill>
                <a:sym typeface="Wingdings" panose="05000000000000000000" pitchFamily="2" charset="2"/>
              </a:rPr>
              <a:t>Nov </a:t>
            </a:r>
            <a:r>
              <a:rPr lang="en-US" altLang="en-US" sz="2000" dirty="0">
                <a:solidFill>
                  <a:srgbClr val="00B050"/>
                </a:solidFill>
                <a:sym typeface="Wingdings" panose="05000000000000000000" pitchFamily="2" charset="2"/>
              </a:rPr>
              <a:t>2019</a:t>
            </a:r>
            <a:endParaRPr lang="en-US" altLang="en-US" sz="2000" dirty="0">
              <a:solidFill>
                <a:srgbClr val="00B050"/>
              </a:solidFill>
            </a:endParaRPr>
          </a:p>
          <a:p>
            <a:pPr lvl="1" defTabSz="337185">
              <a:buFont typeface="Arial" panose="020B0604020202020204" pitchFamily="34" charset="0"/>
              <a:buChar char="•"/>
              <a:defRPr/>
            </a:pPr>
            <a:r>
              <a:rPr lang="en-US" altLang="en-US" sz="2000" dirty="0">
                <a:solidFill>
                  <a:srgbClr val="00B050"/>
                </a:solidFill>
                <a:sym typeface="+mn-ea"/>
              </a:rPr>
              <a:t>D1.0 Letter Ballot					</a:t>
            </a:r>
            <a:r>
              <a:rPr lang="en-US" altLang="en-US" sz="2000" dirty="0" smtClean="0">
                <a:solidFill>
                  <a:schemeClr val="tx1"/>
                </a:solidFill>
                <a:sym typeface="+mn-ea"/>
              </a:rPr>
              <a:t>	</a:t>
            </a:r>
            <a:r>
              <a:rPr lang="en-US" altLang="en-US" sz="2000" dirty="0">
                <a:solidFill>
                  <a:srgbClr val="FF0000"/>
                </a:solidFill>
                <a:cs typeface="+mn-ea"/>
                <a:sym typeface="Wingdings" panose="05000000000000000000" pitchFamily="2" charset="2"/>
              </a:rPr>
              <a:t>Sep 2020  Oct 2020</a:t>
            </a:r>
            <a:endParaRPr lang="en-US" altLang="en-US" sz="2000" dirty="0">
              <a:solidFill>
                <a:srgbClr val="FF0000"/>
              </a:solidFill>
              <a:cs typeface="+mn-ea"/>
            </a:endParaRPr>
          </a:p>
          <a:p>
            <a:pPr lvl="1" defTabSz="337185">
              <a:buFont typeface="Arial" panose="020B0604020202020204" pitchFamily="34" charset="0"/>
              <a:buChar char="•"/>
              <a:defRPr/>
            </a:pPr>
            <a:r>
              <a:rPr lang="en-US" altLang="en-US" sz="2000" dirty="0" smtClean="0">
                <a:solidFill>
                  <a:schemeClr val="tx1"/>
                </a:solidFill>
                <a:sym typeface="+mn-ea"/>
              </a:rPr>
              <a:t>D2.0 </a:t>
            </a:r>
            <a:r>
              <a:rPr lang="en-US" altLang="en-US" sz="2000" dirty="0">
                <a:solidFill>
                  <a:schemeClr val="tx1"/>
                </a:solidFill>
                <a:sym typeface="+mn-ea"/>
              </a:rPr>
              <a:t>LB recirculation					</a:t>
            </a:r>
            <a:r>
              <a:rPr lang="en-US" altLang="en-US" sz="2000" dirty="0" smtClean="0">
                <a:solidFill>
                  <a:schemeClr val="tx1"/>
                </a:solidFill>
                <a:cs typeface="+mn-ea"/>
                <a:sym typeface="Wingdings" panose="05000000000000000000" pitchFamily="2" charset="2"/>
              </a:rPr>
              <a:t>Jan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Form Sponsor Ballot Pool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LB recirculation					</a:t>
            </a:r>
            <a:r>
              <a:rPr lang="en-US" altLang="en-US" sz="2000" dirty="0" smtClean="0">
                <a:solidFill>
                  <a:schemeClr val="tx1"/>
                </a:solidFill>
                <a:cs typeface="+mn-ea"/>
                <a:sym typeface="Wingdings" panose="05000000000000000000" pitchFamily="2" charset="2"/>
              </a:rPr>
              <a:t>Mar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D3.0 unchanged recirculation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Initial Sponsor Ballot (D4.0)			</a:t>
            </a:r>
            <a:r>
              <a:rPr lang="en-US" altLang="en-US" sz="2000" dirty="0" smtClean="0">
                <a:solidFill>
                  <a:schemeClr val="tx1"/>
                </a:solidFill>
                <a:cs typeface="+mn-ea"/>
                <a:sym typeface="Wingdings" panose="05000000000000000000" pitchFamily="2" charset="2"/>
              </a:rPr>
              <a:t>Jul 2021</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Final 802.11 WG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a:solidFill>
                  <a:schemeClr val="tx1"/>
                </a:solidFill>
                <a:sym typeface="+mn-ea"/>
              </a:rPr>
              <a:t>802 EC approval					</a:t>
            </a:r>
            <a:r>
              <a:rPr lang="en-US" altLang="en-US" sz="2000" dirty="0" smtClean="0">
                <a:solidFill>
                  <a:schemeClr val="tx1"/>
                </a:solidFill>
                <a:sym typeface="+mn-ea"/>
              </a:rPr>
              <a:t>		</a:t>
            </a:r>
            <a:r>
              <a:rPr lang="en-US" altLang="en-US" sz="2000" dirty="0" smtClean="0">
                <a:solidFill>
                  <a:schemeClr val="tx1"/>
                </a:solidFill>
                <a:cs typeface="+mn-ea"/>
                <a:sym typeface="Wingdings" panose="05000000000000000000" pitchFamily="2" charset="2"/>
              </a:rPr>
              <a:t>May 2022</a:t>
            </a:r>
            <a:endParaRPr lang="en-US" altLang="en-US" sz="2000" dirty="0">
              <a:solidFill>
                <a:schemeClr val="tx1"/>
              </a:solidFill>
            </a:endParaRPr>
          </a:p>
          <a:p>
            <a:pPr lvl="1" defTabSz="337185">
              <a:buFont typeface="Arial" panose="020B0604020202020204" pitchFamily="34" charset="0"/>
              <a:buChar char="•"/>
              <a:defRPr/>
            </a:pPr>
            <a:r>
              <a:rPr lang="en-US" altLang="en-US" sz="2000" dirty="0" err="1">
                <a:solidFill>
                  <a:schemeClr val="tx1"/>
                </a:solidFill>
                <a:sym typeface="+mn-ea"/>
              </a:rPr>
              <a:t>RevCom</a:t>
            </a:r>
            <a:r>
              <a:rPr lang="en-US" altLang="en-US" sz="2000" dirty="0">
                <a:solidFill>
                  <a:schemeClr val="tx1"/>
                </a:solidFill>
                <a:sym typeface="+mn-ea"/>
              </a:rPr>
              <a:t> and SASB approval			</a:t>
            </a:r>
            <a:r>
              <a:rPr lang="en-US" altLang="en-US" sz="2000" dirty="0" smtClean="0">
                <a:solidFill>
                  <a:schemeClr val="tx1"/>
                </a:solidFill>
                <a:cs typeface="+mn-ea"/>
                <a:sym typeface="Wingdings" panose="05000000000000000000" pitchFamily="2" charset="2"/>
              </a:rPr>
              <a:t>Jun 2022</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14</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40425905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a:t>
            </a:r>
            <a:r>
              <a:rPr sz="2400" dirty="0" smtClean="0"/>
              <a:t>number</a:t>
            </a:r>
            <a:r>
              <a:rPr sz="2500" dirty="0" smtClean="0"/>
              <a:t>: </a:t>
            </a:r>
            <a:r>
              <a:rPr lang="en-US" altLang="zh-CN" sz="2500" dirty="0" smtClean="0"/>
              <a:t>173 147 4876</a:t>
            </a:r>
            <a:endParaRPr sz="2500" dirty="0" smtClean="0"/>
          </a:p>
          <a:p>
            <a:r>
              <a:rPr sz="2400" dirty="0" smtClean="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173 147 4876</a:t>
            </a:r>
            <a:endParaRPr sz="2400" dirty="0">
              <a:sym typeface="+mn-ea"/>
            </a:endParaRPr>
          </a:p>
          <a:p>
            <a:endParaRPr sz="2400" dirty="0"/>
          </a:p>
          <a:p>
            <a:r>
              <a:rPr lang="en-US" sz="2400" dirty="0"/>
              <a:t>Join from a video system or application: dial </a:t>
            </a:r>
            <a:r>
              <a:rPr lang="en-US" altLang="zh-CN" sz="2400" dirty="0" smtClean="0"/>
              <a:t>1731474876</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a:t>1731474876</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91239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WG LB 251 result report (</a:t>
            </a:r>
            <a:r>
              <a:rPr lang="en-GB" altLang="en-US" noProof="0" dirty="0" err="1" smtClean="0"/>
              <a:t>TGbd</a:t>
            </a:r>
            <a:r>
              <a:rPr lang="en-GB" altLang="en-US" noProof="0"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smtClean="0"/>
              <a:t>LB 251 </a:t>
            </a:r>
            <a:r>
              <a:rPr lang="en-GB" altLang="en-US" noProof="0" dirty="0" smtClean="0"/>
              <a:t>comments </a:t>
            </a:r>
            <a:r>
              <a:rPr lang="en-GB" altLang="en-US" noProof="0" dirty="0" smtClean="0"/>
              <a:t>assignment (</a:t>
            </a:r>
            <a:r>
              <a:rPr lang="en-GB" altLang="en-US" noProof="0" dirty="0" err="1" smtClean="0"/>
              <a:t>TGbd</a:t>
            </a:r>
            <a:r>
              <a:rPr lang="en-GB" altLang="en-US" noProof="0" dirty="0" smtClean="0"/>
              <a:t> Editor)</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t>SPs for 11-20/1728r1(updated</a:t>
            </a:r>
            <a:r>
              <a:rPr lang="en-US" altLang="zh-CN" b="1" dirty="0" smtClean="0"/>
              <a:t>), 802-11bd-NGV-Ranging-Status-and-Types</a:t>
            </a:r>
            <a:r>
              <a:rPr lang="en-US" altLang="zh-CN" b="1" dirty="0"/>
              <a:t>, Stephan Sand (DLR)</a:t>
            </a:r>
          </a:p>
          <a:p>
            <a:pPr marL="800100" lvl="1" indent="-342900" algn="just" eaLnBrk="0" hangingPunct="0">
              <a:buFontTx/>
              <a:buChar char="•"/>
              <a:defRPr/>
            </a:pPr>
            <a:r>
              <a:rPr lang="en-US" altLang="zh-CN" b="1" dirty="0" smtClean="0"/>
              <a:t>11-20/1802, summary </a:t>
            </a:r>
            <a:r>
              <a:rPr lang="en-US" altLang="zh-CN" b="1" dirty="0"/>
              <a:t>of ARC SC discussion on </a:t>
            </a:r>
            <a:r>
              <a:rPr lang="en-US" altLang="zh-CN" b="1" dirty="0" smtClean="0"/>
              <a:t>11-20/1164r4, Joseph Levy </a:t>
            </a:r>
            <a:r>
              <a:rPr lang="en-US" altLang="zh-CN" b="1" dirty="0" smtClean="0"/>
              <a:t>(</a:t>
            </a:r>
            <a:r>
              <a:rPr lang="en-US" altLang="zh-CN" b="1" dirty="0" err="1" smtClean="0"/>
              <a:t>InterDigital</a:t>
            </a:r>
            <a:r>
              <a:rPr lang="en-US" altLang="zh-CN" b="1" dirty="0" smtClean="0"/>
              <a:t>)</a:t>
            </a:r>
            <a:endParaRPr lang="en-US" altLang="zh-CN" b="1" dirty="0" smtClean="0"/>
          </a:p>
          <a:p>
            <a:pPr marL="800100" lvl="1" indent="-342900" algn="just" eaLnBrk="0" hangingPunct="0">
              <a:buFontTx/>
              <a:buChar char="•"/>
              <a:defRPr/>
            </a:pPr>
            <a:r>
              <a:rPr lang="en-US" altLang="zh-CN" b="1" dirty="0" smtClean="0"/>
              <a:t>TBD</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Nov 24</a:t>
            </a:r>
            <a:r>
              <a:rPr kumimoji="0" lang="en-US" altLang="en-GB" sz="2400" b="1" i="0" u="none" strike="noStrike" kern="1200" cap="none" spc="0" normalizeH="0" baseline="3000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th</a:t>
            </a: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2931128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24</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3452818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Teleconference Bridge Information</a:t>
            </a:r>
          </a:p>
        </p:txBody>
      </p:sp>
      <p:sp>
        <p:nvSpPr>
          <p:cNvPr id="3" name="文本占位符 2"/>
          <p:cNvSpPr>
            <a:spLocks noGrp="1"/>
          </p:cNvSpPr>
          <p:nvPr>
            <p:ph type="body" idx="1"/>
          </p:nvPr>
        </p:nvSpPr>
        <p:spPr>
          <a:xfrm>
            <a:off x="914400" y="1751330"/>
            <a:ext cx="10361930" cy="4467225"/>
          </a:xfrm>
        </p:spPr>
        <p:txBody>
          <a:bodyPr>
            <a:normAutofit fontScale="77500" lnSpcReduction="20000"/>
          </a:bodyPr>
          <a:lstStyle/>
          <a:p>
            <a:r>
              <a:rPr sz="2400" dirty="0"/>
              <a:t>Join </a:t>
            </a:r>
            <a:r>
              <a:rPr sz="2400" dirty="0" err="1"/>
              <a:t>Webex</a:t>
            </a:r>
            <a:r>
              <a:rPr sz="2400" dirty="0"/>
              <a:t> Meeting</a:t>
            </a:r>
            <a:r>
              <a:rPr lang="en-US" sz="2400" dirty="0" smtClean="0"/>
              <a:t>:</a:t>
            </a:r>
            <a:endParaRPr sz="2400" dirty="0"/>
          </a:p>
          <a:p>
            <a:endParaRPr sz="2400" dirty="0"/>
          </a:p>
          <a:p>
            <a:r>
              <a:rPr sz="2400" dirty="0"/>
              <a:t>Meeting number: </a:t>
            </a:r>
            <a:r>
              <a:rPr lang="en-US" altLang="zh-CN" sz="2500" dirty="0"/>
              <a:t>173 248 7189</a:t>
            </a:r>
            <a:endParaRPr sz="2500" dirty="0"/>
          </a:p>
          <a:p>
            <a:r>
              <a:rPr sz="2400" dirty="0"/>
              <a:t>Meeting password: wireless</a:t>
            </a:r>
          </a:p>
          <a:p>
            <a:endParaRPr sz="2400" dirty="0"/>
          </a:p>
          <a:p>
            <a:r>
              <a:rPr sz="2400" dirty="0"/>
              <a:t>Join by phone:</a:t>
            </a:r>
          </a:p>
          <a:p>
            <a:r>
              <a:rPr sz="2400" dirty="0"/>
              <a:t>   +1-510-338-9438 USA Toll</a:t>
            </a:r>
          </a:p>
          <a:p>
            <a:r>
              <a:rPr sz="2400" dirty="0"/>
              <a:t>   </a:t>
            </a:r>
            <a:r>
              <a:rPr sz="2400" dirty="0">
                <a:hlinkClick r:id="rId2" action="ppaction://hlinkfile"/>
              </a:rPr>
              <a:t>Global call-in numbers</a:t>
            </a:r>
            <a:endParaRPr sz="2400" dirty="0"/>
          </a:p>
          <a:p>
            <a:r>
              <a:rPr sz="2400" dirty="0"/>
              <a:t>Access code: </a:t>
            </a:r>
            <a:r>
              <a:rPr lang="en-US" altLang="zh-CN" sz="2400" dirty="0"/>
              <a:t>173 248 7189</a:t>
            </a:r>
            <a:endParaRPr sz="2400" dirty="0">
              <a:sym typeface="+mn-ea"/>
            </a:endParaRPr>
          </a:p>
          <a:p>
            <a:endParaRPr sz="2400" dirty="0"/>
          </a:p>
          <a:p>
            <a:r>
              <a:rPr lang="en-US" sz="2400" dirty="0"/>
              <a:t>Join from a video system or application: dial </a:t>
            </a:r>
            <a:r>
              <a:rPr lang="en-US" altLang="zh-CN" sz="2400" dirty="0" smtClean="0"/>
              <a:t>1732487189 </a:t>
            </a:r>
            <a:r>
              <a:rPr lang="en-US" sz="2400" dirty="0" smtClean="0"/>
              <a:t>@</a:t>
            </a:r>
            <a:r>
              <a:rPr lang="en-US" sz="2400" dirty="0" smtClean="0"/>
              <a:t>ieee802.my.webex.com</a:t>
            </a:r>
            <a:r>
              <a:rPr lang="en-US" sz="2400" dirty="0"/>
              <a:t>, or 173.243.2.68</a:t>
            </a:r>
          </a:p>
          <a:p>
            <a:endParaRPr lang="en-US" sz="2400" dirty="0"/>
          </a:p>
          <a:p>
            <a:r>
              <a:rPr lang="en-US" sz="2400" dirty="0"/>
              <a:t>Join using Microsoft Lync or Microsoft Skype for Business: </a:t>
            </a:r>
            <a:r>
              <a:rPr lang="en-US" sz="2400" dirty="0" smtClean="0"/>
              <a:t>dial </a:t>
            </a:r>
            <a:r>
              <a:rPr lang="en-US" altLang="zh-CN" sz="2400" dirty="0" smtClean="0"/>
              <a:t>1732487189</a:t>
            </a:r>
            <a:r>
              <a:rPr lang="en-US" sz="2400" dirty="0" smtClean="0"/>
              <a:t>.ieee802.my@lync.webex.com</a:t>
            </a:r>
            <a:endParaRPr lang="en-US" sz="2400" dirty="0"/>
          </a:p>
          <a:p>
            <a:endParaRPr lang="en-US" sz="2400" dirty="0"/>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7"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9493956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 (preliminary)</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 (call</a:t>
            </a:r>
            <a:r>
              <a:rPr kumimoji="0" lang="en-US" altLang="en-GB"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for submissions)</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lvl="1" indent="-342900" algn="just" eaLnBrk="0" hangingPunct="0">
              <a:buFontTx/>
              <a:buChar char="•"/>
              <a:defRPr/>
            </a:pPr>
            <a:r>
              <a:rPr lang="en-US" altLang="zh-CN" b="1" dirty="0" smtClean="0"/>
              <a:t>TBD</a:t>
            </a:r>
            <a:endParaRPr lang="en-US" altLang="zh-CN" b="1"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sz="2400"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Next </a:t>
            </a:r>
            <a:r>
              <a:rPr kumimoji="0" lang="en-US" altLang="en-GB" sz="24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teleconference on </a:t>
            </a:r>
            <a:r>
              <a:rPr lang="en-US" altLang="en-GB" dirty="0" smtClean="0"/>
              <a:t>Dec 1</a:t>
            </a:r>
            <a:r>
              <a:rPr lang="en-US" altLang="en-GB" baseline="30000" dirty="0" smtClean="0"/>
              <a:t>st</a:t>
            </a:r>
            <a:r>
              <a:rPr lang="en-US" altLang="en-GB" dirty="0" smtClean="0"/>
              <a:t> </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Oct </a:t>
            </a:r>
            <a:r>
              <a:rPr lang="en-US" altLang="zh-CN" sz="1800" b="1" dirty="0">
                <a:solidFill>
                  <a:srgbClr val="000000"/>
                </a:solidFill>
                <a:latin typeface="Times New Roman" panose="02020603050405020304" pitchFamily="18" charset="0"/>
                <a:ea typeface="Arial Unicode MS" pitchFamily="34" charset="-122"/>
              </a:rPr>
              <a:t>2020</a:t>
            </a:r>
          </a:p>
        </p:txBody>
      </p:sp>
    </p:spTree>
    <p:extLst>
      <p:ext uri="{BB962C8B-B14F-4D97-AF65-F5344CB8AC3E}">
        <p14:creationId xmlns:p14="http://schemas.microsoft.com/office/powerpoint/2010/main" val="1469215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#3</a:t>
            </a: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
        <p:nvSpPr>
          <p:cNvPr id="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日期占位符 4"/>
          <p:cNvSpPr>
            <a:spLocks noGrp="1"/>
          </p:cNvSpPr>
          <p:nvPr>
            <p:ph type="dt" sz="half"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latin typeface="Times New Roman" panose="02020603050405020304" pitchFamily="18" charset="0"/>
                <a:ea typeface="Arial Unicode MS" pitchFamily="34" charset="-122"/>
              </a:rPr>
              <a:t>Nov </a:t>
            </a:r>
            <a:r>
              <a:rPr lang="en-US" altLang="zh-CN" sz="1800" b="1" dirty="0">
                <a:solidFill>
                  <a:srgbClr val="000000"/>
                </a:solidFill>
                <a:latin typeface="Times New Roman" panose="02020603050405020304" pitchFamily="18" charset="0"/>
                <a:ea typeface="Arial Unicode MS" pitchFamily="34" charset="-122"/>
              </a:rPr>
              <a:t>2020</a:t>
            </a: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37078</TotalTime>
  <Words>1594</Words>
  <Application>Microsoft Office PowerPoint</Application>
  <PresentationFormat>宽屏</PresentationFormat>
  <Paragraphs>273</Paragraphs>
  <Slides>19</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19</vt:i4>
      </vt:variant>
    </vt:vector>
  </HeadingPairs>
  <TitlesOfParts>
    <vt:vector size="30" baseType="lpstr">
      <vt:lpstr>Arial Unicode MS</vt:lpstr>
      <vt:lpstr>Monotype Sorts</vt:lpstr>
      <vt:lpstr>MS Gothic</vt:lpstr>
      <vt:lpstr>MS PGothic</vt:lpstr>
      <vt:lpstr>Arial</vt:lpstr>
      <vt:lpstr>Arial Black</vt:lpstr>
      <vt:lpstr>Calibri</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Current Teleconference Plan</vt:lpstr>
      <vt:lpstr>TGbd Documents Update</vt:lpstr>
      <vt:lpstr>Current TGbd Timeline</vt:lpstr>
      <vt:lpstr>IEEE 802.11 TGbd Teleconference</vt:lpstr>
      <vt:lpstr>Teleconference Bridge Information</vt:lpstr>
      <vt:lpstr>PowerPoint 演示文稿</vt:lpstr>
      <vt:lpstr>IEEE 802.11 TGbd Teleconference</vt:lpstr>
      <vt:lpstr>Teleconference Bridge Information</vt:lpstr>
      <vt:lpstr>PowerPoint 演示文稿</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4734</cp:revision>
  <cp:lastPrinted>2014-11-04T15:04:00Z</cp:lastPrinted>
  <dcterms:created xsi:type="dcterms:W3CDTF">2007-04-17T18:10:00Z</dcterms:created>
  <dcterms:modified xsi:type="dcterms:W3CDTF">2020-11-06T16:52:06Z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