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501" r:id="rId2"/>
    <p:sldId id="565" r:id="rId3"/>
    <p:sldId id="595" r:id="rId4"/>
    <p:sldId id="596" r:id="rId5"/>
    <p:sldId id="583" r:id="rId6"/>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129" d="100"/>
          <a:sy n="129" d="100"/>
        </p:scale>
        <p:origin x="725" y="110"/>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Nov </a:t>
            </a:r>
            <a:r>
              <a:rPr lang="pt-BR" sz="1400" b="1" baseline="0" dirty="0" smtClean="0"/>
              <a:t>2020                                                                                                            doc.: IEEE </a:t>
            </a:r>
            <a:r>
              <a:rPr lang="pt-BR" sz="1400" b="1" baseline="0" dirty="0" smtClean="0"/>
              <a:t>802.11-20/1776r0</a:t>
            </a:r>
            <a:endParaRPr lang="pt-BR" sz="1400" b="1" baseline="0" dirty="0" smtClean="0"/>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Phase Shift Feedback Response – Supporting Slides</a:t>
            </a:r>
            <a:endParaRPr lang="en-GB" dirty="0"/>
          </a:p>
        </p:txBody>
      </p:sp>
      <p:sp>
        <p:nvSpPr>
          <p:cNvPr id="3074" name="Rectangle 2"/>
          <p:cNvSpPr>
            <a:spLocks noGrp="1" noChangeArrowheads="1"/>
          </p:cNvSpPr>
          <p:nvPr>
            <p:ph idx="1"/>
          </p:nvPr>
        </p:nvSpPr>
        <p:spPr>
          <a:xfrm>
            <a:off x="2771800" y="1819275"/>
            <a:ext cx="3382144"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Nov </a:t>
            </a:r>
            <a:r>
              <a:rPr lang="en-GB" sz="2000" b="0" dirty="0" smtClean="0"/>
              <a:t>3, </a:t>
            </a:r>
            <a:r>
              <a:rPr lang="en-GB" sz="2000" b="0" dirty="0" smtClean="0"/>
              <a:t>2020</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979"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124744"/>
            <a:ext cx="7772400" cy="936104"/>
          </a:xfrm>
        </p:spPr>
        <p:txBody>
          <a:bodyPr/>
          <a:lstStyle/>
          <a:p>
            <a:r>
              <a:rPr lang="en-US" dirty="0" smtClean="0"/>
              <a:t>Issue </a:t>
            </a:r>
            <a:r>
              <a:rPr lang="en-US" dirty="0"/>
              <a:t>with current </a:t>
            </a:r>
            <a:r>
              <a:rPr lang="en-US" dirty="0" smtClean="0"/>
              <a:t>Phase Shift Feedback Protocol</a:t>
            </a:r>
            <a:endParaRPr lang="en-US" dirty="0"/>
          </a:p>
        </p:txBody>
      </p:sp>
      <p:sp>
        <p:nvSpPr>
          <p:cNvPr id="5" name="Content Placeholder 4"/>
          <p:cNvSpPr>
            <a:spLocks noGrp="1"/>
          </p:cNvSpPr>
          <p:nvPr>
            <p:ph idx="1"/>
          </p:nvPr>
        </p:nvSpPr>
        <p:spPr>
          <a:xfrm>
            <a:off x="723900" y="2132856"/>
            <a:ext cx="7772400" cy="4248472"/>
          </a:xfrm>
        </p:spPr>
        <p:txBody>
          <a:bodyPr/>
          <a:lstStyle/>
          <a:p>
            <a:r>
              <a:rPr lang="en-US" b="0" dirty="0" smtClean="0"/>
              <a:t>When one side, the ISTA or the RSTA, feeds back the PS-TOA, it does not get feedback from the other side that it can use with its PSTOA to compute RTT.</a:t>
            </a:r>
          </a:p>
          <a:p>
            <a:r>
              <a:rPr lang="en-US" b="0" dirty="0" smtClean="0"/>
              <a:t>The PSTOA reporting side is forced to also measure the TOA, if it wants to compute RTT.</a:t>
            </a:r>
          </a:p>
          <a:p>
            <a:pPr lvl="1"/>
            <a:r>
              <a:rPr lang="en-US" dirty="0" smtClean="0"/>
              <a:t>(Even though measuring TOA is required to be supported it is not required to be done all the time.)</a:t>
            </a:r>
          </a:p>
          <a:p>
            <a:r>
              <a:rPr lang="en-US" b="0" dirty="0" smtClean="0"/>
              <a:t>Also, it has been shown that if the other side measures a more accurate TOA, then the first side can benefit from feeding back PSTOA and use the other sides TOA to calculate RTT.</a:t>
            </a:r>
          </a:p>
        </p:txBody>
      </p:sp>
      <p:sp>
        <p:nvSpPr>
          <p:cNvPr id="2" name="Footer Placeholder 1"/>
          <p:cNvSpPr>
            <a:spLocks noGrp="1"/>
          </p:cNvSpPr>
          <p:nvPr>
            <p:ph type="ftr" sz="quarter" idx="10"/>
          </p:nvPr>
        </p:nvSpPr>
        <p:spPr/>
        <p:txBody>
          <a:bodyPr/>
          <a:lstStyle/>
          <a:p>
            <a:pPr>
              <a:defRPr/>
            </a:pPr>
            <a:r>
              <a:rPr lang="en-US" dirty="0"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a:t>
            </a:fld>
            <a:endParaRPr lang="en-GB"/>
          </a:p>
        </p:txBody>
      </p:sp>
    </p:spTree>
    <p:extLst>
      <p:ext uri="{BB962C8B-B14F-4D97-AF65-F5344CB8AC3E}">
        <p14:creationId xmlns:p14="http://schemas.microsoft.com/office/powerpoint/2010/main" val="44823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95" y="736617"/>
            <a:ext cx="8002664" cy="920000"/>
          </a:xfrm>
        </p:spPr>
        <p:txBody>
          <a:bodyPr/>
          <a:lstStyle/>
          <a:p>
            <a:r>
              <a:rPr lang="en-US" sz="3600" dirty="0" smtClean="0"/>
              <a:t>ISTA reporting PSTOA</a:t>
            </a:r>
            <a:endParaRPr lang="en-US" sz="3600" dirty="0"/>
          </a:p>
        </p:txBody>
      </p:sp>
      <p:sp>
        <p:nvSpPr>
          <p:cNvPr id="21" name="Content Placeholder 20"/>
          <p:cNvSpPr>
            <a:spLocks noGrp="1"/>
          </p:cNvSpPr>
          <p:nvPr>
            <p:ph idx="1"/>
          </p:nvPr>
        </p:nvSpPr>
        <p:spPr>
          <a:xfrm>
            <a:off x="3711970" y="1808737"/>
            <a:ext cx="4895876" cy="4608511"/>
          </a:xfrm>
        </p:spPr>
        <p:txBody>
          <a:bodyPr/>
          <a:lstStyle/>
          <a:p>
            <a:pPr marL="0" indent="0">
              <a:buNone/>
            </a:pPr>
            <a:r>
              <a:rPr lang="en-US" sz="1100" b="0" dirty="0" smtClean="0"/>
              <a:t>Assume the ISTA wants to calculate RTT using only its measured PSTOA tp4.</a:t>
            </a:r>
          </a:p>
          <a:p>
            <a:pPr marL="0" indent="0">
              <a:buNone/>
            </a:pPr>
            <a:r>
              <a:rPr lang="en-US" sz="1100" b="0" dirty="0" smtClean="0"/>
              <a:t>Since, assuming the channel between the ISTA and the RSTA is reciprocal, we have: </a:t>
            </a:r>
          </a:p>
          <a:p>
            <a:pPr marL="0" indent="0" algn="ctr">
              <a:buNone/>
            </a:pPr>
            <a:r>
              <a:rPr lang="en-US" sz="1100" b="0" dirty="0" smtClean="0"/>
              <a:t>t4 = tp4 – (tp2-t2),</a:t>
            </a:r>
          </a:p>
          <a:p>
            <a:pPr marL="0" indent="0">
              <a:buNone/>
            </a:pPr>
            <a:r>
              <a:rPr lang="en-US" sz="1100" b="0" dirty="0"/>
              <a:t>a</a:t>
            </a:r>
            <a:r>
              <a:rPr lang="en-US" sz="1100" b="0" dirty="0" smtClean="0"/>
              <a:t>nd can thus write</a:t>
            </a:r>
          </a:p>
          <a:p>
            <a:pPr marL="0" indent="0">
              <a:buNone/>
            </a:pPr>
            <a:endParaRPr lang="en-US" sz="1100" b="0" dirty="0" smtClean="0"/>
          </a:p>
          <a:p>
            <a:pPr marL="0" indent="0" algn="ctr">
              <a:buNone/>
            </a:pPr>
            <a:r>
              <a:rPr lang="en-US" sz="1100" b="0" dirty="0" smtClean="0"/>
              <a:t>RTT = t4 – t1 – (t3 – t2) = tp4 – (tp2-t2) – t1 – (t3 – t2) = </a:t>
            </a:r>
          </a:p>
          <a:p>
            <a:pPr marL="0" indent="0" algn="ctr">
              <a:buNone/>
            </a:pPr>
            <a:r>
              <a:rPr lang="en-US" sz="1100" b="0" dirty="0" smtClean="0"/>
              <a:t>tp4 – t1 – ( t3 – (t2 – (tp2 – t2)) )  = tp4 – t1 – (t3 – t2_adj),</a:t>
            </a:r>
          </a:p>
          <a:p>
            <a:pPr marL="0" indent="0">
              <a:buNone/>
            </a:pPr>
            <a:endParaRPr lang="en-US" sz="1100" b="0" dirty="0" smtClean="0"/>
          </a:p>
          <a:p>
            <a:pPr marL="0" indent="0">
              <a:buNone/>
            </a:pPr>
            <a:r>
              <a:rPr lang="en-US" sz="1100" b="0" dirty="0" smtClean="0"/>
              <a:t>where </a:t>
            </a:r>
          </a:p>
          <a:p>
            <a:pPr marL="0" indent="0" algn="ctr">
              <a:buNone/>
            </a:pPr>
            <a:endParaRPr lang="en-US" sz="1100" b="0" dirty="0" smtClean="0"/>
          </a:p>
          <a:p>
            <a:pPr marL="0" indent="0" algn="ctr">
              <a:buNone/>
            </a:pPr>
            <a:r>
              <a:rPr lang="en-US" sz="1100" b="0" dirty="0" smtClean="0"/>
              <a:t>t2_adj = t2 – (tp2 – t2)</a:t>
            </a:r>
          </a:p>
          <a:p>
            <a:pPr marL="0" indent="0">
              <a:buNone/>
            </a:pPr>
            <a:endParaRPr lang="en-US" sz="1100" b="0" dirty="0" smtClean="0"/>
          </a:p>
          <a:p>
            <a:pPr marL="0" indent="0">
              <a:buNone/>
            </a:pPr>
            <a:r>
              <a:rPr lang="en-US" sz="1100" b="0" dirty="0" smtClean="0"/>
              <a:t>Thus, in order to enable the ISTA to be able to report RTT using only its PSTOA tp4, we propose that the RSTA instead of feeding back its measured TOA, feed back t2_adj.</a:t>
            </a:r>
          </a:p>
          <a:p>
            <a:pPr marL="0" indent="0">
              <a:buNone/>
            </a:pPr>
            <a:r>
              <a:rPr lang="en-US" sz="1100" b="0" dirty="0" smtClean="0"/>
              <a:t>Now, if the ISTA wants to calculate RTT using its measured TOA, it can still do this as we have, due to the channel reciprocity:</a:t>
            </a:r>
          </a:p>
          <a:p>
            <a:pPr marL="0" indent="0">
              <a:buNone/>
            </a:pPr>
            <a:endParaRPr lang="en-US" sz="1100" b="0" dirty="0" smtClean="0"/>
          </a:p>
          <a:p>
            <a:pPr marL="0" indent="0" algn="ctr">
              <a:buNone/>
            </a:pPr>
            <a:r>
              <a:rPr lang="en-US" sz="1100" b="0" dirty="0"/>
              <a:t>t</a:t>
            </a:r>
            <a:r>
              <a:rPr lang="en-US" sz="1100" b="0" dirty="0" smtClean="0"/>
              <a:t>2 = t2_adj + (tp2 – t2) = t2_adj + (tp4 – t4)</a:t>
            </a:r>
          </a:p>
          <a:p>
            <a:pPr marL="0" indent="0">
              <a:buNone/>
            </a:pPr>
            <a:endParaRPr lang="en-US" sz="1100" b="0" dirty="0" smtClean="0"/>
          </a:p>
          <a:p>
            <a:pPr marL="0" indent="0">
              <a:buNone/>
            </a:pPr>
            <a:r>
              <a:rPr lang="en-US" sz="1100" b="0" dirty="0" smtClean="0"/>
              <a:t>Since the ISTA in this case would have both tp4 and t4, it can adjust t2_adj back to t2 with the above calculation.</a:t>
            </a:r>
          </a:p>
          <a:p>
            <a:pPr marL="0" indent="0">
              <a:buNone/>
            </a:pPr>
            <a:endParaRPr lang="en-US" sz="1200" b="0" dirty="0"/>
          </a:p>
        </p:txBody>
      </p:sp>
      <p:sp>
        <p:nvSpPr>
          <p:cNvPr id="3" name="Footer Placeholder 2"/>
          <p:cNvSpPr>
            <a:spLocks noGrp="1"/>
          </p:cNvSpPr>
          <p:nvPr>
            <p:ph type="ftr" sz="quarter" idx="10"/>
          </p:nvPr>
        </p:nvSpPr>
        <p:spPr>
          <a:xfrm>
            <a:off x="5249753" y="6475413"/>
            <a:ext cx="329417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a:t>
            </a:r>
            <a:r>
              <a:rPr kumimoji="0" lang="da-DK"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Lindskog</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sz="quarter" idx="11"/>
          </p:nvPr>
        </p:nvSpPr>
        <p:spPr>
          <a:prstGeom prst="rect">
            <a:avLst/>
          </a:prstGeo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9" name="TextBox 8"/>
          <p:cNvSpPr txBox="1"/>
          <p:nvPr/>
        </p:nvSpPr>
        <p:spPr>
          <a:xfrm>
            <a:off x="455536" y="1785599"/>
            <a:ext cx="29368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0" dirty="0" smtClean="0">
                <a:solidFill>
                  <a:srgbClr val="000000"/>
                </a:solidFill>
                <a:ea typeface="MS Gothic"/>
              </a:rPr>
              <a:t>Case where the ISTA measures and reports PSTOA tp4</a:t>
            </a: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S Gothic"/>
                <a:cs typeface="+mn-cs"/>
              </a:rPr>
              <a:t>:</a:t>
            </a:r>
            <a:endPar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Rectangle 20"/>
          <p:cNvSpPr>
            <a:spLocks noChangeArrowheads="1"/>
          </p:cNvSpPr>
          <p:nvPr/>
        </p:nvSpPr>
        <p:spPr bwMode="auto">
          <a:xfrm>
            <a:off x="733835" y="2437801"/>
            <a:ext cx="6033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RSTA</a:t>
            </a:r>
            <a:endParaRPr kumimoji="0" lang="en-US" altLang="en-US" sz="1200" b="1" i="0" u="none" strike="noStrike" kern="0" cap="none" spc="0" normalizeH="0" baseline="0" noProof="0" dirty="0">
              <a:ln>
                <a:noFill/>
              </a:ln>
              <a:effectLst/>
              <a:uLnTx/>
              <a:uFillTx/>
              <a:ea typeface="MS Gothic"/>
            </a:endParaRPr>
          </a:p>
        </p:txBody>
      </p:sp>
      <p:sp>
        <p:nvSpPr>
          <p:cNvPr id="8" name="Rectangle 20"/>
          <p:cNvSpPr>
            <a:spLocks noChangeArrowheads="1"/>
          </p:cNvSpPr>
          <p:nvPr/>
        </p:nvSpPr>
        <p:spPr bwMode="auto">
          <a:xfrm>
            <a:off x="2588171" y="242199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ISTA</a:t>
            </a:r>
            <a:endParaRPr kumimoji="0" lang="en-US" altLang="en-US" sz="1200" b="1" i="0" u="none" strike="noStrike" kern="0" cap="none" spc="0" normalizeH="0" baseline="0" noProof="0" dirty="0">
              <a:ln>
                <a:noFill/>
              </a:ln>
              <a:effectLst/>
              <a:uLnTx/>
              <a:uFillTx/>
              <a:ea typeface="MS Gothic"/>
            </a:endParaRPr>
          </a:p>
        </p:txBody>
      </p:sp>
      <p:sp>
        <p:nvSpPr>
          <p:cNvPr id="11" name="Line 4"/>
          <p:cNvSpPr>
            <a:spLocks noChangeShapeType="1"/>
          </p:cNvSpPr>
          <p:nvPr/>
        </p:nvSpPr>
        <p:spPr bwMode="auto">
          <a:xfrm>
            <a:off x="1027400" y="2885753"/>
            <a:ext cx="1112" cy="29915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2852214" y="2835439"/>
            <a:ext cx="22653" cy="304183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577128" y="3281749"/>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2</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4" name="Rectangle 11"/>
          <p:cNvSpPr>
            <a:spLocks noChangeArrowheads="1"/>
          </p:cNvSpPr>
          <p:nvPr/>
        </p:nvSpPr>
        <p:spPr bwMode="auto">
          <a:xfrm>
            <a:off x="2912918" y="2799337"/>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1</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5" name="Rectangle 12"/>
          <p:cNvSpPr>
            <a:spLocks noChangeArrowheads="1"/>
          </p:cNvSpPr>
          <p:nvPr/>
        </p:nvSpPr>
        <p:spPr bwMode="auto">
          <a:xfrm>
            <a:off x="2906578" y="4112993"/>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err="1" smtClean="0">
                <a:ea typeface="MS Gothic"/>
              </a:rPr>
              <a:t>tp</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4</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6" name="Rectangle 13"/>
          <p:cNvSpPr>
            <a:spLocks noChangeArrowheads="1"/>
          </p:cNvSpPr>
          <p:nvPr/>
        </p:nvSpPr>
        <p:spPr bwMode="auto">
          <a:xfrm>
            <a:off x="539552" y="3803385"/>
            <a:ext cx="4545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3</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7" name="Line 17"/>
          <p:cNvSpPr>
            <a:spLocks noChangeShapeType="1"/>
          </p:cNvSpPr>
          <p:nvPr/>
        </p:nvSpPr>
        <p:spPr bwMode="auto">
          <a:xfrm flipV="1">
            <a:off x="1026169" y="2972764"/>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1536614" y="3779400"/>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sz="1100" kern="0" dirty="0" smtClean="0">
                <a:solidFill>
                  <a:srgbClr val="000000"/>
                </a:solidFill>
                <a:latin typeface="Times New Roman"/>
                <a:ea typeface="MS Gothic"/>
              </a:rPr>
              <a:t>R2I</a:t>
            </a:r>
            <a:r>
              <a:rPr kumimoji="0" lang="en-US" sz="11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NDP</a:t>
            </a:r>
          </a:p>
        </p:txBody>
      </p:sp>
      <p:sp>
        <p:nvSpPr>
          <p:cNvPr id="19" name="Line 6"/>
          <p:cNvSpPr>
            <a:spLocks noChangeShapeType="1"/>
          </p:cNvSpPr>
          <p:nvPr/>
        </p:nvSpPr>
        <p:spPr bwMode="auto">
          <a:xfrm>
            <a:off x="1042539" y="3937456"/>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1496759" y="2823439"/>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smtClean="0">
                <a:solidFill>
                  <a:srgbClr val="000000"/>
                </a:solidFill>
                <a:ea typeface="MS Gothic"/>
              </a:rPr>
              <a:t>I2R</a:t>
            </a: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 NDP</a:t>
            </a: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6" name="Line 6"/>
          <p:cNvSpPr>
            <a:spLocks noChangeShapeType="1"/>
          </p:cNvSpPr>
          <p:nvPr/>
        </p:nvSpPr>
        <p:spPr bwMode="auto">
          <a:xfrm>
            <a:off x="1042539" y="4607505"/>
            <a:ext cx="1828800" cy="304800"/>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1452883" y="4811710"/>
            <a:ext cx="10081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noProof="0" dirty="0">
                <a:solidFill>
                  <a:srgbClr val="FF0000"/>
                </a:solidFill>
                <a:ea typeface="MS Gothic"/>
              </a:rPr>
              <a:t>t</a:t>
            </a: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S Gothic"/>
                <a:cs typeface="+mn-cs"/>
              </a:rPr>
              <a:t>2 or t2_adj</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 t3</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30" name="TextBox 29"/>
          <p:cNvSpPr txBox="1"/>
          <p:nvPr/>
        </p:nvSpPr>
        <p:spPr>
          <a:xfrm>
            <a:off x="1581707" y="4400312"/>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R2</a:t>
            </a:r>
            <a:r>
              <a:rPr kumimoji="0" lang="en-US" sz="11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I</a:t>
            </a:r>
            <a:r>
              <a:rPr kumimoji="0" lang="en-US" sz="1100" b="0" i="0" u="none" strike="noStrike" kern="0" cap="none" spc="0" normalizeH="0" noProof="0" dirty="0" smtClean="0">
                <a:ln>
                  <a:noFill/>
                </a:ln>
                <a:solidFill>
                  <a:srgbClr val="000000"/>
                </a:solidFill>
                <a:effectLst/>
                <a:uLnTx/>
                <a:uFillTx/>
                <a:latin typeface="Times New Roman" pitchFamily="18" charset="0"/>
                <a:ea typeface="MS Gothic"/>
                <a:cs typeface="+mn-cs"/>
              </a:rPr>
              <a:t> </a:t>
            </a:r>
            <a:r>
              <a:rPr lang="en-US" sz="1100" kern="0" dirty="0" smtClean="0">
                <a:solidFill>
                  <a:srgbClr val="000000"/>
                </a:solidFill>
                <a:ea typeface="MS Gothic"/>
              </a:rPr>
              <a:t>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4" name="Line 6"/>
          <p:cNvSpPr>
            <a:spLocks noChangeShapeType="1"/>
          </p:cNvSpPr>
          <p:nvPr/>
        </p:nvSpPr>
        <p:spPr bwMode="auto">
          <a:xfrm flipH="1">
            <a:off x="1025554" y="5239242"/>
            <a:ext cx="1809675" cy="383066"/>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5" name="TextBox 24"/>
          <p:cNvSpPr txBox="1"/>
          <p:nvPr/>
        </p:nvSpPr>
        <p:spPr>
          <a:xfrm>
            <a:off x="1606409" y="5119498"/>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I2</a:t>
            </a:r>
            <a:r>
              <a:rPr lang="en-US" sz="1100" kern="0" dirty="0">
                <a:solidFill>
                  <a:srgbClr val="000000"/>
                </a:solidFill>
                <a:ea typeface="MS Gothic"/>
              </a:rPr>
              <a:t>R</a:t>
            </a:r>
            <a:r>
              <a:rPr kumimoji="0" lang="en-US" sz="1100" b="0" i="0" u="none" strike="noStrike" kern="0" cap="none" spc="0" normalizeH="0" noProof="0" dirty="0" smtClean="0">
                <a:ln>
                  <a:noFill/>
                </a:ln>
                <a:solidFill>
                  <a:srgbClr val="000000"/>
                </a:solidFill>
                <a:effectLst/>
                <a:uLnTx/>
                <a:uFillTx/>
                <a:latin typeface="Times New Roman" pitchFamily="18" charset="0"/>
                <a:ea typeface="MS Gothic"/>
                <a:cs typeface="+mn-cs"/>
              </a:rPr>
              <a:t> </a:t>
            </a:r>
            <a:r>
              <a:rPr lang="en-US" sz="1100" kern="0" dirty="0" smtClean="0">
                <a:solidFill>
                  <a:srgbClr val="000000"/>
                </a:solidFill>
                <a:ea typeface="MS Gothic"/>
              </a:rPr>
              <a:t>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8" name="Rectangle 10"/>
          <p:cNvSpPr>
            <a:spLocks noChangeArrowheads="1"/>
          </p:cNvSpPr>
          <p:nvPr/>
        </p:nvSpPr>
        <p:spPr bwMode="auto">
          <a:xfrm>
            <a:off x="1710124" y="5468129"/>
            <a:ext cx="5423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lang="en-US" altLang="en-US" sz="1000" b="1" kern="0" dirty="0">
                <a:ea typeface="MS Gothic"/>
              </a:rPr>
              <a:t>1</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 tp4</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Tree>
    <p:extLst>
      <p:ext uri="{BB962C8B-B14F-4D97-AF65-F5344CB8AC3E}">
        <p14:creationId xmlns:p14="http://schemas.microsoft.com/office/powerpoint/2010/main" val="112028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61698"/>
            <a:ext cx="8002664" cy="994919"/>
          </a:xfrm>
        </p:spPr>
        <p:txBody>
          <a:bodyPr/>
          <a:lstStyle/>
          <a:p>
            <a:r>
              <a:rPr lang="en-US" sz="3600" dirty="0" smtClean="0"/>
              <a:t>RSTA is reporting PSTOA</a:t>
            </a:r>
            <a:endParaRPr lang="en-US" sz="3600" dirty="0"/>
          </a:p>
        </p:txBody>
      </p:sp>
      <p:sp>
        <p:nvSpPr>
          <p:cNvPr id="21" name="Content Placeholder 20"/>
          <p:cNvSpPr>
            <a:spLocks noGrp="1"/>
          </p:cNvSpPr>
          <p:nvPr>
            <p:ph idx="1"/>
          </p:nvPr>
        </p:nvSpPr>
        <p:spPr>
          <a:xfrm>
            <a:off x="3709973" y="1700808"/>
            <a:ext cx="4895876" cy="4680519"/>
          </a:xfrm>
        </p:spPr>
        <p:txBody>
          <a:bodyPr/>
          <a:lstStyle/>
          <a:p>
            <a:pPr marL="0" indent="0">
              <a:buNone/>
            </a:pPr>
            <a:r>
              <a:rPr lang="en-US" sz="1100" b="0" dirty="0" smtClean="0"/>
              <a:t>Assume I2R LMR has been negotiated and </a:t>
            </a:r>
            <a:r>
              <a:rPr lang="en-US" sz="1100" b="0" dirty="0"/>
              <a:t>a</a:t>
            </a:r>
            <a:r>
              <a:rPr lang="en-US" sz="1100" b="0" dirty="0" smtClean="0"/>
              <a:t>ssume the RSTA wants to calculate RTT using only its measured PSTOA tp2.</a:t>
            </a:r>
          </a:p>
          <a:p>
            <a:pPr marL="0" indent="0">
              <a:buNone/>
            </a:pPr>
            <a:r>
              <a:rPr lang="en-US" sz="1100" b="0" dirty="0" smtClean="0"/>
              <a:t>Since, assuming the channel between the ISTA and the RSTA is reciprocal, we have: </a:t>
            </a:r>
          </a:p>
          <a:p>
            <a:pPr marL="0" indent="0" algn="ctr">
              <a:buNone/>
            </a:pPr>
            <a:r>
              <a:rPr lang="en-US" sz="1100" b="0" dirty="0" smtClean="0"/>
              <a:t>t2 = tp2 – (tp4-t4),</a:t>
            </a:r>
          </a:p>
          <a:p>
            <a:pPr marL="0" indent="0">
              <a:buNone/>
            </a:pPr>
            <a:r>
              <a:rPr lang="en-US" sz="1100" b="0" dirty="0"/>
              <a:t>a</a:t>
            </a:r>
            <a:r>
              <a:rPr lang="en-US" sz="1100" b="0" dirty="0" smtClean="0"/>
              <a:t>nd can thus write</a:t>
            </a:r>
          </a:p>
          <a:p>
            <a:pPr marL="0" indent="0">
              <a:buNone/>
            </a:pPr>
            <a:endParaRPr lang="en-US" sz="1100" b="0" dirty="0" smtClean="0"/>
          </a:p>
          <a:p>
            <a:pPr marL="0" indent="0" algn="ctr">
              <a:buNone/>
            </a:pPr>
            <a:r>
              <a:rPr lang="en-US" sz="1100" b="0" dirty="0" smtClean="0"/>
              <a:t>RTT = t4 – t1 – (t3 – t2) = t4 – t1 – (t3 – (tp2 – (tp4 – t4))) = </a:t>
            </a:r>
          </a:p>
          <a:p>
            <a:pPr marL="0" indent="0" algn="ctr">
              <a:buNone/>
            </a:pPr>
            <a:r>
              <a:rPr lang="en-US" sz="1100" b="0" dirty="0" smtClean="0"/>
              <a:t>t4  - (tp4-t4) – t1 – ( t3 – tp2 )  = t4_adj – t1 – (t3 – t2),</a:t>
            </a:r>
          </a:p>
          <a:p>
            <a:pPr marL="0" indent="0">
              <a:buNone/>
            </a:pPr>
            <a:endParaRPr lang="en-US" sz="1100" b="0" dirty="0" smtClean="0"/>
          </a:p>
          <a:p>
            <a:pPr marL="0" indent="0">
              <a:buNone/>
            </a:pPr>
            <a:r>
              <a:rPr lang="en-US" sz="1100" b="0" dirty="0" smtClean="0"/>
              <a:t>where </a:t>
            </a:r>
          </a:p>
          <a:p>
            <a:pPr marL="0" indent="0" algn="ctr">
              <a:buNone/>
            </a:pPr>
            <a:endParaRPr lang="en-US" sz="1100" b="0" dirty="0" smtClean="0"/>
          </a:p>
          <a:p>
            <a:pPr marL="0" indent="0" algn="ctr">
              <a:buNone/>
            </a:pPr>
            <a:r>
              <a:rPr lang="en-US" sz="1100" b="0" dirty="0" smtClean="0"/>
              <a:t>t4_adj = t4 – (tp4 – t4)</a:t>
            </a:r>
          </a:p>
          <a:p>
            <a:pPr marL="0" indent="0">
              <a:buNone/>
            </a:pPr>
            <a:endParaRPr lang="en-US" sz="1100" b="0" dirty="0" smtClean="0"/>
          </a:p>
          <a:p>
            <a:pPr marL="0" indent="0">
              <a:buNone/>
            </a:pPr>
            <a:r>
              <a:rPr lang="en-US" sz="1100" b="0" dirty="0" smtClean="0"/>
              <a:t>Thus, in order to enable the RSTA to be able to report RTT using only its PSTOA tp4, we propose that the ISTA instead of feeding back its measured TOA, feed back t4_adj.</a:t>
            </a:r>
          </a:p>
          <a:p>
            <a:pPr marL="0" indent="0">
              <a:buNone/>
            </a:pPr>
            <a:r>
              <a:rPr lang="en-US" sz="1100" b="0" dirty="0" smtClean="0"/>
              <a:t>Now, if the RSTA wants to calculate RTT using its measured TOA, it can still do this as we have, due to the channel reciprocity:</a:t>
            </a:r>
          </a:p>
          <a:p>
            <a:pPr marL="0" indent="0" algn="ctr">
              <a:buNone/>
            </a:pPr>
            <a:endParaRPr lang="en-US" sz="1100" b="0" dirty="0" smtClean="0"/>
          </a:p>
          <a:p>
            <a:pPr marL="0" indent="0" algn="ctr">
              <a:buNone/>
            </a:pPr>
            <a:r>
              <a:rPr lang="en-US" sz="1100" b="0" dirty="0" smtClean="0"/>
              <a:t>t4 = t4_adj + (tp4 – t4) = t4_adj + (tp2 – t2)</a:t>
            </a:r>
          </a:p>
          <a:p>
            <a:pPr marL="0" indent="0">
              <a:buNone/>
            </a:pPr>
            <a:endParaRPr lang="en-US" sz="1100" b="0" dirty="0" smtClean="0"/>
          </a:p>
          <a:p>
            <a:pPr marL="0" indent="0">
              <a:buNone/>
            </a:pPr>
            <a:r>
              <a:rPr lang="en-US" sz="1100" b="0" dirty="0" smtClean="0"/>
              <a:t>Since the RSTA in this case would have both tp2 and t2, it can adjust t4_adj back to t4 with the above calculation.</a:t>
            </a:r>
          </a:p>
          <a:p>
            <a:pPr marL="0" indent="0">
              <a:buNone/>
            </a:pPr>
            <a:endParaRPr lang="en-US" sz="1200" b="0" dirty="0"/>
          </a:p>
        </p:txBody>
      </p:sp>
      <p:sp>
        <p:nvSpPr>
          <p:cNvPr id="3" name="Footer Placeholder 2"/>
          <p:cNvSpPr>
            <a:spLocks noGrp="1"/>
          </p:cNvSpPr>
          <p:nvPr>
            <p:ph type="ftr" sz="quarter" idx="10"/>
          </p:nvPr>
        </p:nvSpPr>
        <p:spPr>
          <a:xfrm>
            <a:off x="5249753" y="6475413"/>
            <a:ext cx="329417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a:t>
            </a:r>
            <a:r>
              <a:rPr kumimoji="0" lang="da-DK"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Lindskog</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sz="quarter" idx="11"/>
          </p:nvPr>
        </p:nvSpPr>
        <p:spPr>
          <a:prstGeom prst="rect">
            <a:avLst/>
          </a:prstGeo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9" name="TextBox 8"/>
          <p:cNvSpPr txBox="1"/>
          <p:nvPr/>
        </p:nvSpPr>
        <p:spPr>
          <a:xfrm>
            <a:off x="482154" y="1726877"/>
            <a:ext cx="29368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0" dirty="0" smtClean="0">
                <a:solidFill>
                  <a:srgbClr val="000000"/>
                </a:solidFill>
                <a:ea typeface="MS Gothic"/>
              </a:rPr>
              <a:t>Case where the RSTA measures and reports PSTOA tp2</a:t>
            </a: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S Gothic"/>
                <a:cs typeface="+mn-cs"/>
              </a:rPr>
              <a:t>:</a:t>
            </a:r>
            <a:endPar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Rectangle 20"/>
          <p:cNvSpPr>
            <a:spLocks noChangeArrowheads="1"/>
          </p:cNvSpPr>
          <p:nvPr/>
        </p:nvSpPr>
        <p:spPr bwMode="auto">
          <a:xfrm>
            <a:off x="733835" y="2437801"/>
            <a:ext cx="6033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RSTA</a:t>
            </a:r>
            <a:endParaRPr kumimoji="0" lang="en-US" altLang="en-US" sz="1200" b="1" i="0" u="none" strike="noStrike" kern="0" cap="none" spc="0" normalizeH="0" baseline="0" noProof="0" dirty="0">
              <a:ln>
                <a:noFill/>
              </a:ln>
              <a:effectLst/>
              <a:uLnTx/>
              <a:uFillTx/>
              <a:ea typeface="MS Gothic"/>
            </a:endParaRPr>
          </a:p>
        </p:txBody>
      </p:sp>
      <p:sp>
        <p:nvSpPr>
          <p:cNvPr id="8" name="Rectangle 20"/>
          <p:cNvSpPr>
            <a:spLocks noChangeArrowheads="1"/>
          </p:cNvSpPr>
          <p:nvPr/>
        </p:nvSpPr>
        <p:spPr bwMode="auto">
          <a:xfrm>
            <a:off x="2588171" y="242199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ISTA</a:t>
            </a:r>
            <a:endParaRPr kumimoji="0" lang="en-US" altLang="en-US" sz="1200" b="1" i="0" u="none" strike="noStrike" kern="0" cap="none" spc="0" normalizeH="0" baseline="0" noProof="0" dirty="0">
              <a:ln>
                <a:noFill/>
              </a:ln>
              <a:effectLst/>
              <a:uLnTx/>
              <a:uFillTx/>
              <a:ea typeface="MS Gothic"/>
            </a:endParaRPr>
          </a:p>
        </p:txBody>
      </p:sp>
      <p:sp>
        <p:nvSpPr>
          <p:cNvPr id="11" name="Line 4"/>
          <p:cNvSpPr>
            <a:spLocks noChangeShapeType="1"/>
          </p:cNvSpPr>
          <p:nvPr/>
        </p:nvSpPr>
        <p:spPr bwMode="auto">
          <a:xfrm>
            <a:off x="1027400" y="2885753"/>
            <a:ext cx="1112" cy="29915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2852214" y="2835439"/>
            <a:ext cx="22653" cy="304183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547263" y="3274293"/>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tp2</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4" name="Rectangle 11"/>
          <p:cNvSpPr>
            <a:spLocks noChangeArrowheads="1"/>
          </p:cNvSpPr>
          <p:nvPr/>
        </p:nvSpPr>
        <p:spPr bwMode="auto">
          <a:xfrm>
            <a:off x="2912918" y="2799337"/>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1</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5" name="Rectangle 12"/>
          <p:cNvSpPr>
            <a:spLocks noChangeArrowheads="1"/>
          </p:cNvSpPr>
          <p:nvPr/>
        </p:nvSpPr>
        <p:spPr bwMode="auto">
          <a:xfrm>
            <a:off x="2906578" y="4112993"/>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4</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6" name="Rectangle 13"/>
          <p:cNvSpPr>
            <a:spLocks noChangeArrowheads="1"/>
          </p:cNvSpPr>
          <p:nvPr/>
        </p:nvSpPr>
        <p:spPr bwMode="auto">
          <a:xfrm>
            <a:off x="539552" y="3803385"/>
            <a:ext cx="4545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3</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7" name="Line 17"/>
          <p:cNvSpPr>
            <a:spLocks noChangeShapeType="1"/>
          </p:cNvSpPr>
          <p:nvPr/>
        </p:nvSpPr>
        <p:spPr bwMode="auto">
          <a:xfrm flipV="1">
            <a:off x="1026169" y="2972764"/>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1536614" y="3779400"/>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sz="1100" kern="0" dirty="0" smtClean="0">
                <a:solidFill>
                  <a:srgbClr val="000000"/>
                </a:solidFill>
                <a:latin typeface="Times New Roman"/>
                <a:ea typeface="MS Gothic"/>
              </a:rPr>
              <a:t>R2I</a:t>
            </a:r>
            <a:r>
              <a:rPr kumimoji="0" lang="en-US" sz="11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NDP</a:t>
            </a:r>
          </a:p>
        </p:txBody>
      </p:sp>
      <p:sp>
        <p:nvSpPr>
          <p:cNvPr id="19" name="Line 6"/>
          <p:cNvSpPr>
            <a:spLocks noChangeShapeType="1"/>
          </p:cNvSpPr>
          <p:nvPr/>
        </p:nvSpPr>
        <p:spPr bwMode="auto">
          <a:xfrm>
            <a:off x="1042539" y="3937456"/>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1496759" y="2823439"/>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smtClean="0">
                <a:solidFill>
                  <a:srgbClr val="000000"/>
                </a:solidFill>
                <a:ea typeface="MS Gothic"/>
              </a:rPr>
              <a:t>I2R</a:t>
            </a: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 NDP</a:t>
            </a: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6" name="Line 6"/>
          <p:cNvSpPr>
            <a:spLocks noChangeShapeType="1"/>
          </p:cNvSpPr>
          <p:nvPr/>
        </p:nvSpPr>
        <p:spPr bwMode="auto">
          <a:xfrm>
            <a:off x="1042539" y="4607505"/>
            <a:ext cx="1828800" cy="304800"/>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1661863" y="4777239"/>
            <a:ext cx="6575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noProof="0" dirty="0" smtClean="0">
                <a:ea typeface="MS Gothic"/>
              </a:rPr>
              <a:t>tp</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2, t3</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30" name="TextBox 29"/>
          <p:cNvSpPr txBox="1"/>
          <p:nvPr/>
        </p:nvSpPr>
        <p:spPr>
          <a:xfrm>
            <a:off x="1581707" y="4400312"/>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R2</a:t>
            </a:r>
            <a:r>
              <a:rPr kumimoji="0" lang="en-US" sz="11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I</a:t>
            </a:r>
            <a:r>
              <a:rPr kumimoji="0" lang="en-US" sz="1100" b="0" i="0" u="none" strike="noStrike" kern="0" cap="none" spc="0" normalizeH="0" noProof="0" dirty="0" smtClean="0">
                <a:ln>
                  <a:noFill/>
                </a:ln>
                <a:solidFill>
                  <a:srgbClr val="000000"/>
                </a:solidFill>
                <a:effectLst/>
                <a:uLnTx/>
                <a:uFillTx/>
                <a:latin typeface="Times New Roman" pitchFamily="18" charset="0"/>
                <a:ea typeface="MS Gothic"/>
                <a:cs typeface="+mn-cs"/>
              </a:rPr>
              <a:t> </a:t>
            </a:r>
            <a:r>
              <a:rPr lang="en-US" sz="1100" kern="0" dirty="0" smtClean="0">
                <a:solidFill>
                  <a:srgbClr val="000000"/>
                </a:solidFill>
                <a:ea typeface="MS Gothic"/>
              </a:rPr>
              <a:t>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4" name="Line 6"/>
          <p:cNvSpPr>
            <a:spLocks noChangeShapeType="1"/>
          </p:cNvSpPr>
          <p:nvPr/>
        </p:nvSpPr>
        <p:spPr bwMode="auto">
          <a:xfrm flipH="1">
            <a:off x="1025554" y="5239242"/>
            <a:ext cx="1809675" cy="383066"/>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5" name="TextBox 24"/>
          <p:cNvSpPr txBox="1"/>
          <p:nvPr/>
        </p:nvSpPr>
        <p:spPr>
          <a:xfrm>
            <a:off x="1606409" y="5119498"/>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I2</a:t>
            </a:r>
            <a:r>
              <a:rPr lang="en-US" sz="1100" kern="0" dirty="0">
                <a:solidFill>
                  <a:srgbClr val="000000"/>
                </a:solidFill>
                <a:ea typeface="MS Gothic"/>
              </a:rPr>
              <a:t>R</a:t>
            </a:r>
            <a:r>
              <a:rPr kumimoji="0" lang="en-US" sz="1100" b="0" i="0" u="none" strike="noStrike" kern="0" cap="none" spc="0" normalizeH="0" noProof="0" dirty="0" smtClean="0">
                <a:ln>
                  <a:noFill/>
                </a:ln>
                <a:solidFill>
                  <a:srgbClr val="000000"/>
                </a:solidFill>
                <a:effectLst/>
                <a:uLnTx/>
                <a:uFillTx/>
                <a:latin typeface="Times New Roman" pitchFamily="18" charset="0"/>
                <a:ea typeface="MS Gothic"/>
                <a:cs typeface="+mn-cs"/>
              </a:rPr>
              <a:t> </a:t>
            </a:r>
            <a:r>
              <a:rPr lang="en-US" sz="1100" kern="0" dirty="0" smtClean="0">
                <a:solidFill>
                  <a:srgbClr val="000000"/>
                </a:solidFill>
                <a:ea typeface="MS Gothic"/>
              </a:rPr>
              <a:t>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8" name="Rectangle 10"/>
          <p:cNvSpPr>
            <a:spLocks noChangeArrowheads="1"/>
          </p:cNvSpPr>
          <p:nvPr/>
        </p:nvSpPr>
        <p:spPr bwMode="auto">
          <a:xfrm>
            <a:off x="1534212" y="5495831"/>
            <a:ext cx="10379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lang="en-US" altLang="en-US" sz="1000" b="1" kern="0" dirty="0">
                <a:ea typeface="MS Gothic"/>
              </a:rPr>
              <a:t>1</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 </a:t>
            </a: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S Gothic"/>
                <a:cs typeface="+mn-cs"/>
              </a:rPr>
              <a:t>t4 or t4_adj</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endParaRPr>
          </a:p>
        </p:txBody>
      </p:sp>
    </p:spTree>
    <p:extLst>
      <p:ext uri="{BB962C8B-B14F-4D97-AF65-F5344CB8AC3E}">
        <p14:creationId xmlns:p14="http://schemas.microsoft.com/office/powerpoint/2010/main" val="176097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840786" y="6504741"/>
            <a:ext cx="3960440" cy="184666"/>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dirty="0" smtClean="0"/>
              <a:t>Erik Lindskog, Samsung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5</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381871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209497</TotalTime>
  <Words>677</Words>
  <Application>Microsoft Office PowerPoint</Application>
  <PresentationFormat>On-screen Show (4:3)</PresentationFormat>
  <Paragraphs>87</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 Unicode MS</vt:lpstr>
      <vt:lpstr>MS Gothic</vt:lpstr>
      <vt:lpstr>Arial</vt:lpstr>
      <vt:lpstr>Times New Roman</vt:lpstr>
      <vt:lpstr>ACcord-Submission</vt:lpstr>
      <vt:lpstr>Document</vt:lpstr>
      <vt:lpstr>Phase Shift Feedback Response – Supporting Slides</vt:lpstr>
      <vt:lpstr>Issue with current Phase Shift Feedback Protocol</vt:lpstr>
      <vt:lpstr>ISTA reporting PSTOA</vt:lpstr>
      <vt:lpstr>RSTA is reporting PSTOA</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FTM Timestamp Optimization</dc:title>
  <dc:subject>Optimization of Wi-Fi FTM timestamp reporting.</dc:subject>
  <dc:creator>Erik Lindskog, Samsung</dc:creator>
  <cp:keywords/>
  <cp:lastModifiedBy>Erik Lindskog</cp:lastModifiedBy>
  <cp:revision>1790</cp:revision>
  <cp:lastPrinted>2019-02-07T19:32:22Z</cp:lastPrinted>
  <dcterms:created xsi:type="dcterms:W3CDTF">2009-11-13T19:11:16Z</dcterms:created>
  <dcterms:modified xsi:type="dcterms:W3CDTF">2020-11-03T19:26:39Z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