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48" r:id="rId2"/>
    <p:sldId id="449" r:id="rId3"/>
    <p:sldId id="451" r:id="rId4"/>
    <p:sldId id="452" r:id="rId5"/>
    <p:sldId id="467" r:id="rId6"/>
    <p:sldId id="468" r:id="rId7"/>
    <p:sldId id="469" r:id="rId8"/>
    <p:sldId id="470" r:id="rId9"/>
    <p:sldId id="459" r:id="rId10"/>
    <p:sldId id="46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5" autoAdjust="0"/>
    <p:restoredTop sz="94771" autoAdjust="0"/>
  </p:normalViewPr>
  <p:slideViewPr>
    <p:cSldViewPr>
      <p:cViewPr varScale="1">
        <p:scale>
          <a:sx n="118" d="100"/>
          <a:sy n="118" d="100"/>
        </p:scale>
        <p:origin x="1552" y="19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588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9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3509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8580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5805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4650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802.11-20/1771r6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package" Target="../embeddings/Microsoft_Excel_Worksheet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package" Target="../embeddings/Microsoft_Excel_Worksheet1.xls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en-US"/>
              <a:t>Osama Aboul-Magd (Huawei Technologies)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2020-11-03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1338685"/>
              </p:ext>
            </p:extLst>
          </p:nvPr>
        </p:nvGraphicFramePr>
        <p:xfrm>
          <a:off x="682625" y="2974975"/>
          <a:ext cx="7704138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6" name="Document" r:id="rId4" imgW="8312870" imgH="2573725" progId="Word.Document.8">
                  <p:embed/>
                </p:oleObj>
              </mc:Choice>
              <mc:Fallback>
                <p:oleObj name="Document" r:id="rId4" imgW="8312870" imgH="257372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2974975"/>
                        <a:ext cx="7704138" cy="2374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P802.11ax Report to EC on Conditional Approval to forward draft to </a:t>
            </a:r>
            <a:r>
              <a:rPr lang="en-US" sz="32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/>
              <a:t>P802.11ax Timeline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6961835"/>
              </p:ext>
            </p:extLst>
          </p:nvPr>
        </p:nvGraphicFramePr>
        <p:xfrm>
          <a:off x="1066800" y="1981200"/>
          <a:ext cx="8229600" cy="374904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for conditional approval to proceed to </a:t>
                      </a:r>
                      <a:r>
                        <a:rPr kumimoji="0" lang="en-US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2020-11-13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2nd Recirculation on D8.0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2020-11-02 to 2020-11-12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Comment Response Notification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2020-11-13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 to </a:t>
                      </a:r>
                      <a:r>
                        <a:rPr kumimoji="0" lang="en-US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by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2020 -12-11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71525" y="1600200"/>
            <a:ext cx="7772400" cy="4114800"/>
          </a:xfrm>
        </p:spPr>
        <p:txBody>
          <a:bodyPr/>
          <a:lstStyle/>
          <a:p>
            <a:r>
              <a:rPr lang="en-GB" sz="1800" dirty="0">
                <a:ea typeface="ＭＳ Ｐゴシック" pitchFamily="34" charset="-128"/>
              </a:rPr>
              <a:t>This document contains the report to the IEEE 802 Executive Committee in support of a request for conditional approval to send P802.11ax Draft 8.0 to </a:t>
            </a:r>
            <a:r>
              <a:rPr lang="en-GB" sz="1800" dirty="0" err="1">
                <a:ea typeface="ＭＳ Ｐゴシック" pitchFamily="34" charset="-128"/>
              </a:rPr>
              <a:t>RevCom</a:t>
            </a:r>
            <a:r>
              <a:rPr lang="en-GB" sz="1800" dirty="0">
                <a:ea typeface="ＭＳ Ｐゴシック" pitchFamily="34" charset="-128"/>
              </a:rPr>
              <a:t>.</a:t>
            </a:r>
          </a:p>
          <a:p>
            <a:r>
              <a:rPr lang="en-GB" sz="1800" dirty="0">
                <a:ea typeface="ＭＳ Ｐゴシック" pitchFamily="34" charset="-128"/>
              </a:rPr>
              <a:t>R0 – Initial draft</a:t>
            </a:r>
          </a:p>
          <a:p>
            <a:r>
              <a:rPr lang="en-GB" sz="1800" dirty="0">
                <a:ea typeface="ＭＳ Ｐゴシック" pitchFamily="34" charset="-128"/>
              </a:rPr>
              <a:t>R1 – Changes during the teleconference Nov. 3</a:t>
            </a:r>
          </a:p>
          <a:p>
            <a:r>
              <a:rPr lang="en-GB" sz="1800" dirty="0">
                <a:ea typeface="ＭＳ Ｐゴシック" pitchFamily="34" charset="-128"/>
              </a:rPr>
              <a:t>R2: Updated slide #3 with one more approve voter and added to the unsatisfied comment spreadsheet based on responses from commenters</a:t>
            </a:r>
          </a:p>
          <a:p>
            <a:r>
              <a:rPr lang="en-GB" sz="1800" dirty="0">
                <a:ea typeface="ＭＳ Ｐゴシック" pitchFamily="34" charset="-128"/>
              </a:rPr>
              <a:t>R3: added to the unsatisfied comment spreadsheet based on responses from commenters. Approved in the TG (25/0/1)</a:t>
            </a:r>
          </a:p>
          <a:p>
            <a:pPr algn="just"/>
            <a:r>
              <a:rPr lang="en-GB" altLang="ko-KR" sz="1800" dirty="0">
                <a:ea typeface="ＭＳ Ｐゴシック" pitchFamily="34" charset="-128"/>
              </a:rPr>
              <a:t>R4: updated unsatisfied comments based on commentor’s feedback. This document (Revision 4) was approved by the 802.11 working group on 2020-11-10.</a:t>
            </a:r>
          </a:p>
          <a:p>
            <a:pPr lvl="1"/>
            <a:r>
              <a:rPr lang="en-GB" altLang="ko-KR" sz="1800" b="1" dirty="0">
                <a:ea typeface="ＭＳ Ｐゴシック" pitchFamily="34" charset="-128"/>
              </a:rPr>
              <a:t>Passed in the Working Group: 112 yes, 0 no, 8 abstain</a:t>
            </a:r>
          </a:p>
          <a:p>
            <a:r>
              <a:rPr lang="en-GB" altLang="ko-KR" sz="1800" dirty="0">
                <a:ea typeface="ＭＳ Ｐゴシック" pitchFamily="34" charset="-128"/>
              </a:rPr>
              <a:t>R5: update the list of the No voters and the related spreadsheet</a:t>
            </a:r>
          </a:p>
          <a:p>
            <a:r>
              <a:rPr lang="en-GB" altLang="ko-KR" sz="1800" dirty="0">
                <a:ea typeface="ＭＳ Ｐゴシック" pitchFamily="34" charset="-128"/>
              </a:rPr>
              <a:t>R6: updated with the second recirculation results.</a:t>
            </a:r>
          </a:p>
          <a:p>
            <a:endParaRPr lang="en-GB" sz="2000" dirty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P802.11ax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370139"/>
              </p:ext>
            </p:extLst>
          </p:nvPr>
        </p:nvGraphicFramePr>
        <p:xfrm>
          <a:off x="1066800" y="1737361"/>
          <a:ext cx="7162800" cy="327659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8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1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53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95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95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53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81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 Jan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P802.11ax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Sept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CA" sz="1400" baseline="0" dirty="0">
                          <a:latin typeface="Arial" pitchFamily="34" charset="0"/>
                          <a:cs typeface="Arial" pitchFamily="34" charset="0"/>
                        </a:rPr>
                        <a:t> Nov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Post ballot vote changes to Approve*</a:t>
                      </a:r>
                      <a:r>
                        <a:rPr lang="en-US" sz="14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94.7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12 Nov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94.8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5891375"/>
            <a:ext cx="4727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Yee, </a:t>
            </a:r>
            <a:r>
              <a:rPr lang="en-US" dirty="0" err="1"/>
              <a:t>Mccann</a:t>
            </a:r>
            <a:r>
              <a:rPr lang="en-US" dirty="0"/>
              <a:t>, Inoue, Adachi, </a:t>
            </a:r>
            <a:r>
              <a:rPr lang="en-US" dirty="0" err="1"/>
              <a:t>Bim</a:t>
            </a:r>
            <a:r>
              <a:rPr lang="en-US" dirty="0"/>
              <a:t>, </a:t>
            </a:r>
            <a:r>
              <a:rPr lang="en-US" dirty="0" err="1"/>
              <a:t>Lepp</a:t>
            </a:r>
            <a:r>
              <a:rPr lang="en-US" dirty="0"/>
              <a:t>, Seok, </a:t>
            </a:r>
            <a:r>
              <a:rPr lang="en-US" dirty="0" err="1"/>
              <a:t>Asterjadhi</a:t>
            </a:r>
            <a:r>
              <a:rPr lang="en-US" dirty="0"/>
              <a:t>, Wang, Rolfe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P802.11ax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015054"/>
              </p:ext>
            </p:extLst>
          </p:nvPr>
        </p:nvGraphicFramePr>
        <p:xfrm>
          <a:off x="1293091" y="1676400"/>
          <a:ext cx="6403109" cy="335492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 Jan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P802.11ax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569  (436T, 116 E, 17G)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Sept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P802.11REVmd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132 (99 T, 33 E)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12 Nov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 (3T, 0E)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978540"/>
              </p:ext>
            </p:extLst>
          </p:nvPr>
        </p:nvGraphicFramePr>
        <p:xfrm>
          <a:off x="856358" y="1571944"/>
          <a:ext cx="7507483" cy="35204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0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4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210">
                <a:tc>
                  <a:txBody>
                    <a:bodyPr/>
                    <a:lstStyle/>
                    <a:p>
                      <a:endParaRPr lang="en-US" altLang="ko-KR" sz="16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Matthew Fischer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Disable EDCA on </a:t>
                      </a:r>
                      <a:r>
                        <a:rPr kumimoji="0" lang="en-US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TGax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devices in 6GHz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Fragment flush command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Clinton Powell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Coexistence 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Andrew Myles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600" b="0" dirty="0" err="1">
                          <a:latin typeface="Calibri" panose="020F0502020204030204" pitchFamily="34" charset="0"/>
                        </a:rPr>
                        <a:t>Sirinivas</a:t>
                      </a:r>
                      <a:r>
                        <a:rPr lang="en-CA" altLang="ko-KR" sz="1600" b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CA" altLang="ko-KR" sz="1600" b="0" dirty="0" err="1">
                          <a:latin typeface="Calibri" panose="020F0502020204030204" pitchFamily="34" charset="0"/>
                        </a:rPr>
                        <a:t>Kandala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Block Ack bitmap encoding</a:t>
                      </a:r>
                    </a:p>
                    <a:p>
                      <a:pPr algn="ctr"/>
                      <a:r>
                        <a:rPr lang="en-US" sz="1200" dirty="0"/>
                        <a:t>HE ER SU PPDU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Mark Hamilton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Clarification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MIBs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600" b="0" dirty="0">
                          <a:latin typeface="Calibri" panose="020F0502020204030204" pitchFamily="34" charset="0"/>
                        </a:rPr>
                        <a:t>Mark  Rison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TX Power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Setting Subfields in </a:t>
                      </a:r>
                      <a:r>
                        <a:rPr kumimoji="0" lang="en-US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TriggerFrame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19945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Osama Aboul-Magd (Huawei Technologies)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CCAE84-617F-BD4C-8CDF-0C793BB8FCC8}"/>
              </a:ext>
            </a:extLst>
          </p:cNvPr>
          <p:cNvSpPr txBox="1"/>
          <p:nvPr/>
        </p:nvSpPr>
        <p:spPr>
          <a:xfrm>
            <a:off x="1371600" y="5105400"/>
            <a:ext cx="403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Response was received from commenter</a:t>
            </a:r>
          </a:p>
        </p:txBody>
      </p:sp>
    </p:spTree>
    <p:extLst>
      <p:ext uri="{BB962C8B-B14F-4D97-AF65-F5344CB8AC3E}">
        <p14:creationId xmlns:p14="http://schemas.microsoft.com/office/powerpoint/2010/main" val="32580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597384"/>
              </p:ext>
            </p:extLst>
          </p:nvPr>
        </p:nvGraphicFramePr>
        <p:xfrm>
          <a:off x="856358" y="1887170"/>
          <a:ext cx="7507483" cy="174496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0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4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600" b="0" dirty="0">
                          <a:latin typeface="Calibri" panose="020F0502020204030204" pitchFamily="34" charset="0"/>
                        </a:rPr>
                        <a:t>Joseph Levy (No Response)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Various  MAC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192257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600" b="0" dirty="0">
                          <a:latin typeface="Calibri" panose="020F0502020204030204" pitchFamily="34" charset="0"/>
                        </a:rPr>
                        <a:t>Graham Smith (No Response)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Spatial Reuse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520683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Osama Aboul-Magd (Huawei Technologies)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51CF9A-8C9B-394A-AA6B-2E222BFA2D21}"/>
              </a:ext>
            </a:extLst>
          </p:cNvPr>
          <p:cNvSpPr txBox="1"/>
          <p:nvPr/>
        </p:nvSpPr>
        <p:spPr>
          <a:xfrm>
            <a:off x="1371600" y="5029200"/>
            <a:ext cx="3503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 response was received from commenter</a:t>
            </a:r>
          </a:p>
        </p:txBody>
      </p:sp>
    </p:spTree>
    <p:extLst>
      <p:ext uri="{BB962C8B-B14F-4D97-AF65-F5344CB8AC3E}">
        <p14:creationId xmlns:p14="http://schemas.microsoft.com/office/powerpoint/2010/main" val="1504531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SA ballot are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open the file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Osama Aboul-Magd (Huawei Technologies)</a:t>
            </a:r>
            <a:endParaRPr lang="en-CA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BF3C7AC-246A-2F44-B279-3645113E32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0914801"/>
              </p:ext>
            </p:extLst>
          </p:nvPr>
        </p:nvGraphicFramePr>
        <p:xfrm>
          <a:off x="5562600" y="2209800"/>
          <a:ext cx="965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1" name="Worksheet" showAsIcon="1" r:id="rId4" imgW="965200" imgH="609600" progId="Excel.Sheet.12">
                  <p:embed/>
                </p:oleObj>
              </mc:Choice>
              <mc:Fallback>
                <p:oleObj name="Worksheet" showAsIcon="1" r:id="rId4" imgW="965200" imgH="609600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2BF3C7AC-246A-2F44-B279-3645113E32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62600" y="2209800"/>
                        <a:ext cx="965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98CDF0C-537A-5443-AF66-39E84F6A1FE4}"/>
              </a:ext>
            </a:extLst>
          </p:cNvPr>
          <p:cNvSpPr txBox="1"/>
          <p:nvPr/>
        </p:nvSpPr>
        <p:spPr>
          <a:xfrm>
            <a:off x="1639479" y="4343400"/>
            <a:ext cx="47613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Based on inputs from the commenters</a:t>
            </a:r>
          </a:p>
        </p:txBody>
      </p:sp>
    </p:spTree>
    <p:extLst>
      <p:ext uri="{BB962C8B-B14F-4D97-AF65-F5344CB8AC3E}">
        <p14:creationId xmlns:p14="http://schemas.microsoft.com/office/powerpoint/2010/main" val="847535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SA ballot are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open the file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Osama Aboul-Magd (Huawei Technologies)</a:t>
            </a: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8CDF0C-537A-5443-AF66-39E84F6A1FE4}"/>
              </a:ext>
            </a:extLst>
          </p:cNvPr>
          <p:cNvSpPr txBox="1"/>
          <p:nvPr/>
        </p:nvSpPr>
        <p:spPr>
          <a:xfrm>
            <a:off x="1639479" y="4343400"/>
            <a:ext cx="47613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Response was not received from the commenters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A7FF890-54C4-2545-99A7-325D79733C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23530"/>
              </p:ext>
            </p:extLst>
          </p:nvPr>
        </p:nvGraphicFramePr>
        <p:xfrm>
          <a:off x="5791200" y="2267450"/>
          <a:ext cx="965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8" name="Worksheet" showAsIcon="1" r:id="rId4" imgW="965200" imgH="609600" progId="Excel.Sheet.12">
                  <p:embed/>
                </p:oleObj>
              </mc:Choice>
              <mc:Fallback>
                <p:oleObj name="Worksheet" showAsIcon="1" r:id="rId4" imgW="965200" imgH="6096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91200" y="2267450"/>
                        <a:ext cx="965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98030DD-E17C-4E4F-BE75-5983C7379F44}"/>
              </a:ext>
            </a:extLst>
          </p:cNvPr>
          <p:cNvSpPr txBox="1"/>
          <p:nvPr/>
        </p:nvSpPr>
        <p:spPr>
          <a:xfrm>
            <a:off x="7162800" y="2267450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SA1</a:t>
            </a:r>
          </a:p>
        </p:txBody>
      </p:sp>
    </p:spTree>
    <p:extLst>
      <p:ext uri="{BB962C8B-B14F-4D97-AF65-F5344CB8AC3E}">
        <p14:creationId xmlns:p14="http://schemas.microsoft.com/office/powerpoint/2010/main" val="2924560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0923595"/>
              </p:ext>
            </p:extLst>
          </p:nvPr>
        </p:nvGraphicFramePr>
        <p:xfrm>
          <a:off x="685800" y="1575543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May 2019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98537</TotalTime>
  <Words>902</Words>
  <Application>Microsoft Macintosh PowerPoint</Application>
  <PresentationFormat>On-screen Show (4:3)</PresentationFormat>
  <Paragraphs>255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802-11-Submission</vt:lpstr>
      <vt:lpstr>Document</vt:lpstr>
      <vt:lpstr>Worksheet</vt:lpstr>
      <vt:lpstr>PowerPoint Presentation</vt:lpstr>
      <vt:lpstr>Introduction</vt:lpstr>
      <vt:lpstr>Standards Association (SA) Ballot Results – P802.11ax</vt:lpstr>
      <vt:lpstr>SA Ballot Comments – P802.11ax</vt:lpstr>
      <vt:lpstr>Unsatisfied comments by commenter</vt:lpstr>
      <vt:lpstr>Unsatisfied comments by commenter</vt:lpstr>
      <vt:lpstr>Unsatisfied comments</vt:lpstr>
      <vt:lpstr>Unsatisfied comments</vt:lpstr>
      <vt:lpstr>Mandatory Coordination</vt:lpstr>
      <vt:lpstr>P802.11ax Timeline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P802.11REVmd Report to EC for REVCOM</dc:title>
  <dc:creator>dorothy.stanley@hpe.com</dc:creator>
  <cp:keywords>October 2020</cp:keywords>
  <cp:lastModifiedBy>Osama Aboul-Magd</cp:lastModifiedBy>
  <cp:revision>2894</cp:revision>
  <cp:lastPrinted>1998-02-10T13:28:06Z</cp:lastPrinted>
  <dcterms:created xsi:type="dcterms:W3CDTF">2007-04-17T18:10:23Z</dcterms:created>
  <dcterms:modified xsi:type="dcterms:W3CDTF">2020-11-13T15:57:36Z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