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448" r:id="rId2"/>
    <p:sldId id="449" r:id="rId3"/>
    <p:sldId id="451" r:id="rId4"/>
    <p:sldId id="452" r:id="rId5"/>
    <p:sldId id="467" r:id="rId6"/>
    <p:sldId id="468" r:id="rId7"/>
    <p:sldId id="469" r:id="rId8"/>
    <p:sldId id="470" r:id="rId9"/>
    <p:sldId id="459" r:id="rId10"/>
    <p:sldId id="460" r:id="rId11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425" autoAdjust="0"/>
    <p:restoredTop sz="94771" autoAdjust="0"/>
  </p:normalViewPr>
  <p:slideViewPr>
    <p:cSldViewPr>
      <p:cViewPr varScale="1">
        <p:scale>
          <a:sx n="118" d="100"/>
          <a:sy n="118" d="100"/>
        </p:scale>
        <p:origin x="1552" y="19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608" y="88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doc.: IEEE 802.11-20/1500r4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October 2020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Dorothy Stanley (HP Enterprise)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D48B62BC-A010-4F8B-96BC-D75426AA71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60409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doc.: IEEE 802.11-20/1500r4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October 2020</a:t>
            </a:r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US"/>
              <a:t>Dorothy Stanley (HP Enterprise)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D36C3B56-22C2-4F66-8AB0-B76AF03CA8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61980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802.11-20/1500r4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Dorothy Stanley (HP Enterprise)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D36C3B56-22C2-4F66-8AB0-B76AF03CA8D4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05886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802.11-20/1500r4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Dorothy Stanley (HP Enterprise)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D36C3B56-22C2-4F66-8AB0-B76AF03CA8D4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3397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802.11-20/1500r4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Dorothy Stanley (HP Enterprise)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D36C3B56-22C2-4F66-8AB0-B76AF03CA8D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9428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802.11-20/1500r4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Dorothy Stanley (HP Enterprise)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D36C3B56-22C2-4F66-8AB0-B76AF03CA8D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2308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802.11-20/1500r4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Dorothy Stanley (HP Enterprise)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D36C3B56-22C2-4F66-8AB0-B76AF03CA8D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4198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CA"/>
              <a:t>doc.: IEEE 802.11-20/1500r4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October 2020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CA"/>
              <a:t>Dorothy Stanley (HP Enterprise)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/>
              <a:t>Page </a:t>
            </a:r>
            <a:fld id="{90457F90-05FA-43B5-BE98-57963B7D9E4D}" type="slidenum">
              <a:rPr lang="en-CA" smtClean="0"/>
              <a:pPr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335092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CA"/>
              <a:t>doc.: IEEE 802.11-20/1500r4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October 2020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CA"/>
              <a:t>Dorothy Stanley (HP Enterprise)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/>
              <a:t>Page </a:t>
            </a:r>
            <a:fld id="{90457F90-05FA-43B5-BE98-57963B7D9E4D}" type="slidenum">
              <a:rPr lang="en-CA" smtClean="0"/>
              <a:pPr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385803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CA"/>
              <a:t>doc.: IEEE 802.11-20/1500r4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October 2020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CA"/>
              <a:t>Dorothy Stanley (HP Enterprise)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/>
              <a:t>Page </a:t>
            </a:r>
            <a:fld id="{90457F90-05FA-43B5-BE98-57963B7D9E4D}" type="slidenum">
              <a:rPr lang="en-CA" smtClean="0"/>
              <a:pPr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858055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CA"/>
              <a:t>doc.: IEEE 802.11-20/1500r4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October 2020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CA"/>
              <a:t>Dorothy Stanley (HP Enterprise)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/>
              <a:t>Page </a:t>
            </a:r>
            <a:fld id="{90457F90-05FA-43B5-BE98-57963B7D9E4D}" type="slidenum">
              <a:rPr lang="en-CA" smtClean="0"/>
              <a:pPr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046506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802.11-20/1500r4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Dorothy Stanley (HP Enterprise)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D36C3B56-22C2-4F66-8AB0-B76AF03CA8D4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037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AC2FCF9-472E-480D-9073-A73C820427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F911EF-6A63-4B80-9E8C-821DDACCB0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E9D1CA-8036-452B-AA91-FC35ABF003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D236530-B1A2-4A31-8CA2-AC90596222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3EFE6D4-15D6-44B7-889D-1EDC2778CC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D3B9A4B-4D42-4642-8694-CB378EB0C8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2020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5E8FDAC-4B53-4E5B-8EEC-168720E59B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2020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E9AA826-2D66-4D95-924A-79AB5FB12E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2020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B3C9980-79DC-43B3-9260-ABCB224AB3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0C135B0-9C00-4A47-A9DD-8577921F7D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DCDBB2E-8974-4A50-951E-5CD1EEC4EE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2836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/>
              <a:t>November 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C9ADC54-1EAA-451C-9892-A9A864B36D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802.11-20/1771r4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png"/><Relationship Id="rId4" Type="http://schemas.openxmlformats.org/officeDocument/2006/relationships/package" Target="../embeddings/Microsoft_Excel_Worksheet.xlsx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.png"/><Relationship Id="rId4" Type="http://schemas.openxmlformats.org/officeDocument/2006/relationships/package" Target="../embeddings/Microsoft_Excel_Worksheet1.xlsx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/>
              <a:t>November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2962" y="6475413"/>
            <a:ext cx="1880963" cy="184666"/>
          </a:xfrm>
        </p:spPr>
        <p:txBody>
          <a:bodyPr/>
          <a:lstStyle/>
          <a:p>
            <a:pPr>
              <a:defRPr/>
            </a:pPr>
            <a:r>
              <a:rPr lang="en-US"/>
              <a:t>Osama Aboul-Magd (Huawei Technologies)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BD236530-B1A2-4A31-8CA2-AC905962223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9" name="Rectangle 6"/>
          <p:cNvSpPr txBox="1">
            <a:spLocks noChangeArrowheads="1"/>
          </p:cNvSpPr>
          <p:nvPr/>
        </p:nvSpPr>
        <p:spPr>
          <a:xfrm>
            <a:off x="685800" y="1981200"/>
            <a:ext cx="7772400" cy="381000"/>
          </a:xfrm>
          <a:prstGeom prst="rect">
            <a:avLst/>
          </a:prstGeom>
          <a:noFill/>
        </p:spPr>
        <p:txBody>
          <a:bodyPr/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Date: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2020-11-03</a:t>
            </a:r>
          </a:p>
        </p:txBody>
      </p:sp>
      <p:graphicFrame>
        <p:nvGraphicFramePr>
          <p:cNvPr id="10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1338685"/>
              </p:ext>
            </p:extLst>
          </p:nvPr>
        </p:nvGraphicFramePr>
        <p:xfrm>
          <a:off x="682625" y="2974975"/>
          <a:ext cx="7704138" cy="2374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44" name="Document" r:id="rId4" imgW="8312870" imgH="2573725" progId="Word.Document.8">
                  <p:embed/>
                </p:oleObj>
              </mc:Choice>
              <mc:Fallback>
                <p:oleObj name="Document" r:id="rId4" imgW="8312870" imgH="2573725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2625" y="2974975"/>
                        <a:ext cx="7704138" cy="2374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</p:spPr>
        <p:txBody>
          <a:bodyPr/>
          <a:lstStyle/>
          <a:p>
            <a:pPr lvl="0" algn="ctr">
              <a:defRPr/>
            </a:pPr>
            <a:r>
              <a:rPr lang="en-US" sz="32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P802.11ax Report to EC on Conditional Approval to forward draft to </a:t>
            </a:r>
            <a:r>
              <a:rPr lang="en-US" sz="3200" b="1" kern="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RevCom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1066800"/>
          </a:xfrm>
        </p:spPr>
        <p:txBody>
          <a:bodyPr/>
          <a:lstStyle/>
          <a:p>
            <a:r>
              <a:rPr lang="en-US" dirty="0"/>
              <a:t>P802.11ax Timeline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/>
              <a:t>November 2020</a:t>
            </a:r>
            <a:endParaRPr lang="en-US" altLang="ko-K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62961" y="6475413"/>
            <a:ext cx="1880964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Osama Aboul-Magd (Huawei Technologies)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8E9AA826-2D66-4D95-924A-79AB5FB12EB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graphicFrame>
        <p:nvGraphicFramePr>
          <p:cNvPr id="6" name="Group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53062012"/>
              </p:ext>
            </p:extLst>
          </p:nvPr>
        </p:nvGraphicFramePr>
        <p:xfrm>
          <a:off x="1066800" y="1981200"/>
          <a:ext cx="8229600" cy="3749040"/>
        </p:xfrm>
        <a:graphic>
          <a:graphicData uri="http://schemas.openxmlformats.org/drawingml/2006/table">
            <a:tbl>
              <a:tblPr/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28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859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Report to EC for conditional approval to proceed to </a:t>
                      </a:r>
                      <a:r>
                        <a:rPr kumimoji="0" lang="en-US" sz="20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RevCom</a:t>
                      </a:r>
                      <a:endParaRPr kumimoji="0" lang="en-US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2020-11-13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6125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2nd Recirculation on D8.0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2020-11-02 to 2020-11-12 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6125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Comment Response Notification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2020-11-20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6125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Post to </a:t>
                      </a:r>
                      <a:r>
                        <a:rPr kumimoji="0" lang="en-US" sz="20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RevCom</a:t>
                      </a:r>
                      <a:r>
                        <a:rPr kumimoji="0" lang="en-US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by</a:t>
                      </a:r>
                    </a:p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2020 -12-11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46125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sng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Introduction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771525" y="1752600"/>
            <a:ext cx="7772400" cy="4114800"/>
          </a:xfrm>
        </p:spPr>
        <p:txBody>
          <a:bodyPr/>
          <a:lstStyle/>
          <a:p>
            <a:r>
              <a:rPr lang="en-GB" sz="1800" dirty="0">
                <a:ea typeface="ＭＳ Ｐゴシック" pitchFamily="34" charset="-128"/>
              </a:rPr>
              <a:t>This document contains the report to the IEEE 802 Executive Committee in support of a request for conditional approval to send P802.11ax Draft 8.0 to </a:t>
            </a:r>
            <a:r>
              <a:rPr lang="en-GB" sz="1800" dirty="0" err="1">
                <a:ea typeface="ＭＳ Ｐゴシック" pitchFamily="34" charset="-128"/>
              </a:rPr>
              <a:t>RevCom</a:t>
            </a:r>
            <a:r>
              <a:rPr lang="en-GB" sz="1800" dirty="0">
                <a:ea typeface="ＭＳ Ｐゴシック" pitchFamily="34" charset="-128"/>
              </a:rPr>
              <a:t>.</a:t>
            </a:r>
          </a:p>
          <a:p>
            <a:r>
              <a:rPr lang="en-GB" sz="1800" dirty="0">
                <a:ea typeface="ＭＳ Ｐゴシック" pitchFamily="34" charset="-128"/>
              </a:rPr>
              <a:t>R0 – Initial draft</a:t>
            </a:r>
          </a:p>
          <a:p>
            <a:r>
              <a:rPr lang="en-GB" sz="1800" dirty="0">
                <a:ea typeface="ＭＳ Ｐゴシック" pitchFamily="34" charset="-128"/>
              </a:rPr>
              <a:t>R1 – Changes during the teleconference Nov. 3</a:t>
            </a:r>
          </a:p>
          <a:p>
            <a:r>
              <a:rPr lang="en-GB" sz="1800" dirty="0">
                <a:ea typeface="ＭＳ Ｐゴシック" pitchFamily="34" charset="-128"/>
              </a:rPr>
              <a:t>R2: Updated slide #3 with one more approve voter and added to the unsatisfied comment spreadsheet based on responses from commenters</a:t>
            </a:r>
          </a:p>
          <a:p>
            <a:r>
              <a:rPr lang="en-GB" sz="1800" dirty="0">
                <a:ea typeface="ＭＳ Ｐゴシック" pitchFamily="34" charset="-128"/>
              </a:rPr>
              <a:t>R3: added to the unsatisfied comment spreadsheet based on responses from commenters. Approved in the TG (25/0/1)</a:t>
            </a:r>
          </a:p>
          <a:p>
            <a:pPr algn="just"/>
            <a:r>
              <a:rPr lang="en-GB" altLang="ko-KR" sz="1800" dirty="0">
                <a:ea typeface="ＭＳ Ｐゴシック" pitchFamily="34" charset="-128"/>
              </a:rPr>
              <a:t>R4: updated unsatisfied comments based on commentor’s feedback. This document (Revision TBD) was approved by the 802.11 working group on 2020-11-XX.</a:t>
            </a:r>
          </a:p>
          <a:p>
            <a:pPr lvl="1"/>
            <a:r>
              <a:rPr lang="en-GB" altLang="ko-KR" sz="1800" dirty="0">
                <a:ea typeface="ＭＳ Ｐゴシック" pitchFamily="34" charset="-128"/>
              </a:rPr>
              <a:t>Passed in the Working Group: TBD yes, TBD no, TBD abstain</a:t>
            </a:r>
          </a:p>
          <a:p>
            <a:endParaRPr lang="en-GB" sz="1800" dirty="0">
              <a:ea typeface="ＭＳ Ｐゴシック" pitchFamily="34" charset="-128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/>
              <a:t>November 2020</a:t>
            </a:r>
            <a:endParaRPr lang="en-US" altLang="ko-K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662961" y="6475413"/>
            <a:ext cx="1880964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Osama Aboul-Magd (Huawei Technologies)</a:t>
            </a:r>
            <a:endParaRPr lang="en-US" altLang="ko-K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B3C9980-79DC-43B3-9260-ABCB224AB3D0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a typeface="ＭＳ Ｐゴシック" pitchFamily="34" charset="-128"/>
              </a:rPr>
              <a:t>Standards Association (SA) Ballot Results – P802.11ax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/>
              <a:t>November 2020</a:t>
            </a:r>
            <a:endParaRPr lang="en-US" altLang="ko-K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62961" y="6475413"/>
            <a:ext cx="1880964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Osama Aboul-Magd (Huawei Technologies)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8E9AA826-2D66-4D95-924A-79AB5FB12EB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2291369"/>
              </p:ext>
            </p:extLst>
          </p:nvPr>
        </p:nvGraphicFramePr>
        <p:xfrm>
          <a:off x="1066800" y="1737361"/>
          <a:ext cx="7162800" cy="3276599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9089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412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53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53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95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895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8956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4538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9812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9905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Pool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Return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%Return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Abstain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%Abstain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Approve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Disapprove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%Approve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601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24 Jan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Initial SA ballot for P802.11ax draft 6.0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183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3841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17 Sept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First Recirculation SA</a:t>
                      </a: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Ballot for P802.11ax draft 7.0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183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161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3841">
                <a:tc>
                  <a:txBody>
                    <a:bodyPr/>
                    <a:lstStyle/>
                    <a:p>
                      <a:r>
                        <a:rPr lang="en-CA" sz="1400" dirty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CA" sz="1400" baseline="0" dirty="0">
                          <a:latin typeface="Arial" pitchFamily="34" charset="0"/>
                          <a:cs typeface="Arial" pitchFamily="34" charset="0"/>
                        </a:rPr>
                        <a:t> Nov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itchFamily="34" charset="0"/>
                          <a:cs typeface="Arial" pitchFamily="34" charset="0"/>
                        </a:rPr>
                        <a:t>Post ballot vote changes to Approve*</a:t>
                      </a:r>
                      <a:r>
                        <a:rPr lang="en-US" sz="1400" baseline="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183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>
                          <a:latin typeface="Arial" pitchFamily="34" charset="0"/>
                          <a:cs typeface="Arial" pitchFamily="34" charset="0"/>
                        </a:rPr>
                        <a:t>161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>
                          <a:latin typeface="Arial" pitchFamily="34" charset="0"/>
                          <a:cs typeface="Arial" pitchFamily="34" charset="0"/>
                        </a:rPr>
                        <a:t>144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>
                          <a:latin typeface="Arial" pitchFamily="34" charset="0"/>
                          <a:cs typeface="Arial" pitchFamily="34" charset="0"/>
                        </a:rPr>
                        <a:t>94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4268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itchFamily="34" charset="0"/>
                          <a:cs typeface="Arial" pitchFamily="34" charset="0"/>
                        </a:rPr>
                        <a:t>12 Nov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Second Recirculation SA</a:t>
                      </a: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Ballot for P802.11ax draft 8.0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66800" y="5891375"/>
            <a:ext cx="43073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* Yee, </a:t>
            </a:r>
            <a:r>
              <a:rPr lang="en-US" dirty="0" err="1"/>
              <a:t>Mccann</a:t>
            </a:r>
            <a:r>
              <a:rPr lang="en-US" dirty="0"/>
              <a:t>, Inoue, Adachi, </a:t>
            </a:r>
            <a:r>
              <a:rPr lang="en-US" dirty="0" err="1"/>
              <a:t>Bim</a:t>
            </a:r>
            <a:r>
              <a:rPr lang="en-US" dirty="0"/>
              <a:t>, </a:t>
            </a:r>
            <a:r>
              <a:rPr lang="en-US" dirty="0" err="1"/>
              <a:t>Lepp</a:t>
            </a:r>
            <a:r>
              <a:rPr lang="en-US" dirty="0"/>
              <a:t>, Seok, </a:t>
            </a:r>
            <a:r>
              <a:rPr lang="en-US" dirty="0" err="1"/>
              <a:t>Asterjadhi</a:t>
            </a:r>
            <a:r>
              <a:rPr lang="en-US" dirty="0"/>
              <a:t>, Wang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>
                <a:solidFill>
                  <a:schemeClr val="tx1"/>
                </a:solidFill>
                <a:ea typeface="ＭＳ Ｐゴシック" pitchFamily="34" charset="-128"/>
              </a:rPr>
              <a:t>SA Ballot Comments – P802.11ax</a:t>
            </a:r>
            <a:endParaRPr lang="en-US" sz="28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/>
              <a:t>November 2020</a:t>
            </a:r>
            <a:endParaRPr lang="en-US" altLang="ko-K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62961" y="6475413"/>
            <a:ext cx="1880964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Osama Aboul-Magd (Huawei Technologies)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8E9AA826-2D66-4D95-924A-79AB5FB12EB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3585288"/>
              </p:ext>
            </p:extLst>
          </p:nvPr>
        </p:nvGraphicFramePr>
        <p:xfrm>
          <a:off x="1293091" y="1676400"/>
          <a:ext cx="6403109" cy="3354923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503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905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Total Number of Comments received (Yes and No votes)</a:t>
                      </a: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24 Jan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Initial SA ballot for P802.11ax draft 6.0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569  (436T, 116 E, 17G)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17 Sept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First Recirculation SA</a:t>
                      </a: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Ballot for P802.11REVmd draft 4.0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132 (99 T, 33 E)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4268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itchFamily="34" charset="0"/>
                          <a:cs typeface="Arial" pitchFamily="34" charset="0"/>
                        </a:rPr>
                        <a:t>12 Nov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Second Recirculation SA</a:t>
                      </a: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Ballot for P802.11ax draft 8.0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TBD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4268">
                <a:tc>
                  <a:txBody>
                    <a:bodyPr/>
                    <a:lstStyle/>
                    <a:p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685800"/>
            <a:ext cx="8496944" cy="1066800"/>
          </a:xfrm>
        </p:spPr>
        <p:txBody>
          <a:bodyPr/>
          <a:lstStyle/>
          <a:p>
            <a:r>
              <a:rPr lang="en-GB" dirty="0">
                <a:ea typeface="ＭＳ Ｐゴシック" pitchFamily="34" charset="-128"/>
              </a:rPr>
              <a:t>Unsatisfied comments by commenter</a:t>
            </a:r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/>
              <a:t>November 2020</a:t>
            </a:r>
            <a:endParaRPr lang="en-US" altLang="ko-KR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3944927"/>
              </p:ext>
            </p:extLst>
          </p:nvPr>
        </p:nvGraphicFramePr>
        <p:xfrm>
          <a:off x="856358" y="1571944"/>
          <a:ext cx="7507483" cy="352044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5064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19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947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Voter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Initial 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1st Re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r>
                        <a:rPr kumimoji="0" lang="en-GB" altLang="ko-KR" sz="1600" b="1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nd</a:t>
                      </a:r>
                      <a:r>
                        <a:rPr kumimoji="0" lang="en-GB" altLang="ko-K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Re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Comment topic</a:t>
                      </a:r>
                      <a:endParaRPr kumimoji="0" lang="en-GB" altLang="ko-K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5210">
                <a:tc>
                  <a:txBody>
                    <a:bodyPr/>
                    <a:lstStyle/>
                    <a:p>
                      <a:endParaRPr lang="en-US" altLang="ko-KR" sz="1600" dirty="0"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itchFamily="18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949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dirty="0">
                          <a:latin typeface="Calibri" panose="020F0502020204030204" pitchFamily="34" charset="0"/>
                        </a:rPr>
                        <a:t>Matthew Fischer</a:t>
                      </a:r>
                      <a:endParaRPr lang="ko-KR" altLang="en-US" sz="1600" b="0" dirty="0"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  <a:endParaRPr kumimoji="0" lang="en-GB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TBD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Disable EDCA on </a:t>
                      </a:r>
                      <a:r>
                        <a:rPr kumimoji="0" lang="en-US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TGax</a:t>
                      </a: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 devices in 6GHz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Fragment flush command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04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dirty="0">
                          <a:latin typeface="Calibri" panose="020F0502020204030204" pitchFamily="34" charset="0"/>
                        </a:rPr>
                        <a:t>Clinton Powell</a:t>
                      </a:r>
                      <a:endParaRPr lang="ko-KR" altLang="en-US" sz="1600" b="0" dirty="0"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  <a:endParaRPr kumimoji="0" lang="en-GB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TBD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Coexistence 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42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dirty="0">
                          <a:latin typeface="Calibri" panose="020F0502020204030204" pitchFamily="34" charset="0"/>
                        </a:rPr>
                        <a:t>Andrew Myles</a:t>
                      </a:r>
                      <a:endParaRPr lang="ko-KR" altLang="en-US" sz="1600" b="0" dirty="0"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DCM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04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altLang="ko-KR" sz="1600" b="0" dirty="0" err="1">
                          <a:latin typeface="Calibri" panose="020F0502020204030204" pitchFamily="34" charset="0"/>
                        </a:rPr>
                        <a:t>Sirinivas</a:t>
                      </a:r>
                      <a:r>
                        <a:rPr lang="en-CA" altLang="ko-KR" sz="1600" b="0" dirty="0"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CA" altLang="ko-KR" sz="1600" b="0" dirty="0" err="1">
                          <a:latin typeface="Calibri" panose="020F0502020204030204" pitchFamily="34" charset="0"/>
                        </a:rPr>
                        <a:t>Kandala</a:t>
                      </a:r>
                      <a:endParaRPr lang="ko-KR" altLang="en-US" sz="1600" b="0" dirty="0"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TBD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Block Ack bitmap encoding</a:t>
                      </a:r>
                    </a:p>
                    <a:p>
                      <a:pPr algn="ctr"/>
                      <a:r>
                        <a:rPr lang="en-US" sz="1200" dirty="0"/>
                        <a:t>HE ER SU PPDU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dirty="0">
                          <a:latin typeface="Calibri" panose="020F0502020204030204" pitchFamily="34" charset="0"/>
                        </a:rPr>
                        <a:t>Mark Hamilton</a:t>
                      </a:r>
                      <a:endParaRPr lang="ko-KR" altLang="en-US" sz="1600" b="0" dirty="0"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TBD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Clarification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MIBs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altLang="ko-KR" sz="1600" b="0" dirty="0">
                          <a:latin typeface="Calibri" panose="020F0502020204030204" pitchFamily="34" charset="0"/>
                        </a:rPr>
                        <a:t>Mark  Rison</a:t>
                      </a:r>
                      <a:endParaRPr lang="ko-KR" altLang="en-US" sz="1600" b="0" dirty="0"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TBD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TX Power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Setting Subfields in </a:t>
                      </a:r>
                      <a:r>
                        <a:rPr kumimoji="0" lang="en-US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TriggerFrame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9199455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1" dirty="0">
                          <a:latin typeface="Calibri" panose="020F0502020204030204" pitchFamily="34" charset="0"/>
                        </a:rPr>
                        <a:t>Total</a:t>
                      </a:r>
                      <a:endParaRPr lang="ko-KR" altLang="en-US" sz="1600" b="1" dirty="0"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TBD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2962" y="6475413"/>
            <a:ext cx="1880963" cy="184666"/>
          </a:xfrm>
        </p:spPr>
        <p:txBody>
          <a:bodyPr/>
          <a:lstStyle/>
          <a:p>
            <a:r>
              <a:rPr lang="en-US"/>
              <a:t>Osama Aboul-Magd (Huawei Technologies)</a:t>
            </a:r>
            <a:endParaRPr lang="en-CA" dirty="0"/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CA" dirty="0"/>
              <a:t>Slide </a:t>
            </a:r>
            <a:fld id="{04DB4A89-15C8-4E45-B125-5017FF6EA3AB}" type="slidenum">
              <a:rPr lang="en-CA" smtClean="0"/>
              <a:pPr/>
              <a:t>5</a:t>
            </a:fld>
            <a:endParaRPr lang="en-CA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FCCAE84-617F-BD4C-8CDF-0C793BB8FCC8}"/>
              </a:ext>
            </a:extLst>
          </p:cNvPr>
          <p:cNvSpPr txBox="1"/>
          <p:nvPr/>
        </p:nvSpPr>
        <p:spPr>
          <a:xfrm>
            <a:off x="1371600" y="5105400"/>
            <a:ext cx="4038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Response was received from commenter</a:t>
            </a:r>
          </a:p>
        </p:txBody>
      </p:sp>
    </p:spTree>
    <p:extLst>
      <p:ext uri="{BB962C8B-B14F-4D97-AF65-F5344CB8AC3E}">
        <p14:creationId xmlns:p14="http://schemas.microsoft.com/office/powerpoint/2010/main" val="3258078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685800"/>
            <a:ext cx="8496944" cy="1066800"/>
          </a:xfrm>
        </p:spPr>
        <p:txBody>
          <a:bodyPr/>
          <a:lstStyle/>
          <a:p>
            <a:r>
              <a:rPr lang="en-GB" dirty="0">
                <a:ea typeface="ＭＳ Ｐゴシック" pitchFamily="34" charset="-128"/>
              </a:rPr>
              <a:t>Unsatisfied comments by commenter</a:t>
            </a:r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/>
              <a:t>November 2020</a:t>
            </a:r>
            <a:endParaRPr lang="en-US" altLang="ko-KR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3348109"/>
              </p:ext>
            </p:extLst>
          </p:nvPr>
        </p:nvGraphicFramePr>
        <p:xfrm>
          <a:off x="856358" y="1887170"/>
          <a:ext cx="7507483" cy="2251692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5064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19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947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Voter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Initial 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1st Re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r>
                        <a:rPr kumimoji="0" lang="en-GB" altLang="ko-KR" sz="1600" b="1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nd</a:t>
                      </a:r>
                      <a:r>
                        <a:rPr kumimoji="0" lang="en-GB" altLang="ko-K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Re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Comment topic</a:t>
                      </a:r>
                      <a:endParaRPr kumimoji="0" lang="en-GB" altLang="ko-K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altLang="ko-KR" sz="1600" b="0" dirty="0">
                          <a:latin typeface="Calibri" panose="020F0502020204030204" pitchFamily="34" charset="0"/>
                        </a:rPr>
                        <a:t>Benjamin Rolfe (No Response)</a:t>
                      </a:r>
                      <a:endParaRPr lang="ko-KR" altLang="en-US" sz="1600" b="0" dirty="0"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TBD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Various MAC issues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4899243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altLang="ko-KR" sz="1600" b="0" dirty="0">
                          <a:latin typeface="Calibri" panose="020F0502020204030204" pitchFamily="34" charset="0"/>
                        </a:rPr>
                        <a:t>Joseph Levy (No Response)</a:t>
                      </a:r>
                      <a:endParaRPr lang="ko-KR" altLang="en-US" sz="1600" b="0" dirty="0"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TBD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Various  MAC issues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6192257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altLang="ko-KR" sz="1600" b="0" dirty="0" err="1">
                          <a:latin typeface="Calibri" panose="020F0502020204030204" pitchFamily="34" charset="0"/>
                        </a:rPr>
                        <a:t>Ghraham</a:t>
                      </a:r>
                      <a:r>
                        <a:rPr lang="en-CA" altLang="ko-KR" sz="1600" b="0" dirty="0">
                          <a:latin typeface="Calibri" panose="020F0502020204030204" pitchFamily="34" charset="0"/>
                        </a:rPr>
                        <a:t> Smith (No Response)</a:t>
                      </a:r>
                      <a:endParaRPr lang="ko-KR" altLang="en-US" sz="1600" b="0" dirty="0"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TBD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Spatial Reuse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6520683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1" dirty="0">
                          <a:latin typeface="Calibri" panose="020F0502020204030204" pitchFamily="34" charset="0"/>
                        </a:rPr>
                        <a:t>Total</a:t>
                      </a:r>
                      <a:endParaRPr lang="ko-KR" altLang="en-US" sz="1600" b="1" dirty="0"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2962" y="6475413"/>
            <a:ext cx="1880963" cy="184666"/>
          </a:xfrm>
        </p:spPr>
        <p:txBody>
          <a:bodyPr/>
          <a:lstStyle/>
          <a:p>
            <a:r>
              <a:rPr lang="en-US"/>
              <a:t>Osama Aboul-Magd (Huawei Technologies)</a:t>
            </a:r>
            <a:endParaRPr lang="en-CA" dirty="0"/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CA" dirty="0"/>
              <a:t>Slide </a:t>
            </a:r>
            <a:fld id="{04DB4A89-15C8-4E45-B125-5017FF6EA3AB}" type="slidenum">
              <a:rPr lang="en-CA" smtClean="0"/>
              <a:pPr/>
              <a:t>6</a:t>
            </a:fld>
            <a:endParaRPr lang="en-CA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F51CF9A-8C9B-394A-AA6B-2E222BFA2D21}"/>
              </a:ext>
            </a:extLst>
          </p:cNvPr>
          <p:cNvSpPr txBox="1"/>
          <p:nvPr/>
        </p:nvSpPr>
        <p:spPr>
          <a:xfrm>
            <a:off x="1371600" y="5029200"/>
            <a:ext cx="35036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 response was received from commenter</a:t>
            </a:r>
          </a:p>
        </p:txBody>
      </p:sp>
    </p:spTree>
    <p:extLst>
      <p:ext uri="{BB962C8B-B14F-4D97-AF65-F5344CB8AC3E}">
        <p14:creationId xmlns:p14="http://schemas.microsoft.com/office/powerpoint/2010/main" val="15045310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a typeface="ＭＳ Ｐゴシック" pitchFamily="34" charset="-128"/>
              </a:rPr>
              <a:t>Unsatisfied comments</a:t>
            </a: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85800" y="1981200"/>
            <a:ext cx="3886200" cy="4114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altLang="ko-KR" sz="1800" dirty="0">
                <a:ea typeface="ＭＳ Ｐゴシック" pitchFamily="34" charset="-128"/>
              </a:rPr>
              <a:t>The composite of all unsatisfied comments and the resolutions approved by the comment resolution committee received during SA ballot are in the embedded document on the right:</a:t>
            </a:r>
          </a:p>
          <a:p>
            <a:pPr lvl="1">
              <a:lnSpc>
                <a:spcPct val="80000"/>
              </a:lnSpc>
            </a:pPr>
            <a:r>
              <a:rPr lang="en-GB" altLang="ko-KR" sz="1600" dirty="0">
                <a:ea typeface="ＭＳ Ｐゴシック" pitchFamily="34" charset="-128"/>
              </a:rPr>
              <a:t>Double click on the icon to open the file</a:t>
            </a:r>
          </a:p>
          <a:p>
            <a:pPr marL="0" indent="0">
              <a:lnSpc>
                <a:spcPct val="80000"/>
              </a:lnSpc>
              <a:buNone/>
            </a:pPr>
            <a:endParaRPr lang="en-GB" sz="1800" dirty="0">
              <a:ea typeface="ＭＳ Ｐゴシック" pitchFamily="34" charset="-128"/>
            </a:endParaRPr>
          </a:p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/>
              <a:t>November 2020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04DB4A89-15C8-4E45-B125-5017FF6EA3AB}" type="slidenum">
              <a:rPr lang="en-CA" smtClean="0"/>
              <a:pPr/>
              <a:t>7</a:t>
            </a:fld>
            <a:endParaRPr lang="en-CA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2962" y="6475413"/>
            <a:ext cx="1880963" cy="184666"/>
          </a:xfrm>
        </p:spPr>
        <p:txBody>
          <a:bodyPr/>
          <a:lstStyle/>
          <a:p>
            <a:r>
              <a:rPr lang="en-US"/>
              <a:t>Osama Aboul-Magd (Huawei Technologies)</a:t>
            </a:r>
            <a:endParaRPr lang="en-CA" dirty="0"/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2BF3C7AC-246A-2F44-B279-3645113E325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9915925"/>
              </p:ext>
            </p:extLst>
          </p:nvPr>
        </p:nvGraphicFramePr>
        <p:xfrm>
          <a:off x="5562600" y="2209800"/>
          <a:ext cx="9652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9" name="Worksheet" showAsIcon="1" r:id="rId4" imgW="965200" imgH="609600" progId="Excel.Sheet.12">
                  <p:embed/>
                </p:oleObj>
              </mc:Choice>
              <mc:Fallback>
                <p:oleObj name="Worksheet" showAsIcon="1" r:id="rId4" imgW="965200" imgH="609600" progId="Excel.Sheet.12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2BF3C7AC-246A-2F44-B279-3645113E325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562600" y="2209800"/>
                        <a:ext cx="965200" cy="60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A98CDF0C-537A-5443-AF66-39E84F6A1FE4}"/>
              </a:ext>
            </a:extLst>
          </p:cNvPr>
          <p:cNvSpPr txBox="1"/>
          <p:nvPr/>
        </p:nvSpPr>
        <p:spPr>
          <a:xfrm>
            <a:off x="1639479" y="4343400"/>
            <a:ext cx="476132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Based on inputs from the commenters</a:t>
            </a:r>
          </a:p>
        </p:txBody>
      </p:sp>
    </p:spTree>
    <p:extLst>
      <p:ext uri="{BB962C8B-B14F-4D97-AF65-F5344CB8AC3E}">
        <p14:creationId xmlns:p14="http://schemas.microsoft.com/office/powerpoint/2010/main" val="8475358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a typeface="ＭＳ Ｐゴシック" pitchFamily="34" charset="-128"/>
              </a:rPr>
              <a:t>Unsatisfied comments</a:t>
            </a: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85800" y="1981200"/>
            <a:ext cx="3886200" cy="4114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altLang="ko-KR" sz="1800" dirty="0">
                <a:ea typeface="ＭＳ Ｐゴシック" pitchFamily="34" charset="-128"/>
              </a:rPr>
              <a:t>The composite of all unsatisfied comments and the resolutions approved by the comment resolution committee received during SA ballot are in the embedded document on the right:</a:t>
            </a:r>
          </a:p>
          <a:p>
            <a:pPr lvl="1">
              <a:lnSpc>
                <a:spcPct val="80000"/>
              </a:lnSpc>
            </a:pPr>
            <a:r>
              <a:rPr lang="en-GB" altLang="ko-KR" sz="1600" dirty="0">
                <a:ea typeface="ＭＳ Ｐゴシック" pitchFamily="34" charset="-128"/>
              </a:rPr>
              <a:t>Double click on the icon to open the file</a:t>
            </a:r>
          </a:p>
          <a:p>
            <a:pPr marL="0" indent="0">
              <a:lnSpc>
                <a:spcPct val="80000"/>
              </a:lnSpc>
              <a:buNone/>
            </a:pPr>
            <a:endParaRPr lang="en-GB" sz="1800" dirty="0">
              <a:ea typeface="ＭＳ Ｐゴシック" pitchFamily="34" charset="-128"/>
            </a:endParaRPr>
          </a:p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/>
              <a:t>November 2020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04DB4A89-15C8-4E45-B125-5017FF6EA3AB}" type="slidenum">
              <a:rPr lang="en-CA" smtClean="0"/>
              <a:pPr/>
              <a:t>8</a:t>
            </a:fld>
            <a:endParaRPr lang="en-CA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2962" y="6475413"/>
            <a:ext cx="1880963" cy="184666"/>
          </a:xfrm>
        </p:spPr>
        <p:txBody>
          <a:bodyPr/>
          <a:lstStyle/>
          <a:p>
            <a:r>
              <a:rPr lang="en-US"/>
              <a:t>Osama Aboul-Magd (Huawei Technologies)</a:t>
            </a:r>
            <a:endParaRPr lang="en-CA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98CDF0C-537A-5443-AF66-39E84F6A1FE4}"/>
              </a:ext>
            </a:extLst>
          </p:cNvPr>
          <p:cNvSpPr txBox="1"/>
          <p:nvPr/>
        </p:nvSpPr>
        <p:spPr>
          <a:xfrm>
            <a:off x="1639479" y="4343400"/>
            <a:ext cx="476132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Response was not received from the commenters</a:t>
            </a:r>
          </a:p>
        </p:txBody>
      </p: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4A7FF890-54C4-2545-99A7-325D79733C0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0949123"/>
              </p:ext>
            </p:extLst>
          </p:nvPr>
        </p:nvGraphicFramePr>
        <p:xfrm>
          <a:off x="5791200" y="2267450"/>
          <a:ext cx="9652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6" name="Worksheet" showAsIcon="1" r:id="rId4" imgW="965200" imgH="609600" progId="Excel.Sheet.12">
                  <p:embed/>
                </p:oleObj>
              </mc:Choice>
              <mc:Fallback>
                <p:oleObj name="Worksheet" showAsIcon="1" r:id="rId4" imgW="965200" imgH="60960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791200" y="2267450"/>
                        <a:ext cx="965200" cy="60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C98030DD-E17C-4E4F-BE75-5983C7379F44}"/>
              </a:ext>
            </a:extLst>
          </p:cNvPr>
          <p:cNvSpPr txBox="1"/>
          <p:nvPr/>
        </p:nvSpPr>
        <p:spPr>
          <a:xfrm>
            <a:off x="7162800" y="2267450"/>
            <a:ext cx="595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SA1</a:t>
            </a:r>
          </a:p>
        </p:txBody>
      </p:sp>
    </p:spTree>
    <p:extLst>
      <p:ext uri="{BB962C8B-B14F-4D97-AF65-F5344CB8AC3E}">
        <p14:creationId xmlns:p14="http://schemas.microsoft.com/office/powerpoint/2010/main" val="29245601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Mandatory Coordination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/>
              <a:t>November 2020</a:t>
            </a:r>
            <a:endParaRPr lang="en-US" altLang="ko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662961" y="6475413"/>
            <a:ext cx="1880964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Osama Aboul-Magd (Huawei Technologies)</a:t>
            </a:r>
            <a:endParaRPr lang="en-US" altLang="ko-K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DD3B9A4B-4D42-4642-8694-CB378EB0C873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graphicFrame>
        <p:nvGraphicFramePr>
          <p:cNvPr id="10" name="Group 4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70923595"/>
              </p:ext>
            </p:extLst>
          </p:nvPr>
        </p:nvGraphicFramePr>
        <p:xfrm>
          <a:off x="685800" y="1575543"/>
          <a:ext cx="7772400" cy="4449764"/>
        </p:xfrm>
        <a:graphic>
          <a:graphicData uri="http://schemas.openxmlformats.org/drawingml/2006/table">
            <a:tbl>
              <a:tblPr/>
              <a:tblGrid>
                <a:gridCol w="3200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6054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b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Coordination Entity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br>
                        <a:rPr kumimoji="0" lang="en-GB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Draft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br>
                        <a:rPr kumimoji="0" lang="en-GB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Date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b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Status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0598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IEEE-SA Editorial (MEC)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D4.0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May 2019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“Meets all editorial requirements.”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054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Quantities, Units and Letter Symbols  (SCC14)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Not required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6213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Terms and Definitions (SCC10)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Not required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6054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Registration Authority Committee (RAC)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Not Required</a:t>
                      </a: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98454</TotalTime>
  <Words>877</Words>
  <Application>Microsoft Macintosh PowerPoint</Application>
  <PresentationFormat>On-screen Show (4:3)</PresentationFormat>
  <Paragraphs>250</Paragraphs>
  <Slides>10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Times New Roman</vt:lpstr>
      <vt:lpstr>802-11-Submission</vt:lpstr>
      <vt:lpstr>Document</vt:lpstr>
      <vt:lpstr>Microsoft Excel Worksheet</vt:lpstr>
      <vt:lpstr>PowerPoint Presentation</vt:lpstr>
      <vt:lpstr>Introduction</vt:lpstr>
      <vt:lpstr>Standards Association (SA) Ballot Results – P802.11ax</vt:lpstr>
      <vt:lpstr>SA Ballot Comments – P802.11ax</vt:lpstr>
      <vt:lpstr>Unsatisfied comments by commenter</vt:lpstr>
      <vt:lpstr>Unsatisfied comments by commenter</vt:lpstr>
      <vt:lpstr>Unsatisfied comments</vt:lpstr>
      <vt:lpstr>Unsatisfied comments</vt:lpstr>
      <vt:lpstr>Mandatory Coordination</vt:lpstr>
      <vt:lpstr>P802.11ax Timeline</vt:lpstr>
    </vt:vector>
  </TitlesOfParts>
  <Company>HP Enterprise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P802.11REVmd Report to EC for REVCOM</dc:title>
  <dc:creator>dorothy.stanley@hpe.com</dc:creator>
  <cp:keywords>October 2020</cp:keywords>
  <cp:lastModifiedBy>Osama Aboul-Magd</cp:lastModifiedBy>
  <cp:revision>2883</cp:revision>
  <cp:lastPrinted>1998-02-10T13:28:06Z</cp:lastPrinted>
  <dcterms:created xsi:type="dcterms:W3CDTF">2007-04-17T18:10:23Z</dcterms:created>
  <dcterms:modified xsi:type="dcterms:W3CDTF">2020-11-08T20:01:33Z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(7)O48q+nWDiKNAVXoAwq58w6onvO4eaK+wzpVW8jJCkaAk5P9kKngByeTmJxmoV2pCjvvmemEH_x000d_
Bi/1Vb2TVe+tY7DxqSSUdjmKOgTB8TLyiNQBsxkECPbQ5aOgrJarIgvBMt9/xI83ilExG6vi_x000d_
S0GxhJWGGUDgHyjb+HnAnUyDOHQkWDr/J5rfnEo8Pkef1xN4QHP7egW/+34UnnUIjw3oNNjl_x000d_
OHDD9Ssc4eYTC78Pow</vt:lpwstr>
  </property>
  <property fmtid="{D5CDD505-2E9C-101B-9397-08002B2CF9AE}" pid="3" name="_ms_pID_7253431">
    <vt:lpwstr>6vpYfi/vBWCLT9AAVyRe/tVHpf6Ac/UgkG/769ZfIzu5CXBMe25Mjb_x000d_
wyk3Z2sholKs78sCReY0tK6/qoCtk3RMh2lwCRGb+Vjheswe4KrtdiCCfRyuGnkUzeDr+3Oa_x000d_
pgBXfVduOvik4Ctt4N6tW7nTykDNdCW1ja0Q63kOM1MM9z3SPmGeHA2Oj/82zkoiGNSj2uz6_x000d_
iyF2w3CyR7XJHnoqXJRq4fEMlNT4EIppcbf4</vt:lpwstr>
  </property>
  <property fmtid="{D5CDD505-2E9C-101B-9397-08002B2CF9AE}" pid="4" name="_ms_pID_7253432">
    <vt:lpwstr>pGb23zPPRlZ05V1oH18F/8JGuLq1c/5NRzHa_x000d_
fP3c8wW+rSCqGEAIsLJj5g0kRuzUdV6tE39wzbhXti+ppBdL4JUonBF/H5bhy5KGbmAq9wDL_x000d_
WQEe1FwKs3UpTInkbf2Vc4B3Xe98ZFutSUZeMomnGtxyDe8t3jANbPJRT4xgn+CsbQbT2WZB_x000d_
ZZsrxy/GtjvMeU2G15LBA30mfQfc6NpGW2DGXCFX+btathrHn9nO6Q</vt:lpwstr>
  </property>
  <property fmtid="{D5CDD505-2E9C-101B-9397-08002B2CF9AE}" pid="5" name="_ms_pID_7253433">
    <vt:lpwstr>nc12FRKBQ68I2REs/u_x000d_
WxepZKfOi7k/cPGWSl8CIlA7kJdttX17bU1pmmj+C22HHDjaJD9M03JDLv0cUEBhIiymLys0_x000d_
S8Zrf9kLXl5etDTc0gmGvBzh5K3sp8Z6GqumFqrluPyDw0+PFh9FtSA0wh58qmmFhp+Ywbhd_x000d_
4CjJSN0lqFQl0Zo//6w5seXqFt8axD8R21ZMXHYerBlhWZ9yNOB8VnfWlvNDY5hEuruJ2kqG</vt:lpwstr>
  </property>
  <property fmtid="{D5CDD505-2E9C-101B-9397-08002B2CF9AE}" pid="6" name="_ms_pID_7253434">
    <vt:lpwstr>_x000d_
8a8nLkD9QQPo0Zjl19uBvrg7Ah44u4v9LeeL2b6QYB/toj++rsNsk5L6cv2+pU+uLkGaB9Ls_x000d_
Qjyo0dXcFynypfFicT2UJZi6GUQ2lE9C5ggbx5UwniYKlC/gl6xmI7yL4k88ngb/o6gRz9cA_x000d_
Ka7Z4sFCU9+MskBB22AiDG3+sbywHPc4VNvb4eP9IFnXza/yvzpVyoe+pD9bALR8GaYiAMEv_x000d_
C6tEoxqS9RBbM81T</vt:lpwstr>
  </property>
  <property fmtid="{D5CDD505-2E9C-101B-9397-08002B2CF9AE}" pid="7" name="_ms_pID_7253435">
    <vt:lpwstr>T/m+abgw1hF35qfTU1NFZ3cq0eiyqsKXzjuAOnuvr8I6nRCRK3KS8jLJ_x000d_
xrBx92k2Js5AzBLzmpruEbTpVKhqG0EQ+o2FPDeArXFeTqnKw0JGqHN5Wiwjdcz0QoCkcBqM_x000d_
eQuc7nc2YYNWghx3pw76G1g5OIVwkvHetqKOgL9P9aTyf/o93inc/AoIUL6qpOmDC/2E6jXx_x000d_
x6MXOKt76uld1sLDeoqCA/VEkD+VwvVWrf</vt:lpwstr>
  </property>
  <property fmtid="{D5CDD505-2E9C-101B-9397-08002B2CF9AE}" pid="8" name="_ms_pID_7253436">
    <vt:lpwstr>cCso0fEQ85A5msJc92E717P1bTkQ==</vt:lpwstr>
  </property>
</Properties>
</file>