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262" r:id="rId4"/>
    <p:sldId id="311"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08" r:id="rId22"/>
    <p:sldId id="316" r:id="rId23"/>
    <p:sldId id="287" r:id="rId24"/>
    <p:sldId id="266" r:id="rId25"/>
    <p:sldId id="289" r:id="rId26"/>
    <p:sldId id="290" r:id="rId27"/>
    <p:sldId id="288" r:id="rId28"/>
    <p:sldId id="292" r:id="rId29"/>
    <p:sldId id="299" r:id="rId30"/>
    <p:sldId id="293" r:id="rId31"/>
    <p:sldId id="294" r:id="rId32"/>
    <p:sldId id="263" r:id="rId33"/>
    <p:sldId id="296" r:id="rId34"/>
    <p:sldId id="297" r:id="rId35"/>
    <p:sldId id="295" r:id="rId36"/>
    <p:sldId id="264"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802.11-20/1768</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November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802.11-20/1768</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November 2020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802.11-20/1768</a:t>
            </a:r>
            <a:endParaRPr lang="en-US"/>
          </a:p>
        </p:txBody>
      </p:sp>
      <p:sp>
        <p:nvSpPr>
          <p:cNvPr id="5" name="Rectangle 3"/>
          <p:cNvSpPr>
            <a:spLocks noGrp="1" noChangeArrowheads="1"/>
          </p:cNvSpPr>
          <p:nvPr>
            <p:ph type="dt"/>
          </p:nvPr>
        </p:nvSpPr>
        <p:spPr>
          <a:ln/>
        </p:spPr>
        <p:txBody>
          <a:bodyPr/>
          <a:lstStyle/>
          <a:p>
            <a:r>
              <a:rPr lang="en-GB"/>
              <a:t>November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802.11-20/1768</a:t>
            </a:r>
            <a:endParaRPr lang="en-US"/>
          </a:p>
        </p:txBody>
      </p:sp>
      <p:sp>
        <p:nvSpPr>
          <p:cNvPr id="5" name="Rectangle 3"/>
          <p:cNvSpPr>
            <a:spLocks noGrp="1" noChangeArrowheads="1"/>
          </p:cNvSpPr>
          <p:nvPr>
            <p:ph type="dt"/>
          </p:nvPr>
        </p:nvSpPr>
        <p:spPr>
          <a:ln/>
        </p:spPr>
        <p:txBody>
          <a:bodyPr/>
          <a:lstStyle/>
          <a:p>
            <a:r>
              <a:rPr lang="en-GB"/>
              <a:t>November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802.11-20/1768</a:t>
            </a:r>
            <a:endParaRPr lang="en-US"/>
          </a:p>
        </p:txBody>
      </p:sp>
      <p:sp>
        <p:nvSpPr>
          <p:cNvPr id="5" name="Rectangle 3"/>
          <p:cNvSpPr>
            <a:spLocks noGrp="1" noChangeArrowheads="1"/>
          </p:cNvSpPr>
          <p:nvPr>
            <p:ph type="dt"/>
          </p:nvPr>
        </p:nvSpPr>
        <p:spPr>
          <a:ln/>
        </p:spPr>
        <p:txBody>
          <a:bodyPr/>
          <a:lstStyle/>
          <a:p>
            <a:r>
              <a:rPr lang="en-GB"/>
              <a:t>November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802.11-20/1768</a:t>
            </a:r>
            <a:endParaRPr lang="en-US"/>
          </a:p>
        </p:txBody>
      </p:sp>
      <p:sp>
        <p:nvSpPr>
          <p:cNvPr id="5" name="Rectangle 3"/>
          <p:cNvSpPr>
            <a:spLocks noGrp="1" noChangeArrowheads="1"/>
          </p:cNvSpPr>
          <p:nvPr>
            <p:ph type="dt"/>
          </p:nvPr>
        </p:nvSpPr>
        <p:spPr>
          <a:ln/>
        </p:spPr>
        <p:txBody>
          <a:bodyPr/>
          <a:lstStyle/>
          <a:p>
            <a:r>
              <a:rPr lang="en-GB"/>
              <a:t>November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802.11-20/1768</a:t>
            </a:r>
            <a:endParaRPr lang="en-US"/>
          </a:p>
        </p:txBody>
      </p:sp>
      <p:sp>
        <p:nvSpPr>
          <p:cNvPr id="5" name="Rectangle 3"/>
          <p:cNvSpPr>
            <a:spLocks noGrp="1" noChangeArrowheads="1"/>
          </p:cNvSpPr>
          <p:nvPr>
            <p:ph type="dt"/>
          </p:nvPr>
        </p:nvSpPr>
        <p:spPr>
          <a:ln/>
        </p:spPr>
        <p:txBody>
          <a:bodyPr/>
          <a:lstStyle/>
          <a:p>
            <a:r>
              <a:rPr lang="en-GB"/>
              <a:t>November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November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2020</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802.11-20/1768r0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2020-11-03</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22"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November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November 2020 (online interim)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November 2020</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Discussion with ARC</a:t>
            </a:r>
          </a:p>
          <a:p>
            <a:pPr>
              <a:buFont typeface="Arial" panose="020B0604020202020204" pitchFamily="34" charset="0"/>
              <a:buChar char="•"/>
            </a:pPr>
            <a:r>
              <a:rPr lang="en-US" dirty="0">
                <a:solidFill>
                  <a:schemeClr val="tx1"/>
                </a:solidFill>
              </a:rPr>
              <a:t>Comment Resolution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de-DE" dirty="0" err="1">
                <a:sym typeface="Wingdings" pitchFamily="2" charset="2"/>
              </a:rPr>
              <a:t>No</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required</a:t>
            </a:r>
            <a:endParaRPr lang="de-DE" dirty="0">
              <a:sym typeface="Wingdings" pitchFamily="2" charset="2"/>
            </a:endParaRPr>
          </a:p>
          <a:p>
            <a:pPr>
              <a:buFont typeface="Arial" panose="020B0604020202020204" pitchFamily="34" charset="0"/>
              <a:buChar char="•"/>
            </a:pPr>
            <a:r>
              <a:rPr lang="en-US" dirty="0"/>
              <a:t>Weekly, Tuesdays, 10:00h ET for 1 hour</a:t>
            </a:r>
            <a:endParaRPr lang="de-DE" dirty="0">
              <a:sym typeface="Wingdings" pitchFamily="2" charset="2"/>
            </a:endParaRPr>
          </a:p>
          <a:p>
            <a:pPr>
              <a:buFont typeface="Arial" panose="020B0604020202020204" pitchFamily="34" charset="0"/>
              <a:buChar char="•"/>
            </a:pPr>
            <a:r>
              <a:rPr lang="de-DE" dirty="0" err="1">
                <a:sym typeface="Wingdings" pitchFamily="2" charset="2"/>
              </a:rPr>
              <a:t>Telco</a:t>
            </a:r>
            <a:r>
              <a:rPr lang="de-DE" dirty="0">
                <a:sym typeface="Wingdings" pitchFamily="2" charset="2"/>
              </a:rPr>
              <a:t> </a:t>
            </a:r>
            <a:r>
              <a:rPr lang="de-DE" dirty="0" err="1">
                <a:sym typeface="Wingdings" pitchFamily="2" charset="2"/>
              </a:rPr>
              <a:t>have</a:t>
            </a:r>
            <a:r>
              <a:rPr lang="de-DE" dirty="0">
                <a:sym typeface="Wingdings" pitchFamily="2" charset="2"/>
              </a:rPr>
              <a:t> </a:t>
            </a:r>
            <a:r>
              <a:rPr lang="de-DE" dirty="0" err="1">
                <a:sym typeface="Wingdings" pitchFamily="2" charset="2"/>
              </a:rPr>
              <a:t>beenn</a:t>
            </a:r>
            <a:r>
              <a:rPr lang="de-DE" dirty="0">
                <a:sym typeface="Wingdings" pitchFamily="2" charset="2"/>
              </a:rPr>
              <a:t> </a:t>
            </a:r>
            <a:r>
              <a:rPr lang="de-DE" dirty="0" err="1">
                <a:sym typeface="Wingdings" pitchFamily="2" charset="2"/>
              </a:rPr>
              <a:t>announced</a:t>
            </a:r>
            <a:r>
              <a:rPr lang="de-DE" dirty="0">
                <a:sym typeface="Wingdings" pitchFamily="2" charset="2"/>
              </a:rPr>
              <a:t> </a:t>
            </a:r>
            <a:r>
              <a:rPr lang="de-DE" dirty="0" err="1">
                <a:sym typeface="Wingdings" pitchFamily="2" charset="2"/>
              </a:rPr>
              <a:t>with</a:t>
            </a:r>
            <a:r>
              <a:rPr lang="de-DE" dirty="0">
                <a:sym typeface="Wingdings" pitchFamily="2" charset="2"/>
              </a:rPr>
              <a:t> 10-day </a:t>
            </a:r>
            <a:r>
              <a:rPr lang="de-DE" dirty="0" err="1">
                <a:sym typeface="Wingdings" pitchFamily="2" charset="2"/>
              </a:rPr>
              <a:t>notice</a:t>
            </a:r>
            <a:r>
              <a:rPr lang="de-DE" dirty="0">
                <a:sym typeface="Wingdings" pitchFamily="2" charset="2"/>
              </a:rPr>
              <a:t> on </a:t>
            </a:r>
            <a:r>
              <a:rPr lang="de-DE" dirty="0" err="1">
                <a:sym typeface="Wingdings" pitchFamily="2" charset="2"/>
              </a:rPr>
              <a:t>the</a:t>
            </a:r>
            <a:r>
              <a:rPr lang="de-DE" dirty="0">
                <a:sym typeface="Wingdings" pitchFamily="2" charset="2"/>
              </a:rPr>
              <a:t> WG </a:t>
            </a:r>
            <a:r>
              <a:rPr lang="de-DE" dirty="0" err="1">
                <a:sym typeface="Wingdings" pitchFamily="2" charset="2"/>
              </a:rPr>
              <a:t>reflector</a:t>
            </a:r>
            <a:endParaRPr lang="de-DE" dirty="0">
              <a:sym typeface="Wingdings" pitchFamily="2" charset="2"/>
            </a:endParaRPr>
          </a:p>
          <a:p>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2020</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November 02-10,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(Self)</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July 2020					Call for comments on D0.1</a:t>
            </a:r>
          </a:p>
          <a:p>
            <a:pPr marL="0" indent="0">
              <a:lnSpc>
                <a:spcPct val="80000"/>
              </a:lnSpc>
            </a:pPr>
            <a:r>
              <a:rPr lang="en-US" altLang="en-US">
                <a:solidFill>
                  <a:schemeClr val="tx1"/>
                </a:solidFill>
              </a:rPr>
              <a:t>November </a:t>
            </a:r>
            <a:r>
              <a:rPr lang="en-US" altLang="en-US" dirty="0">
                <a:solidFill>
                  <a:schemeClr val="tx1"/>
                </a:solidFill>
              </a:rPr>
              <a:t>2020			Initial WGLB (D1.0)</a:t>
            </a:r>
          </a:p>
          <a:p>
            <a:pPr marL="0" indent="0">
              <a:lnSpc>
                <a:spcPct val="80000"/>
              </a:lnSpc>
            </a:pPr>
            <a:r>
              <a:rPr lang="en-US" altLang="en-US" dirty="0">
                <a:solidFill>
                  <a:schemeClr val="tx1"/>
                </a:solidFill>
              </a:rPr>
              <a:t>March 2020				D2.0 WGLB Recirculation LB</a:t>
            </a:r>
          </a:p>
          <a:p>
            <a:pPr marL="0" indent="0">
              <a:lnSpc>
                <a:spcPct val="80000"/>
              </a:lnSpc>
            </a:pPr>
            <a:r>
              <a:rPr lang="en-US" altLang="en-US" dirty="0">
                <a:solidFill>
                  <a:schemeClr val="tx1"/>
                </a:solidFill>
              </a:rPr>
              <a:t>September 2021			Form SB Pool</a:t>
            </a:r>
          </a:p>
          <a:p>
            <a:pPr marL="0" indent="0">
              <a:lnSpc>
                <a:spcPct val="80000"/>
              </a:lnSpc>
            </a:pPr>
            <a:r>
              <a:rPr lang="en-US" altLang="en-US" dirty="0">
                <a:solidFill>
                  <a:schemeClr val="tx1"/>
                </a:solidFill>
              </a:rPr>
              <a:t>September 2021			MEC/MDR done</a:t>
            </a:r>
          </a:p>
          <a:p>
            <a:pPr marL="0" indent="0">
              <a:lnSpc>
                <a:spcPct val="80000"/>
              </a:lnSpc>
            </a:pPr>
            <a:r>
              <a:rPr lang="en-US" altLang="en-US" dirty="0">
                <a:solidFill>
                  <a:schemeClr val="tx1"/>
                </a:solidFill>
              </a:rPr>
              <a:t>November 2021			Initial SB</a:t>
            </a:r>
          </a:p>
          <a:p>
            <a:pPr marL="0" indent="0">
              <a:lnSpc>
                <a:spcPct val="80000"/>
              </a:lnSpc>
            </a:pPr>
            <a:r>
              <a:rPr lang="en-US" altLang="en-US" dirty="0">
                <a:solidFill>
                  <a:schemeClr val="tx1"/>
                </a:solidFill>
              </a:rPr>
              <a:t>March 2021				Recirculation SB</a:t>
            </a:r>
          </a:p>
          <a:p>
            <a:pPr marL="0" indent="0">
              <a:lnSpc>
                <a:spcPct val="80000"/>
              </a:lnSpc>
            </a:pPr>
            <a:r>
              <a:rPr lang="en-US" altLang="en-US" dirty="0">
                <a:solidFill>
                  <a:schemeClr val="tx1"/>
                </a:solidFill>
              </a:rPr>
              <a:t>May 2022					Final WG/EC approval</a:t>
            </a:r>
          </a:p>
          <a:p>
            <a:pPr marL="0" indent="0">
              <a:lnSpc>
                <a:spcPct val="80000"/>
              </a:lnSpc>
            </a:pPr>
            <a:r>
              <a:rPr lang="en-US" altLang="en-US" dirty="0">
                <a:solidFill>
                  <a:schemeClr val="tx1"/>
                </a:solidFill>
              </a:rPr>
              <a:t>July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pPr>
              <a:buFont typeface="Arial"/>
              <a:buChar char="•"/>
            </a:pPr>
            <a:endParaRPr lang="en-US" dirty="0">
              <a:solidFill>
                <a:schemeClr val="tx1"/>
              </a:solidFill>
            </a:endParaRPr>
          </a:p>
          <a:p>
            <a:endParaRPr lang="en-US" dirty="0">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2020</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2020</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(Self)</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Approval of meeting minutes</a:t>
            </a:r>
          </a:p>
          <a:p>
            <a:pPr>
              <a:buFont typeface="Arial" panose="020B0604020202020204" pitchFamily="34" charset="0"/>
              <a:buChar char="•"/>
            </a:pPr>
            <a:r>
              <a:rPr lang="en-US" dirty="0">
                <a:solidFill>
                  <a:schemeClr val="tx1"/>
                </a:solidFill>
              </a:rPr>
              <a:t>Motion to approve approve resolutions for CIDs from </a:t>
            </a:r>
            <a:r>
              <a:rPr lang="en-US" dirty="0" err="1">
                <a:solidFill>
                  <a:schemeClr val="tx1"/>
                </a:solidFill>
              </a:rPr>
              <a:t>telcos</a:t>
            </a:r>
            <a:endParaRPr lang="en-US" dirty="0">
              <a:solidFill>
                <a:schemeClr val="tx1"/>
              </a:solidFill>
            </a:endParaRPr>
          </a:p>
          <a:p>
            <a:pPr>
              <a:buFont typeface="Arial" panose="020B0604020202020204" pitchFamily="34" charset="0"/>
              <a:buChar char="•"/>
            </a:pPr>
            <a:r>
              <a:rPr lang="en-US" dirty="0">
                <a:solidFill>
                  <a:schemeClr val="tx1"/>
                </a:solidFill>
              </a:rPr>
              <a:t>Elections</a:t>
            </a:r>
          </a:p>
          <a:p>
            <a:pPr>
              <a:buFont typeface="Arial" panose="020B0604020202020204" pitchFamily="34" charset="0"/>
              <a:buChar char="•"/>
            </a:pPr>
            <a:r>
              <a:rPr lang="en-US" dirty="0">
                <a:solidFill>
                  <a:schemeClr val="tx1"/>
                </a:solidFill>
              </a:rPr>
              <a:t>Resolution of remaining CIDs </a:t>
            </a:r>
            <a:r>
              <a:rPr lang="en-US" dirty="0">
                <a:solidFill>
                  <a:schemeClr val="tx1"/>
                </a:solidFill>
                <a:sym typeface="Wingdings" pitchFamily="2" charset="2"/>
              </a:rPr>
              <a:t> D1.0</a:t>
            </a:r>
          </a:p>
          <a:p>
            <a:pPr>
              <a:buFont typeface="Arial" panose="020B0604020202020204" pitchFamily="34" charset="0"/>
              <a:buChar char="•"/>
            </a:pPr>
            <a:r>
              <a:rPr lang="en-US" dirty="0">
                <a:solidFill>
                  <a:schemeClr val="tx1"/>
                </a:solidFill>
                <a:sym typeface="Wingdings" pitchFamily="2" charset="2"/>
              </a:rPr>
              <a:t>Motion for WG letter ballot</a:t>
            </a:r>
            <a:endParaRPr lang="en-US" dirty="0">
              <a:solidFill>
                <a:schemeClr val="tx1"/>
              </a:solidFill>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242</TotalTime>
  <Words>2011</Words>
  <Application>Microsoft Macintosh PowerPoint</Application>
  <PresentationFormat>On-screen Show (4:3)</PresentationFormat>
  <Paragraphs>311</Paragraphs>
  <Slides>36</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3"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20</cp:revision>
  <cp:lastPrinted>1601-01-01T00:00:00Z</cp:lastPrinted>
  <dcterms:created xsi:type="dcterms:W3CDTF">2019-05-17T00:07:25Z</dcterms:created>
  <dcterms:modified xsi:type="dcterms:W3CDTF">2020-11-03T08:14:47Z</dcterms:modified>
  <cp:category/>
</cp:coreProperties>
</file>