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01" r:id="rId2"/>
    <p:sldId id="565" r:id="rId3"/>
    <p:sldId id="594" r:id="rId4"/>
    <p:sldId id="597" r:id="rId5"/>
    <p:sldId id="595" r:id="rId6"/>
    <p:sldId id="596" r:id="rId7"/>
    <p:sldId id="583" r:id="rId8"/>
    <p:sldId id="598" r:id="rId9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5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29" d="100"/>
          <a:sy n="129" d="100"/>
        </p:scale>
        <p:origin x="725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Nov 2020                                                                                                            doc.: IEEE </a:t>
            </a:r>
            <a:r>
              <a:rPr lang="pt-BR" sz="1400" b="1" baseline="0" dirty="0" smtClean="0"/>
              <a:t>802.11-20/1752r2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Passive TB Ranging TOA Timestamp Bit Savings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Nov </a:t>
            </a:r>
            <a:r>
              <a:rPr lang="en-GB" sz="2000" b="0" dirty="0"/>
              <a:t>4</a:t>
            </a:r>
            <a:r>
              <a:rPr lang="en-GB" sz="2000" b="0" dirty="0" smtClean="0"/>
              <a:t>, 2020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94548"/>
              </p:ext>
            </p:extLst>
          </p:nvPr>
        </p:nvGraphicFramePr>
        <p:xfrm>
          <a:off x="703263" y="3049588"/>
          <a:ext cx="7253287" cy="273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8268970" imgH="3128559" progId="Word.Document.8">
                  <p:embed/>
                </p:oleObj>
              </mc:Choice>
              <mc:Fallback>
                <p:oleObj name="Document" r:id="rId4" imgW="8268970" imgH="312855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49588"/>
                        <a:ext cx="7253287" cy="273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597306" y="2348880"/>
            <a:ext cx="7976939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kern="0" dirty="0" smtClean="0"/>
              <a:t>For Passive TB Ranging we end up with a lot of timestamps to send due to: </a:t>
            </a:r>
          </a:p>
          <a:p>
            <a:r>
              <a:rPr lang="en-US" b="0" kern="0" dirty="0" smtClean="0"/>
              <a:t>ISTA cross-reporting,</a:t>
            </a:r>
          </a:p>
          <a:p>
            <a:r>
              <a:rPr lang="en-US" b="0" kern="0" dirty="0" smtClean="0"/>
              <a:t>ISTAs timestamp are sent twice (to and from RSTA), and</a:t>
            </a:r>
          </a:p>
          <a:p>
            <a:r>
              <a:rPr lang="en-US" b="0" kern="0" dirty="0" smtClean="0"/>
              <a:t>With phase shift feedback we send both TOA and PSTOA.</a:t>
            </a:r>
          </a:p>
          <a:p>
            <a:pPr marL="0" indent="0">
              <a:buNone/>
            </a:pPr>
            <a:r>
              <a:rPr lang="en-US" b="0" kern="0" dirty="0" smtClean="0"/>
              <a:t>Also, the timestamps are broadcast at low MCS occupying many OFDM symbols.</a:t>
            </a:r>
          </a:p>
          <a:p>
            <a:pPr marL="0" indent="0">
              <a:buNone/>
            </a:pPr>
            <a:r>
              <a:rPr lang="en-US" b="0" kern="0" dirty="0" smtClean="0">
                <a:solidFill>
                  <a:srgbClr val="FF0000"/>
                </a:solidFill>
              </a:rPr>
              <a:t>Using 48 bits in the more numerous TOA timestamps starts to become an issue.</a:t>
            </a: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654968"/>
          </a:xfrm>
        </p:spPr>
        <p:txBody>
          <a:bodyPr/>
          <a:lstStyle/>
          <a:p>
            <a:r>
              <a:rPr lang="en-US" dirty="0" smtClean="0"/>
              <a:t>Issue </a:t>
            </a:r>
            <a:r>
              <a:rPr lang="en-US" dirty="0"/>
              <a:t>with current </a:t>
            </a:r>
            <a:r>
              <a:rPr lang="en-US" dirty="0" smtClean="0"/>
              <a:t>Passive TB Ranging time-stamp </a:t>
            </a:r>
            <a:r>
              <a:rPr lang="en-US" dirty="0"/>
              <a:t>reporting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3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5C880F8-9C7D-4760-B738-53F7D56774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93705" y="835442"/>
            <a:ext cx="8831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Example Passive TB Ranging AP RSTAs and Client Anchor ISTAs Deployment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836793" y="1629695"/>
            <a:ext cx="5273069" cy="3672408"/>
            <a:chOff x="1100556" y="1213307"/>
            <a:chExt cx="7269649" cy="448182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B4B1D668-BF49-4CFD-9CE2-3F95C4058EF6}"/>
                </a:ext>
              </a:extLst>
            </p:cNvPr>
            <p:cNvSpPr/>
            <p:nvPr/>
          </p:nvSpPr>
          <p:spPr bwMode="auto">
            <a:xfrm>
              <a:off x="5354731" y="1860521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xmlns="" id="{B77A3748-D66B-4480-952C-68E8E824ED37}"/>
                </a:ext>
              </a:extLst>
            </p:cNvPr>
            <p:cNvSpPr/>
            <p:nvPr/>
          </p:nvSpPr>
          <p:spPr bwMode="auto">
            <a:xfrm>
              <a:off x="4224098" y="354529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B65859AF-2E91-45F2-A4C6-9C765F31E8AF}"/>
                </a:ext>
              </a:extLst>
            </p:cNvPr>
            <p:cNvSpPr/>
            <p:nvPr/>
          </p:nvSpPr>
          <p:spPr bwMode="auto">
            <a:xfrm>
              <a:off x="5586646" y="514058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xmlns="" id="{650779F5-91B7-4180-9FC4-47C28D6CE568}"/>
                </a:ext>
              </a:extLst>
            </p:cNvPr>
            <p:cNvSpPr/>
            <p:nvPr/>
          </p:nvSpPr>
          <p:spPr bwMode="auto">
            <a:xfrm>
              <a:off x="2328494" y="287721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xmlns="" id="{401EDB67-5FD9-42A7-BE48-C01A966A660F}"/>
                </a:ext>
              </a:extLst>
            </p:cNvPr>
            <p:cNvSpPr/>
            <p:nvPr/>
          </p:nvSpPr>
          <p:spPr bwMode="auto">
            <a:xfrm>
              <a:off x="2910865" y="382478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xmlns="" id="{FD92FC36-E17B-4314-A483-640E902E6ACD}"/>
                </a:ext>
              </a:extLst>
            </p:cNvPr>
            <p:cNvSpPr/>
            <p:nvPr/>
          </p:nvSpPr>
          <p:spPr bwMode="auto">
            <a:xfrm>
              <a:off x="2665146" y="222077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3839011" y="225848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xmlns="" id="{88BDE3DC-B4E0-4E9E-B106-6D2ED092409B}"/>
                </a:ext>
              </a:extLst>
            </p:cNvPr>
            <p:cNvSpPr/>
            <p:nvPr/>
          </p:nvSpPr>
          <p:spPr bwMode="auto">
            <a:xfrm>
              <a:off x="5015254" y="5377522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xmlns="" id="{A3D9646F-BC05-44C0-897D-22327D2DF338}"/>
                </a:ext>
              </a:extLst>
            </p:cNvPr>
            <p:cNvSpPr/>
            <p:nvPr/>
          </p:nvSpPr>
          <p:spPr bwMode="auto">
            <a:xfrm>
              <a:off x="6271097" y="53915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10576880-13E6-4151-8DD2-3E79D4C48C02}"/>
                </a:ext>
              </a:extLst>
            </p:cNvPr>
            <p:cNvSpPr txBox="1"/>
            <p:nvPr/>
          </p:nvSpPr>
          <p:spPr>
            <a:xfrm>
              <a:off x="1100556" y="1526508"/>
              <a:ext cx="1078180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AP </a:t>
              </a:r>
              <a:r>
                <a:rPr kumimoji="0" lang="en-US" sz="1600" b="1" i="0" u="none" strike="noStrike" kern="1200" cap="none" spc="0" normalizeH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RSTA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DE028C54-B44D-4CD2-861E-8292DE030F66}"/>
                </a:ext>
              </a:extLst>
            </p:cNvPr>
            <p:cNvSpPr txBox="1"/>
            <p:nvPr/>
          </p:nvSpPr>
          <p:spPr>
            <a:xfrm>
              <a:off x="6778118" y="1213307"/>
              <a:ext cx="1592087" cy="101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Client Anchor ISTA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xmlns="" id="{6F389B7F-0785-4CBE-9D78-AB5CAB47308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69243" y="1791309"/>
              <a:ext cx="562997" cy="429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triangl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Oval 56">
              <a:extLst>
                <a:ext uri="{FF2B5EF4-FFF2-40B4-BE49-F238E27FC236}">
                  <a16:creationId xmlns:a16="http://schemas.microsoft.com/office/drawing/2014/main" xmlns="" id="{B4B1D668-BF49-4CFD-9CE2-3F95C4058EF6}"/>
                </a:ext>
              </a:extLst>
            </p:cNvPr>
            <p:cNvSpPr/>
            <p:nvPr/>
          </p:nvSpPr>
          <p:spPr bwMode="auto">
            <a:xfrm>
              <a:off x="3256459" y="179130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B4B1D668-BF49-4CFD-9CE2-3F95C4058EF6}"/>
                </a:ext>
              </a:extLst>
            </p:cNvPr>
            <p:cNvSpPr/>
            <p:nvPr/>
          </p:nvSpPr>
          <p:spPr bwMode="auto">
            <a:xfrm>
              <a:off x="2358705" y="342334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B4B1D668-BF49-4CFD-9CE2-3F95C4058EF6}"/>
                </a:ext>
              </a:extLst>
            </p:cNvPr>
            <p:cNvSpPr/>
            <p:nvPr/>
          </p:nvSpPr>
          <p:spPr bwMode="auto">
            <a:xfrm>
              <a:off x="3131840" y="508518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xmlns="" id="{B4B1D668-BF49-4CFD-9CE2-3F95C4058EF6}"/>
                </a:ext>
              </a:extLst>
            </p:cNvPr>
            <p:cNvSpPr/>
            <p:nvPr/>
          </p:nvSpPr>
          <p:spPr bwMode="auto">
            <a:xfrm>
              <a:off x="6588224" y="351660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3256459" y="125123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341635" y="130918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881211" y="227781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4902193" y="225804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5570513" y="458925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2" name="Isosceles Triangle 71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2505491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3711612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3141711" y="45562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1724967" y="3804640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4200972" y="29066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3694994" y="3971837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6559129" y="301038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4799260" y="3948888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6030865" y="38806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xmlns="" id="{A46E43A9-CA35-4136-9977-69001FCDDE7D}"/>
                </a:ext>
              </a:extLst>
            </p:cNvPr>
            <p:cNvSpPr/>
            <p:nvPr/>
          </p:nvSpPr>
          <p:spPr bwMode="auto">
            <a:xfrm>
              <a:off x="7092514" y="39167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2615675" y="1783219"/>
              <a:ext cx="583153" cy="886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99619" y="5574934"/>
            <a:ext cx="8552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/>
              <a:t>When an AP runs its Passive TB Ranging, all 21 ISTAs and 1 RSTA exchange NDPs.</a:t>
            </a:r>
          </a:p>
          <a:p>
            <a:pPr lvl="0" algn="ctr"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=&gt; </a:t>
            </a:r>
            <a:r>
              <a:rPr lang="en-US" sz="1800" b="1" u="sng" dirty="0" smtClean="0"/>
              <a:t>903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 TOA OR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1785 TOA+PSTOA </a:t>
            </a:r>
            <a:r>
              <a:rPr lang="en-US" sz="1800" b="1" u="sng" dirty="0">
                <a:solidFill>
                  <a:srgbClr val="FF0000"/>
                </a:solidFill>
              </a:rPr>
              <a:t>timestamps to report!!!,</a:t>
            </a:r>
            <a:r>
              <a:rPr kumimoji="0" lang="en-US" sz="1800" b="1" i="0" u="sng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6" name="Line 6"/>
          <p:cNvSpPr>
            <a:spLocks noChangeShapeType="1"/>
          </p:cNvSpPr>
          <p:nvPr/>
        </p:nvSpPr>
        <p:spPr bwMode="auto">
          <a:xfrm flipV="1">
            <a:off x="4321686" y="2877810"/>
            <a:ext cx="837771" cy="7153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7" name="Line 6"/>
          <p:cNvSpPr>
            <a:spLocks noChangeShapeType="1"/>
          </p:cNvSpPr>
          <p:nvPr/>
        </p:nvSpPr>
        <p:spPr bwMode="auto">
          <a:xfrm flipV="1">
            <a:off x="4344988" y="3295139"/>
            <a:ext cx="1334239" cy="4006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8" name="Line 6"/>
          <p:cNvSpPr>
            <a:spLocks noChangeShapeType="1"/>
          </p:cNvSpPr>
          <p:nvPr/>
        </p:nvSpPr>
        <p:spPr bwMode="auto">
          <a:xfrm>
            <a:off x="5422940" y="2883525"/>
            <a:ext cx="256288" cy="3250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9" name="Line 6"/>
          <p:cNvSpPr>
            <a:spLocks noChangeShapeType="1"/>
          </p:cNvSpPr>
          <p:nvPr/>
        </p:nvSpPr>
        <p:spPr bwMode="auto">
          <a:xfrm flipH="1">
            <a:off x="5679226" y="2845599"/>
            <a:ext cx="1053014" cy="184574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DE028C54-B44D-4CD2-861E-8292DE030F66}"/>
              </a:ext>
            </a:extLst>
          </p:cNvPr>
          <p:cNvSpPr txBox="1"/>
          <p:nvPr/>
        </p:nvSpPr>
        <p:spPr>
          <a:xfrm>
            <a:off x="6656698" y="2347162"/>
            <a:ext cx="1154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/>
              <a:t>Example NDP exchanges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179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7" y="685800"/>
            <a:ext cx="8220397" cy="582960"/>
          </a:xfrm>
        </p:spPr>
        <p:txBody>
          <a:bodyPr/>
          <a:lstStyle/>
          <a:p>
            <a:r>
              <a:rPr lang="en-US" dirty="0" smtClean="0"/>
              <a:t>Timestamp Reporting Overheads – w PSTOA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823104"/>
              </p:ext>
            </p:extLst>
          </p:nvPr>
        </p:nvGraphicFramePr>
        <p:xfrm>
          <a:off x="723899" y="3356992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3.82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122%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2.56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7.94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254%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171%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130%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268760"/>
            <a:ext cx="75584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PSTOA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19761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44" y="1026134"/>
            <a:ext cx="7489344" cy="2288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88930"/>
          </a:xfrm>
        </p:spPr>
        <p:txBody>
          <a:bodyPr/>
          <a:lstStyle/>
          <a:p>
            <a:r>
              <a:rPr lang="en-US" sz="2800" dirty="0" smtClean="0"/>
              <a:t>Passive TB Ranging Timestamps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55" y="3356992"/>
            <a:ext cx="4256329" cy="2952328"/>
          </a:xfrm>
        </p:spPr>
        <p:txBody>
          <a:bodyPr/>
          <a:lstStyle/>
          <a:p>
            <a:r>
              <a:rPr lang="en-US" sz="1800" b="0" dirty="0" smtClean="0"/>
              <a:t>Max time we need to cover is, say, 5 ms.</a:t>
            </a:r>
          </a:p>
          <a:p>
            <a:r>
              <a:rPr lang="en-US" sz="1800" b="0" dirty="0" smtClean="0"/>
              <a:t>However, may want to keep track of timestamps from availability window to availability window, that may be separated by, say 1s.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Solution: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Keep 48 bits - 1ps, representation of  TOD timestamps covering 218 seconds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Use 32 bits - 16 </a:t>
            </a:r>
            <a:r>
              <a:rPr lang="en-US" sz="1100" dirty="0" err="1" smtClean="0">
                <a:solidFill>
                  <a:srgbClr val="FF0000"/>
                </a:solidFill>
              </a:rPr>
              <a:t>ps</a:t>
            </a:r>
            <a:r>
              <a:rPr lang="en-US" sz="1100" dirty="0" smtClean="0">
                <a:solidFill>
                  <a:srgbClr val="FF0000"/>
                </a:solidFill>
              </a:rPr>
              <a:t>, representation of more numerous TOA timestamps, covering 69 ms</a:t>
            </a:r>
            <a:r>
              <a:rPr lang="en-US" sz="1100" dirty="0" smtClean="0"/>
              <a:t>. </a:t>
            </a:r>
            <a:endParaRPr lang="en-US" sz="1100" b="0" dirty="0" smtClean="0"/>
          </a:p>
          <a:p>
            <a:endParaRPr lang="en-US" sz="1050" b="0" dirty="0" smtClean="0"/>
          </a:p>
          <a:p>
            <a:pPr marL="0" indent="0">
              <a:buNone/>
            </a:pPr>
            <a:endParaRPr lang="en-US" sz="1100" b="0" dirty="0" smtClean="0"/>
          </a:p>
          <a:p>
            <a:pPr marL="0" indent="0">
              <a:buNone/>
            </a:pPr>
            <a:endParaRPr lang="en-US" sz="1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51520" y="3429000"/>
            <a:ext cx="2988987" cy="2632643"/>
            <a:chOff x="323528" y="2132856"/>
            <a:chExt cx="2988987" cy="2632643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513060" y="2132856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RSTA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2358619" y="2164203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ISTA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753425" y="2566249"/>
              <a:ext cx="8031" cy="1058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2604996" y="2566248"/>
              <a:ext cx="149" cy="1058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29819" y="2697812"/>
              <a:ext cx="4484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2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665850" y="253014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1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665850" y="3264705"/>
              <a:ext cx="6466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4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23528" y="3064916"/>
              <a:ext cx="4545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3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47052" y="2703573"/>
              <a:ext cx="1860849" cy="1423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>
              <a:off x="1314446" y="2976927"/>
              <a:ext cx="812613" cy="2877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kern="0" dirty="0" smtClean="0">
                  <a:solidFill>
                    <a:srgbClr val="000000"/>
                  </a:solidFill>
                  <a:latin typeface="Times New Roman"/>
                  <a:ea typeface="MS Gothic"/>
                </a:rPr>
                <a:t>R2I</a:t>
              </a: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 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NDP</a:t>
              </a: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778245" y="3185395"/>
              <a:ext cx="1826752" cy="210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32107" y="2491552"/>
              <a:ext cx="7949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ea typeface="MS Gothic"/>
                </a:rPr>
                <a:t>I2R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Gothic"/>
                </a:rPr>
                <a:t> NDP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>
              <a:off x="1680591" y="3806927"/>
              <a:ext cx="6365" cy="5770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1680591" y="2671143"/>
              <a:ext cx="917891" cy="12984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 flipV="1">
              <a:off x="761606" y="3158727"/>
              <a:ext cx="918836" cy="1104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1461264" y="4488500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>
                  <a:ea typeface="MS Gothic"/>
                </a:rPr>
                <a:t>P</a:t>
              </a:r>
              <a:r>
                <a:rPr lang="en-US" altLang="en-US" b="1" kern="0" dirty="0" smtClean="0">
                  <a:ea typeface="MS Gothic"/>
                </a:rPr>
                <a:t>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1762945" y="381898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t5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771369" y="4094649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t6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058432" y="2996952"/>
            <a:ext cx="11913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Max, say. 5 ms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23425" y="3913398"/>
            <a:ext cx="4839" cy="811746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 flipH="1">
            <a:off x="2584540" y="4144039"/>
            <a:ext cx="1132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Max, say, 5 ms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3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556792"/>
            <a:ext cx="7772400" cy="4248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many bits in the Passive TB Ranging TOA timestamps do you support?</a:t>
            </a:r>
          </a:p>
          <a:p>
            <a:r>
              <a:rPr lang="en-US" dirty="0" smtClean="0"/>
              <a:t>Option 1: 32 bits - Spanning 69 ms.</a:t>
            </a:r>
          </a:p>
          <a:p>
            <a:r>
              <a:rPr lang="en-US" dirty="0" smtClean="0"/>
              <a:t>Option 2: 48 bits - Spanning 218 seconds.</a:t>
            </a:r>
          </a:p>
          <a:p>
            <a:r>
              <a:rPr lang="en-US" dirty="0" smtClean="0"/>
              <a:t>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9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Timestamp Reporting Overheads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37301" y="3144807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1.99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4.10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133%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2.84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90%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69%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332873"/>
            <a:ext cx="75584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155327833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210158</TotalTime>
  <Words>642</Words>
  <Application>Microsoft Office PowerPoint</Application>
  <PresentationFormat>On-screen Show (4:3)</PresentationFormat>
  <Paragraphs>194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Gothic</vt:lpstr>
      <vt:lpstr>Arial</vt:lpstr>
      <vt:lpstr>Times New Roman</vt:lpstr>
      <vt:lpstr>ACcord-Submission</vt:lpstr>
      <vt:lpstr>Microsoft Word 97 - 2003 Document</vt:lpstr>
      <vt:lpstr>Passive TB Ranging TOA Timestamp Bit Savings</vt:lpstr>
      <vt:lpstr>Issue with current Passive TB Ranging time-stamp reporting</vt:lpstr>
      <vt:lpstr>PowerPoint Presentation</vt:lpstr>
      <vt:lpstr>Timestamp Reporting Overheads – w PSTOA</vt:lpstr>
      <vt:lpstr>Passive TB Ranging Timestamps</vt:lpstr>
      <vt:lpstr>Strawpoll</vt:lpstr>
      <vt:lpstr>PowerPoint Presentation</vt:lpstr>
      <vt:lpstr>Timestamp Reporting Overheads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1800</cp:revision>
  <cp:lastPrinted>2019-02-07T19:32:22Z</cp:lastPrinted>
  <dcterms:created xsi:type="dcterms:W3CDTF">2009-11-13T19:11:16Z</dcterms:created>
  <dcterms:modified xsi:type="dcterms:W3CDTF">2020-11-04T18:45:27Z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