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501" r:id="rId2"/>
    <p:sldId id="565" r:id="rId3"/>
    <p:sldId id="594" r:id="rId4"/>
    <p:sldId id="597" r:id="rId5"/>
    <p:sldId id="595" r:id="rId6"/>
    <p:sldId id="596" r:id="rId7"/>
    <p:sldId id="583" r:id="rId8"/>
    <p:sldId id="598" r:id="rId9"/>
  </p:sldIdLst>
  <p:sldSz cx="9144000" cy="6858000" type="screen4x3"/>
  <p:notesSz cx="7010400" cy="9296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rian Stephens 6" initials="aps" lastIdx="6" clrIdx="0">
    <p:extLst/>
  </p:cmAuthor>
  <p:cmAuthor id="2" name="jsegev" initials="j" lastIdx="3" clrIdx="1"/>
  <p:cmAuthor id="3" name="Aldana, Carlos H" initials="ACH" lastIdx="4" clrIdx="2">
    <p:extLst>
      <p:ext uri="{19B8F6BF-5375-455C-9EA6-DF929625EA0E}">
        <p15:presenceInfo xmlns:p15="http://schemas.microsoft.com/office/powerpoint/2012/main" userId="S-1-5-21-725345543-602162358-527237240-3309005" providerId="AD"/>
      </p:ext>
    </p:extLst>
  </p:cmAuthor>
  <p:cmAuthor id="4" name="Erik Lindskog" initials="EL" lastIdx="5" clrIdx="3">
    <p:extLst>
      <p:ext uri="{19B8F6BF-5375-455C-9EA6-DF929625EA0E}">
        <p15:presenceInfo xmlns:p15="http://schemas.microsoft.com/office/powerpoint/2012/main" userId="S-1-5-21-191130273-305881739-1540833222-6901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6699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743" autoAdjust="0"/>
    <p:restoredTop sz="93190" autoAdjust="0"/>
  </p:normalViewPr>
  <p:slideViewPr>
    <p:cSldViewPr>
      <p:cViewPr varScale="1">
        <p:scale>
          <a:sx n="129" d="100"/>
          <a:sy n="129" d="100"/>
        </p:scale>
        <p:origin x="725" y="1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6147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3010" y="67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11576" y="175750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z="14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2966" y="175750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>
              <a:defRPr sz="14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58787" y="8997439"/>
            <a:ext cx="1328895" cy="184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>
              <a:defRPr/>
            </a:lvl1pPr>
          </a:lstStyle>
          <a:p>
            <a:pPr>
              <a:defRPr/>
            </a:pPr>
            <a:r>
              <a:rPr lang="en-GB" dirty="0"/>
              <a:t>Jonathan Segev, Intel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68476" y="8997440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677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50DA7F37-5871-4D08-9AD8-0EC62C9596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701362" y="388013"/>
            <a:ext cx="560767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701362" y="8997440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8677"/>
            <a:r>
              <a:rPr lang="en-GB"/>
              <a:t>Submission</a:t>
            </a: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701362" y="8986308"/>
            <a:ext cx="57633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851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54910" y="96239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z="14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1237" y="96239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>
              <a:defRPr sz="14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703263"/>
            <a:ext cx="4632325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78" y="4416029"/>
            <a:ext cx="5142244" cy="4183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187" tIns="46296" rIns="94187" bIns="462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554835" y="9000620"/>
            <a:ext cx="1795934" cy="184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9760" lvl="4" algn="r" defTabSz="938677">
              <a:defRPr/>
            </a:lvl5pPr>
          </a:lstStyle>
          <a:p>
            <a:pPr lvl="4">
              <a:defRPr/>
            </a:pPr>
            <a:r>
              <a:rPr lang="en-GB" dirty="0"/>
              <a:t>Jonathan Segev, Intel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58668" y="9000621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D2D11A6C-B4D3-4B35-9488-F1E9620A25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31855" y="9000621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31855" y="8999030"/>
            <a:ext cx="55466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54818" y="297371"/>
            <a:ext cx="57007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0871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449263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>
              <a:solidFill>
                <a:srgbClr val="FFFFFF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506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BB4356B-64A4-49A3-9180-D406025940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5"/>
          <p:cNvSpPr/>
          <p:nvPr userDrawn="1"/>
        </p:nvSpPr>
        <p:spPr>
          <a:xfrm>
            <a:off x="6916236" y="6475413"/>
            <a:ext cx="171232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dirty="0" smtClean="0"/>
              <a:t>Erik</a:t>
            </a:r>
            <a:r>
              <a:rPr lang="fr-FR" baseline="0" dirty="0" smtClean="0"/>
              <a:t> Lindskog, Samsung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1354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6AE19327-4C68-46D6-BDB6-D6C46F595B1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120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98770FBA-13FD-45A2-B02A-86C02E5AF2C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79169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857164" y="6475413"/>
            <a:ext cx="280608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9478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874134" y="6475413"/>
            <a:ext cx="280608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3271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6136" y="6475413"/>
            <a:ext cx="280608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7778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6136" y="6475413"/>
            <a:ext cx="280608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4850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652120" y="6473309"/>
            <a:ext cx="280608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9704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652120" y="6473309"/>
            <a:ext cx="280608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8620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idx="10"/>
          </p:nvPr>
        </p:nvSpPr>
        <p:spPr>
          <a:xfrm>
            <a:off x="455613" y="313239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49263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 dirty="0">
              <a:solidFill>
                <a:srgbClr val="FFFFFF"/>
              </a:solidFill>
              <a:latin typeface="Times New Roman" pitchFamily="16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idx="11"/>
          </p:nvPr>
        </p:nvSpPr>
        <p:spPr>
          <a:xfrm>
            <a:off x="5499105" y="6477000"/>
            <a:ext cx="31845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Erik Lindskog, Samsung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1150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652120" y="6473309"/>
            <a:ext cx="280608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8940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A1594516-5E1A-4508-A168-C8B6B68557E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5"/>
          <p:cNvSpPr/>
          <p:nvPr userDrawn="1"/>
        </p:nvSpPr>
        <p:spPr>
          <a:xfrm>
            <a:off x="6804248" y="6475413"/>
            <a:ext cx="177965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dirty="0" smtClean="0"/>
              <a:t>Erik Lindskog, Samsung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748039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652120" y="6473309"/>
            <a:ext cx="280608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4160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652120" y="6473309"/>
            <a:ext cx="280608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7056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652120" y="6473309"/>
            <a:ext cx="280608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8874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652120" y="6473309"/>
            <a:ext cx="280608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5259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idx="10"/>
          </p:nvPr>
        </p:nvSpPr>
        <p:spPr>
          <a:xfrm>
            <a:off x="455613" y="313239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49263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 dirty="0">
              <a:solidFill>
                <a:srgbClr val="FFFFFF"/>
              </a:solidFill>
              <a:latin typeface="Times New Roman" pitchFamily="16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idx="11"/>
          </p:nvPr>
        </p:nvSpPr>
        <p:spPr>
          <a:xfrm>
            <a:off x="5499105" y="6477000"/>
            <a:ext cx="31845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Erik Lindskog, Samsung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961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652120" y="6473309"/>
            <a:ext cx="280608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2280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652120" y="6473309"/>
            <a:ext cx="280608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8268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652120" y="6473309"/>
            <a:ext cx="280608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8988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3761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idx="10"/>
          </p:nvPr>
        </p:nvSpPr>
        <p:spPr>
          <a:xfrm>
            <a:off x="455613" y="313239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49263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 dirty="0">
              <a:solidFill>
                <a:srgbClr val="FFFFFF"/>
              </a:solidFill>
              <a:latin typeface="Times New Roman" pitchFamily="16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idx="11"/>
          </p:nvPr>
        </p:nvSpPr>
        <p:spPr>
          <a:xfrm>
            <a:off x="5499105" y="6477000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Erik Lindskog, Samsung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4418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249753" y="6475413"/>
            <a:ext cx="3294172" cy="161583"/>
          </a:xfrm>
          <a:ln/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50"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91230A6-1ED8-40C7-B3D0-82B1B9814F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85285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7240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8193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0354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1940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3836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idx="10"/>
          </p:nvPr>
        </p:nvSpPr>
        <p:spPr>
          <a:xfrm>
            <a:off x="455613" y="313239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49263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 dirty="0">
              <a:solidFill>
                <a:srgbClr val="FFFFFF"/>
              </a:solidFill>
              <a:latin typeface="Times New Roman" pitchFamily="16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idx="11"/>
          </p:nvPr>
        </p:nvSpPr>
        <p:spPr>
          <a:xfrm>
            <a:off x="5499105" y="6477000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Erik Lindskog, Samsung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7093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299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5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0596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6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912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7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2727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652120" y="6475413"/>
            <a:ext cx="289180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F117D05D-D0C9-4B34-B1ED-C9E95193EB2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88479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8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7030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9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idx="10"/>
          </p:nvPr>
        </p:nvSpPr>
        <p:spPr>
          <a:xfrm>
            <a:off x="455613" y="313239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49263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 dirty="0">
              <a:solidFill>
                <a:srgbClr val="FFFFFF"/>
              </a:solidFill>
              <a:latin typeface="Times New Roman" pitchFamily="16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idx="11"/>
          </p:nvPr>
        </p:nvSpPr>
        <p:spPr>
          <a:xfrm>
            <a:off x="5499105" y="6477000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Erik Lindskog, Samsung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2952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0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7430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1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0291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2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6892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3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4310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4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5953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5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5896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6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8517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7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0578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508104" y="6475413"/>
            <a:ext cx="303582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0D9E2F85-1C86-4BD5-B173-39EEDF247EA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607047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8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9260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9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idx="10"/>
          </p:nvPr>
        </p:nvSpPr>
        <p:spPr>
          <a:xfrm>
            <a:off x="455613" y="313239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49263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 dirty="0">
              <a:solidFill>
                <a:srgbClr val="FFFFFF"/>
              </a:solidFill>
              <a:latin typeface="Times New Roman" pitchFamily="16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idx="11"/>
          </p:nvPr>
        </p:nvSpPr>
        <p:spPr>
          <a:xfrm>
            <a:off x="5499105" y="6477000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Erik Lindskog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3965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0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2968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1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860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2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372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3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4840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4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3097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5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idx="10"/>
          </p:nvPr>
        </p:nvSpPr>
        <p:spPr>
          <a:xfrm>
            <a:off x="455613" y="313239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49263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 dirty="0">
              <a:solidFill>
                <a:srgbClr val="FFFFFF"/>
              </a:solidFill>
              <a:latin typeface="Times New Roman" pitchFamily="16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idx="11"/>
          </p:nvPr>
        </p:nvSpPr>
        <p:spPr>
          <a:xfrm>
            <a:off x="5499105" y="6477000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Erik Lindskog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616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6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3730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7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105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F122555B-E558-466E-8574-043BF9D9A5F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455468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8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7025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9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387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0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6988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1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3783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2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8894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3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8420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4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742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5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idx="10"/>
          </p:nvPr>
        </p:nvSpPr>
        <p:spPr>
          <a:xfrm>
            <a:off x="455613" y="313239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49263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 dirty="0">
              <a:solidFill>
                <a:srgbClr val="FFFFFF"/>
              </a:solidFill>
              <a:latin typeface="Times New Roman" pitchFamily="16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idx="11"/>
          </p:nvPr>
        </p:nvSpPr>
        <p:spPr>
          <a:xfrm>
            <a:off x="5499105" y="6477000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Erik Lindskog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8983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6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8856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7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7721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35C880F8-9C7D-4760-B738-53F7D567743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3205328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8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5663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9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3906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0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5427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1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idx="10"/>
          </p:nvPr>
        </p:nvSpPr>
        <p:spPr>
          <a:xfrm>
            <a:off x="455613" y="313239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49263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 dirty="0">
              <a:solidFill>
                <a:srgbClr val="FFFFFF"/>
              </a:solidFill>
              <a:latin typeface="Times New Roman" pitchFamily="16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idx="11"/>
          </p:nvPr>
        </p:nvSpPr>
        <p:spPr>
          <a:xfrm>
            <a:off x="5499105" y="6477000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Erik Lindskog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124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2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6895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3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5670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4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2461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5AC5C183-5979-48EE-9F16-AA28435B14D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1436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F6356C7F-401A-452F-A03B-44C52A153C7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7612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63" Type="http://schemas.openxmlformats.org/officeDocument/2006/relationships/slideLayout" Target="../slideLayouts/slideLayout63.xml"/><Relationship Id="rId68" Type="http://schemas.openxmlformats.org/officeDocument/2006/relationships/slideLayout" Target="../slideLayouts/slideLayout68.xml"/><Relationship Id="rId1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66" Type="http://schemas.openxmlformats.org/officeDocument/2006/relationships/slideLayout" Target="../slideLayouts/slideLayout66.xml"/><Relationship Id="rId74" Type="http://schemas.openxmlformats.org/officeDocument/2006/relationships/slideLayout" Target="../slideLayouts/slideLayout74.xml"/><Relationship Id="rId5" Type="http://schemas.openxmlformats.org/officeDocument/2006/relationships/slideLayout" Target="../slideLayouts/slideLayout5.xml"/><Relationship Id="rId61" Type="http://schemas.openxmlformats.org/officeDocument/2006/relationships/slideLayout" Target="../slideLayouts/slideLayout61.xml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64" Type="http://schemas.openxmlformats.org/officeDocument/2006/relationships/slideLayout" Target="../slideLayouts/slideLayout64.xml"/><Relationship Id="rId69" Type="http://schemas.openxmlformats.org/officeDocument/2006/relationships/slideLayout" Target="../slideLayouts/slideLayout69.xml"/><Relationship Id="rId77" Type="http://schemas.openxmlformats.org/officeDocument/2006/relationships/theme" Target="../theme/theme1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72" Type="http://schemas.openxmlformats.org/officeDocument/2006/relationships/slideLayout" Target="../slideLayouts/slideLayout72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Relationship Id="rId67" Type="http://schemas.openxmlformats.org/officeDocument/2006/relationships/slideLayout" Target="../slideLayouts/slideLayout67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slideLayout" Target="../slideLayouts/slideLayout62.xml"/><Relationship Id="rId70" Type="http://schemas.openxmlformats.org/officeDocument/2006/relationships/slideLayout" Target="../slideLayouts/slideLayout70.xml"/><Relationship Id="rId75" Type="http://schemas.openxmlformats.org/officeDocument/2006/relationships/slideLayout" Target="../slideLayouts/slideLayout75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73" Type="http://schemas.openxmlformats.org/officeDocument/2006/relationships/slideLayout" Target="../slideLayouts/slideLayout7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9" Type="http://schemas.openxmlformats.org/officeDocument/2006/relationships/slideLayout" Target="../slideLayouts/slideLayout39.xml"/><Relationship Id="rId34" Type="http://schemas.openxmlformats.org/officeDocument/2006/relationships/slideLayout" Target="../slideLayouts/slideLayout34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6" Type="http://schemas.openxmlformats.org/officeDocument/2006/relationships/slideLayout" Target="../slideLayouts/slideLayout76.xml"/><Relationship Id="rId7" Type="http://schemas.openxmlformats.org/officeDocument/2006/relationships/slideLayout" Target="../slideLayouts/slideLayout7.xml"/><Relationship Id="rId71" Type="http://schemas.openxmlformats.org/officeDocument/2006/relationships/slideLayout" Target="../slideLayouts/slideLayout71.xml"/><Relationship Id="rId2" Type="http://schemas.openxmlformats.org/officeDocument/2006/relationships/slideLayout" Target="../slideLayouts/slideLayout2.xml"/><Relationship Id="rId2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652120" y="6473309"/>
            <a:ext cx="280608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C229C781-9868-4EAE-9E92-FD9A8F450C8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685800" y="310275"/>
            <a:ext cx="77724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marL="4763" lvl="4" algn="r"/>
            <a:r>
              <a:rPr lang="pt-BR" sz="1400" b="1" baseline="0" dirty="0" smtClean="0"/>
              <a:t>Nov 2020                                                                                                            doc.: IEEE </a:t>
            </a:r>
            <a:r>
              <a:rPr lang="pt-BR" sz="1400" b="1" baseline="0" dirty="0" smtClean="0"/>
              <a:t>802.11-20/1752r2</a:t>
            </a:r>
            <a:endParaRPr lang="pt-BR" sz="1400" b="1" baseline="0" dirty="0" smtClean="0"/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 flipV="1">
            <a:off x="471819" y="603379"/>
            <a:ext cx="7986381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dirty="0" smtClean="0"/>
              <a:t>Submission</a:t>
            </a:r>
            <a:endParaRPr lang="en-GB" dirty="0"/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18065" y="6473568"/>
            <a:ext cx="798638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2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2" r:id="rId12"/>
    <p:sldLayoutId id="2147483684" r:id="rId13"/>
    <p:sldLayoutId id="2147483685" r:id="rId14"/>
    <p:sldLayoutId id="2147483686" r:id="rId15"/>
    <p:sldLayoutId id="2147483697" r:id="rId16"/>
    <p:sldLayoutId id="2147483698" r:id="rId17"/>
    <p:sldLayoutId id="2147483699" r:id="rId18"/>
    <p:sldLayoutId id="2147483700" r:id="rId19"/>
    <p:sldLayoutId id="2147483701" r:id="rId20"/>
    <p:sldLayoutId id="2147483702" r:id="rId21"/>
    <p:sldLayoutId id="2147483713" r:id="rId22"/>
    <p:sldLayoutId id="2147483714" r:id="rId23"/>
    <p:sldLayoutId id="2147483715" r:id="rId24"/>
    <p:sldLayoutId id="2147483716" r:id="rId25"/>
    <p:sldLayoutId id="2147483717" r:id="rId26"/>
    <p:sldLayoutId id="2147483718" r:id="rId27"/>
    <p:sldLayoutId id="2147483729" r:id="rId28"/>
    <p:sldLayoutId id="2147483730" r:id="rId29"/>
    <p:sldLayoutId id="2147483731" r:id="rId30"/>
    <p:sldLayoutId id="2147483732" r:id="rId31"/>
    <p:sldLayoutId id="2147483733" r:id="rId32"/>
    <p:sldLayoutId id="2147483734" r:id="rId33"/>
    <p:sldLayoutId id="2147483735" r:id="rId34"/>
    <p:sldLayoutId id="2147483736" r:id="rId35"/>
    <p:sldLayoutId id="2147483737" r:id="rId36"/>
    <p:sldLayoutId id="2147483738" r:id="rId37"/>
    <p:sldLayoutId id="2147483739" r:id="rId38"/>
    <p:sldLayoutId id="2147483740" r:id="rId39"/>
    <p:sldLayoutId id="2147483741" r:id="rId40"/>
    <p:sldLayoutId id="2147483742" r:id="rId41"/>
    <p:sldLayoutId id="2147483743" r:id="rId42"/>
    <p:sldLayoutId id="2147483744" r:id="rId43"/>
    <p:sldLayoutId id="2147483745" r:id="rId44"/>
    <p:sldLayoutId id="2147483746" r:id="rId45"/>
    <p:sldLayoutId id="2147483747" r:id="rId46"/>
    <p:sldLayoutId id="2147483748" r:id="rId47"/>
    <p:sldLayoutId id="2147483749" r:id="rId48"/>
    <p:sldLayoutId id="2147483750" r:id="rId49"/>
    <p:sldLayoutId id="2147483751" r:id="rId50"/>
    <p:sldLayoutId id="2147483752" r:id="rId51"/>
    <p:sldLayoutId id="2147483753" r:id="rId52"/>
    <p:sldLayoutId id="2147483754" r:id="rId53"/>
    <p:sldLayoutId id="2147483755" r:id="rId54"/>
    <p:sldLayoutId id="2147483756" r:id="rId55"/>
    <p:sldLayoutId id="2147483757" r:id="rId56"/>
    <p:sldLayoutId id="2147483758" r:id="rId57"/>
    <p:sldLayoutId id="2147483759" r:id="rId58"/>
    <p:sldLayoutId id="2147483760" r:id="rId59"/>
    <p:sldLayoutId id="2147483761" r:id="rId60"/>
    <p:sldLayoutId id="2147483762" r:id="rId61"/>
    <p:sldLayoutId id="2147483763" r:id="rId62"/>
    <p:sldLayoutId id="2147483764" r:id="rId63"/>
    <p:sldLayoutId id="2147483765" r:id="rId64"/>
    <p:sldLayoutId id="2147483766" r:id="rId65"/>
    <p:sldLayoutId id="2147483767" r:id="rId66"/>
    <p:sldLayoutId id="2147483768" r:id="rId67"/>
    <p:sldLayoutId id="2147483769" r:id="rId68"/>
    <p:sldLayoutId id="2147483770" r:id="rId69"/>
    <p:sldLayoutId id="2147483771" r:id="rId70"/>
    <p:sldLayoutId id="2147483772" r:id="rId71"/>
    <p:sldLayoutId id="2147483773" r:id="rId72"/>
    <p:sldLayoutId id="2147483774" r:id="rId73"/>
    <p:sldLayoutId id="2147483775" r:id="rId74"/>
    <p:sldLayoutId id="2147483776" r:id="rId75"/>
    <p:sldLayoutId id="2147483777" r:id="rId76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707065" y="846930"/>
            <a:ext cx="7772400" cy="87391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Passive TB Ranging TOA Timestamp Bit Savings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2771800" y="1819275"/>
            <a:ext cx="3382144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Nov </a:t>
            </a:r>
            <a:r>
              <a:rPr lang="en-GB" sz="2000" b="0" dirty="0"/>
              <a:t>4</a:t>
            </a:r>
            <a:r>
              <a:rPr lang="en-GB" sz="2000" b="0" dirty="0" smtClean="0"/>
              <a:t>, 2020</a:t>
            </a:r>
            <a:endParaRPr lang="en-GB" sz="2000" b="0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a-DK" smtClean="0"/>
              <a:t>Erik Lindskog, Samsung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094548"/>
              </p:ext>
            </p:extLst>
          </p:nvPr>
        </p:nvGraphicFramePr>
        <p:xfrm>
          <a:off x="703263" y="3049588"/>
          <a:ext cx="7253287" cy="2736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Document" r:id="rId4" imgW="8268970" imgH="3128559" progId="Word.Document.8">
                  <p:embed/>
                </p:oleObj>
              </mc:Choice>
              <mc:Fallback>
                <p:oleObj name="Document" r:id="rId4" imgW="8268970" imgH="3128559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263" y="3049588"/>
                        <a:ext cx="7253287" cy="2736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36181" y="2193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defTabSz="449263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  <a:latin typeface="Times New Roman" pitchFamily="16" charset="0"/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15332975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4"/>
          <p:cNvSpPr txBox="1">
            <a:spLocks/>
          </p:cNvSpPr>
          <p:nvPr/>
        </p:nvSpPr>
        <p:spPr bwMode="auto">
          <a:xfrm>
            <a:off x="597306" y="2348880"/>
            <a:ext cx="7976939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kern="0" dirty="0" smtClean="0"/>
              <a:t>For Passive TB Ranging we end up with a lot of timestamps to send due to: </a:t>
            </a:r>
          </a:p>
          <a:p>
            <a:r>
              <a:rPr lang="en-US" b="0" kern="0" dirty="0" smtClean="0"/>
              <a:t>ISTA cross-reporting,</a:t>
            </a:r>
          </a:p>
          <a:p>
            <a:r>
              <a:rPr lang="en-US" b="0" kern="0" dirty="0" smtClean="0"/>
              <a:t>ISTAs timestamp are sent twice (to and from RSTA), and</a:t>
            </a:r>
          </a:p>
          <a:p>
            <a:r>
              <a:rPr lang="en-US" b="0" kern="0" dirty="0" smtClean="0"/>
              <a:t>With phase shift feedback we send both TOA and PSTOA.</a:t>
            </a:r>
          </a:p>
          <a:p>
            <a:pPr marL="0" indent="0">
              <a:buNone/>
            </a:pPr>
            <a:r>
              <a:rPr lang="en-US" b="0" kern="0" dirty="0" smtClean="0"/>
              <a:t>Also, the timestamps are broadcast at low MCS occupying many OFDM symbols.</a:t>
            </a:r>
          </a:p>
          <a:p>
            <a:pPr marL="0" indent="0">
              <a:buNone/>
            </a:pPr>
            <a:r>
              <a:rPr lang="en-US" b="0" kern="0" dirty="0" smtClean="0">
                <a:solidFill>
                  <a:srgbClr val="FF0000"/>
                </a:solidFill>
              </a:rPr>
              <a:t>Using 48 bits in the more numerous TOA timestamps starts to become an issue.</a:t>
            </a:r>
          </a:p>
          <a:p>
            <a:pPr marL="0" indent="0" algn="ctr">
              <a:buFontTx/>
              <a:buNone/>
            </a:pPr>
            <a:endParaRPr lang="en-US" b="0" kern="0" dirty="0" smtClean="0">
              <a:solidFill>
                <a:srgbClr val="FF0000"/>
              </a:solidFill>
            </a:endParaRPr>
          </a:p>
          <a:p>
            <a:pPr marL="0" indent="0" algn="ctr">
              <a:buFontTx/>
              <a:buNone/>
            </a:pPr>
            <a:endParaRPr lang="en-US" b="0" kern="0" dirty="0" smtClean="0">
              <a:solidFill>
                <a:srgbClr val="FF0000"/>
              </a:solidFill>
            </a:endParaRPr>
          </a:p>
          <a:p>
            <a:pPr marL="0" indent="0" algn="ctr">
              <a:buFontTx/>
              <a:buNone/>
            </a:pPr>
            <a:endParaRPr lang="en-US" b="0" kern="0" dirty="0" smtClean="0">
              <a:solidFill>
                <a:srgbClr val="FF000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11560" y="1124744"/>
            <a:ext cx="7772400" cy="654968"/>
          </a:xfrm>
        </p:spPr>
        <p:txBody>
          <a:bodyPr/>
          <a:lstStyle/>
          <a:p>
            <a:r>
              <a:rPr lang="en-US" dirty="0" smtClean="0"/>
              <a:t>Issue </a:t>
            </a:r>
            <a:r>
              <a:rPr lang="en-US" dirty="0"/>
              <a:t>with current </a:t>
            </a:r>
            <a:r>
              <a:rPr lang="en-US" dirty="0" smtClean="0"/>
              <a:t>Passive TB Ranging time-stamp </a:t>
            </a:r>
            <a:r>
              <a:rPr lang="en-US" dirty="0"/>
              <a:t>reporting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35C880F8-9C7D-4760-B738-53F7D5677438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8237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A1A59560-51E5-48E1-A97C-12EDBDA67F0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Erik Lindskog, Qualcomm, et al.</a:t>
            </a:r>
            <a:endParaRPr kumimoji="0" lang="en-GB" sz="12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ED748A3C-0D63-48EA-BAEA-64C69261FE54}"/>
              </a:ext>
            </a:extLst>
          </p:cNvPr>
          <p:cNvSpPr>
            <a:spLocks noGrp="1"/>
          </p:cNvSpPr>
          <p:nvPr>
            <p:ph type="sldNum" idx="4294967295"/>
          </p:nvPr>
        </p:nvSpPr>
        <p:spPr>
          <a:xfrm>
            <a:off x="4344988" y="6475413"/>
            <a:ext cx="528637" cy="363537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5C880F8-9C7D-4760-B738-53F7D567743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3834B604-4657-4FD9-8F03-463D74A6E530}"/>
              </a:ext>
            </a:extLst>
          </p:cNvPr>
          <p:cNvSpPr txBox="1"/>
          <p:nvPr/>
        </p:nvSpPr>
        <p:spPr>
          <a:xfrm>
            <a:off x="193705" y="835442"/>
            <a:ext cx="88312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 smtClean="0">
                <a:solidFill>
                  <a:srgbClr val="000000"/>
                </a:solidFill>
              </a:rPr>
              <a:t>Example Passive TB Ranging AP RSTAs and Client Anchor ISTAs Deployment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1836793" y="1629695"/>
            <a:ext cx="5273069" cy="3672408"/>
            <a:chOff x="1100556" y="1213307"/>
            <a:chExt cx="7269649" cy="4481820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xmlns="" id="{B4B1D668-BF49-4CFD-9CE2-3F95C4058EF6}"/>
                </a:ext>
              </a:extLst>
            </p:cNvPr>
            <p:cNvSpPr/>
            <p:nvPr/>
          </p:nvSpPr>
          <p:spPr bwMode="auto">
            <a:xfrm>
              <a:off x="5354731" y="1860521"/>
              <a:ext cx="288032" cy="288032"/>
            </a:xfrm>
            <a:prstGeom prst="ellipse">
              <a:avLst/>
            </a:prstGeom>
            <a:solidFill>
              <a:schemeClr val="accent6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xmlns="" id="{B77A3748-D66B-4480-952C-68E8E824ED37}"/>
                </a:ext>
              </a:extLst>
            </p:cNvPr>
            <p:cNvSpPr/>
            <p:nvPr/>
          </p:nvSpPr>
          <p:spPr bwMode="auto">
            <a:xfrm>
              <a:off x="4224098" y="3545299"/>
              <a:ext cx="288032" cy="288032"/>
            </a:xfrm>
            <a:prstGeom prst="ellipse">
              <a:avLst/>
            </a:prstGeom>
            <a:solidFill>
              <a:schemeClr val="accent6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xmlns="" id="{B65859AF-2E91-45F2-A4C6-9C765F31E8AF}"/>
                </a:ext>
              </a:extLst>
            </p:cNvPr>
            <p:cNvSpPr/>
            <p:nvPr/>
          </p:nvSpPr>
          <p:spPr bwMode="auto">
            <a:xfrm>
              <a:off x="5586646" y="5140588"/>
              <a:ext cx="288032" cy="288032"/>
            </a:xfrm>
            <a:prstGeom prst="ellipse">
              <a:avLst/>
            </a:prstGeom>
            <a:solidFill>
              <a:schemeClr val="accent6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" name="Isosceles Triangle 6">
              <a:extLst>
                <a:ext uri="{FF2B5EF4-FFF2-40B4-BE49-F238E27FC236}">
                  <a16:creationId xmlns:a16="http://schemas.microsoft.com/office/drawing/2014/main" xmlns="" id="{650779F5-91B7-4180-9FC4-47C28D6CE568}"/>
                </a:ext>
              </a:extLst>
            </p:cNvPr>
            <p:cNvSpPr/>
            <p:nvPr/>
          </p:nvSpPr>
          <p:spPr bwMode="auto">
            <a:xfrm>
              <a:off x="2328494" y="2877219"/>
              <a:ext cx="288032" cy="266328"/>
            </a:xfrm>
            <a:prstGeom prst="triangle">
              <a:avLst/>
            </a:prstGeom>
            <a:solidFill>
              <a:srgbClr val="00B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" name="Isosceles Triangle 7">
              <a:extLst>
                <a:ext uri="{FF2B5EF4-FFF2-40B4-BE49-F238E27FC236}">
                  <a16:creationId xmlns:a16="http://schemas.microsoft.com/office/drawing/2014/main" xmlns="" id="{401EDB67-5FD9-42A7-BE48-C01A966A660F}"/>
                </a:ext>
              </a:extLst>
            </p:cNvPr>
            <p:cNvSpPr/>
            <p:nvPr/>
          </p:nvSpPr>
          <p:spPr bwMode="auto">
            <a:xfrm>
              <a:off x="2910865" y="3824789"/>
              <a:ext cx="288032" cy="266328"/>
            </a:xfrm>
            <a:prstGeom prst="triangle">
              <a:avLst/>
            </a:prstGeom>
            <a:solidFill>
              <a:srgbClr val="00B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" name="Isosceles Triangle 8">
              <a:extLst>
                <a:ext uri="{FF2B5EF4-FFF2-40B4-BE49-F238E27FC236}">
                  <a16:creationId xmlns:a16="http://schemas.microsoft.com/office/drawing/2014/main" xmlns="" id="{FD92FC36-E17B-4314-A483-640E902E6ACD}"/>
                </a:ext>
              </a:extLst>
            </p:cNvPr>
            <p:cNvSpPr/>
            <p:nvPr/>
          </p:nvSpPr>
          <p:spPr bwMode="auto">
            <a:xfrm>
              <a:off x="2665146" y="2220779"/>
              <a:ext cx="288032" cy="266328"/>
            </a:xfrm>
            <a:prstGeom prst="triangle">
              <a:avLst/>
            </a:prstGeom>
            <a:solidFill>
              <a:srgbClr val="00B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0" name="Isosceles Triangle 9">
              <a:extLst>
                <a:ext uri="{FF2B5EF4-FFF2-40B4-BE49-F238E27FC236}">
                  <a16:creationId xmlns:a16="http://schemas.microsoft.com/office/drawing/2014/main" xmlns="" id="{A46E43A9-CA35-4136-9977-69001FCDDE7D}"/>
                </a:ext>
              </a:extLst>
            </p:cNvPr>
            <p:cNvSpPr/>
            <p:nvPr/>
          </p:nvSpPr>
          <p:spPr bwMode="auto">
            <a:xfrm>
              <a:off x="3839011" y="2258481"/>
              <a:ext cx="288032" cy="266328"/>
            </a:xfrm>
            <a:prstGeom prst="triangle">
              <a:avLst/>
            </a:prstGeom>
            <a:solidFill>
              <a:srgbClr val="00B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1" name="Isosceles Triangle 10">
              <a:extLst>
                <a:ext uri="{FF2B5EF4-FFF2-40B4-BE49-F238E27FC236}">
                  <a16:creationId xmlns:a16="http://schemas.microsoft.com/office/drawing/2014/main" xmlns="" id="{88BDE3DC-B4E0-4E9E-B106-6D2ED092409B}"/>
                </a:ext>
              </a:extLst>
            </p:cNvPr>
            <p:cNvSpPr/>
            <p:nvPr/>
          </p:nvSpPr>
          <p:spPr bwMode="auto">
            <a:xfrm>
              <a:off x="5015254" y="5377522"/>
              <a:ext cx="288032" cy="266328"/>
            </a:xfrm>
            <a:prstGeom prst="triangle">
              <a:avLst/>
            </a:prstGeom>
            <a:solidFill>
              <a:srgbClr val="00B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2" name="Isosceles Triangle 11">
              <a:extLst>
                <a:ext uri="{FF2B5EF4-FFF2-40B4-BE49-F238E27FC236}">
                  <a16:creationId xmlns:a16="http://schemas.microsoft.com/office/drawing/2014/main" xmlns="" id="{A3D9646F-BC05-44C0-897D-22327D2DF338}"/>
                </a:ext>
              </a:extLst>
            </p:cNvPr>
            <p:cNvSpPr/>
            <p:nvPr/>
          </p:nvSpPr>
          <p:spPr bwMode="auto">
            <a:xfrm>
              <a:off x="6271097" y="5391564"/>
              <a:ext cx="288032" cy="266328"/>
            </a:xfrm>
            <a:prstGeom prst="triangle">
              <a:avLst/>
            </a:prstGeom>
            <a:solidFill>
              <a:srgbClr val="00B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xmlns="" id="{10576880-13E6-4151-8DD2-3E79D4C48C02}"/>
                </a:ext>
              </a:extLst>
            </p:cNvPr>
            <p:cNvSpPr txBox="1"/>
            <p:nvPr/>
          </p:nvSpPr>
          <p:spPr>
            <a:xfrm>
              <a:off x="1100556" y="1526508"/>
              <a:ext cx="1078180" cy="3385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AP </a:t>
              </a:r>
              <a:r>
                <a:rPr kumimoji="0" lang="en-US" sz="1600" b="1" i="0" u="none" strike="noStrike" kern="1200" cap="none" spc="0" normalizeH="0" noProof="0" dirty="0" smtClean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 </a:t>
              </a:r>
              <a:r>
                <a:rPr kumimoji="0" lang="en-US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RSTA</a:t>
              </a:r>
              <a:endPara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xmlns="" id="{DE028C54-B44D-4CD2-861E-8292DE030F66}"/>
                </a:ext>
              </a:extLst>
            </p:cNvPr>
            <p:cNvSpPr txBox="1"/>
            <p:nvPr/>
          </p:nvSpPr>
          <p:spPr>
            <a:xfrm>
              <a:off x="6778118" y="1213307"/>
              <a:ext cx="1592087" cy="10141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Client Anchor ISTA</a:t>
              </a:r>
              <a:endPara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cxnSp>
          <p:nvCxnSpPr>
            <p:cNvPr id="55" name="Straight Arrow Connector 54">
              <a:extLst>
                <a:ext uri="{FF2B5EF4-FFF2-40B4-BE49-F238E27FC236}">
                  <a16:creationId xmlns:a16="http://schemas.microsoft.com/office/drawing/2014/main" xmlns="" id="{6F389B7F-0785-4CBE-9D78-AB5CAB473083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6169243" y="1791309"/>
              <a:ext cx="562997" cy="42947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00B050"/>
              </a:solidFill>
              <a:prstDash val="sysDash"/>
              <a:round/>
              <a:headEnd type="triangle" w="med" len="med"/>
              <a:tailEnd type="non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7" name="Oval 56">
              <a:extLst>
                <a:ext uri="{FF2B5EF4-FFF2-40B4-BE49-F238E27FC236}">
                  <a16:creationId xmlns:a16="http://schemas.microsoft.com/office/drawing/2014/main" xmlns="" id="{B4B1D668-BF49-4CFD-9CE2-3F95C4058EF6}"/>
                </a:ext>
              </a:extLst>
            </p:cNvPr>
            <p:cNvSpPr/>
            <p:nvPr/>
          </p:nvSpPr>
          <p:spPr bwMode="auto">
            <a:xfrm>
              <a:off x="3256459" y="1791309"/>
              <a:ext cx="288032" cy="288032"/>
            </a:xfrm>
            <a:prstGeom prst="ellipse">
              <a:avLst/>
            </a:prstGeom>
            <a:solidFill>
              <a:schemeClr val="accent6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xmlns="" id="{B4B1D668-BF49-4CFD-9CE2-3F95C4058EF6}"/>
                </a:ext>
              </a:extLst>
            </p:cNvPr>
            <p:cNvSpPr/>
            <p:nvPr/>
          </p:nvSpPr>
          <p:spPr bwMode="auto">
            <a:xfrm>
              <a:off x="2358705" y="3423342"/>
              <a:ext cx="288032" cy="288032"/>
            </a:xfrm>
            <a:prstGeom prst="ellipse">
              <a:avLst/>
            </a:prstGeom>
            <a:solidFill>
              <a:schemeClr val="accent6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xmlns="" id="{B4B1D668-BF49-4CFD-9CE2-3F95C4058EF6}"/>
                </a:ext>
              </a:extLst>
            </p:cNvPr>
            <p:cNvSpPr/>
            <p:nvPr/>
          </p:nvSpPr>
          <p:spPr bwMode="auto">
            <a:xfrm>
              <a:off x="3131840" y="5085184"/>
              <a:ext cx="288032" cy="288032"/>
            </a:xfrm>
            <a:prstGeom prst="ellipse">
              <a:avLst/>
            </a:prstGeom>
            <a:solidFill>
              <a:schemeClr val="accent6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xmlns="" id="{B4B1D668-BF49-4CFD-9CE2-3F95C4058EF6}"/>
                </a:ext>
              </a:extLst>
            </p:cNvPr>
            <p:cNvSpPr/>
            <p:nvPr/>
          </p:nvSpPr>
          <p:spPr bwMode="auto">
            <a:xfrm>
              <a:off x="6588224" y="3516608"/>
              <a:ext cx="288032" cy="288032"/>
            </a:xfrm>
            <a:prstGeom prst="ellipse">
              <a:avLst/>
            </a:prstGeom>
            <a:solidFill>
              <a:schemeClr val="accent6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63" name="Isosceles Triangle 62">
              <a:extLst>
                <a:ext uri="{FF2B5EF4-FFF2-40B4-BE49-F238E27FC236}">
                  <a16:creationId xmlns:a16="http://schemas.microsoft.com/office/drawing/2014/main" xmlns="" id="{A46E43A9-CA35-4136-9977-69001FCDDE7D}"/>
                </a:ext>
              </a:extLst>
            </p:cNvPr>
            <p:cNvSpPr/>
            <p:nvPr/>
          </p:nvSpPr>
          <p:spPr bwMode="auto">
            <a:xfrm>
              <a:off x="3256459" y="1251233"/>
              <a:ext cx="288032" cy="266328"/>
            </a:xfrm>
            <a:prstGeom prst="triangle">
              <a:avLst/>
            </a:prstGeom>
            <a:solidFill>
              <a:srgbClr val="00B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65" name="Isosceles Triangle 64">
              <a:extLst>
                <a:ext uri="{FF2B5EF4-FFF2-40B4-BE49-F238E27FC236}">
                  <a16:creationId xmlns:a16="http://schemas.microsoft.com/office/drawing/2014/main" xmlns="" id="{A46E43A9-CA35-4136-9977-69001FCDDE7D}"/>
                </a:ext>
              </a:extLst>
            </p:cNvPr>
            <p:cNvSpPr/>
            <p:nvPr/>
          </p:nvSpPr>
          <p:spPr bwMode="auto">
            <a:xfrm>
              <a:off x="5341635" y="1309188"/>
              <a:ext cx="288032" cy="266328"/>
            </a:xfrm>
            <a:prstGeom prst="triangle">
              <a:avLst/>
            </a:prstGeom>
            <a:solidFill>
              <a:srgbClr val="00B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66" name="Isosceles Triangle 65">
              <a:extLst>
                <a:ext uri="{FF2B5EF4-FFF2-40B4-BE49-F238E27FC236}">
                  <a16:creationId xmlns:a16="http://schemas.microsoft.com/office/drawing/2014/main" xmlns="" id="{A46E43A9-CA35-4136-9977-69001FCDDE7D}"/>
                </a:ext>
              </a:extLst>
            </p:cNvPr>
            <p:cNvSpPr/>
            <p:nvPr/>
          </p:nvSpPr>
          <p:spPr bwMode="auto">
            <a:xfrm>
              <a:off x="5881211" y="2277815"/>
              <a:ext cx="288032" cy="266328"/>
            </a:xfrm>
            <a:prstGeom prst="triangle">
              <a:avLst/>
            </a:prstGeom>
            <a:solidFill>
              <a:srgbClr val="00B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67" name="Isosceles Triangle 66">
              <a:extLst>
                <a:ext uri="{FF2B5EF4-FFF2-40B4-BE49-F238E27FC236}">
                  <a16:creationId xmlns:a16="http://schemas.microsoft.com/office/drawing/2014/main" xmlns="" id="{A46E43A9-CA35-4136-9977-69001FCDDE7D}"/>
                </a:ext>
              </a:extLst>
            </p:cNvPr>
            <p:cNvSpPr/>
            <p:nvPr/>
          </p:nvSpPr>
          <p:spPr bwMode="auto">
            <a:xfrm>
              <a:off x="4902193" y="2258044"/>
              <a:ext cx="288032" cy="266328"/>
            </a:xfrm>
            <a:prstGeom prst="triangle">
              <a:avLst/>
            </a:prstGeom>
            <a:solidFill>
              <a:srgbClr val="00B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0" name="Isosceles Triangle 69">
              <a:extLst>
                <a:ext uri="{FF2B5EF4-FFF2-40B4-BE49-F238E27FC236}">
                  <a16:creationId xmlns:a16="http://schemas.microsoft.com/office/drawing/2014/main" xmlns="" id="{A46E43A9-CA35-4136-9977-69001FCDDE7D}"/>
                </a:ext>
              </a:extLst>
            </p:cNvPr>
            <p:cNvSpPr/>
            <p:nvPr/>
          </p:nvSpPr>
          <p:spPr bwMode="auto">
            <a:xfrm>
              <a:off x="5570513" y="4589255"/>
              <a:ext cx="288032" cy="266328"/>
            </a:xfrm>
            <a:prstGeom prst="triangle">
              <a:avLst/>
            </a:prstGeom>
            <a:solidFill>
              <a:srgbClr val="00B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2" name="Isosceles Triangle 71">
              <a:extLst>
                <a:ext uri="{FF2B5EF4-FFF2-40B4-BE49-F238E27FC236}">
                  <a16:creationId xmlns:a16="http://schemas.microsoft.com/office/drawing/2014/main" xmlns="" id="{A46E43A9-CA35-4136-9977-69001FCDDE7D}"/>
                </a:ext>
              </a:extLst>
            </p:cNvPr>
            <p:cNvSpPr/>
            <p:nvPr/>
          </p:nvSpPr>
          <p:spPr bwMode="auto">
            <a:xfrm>
              <a:off x="2505491" y="5428799"/>
              <a:ext cx="288032" cy="266328"/>
            </a:xfrm>
            <a:prstGeom prst="triangle">
              <a:avLst/>
            </a:prstGeom>
            <a:solidFill>
              <a:srgbClr val="00B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4" name="Isosceles Triangle 73">
              <a:extLst>
                <a:ext uri="{FF2B5EF4-FFF2-40B4-BE49-F238E27FC236}">
                  <a16:creationId xmlns:a16="http://schemas.microsoft.com/office/drawing/2014/main" xmlns="" id="{A46E43A9-CA35-4136-9977-69001FCDDE7D}"/>
                </a:ext>
              </a:extLst>
            </p:cNvPr>
            <p:cNvSpPr/>
            <p:nvPr/>
          </p:nvSpPr>
          <p:spPr bwMode="auto">
            <a:xfrm>
              <a:off x="3711612" y="5428799"/>
              <a:ext cx="288032" cy="266328"/>
            </a:xfrm>
            <a:prstGeom prst="triangle">
              <a:avLst/>
            </a:prstGeom>
            <a:solidFill>
              <a:srgbClr val="00B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5" name="Isosceles Triangle 74">
              <a:extLst>
                <a:ext uri="{FF2B5EF4-FFF2-40B4-BE49-F238E27FC236}">
                  <a16:creationId xmlns:a16="http://schemas.microsoft.com/office/drawing/2014/main" xmlns="" id="{A46E43A9-CA35-4136-9977-69001FCDDE7D}"/>
                </a:ext>
              </a:extLst>
            </p:cNvPr>
            <p:cNvSpPr/>
            <p:nvPr/>
          </p:nvSpPr>
          <p:spPr bwMode="auto">
            <a:xfrm>
              <a:off x="3141711" y="4556251"/>
              <a:ext cx="288032" cy="266328"/>
            </a:xfrm>
            <a:prstGeom prst="triangle">
              <a:avLst/>
            </a:prstGeom>
            <a:solidFill>
              <a:srgbClr val="00B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6" name="Isosceles Triangle 75">
              <a:extLst>
                <a:ext uri="{FF2B5EF4-FFF2-40B4-BE49-F238E27FC236}">
                  <a16:creationId xmlns:a16="http://schemas.microsoft.com/office/drawing/2014/main" xmlns="" id="{A46E43A9-CA35-4136-9977-69001FCDDE7D}"/>
                </a:ext>
              </a:extLst>
            </p:cNvPr>
            <p:cNvSpPr/>
            <p:nvPr/>
          </p:nvSpPr>
          <p:spPr bwMode="auto">
            <a:xfrm>
              <a:off x="1724967" y="3804640"/>
              <a:ext cx="288032" cy="266328"/>
            </a:xfrm>
            <a:prstGeom prst="triangle">
              <a:avLst/>
            </a:prstGeom>
            <a:solidFill>
              <a:srgbClr val="00B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7" name="Isosceles Triangle 76">
              <a:extLst>
                <a:ext uri="{FF2B5EF4-FFF2-40B4-BE49-F238E27FC236}">
                  <a16:creationId xmlns:a16="http://schemas.microsoft.com/office/drawing/2014/main" xmlns="" id="{A46E43A9-CA35-4136-9977-69001FCDDE7D}"/>
                </a:ext>
              </a:extLst>
            </p:cNvPr>
            <p:cNvSpPr/>
            <p:nvPr/>
          </p:nvSpPr>
          <p:spPr bwMode="auto">
            <a:xfrm>
              <a:off x="4200972" y="2906699"/>
              <a:ext cx="288032" cy="266328"/>
            </a:xfrm>
            <a:prstGeom prst="triangle">
              <a:avLst/>
            </a:prstGeom>
            <a:solidFill>
              <a:srgbClr val="00B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8" name="Isosceles Triangle 77">
              <a:extLst>
                <a:ext uri="{FF2B5EF4-FFF2-40B4-BE49-F238E27FC236}">
                  <a16:creationId xmlns:a16="http://schemas.microsoft.com/office/drawing/2014/main" xmlns="" id="{A46E43A9-CA35-4136-9977-69001FCDDE7D}"/>
                </a:ext>
              </a:extLst>
            </p:cNvPr>
            <p:cNvSpPr/>
            <p:nvPr/>
          </p:nvSpPr>
          <p:spPr bwMode="auto">
            <a:xfrm>
              <a:off x="3694994" y="3971837"/>
              <a:ext cx="288032" cy="266327"/>
            </a:xfrm>
            <a:prstGeom prst="triangle">
              <a:avLst/>
            </a:prstGeom>
            <a:solidFill>
              <a:srgbClr val="00B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9" name="Isosceles Triangle 78">
              <a:extLst>
                <a:ext uri="{FF2B5EF4-FFF2-40B4-BE49-F238E27FC236}">
                  <a16:creationId xmlns:a16="http://schemas.microsoft.com/office/drawing/2014/main" xmlns="" id="{A46E43A9-CA35-4136-9977-69001FCDDE7D}"/>
                </a:ext>
              </a:extLst>
            </p:cNvPr>
            <p:cNvSpPr/>
            <p:nvPr/>
          </p:nvSpPr>
          <p:spPr bwMode="auto">
            <a:xfrm>
              <a:off x="6559129" y="3010383"/>
              <a:ext cx="288032" cy="266328"/>
            </a:xfrm>
            <a:prstGeom prst="triangle">
              <a:avLst/>
            </a:prstGeom>
            <a:solidFill>
              <a:srgbClr val="00B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0" name="Isosceles Triangle 79">
              <a:extLst>
                <a:ext uri="{FF2B5EF4-FFF2-40B4-BE49-F238E27FC236}">
                  <a16:creationId xmlns:a16="http://schemas.microsoft.com/office/drawing/2014/main" xmlns="" id="{A46E43A9-CA35-4136-9977-69001FCDDE7D}"/>
                </a:ext>
              </a:extLst>
            </p:cNvPr>
            <p:cNvSpPr/>
            <p:nvPr/>
          </p:nvSpPr>
          <p:spPr bwMode="auto">
            <a:xfrm>
              <a:off x="4799260" y="3948888"/>
              <a:ext cx="288032" cy="266327"/>
            </a:xfrm>
            <a:prstGeom prst="triangle">
              <a:avLst/>
            </a:prstGeom>
            <a:solidFill>
              <a:srgbClr val="00B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1" name="Isosceles Triangle 80">
              <a:extLst>
                <a:ext uri="{FF2B5EF4-FFF2-40B4-BE49-F238E27FC236}">
                  <a16:creationId xmlns:a16="http://schemas.microsoft.com/office/drawing/2014/main" xmlns="" id="{A46E43A9-CA35-4136-9977-69001FCDDE7D}"/>
                </a:ext>
              </a:extLst>
            </p:cNvPr>
            <p:cNvSpPr/>
            <p:nvPr/>
          </p:nvSpPr>
          <p:spPr bwMode="auto">
            <a:xfrm>
              <a:off x="6030865" y="3880651"/>
              <a:ext cx="288032" cy="266328"/>
            </a:xfrm>
            <a:prstGeom prst="triangle">
              <a:avLst/>
            </a:prstGeom>
            <a:solidFill>
              <a:srgbClr val="00B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2" name="Isosceles Triangle 81">
              <a:extLst>
                <a:ext uri="{FF2B5EF4-FFF2-40B4-BE49-F238E27FC236}">
                  <a16:creationId xmlns:a16="http://schemas.microsoft.com/office/drawing/2014/main" xmlns="" id="{A46E43A9-CA35-4136-9977-69001FCDDE7D}"/>
                </a:ext>
              </a:extLst>
            </p:cNvPr>
            <p:cNvSpPr/>
            <p:nvPr/>
          </p:nvSpPr>
          <p:spPr bwMode="auto">
            <a:xfrm>
              <a:off x="7092514" y="3916764"/>
              <a:ext cx="288032" cy="266328"/>
            </a:xfrm>
            <a:prstGeom prst="triangle">
              <a:avLst/>
            </a:prstGeom>
            <a:solidFill>
              <a:srgbClr val="00B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cxnSp>
          <p:nvCxnSpPr>
            <p:cNvPr id="20" name="Straight Arrow Connector 19"/>
            <p:cNvCxnSpPr/>
            <p:nvPr/>
          </p:nvCxnSpPr>
          <p:spPr bwMode="auto">
            <a:xfrm>
              <a:off x="2615675" y="1783219"/>
              <a:ext cx="583153" cy="8866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6"/>
              </a:solidFill>
              <a:prstDash val="dash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84" name="TextBox 83">
            <a:extLst>
              <a:ext uri="{FF2B5EF4-FFF2-40B4-BE49-F238E27FC236}">
                <a16:creationId xmlns:a16="http://schemas.microsoft.com/office/drawing/2014/main" xmlns="" id="{3834B604-4657-4FD9-8F03-463D74A6E530}"/>
              </a:ext>
            </a:extLst>
          </p:cNvPr>
          <p:cNvSpPr txBox="1"/>
          <p:nvPr/>
        </p:nvSpPr>
        <p:spPr>
          <a:xfrm>
            <a:off x="199619" y="5574934"/>
            <a:ext cx="85525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noProof="0" dirty="0" smtClean="0"/>
              <a:t>When an AP runs its Passive TB Ranging, all 21 ISTAs and 1 RSTA exchange NDPs.</a:t>
            </a:r>
          </a:p>
          <a:p>
            <a:pPr lvl="0" algn="ctr">
              <a:defRPr/>
            </a:pPr>
            <a:r>
              <a:rPr kumimoji="0" lang="en-US" sz="1800" b="1" i="0" u="none" strike="noStrike" kern="1200" cap="none" spc="0" normalizeH="0" baseline="0" dirty="0" smtClean="0">
                <a:ln>
                  <a:noFill/>
                </a:ln>
                <a:effectLst/>
                <a:uLnTx/>
                <a:uFillTx/>
              </a:rPr>
              <a:t>=&gt; </a:t>
            </a:r>
            <a:r>
              <a:rPr lang="en-US" sz="1800" b="1" u="sng" dirty="0" smtClean="0"/>
              <a:t>903</a:t>
            </a:r>
            <a:r>
              <a:rPr kumimoji="0" lang="en-US" sz="1800" b="1" i="0" u="sng" strike="noStrike" kern="1200" cap="none" spc="0" normalizeH="0" baseline="0" dirty="0" smtClean="0">
                <a:ln>
                  <a:noFill/>
                </a:ln>
                <a:effectLst/>
                <a:uLnTx/>
                <a:uFillTx/>
              </a:rPr>
              <a:t> TOA OR </a:t>
            </a:r>
            <a:r>
              <a:rPr kumimoji="0" lang="en-US" sz="1800" b="1" i="0" u="sng" strike="noStrike" kern="1200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1785 TOA+PSTOA </a:t>
            </a:r>
            <a:r>
              <a:rPr lang="en-US" sz="1800" b="1" u="sng" dirty="0">
                <a:solidFill>
                  <a:srgbClr val="FF0000"/>
                </a:solidFill>
              </a:rPr>
              <a:t>timestamps to report!!!,</a:t>
            </a:r>
            <a:r>
              <a:rPr kumimoji="0" lang="en-US" sz="1800" b="1" i="0" u="sng" strike="noStrike" kern="1200" cap="none" spc="0" normalizeH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 </a:t>
            </a:r>
            <a:endParaRPr kumimoji="0" lang="en-US" sz="1800" b="1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86" name="Line 6"/>
          <p:cNvSpPr>
            <a:spLocks noChangeShapeType="1"/>
          </p:cNvSpPr>
          <p:nvPr/>
        </p:nvSpPr>
        <p:spPr bwMode="auto">
          <a:xfrm flipV="1">
            <a:off x="4321686" y="2877810"/>
            <a:ext cx="837771" cy="71531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S Gothic"/>
              <a:cs typeface="+mn-cs"/>
            </a:endParaRPr>
          </a:p>
        </p:txBody>
      </p:sp>
      <p:sp>
        <p:nvSpPr>
          <p:cNvPr id="87" name="Line 6"/>
          <p:cNvSpPr>
            <a:spLocks noChangeShapeType="1"/>
          </p:cNvSpPr>
          <p:nvPr/>
        </p:nvSpPr>
        <p:spPr bwMode="auto">
          <a:xfrm flipV="1">
            <a:off x="4344988" y="3295139"/>
            <a:ext cx="1334239" cy="40069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S Gothic"/>
              <a:cs typeface="+mn-cs"/>
            </a:endParaRPr>
          </a:p>
        </p:txBody>
      </p:sp>
      <p:sp>
        <p:nvSpPr>
          <p:cNvPr id="88" name="Line 6"/>
          <p:cNvSpPr>
            <a:spLocks noChangeShapeType="1"/>
          </p:cNvSpPr>
          <p:nvPr/>
        </p:nvSpPr>
        <p:spPr bwMode="auto">
          <a:xfrm>
            <a:off x="5422940" y="2883525"/>
            <a:ext cx="256288" cy="325099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S Gothic"/>
              <a:cs typeface="+mn-cs"/>
            </a:endParaRPr>
          </a:p>
        </p:txBody>
      </p:sp>
      <p:sp>
        <p:nvSpPr>
          <p:cNvPr id="89" name="Line 6"/>
          <p:cNvSpPr>
            <a:spLocks noChangeShapeType="1"/>
          </p:cNvSpPr>
          <p:nvPr/>
        </p:nvSpPr>
        <p:spPr bwMode="auto">
          <a:xfrm flipH="1">
            <a:off x="5679226" y="2845599"/>
            <a:ext cx="1053014" cy="184574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 type="none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S Gothic"/>
              <a:cs typeface="+mn-cs"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xmlns="" id="{DE028C54-B44D-4CD2-861E-8292DE030F66}"/>
              </a:ext>
            </a:extLst>
          </p:cNvPr>
          <p:cNvSpPr txBox="1"/>
          <p:nvPr/>
        </p:nvSpPr>
        <p:spPr>
          <a:xfrm>
            <a:off x="6656698" y="2347162"/>
            <a:ext cx="11548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 smtClean="0"/>
              <a:t>Example NDP exchanges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681799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7" y="685800"/>
            <a:ext cx="8220397" cy="582960"/>
          </a:xfrm>
        </p:spPr>
        <p:txBody>
          <a:bodyPr/>
          <a:lstStyle/>
          <a:p>
            <a:r>
              <a:rPr lang="en-US" dirty="0" smtClean="0"/>
              <a:t>Timestamp Reporting Overheads – w PSTOA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0823104"/>
              </p:ext>
            </p:extLst>
          </p:nvPr>
        </p:nvGraphicFramePr>
        <p:xfrm>
          <a:off x="723899" y="3356992"/>
          <a:ext cx="7772399" cy="3024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8147"/>
                <a:gridCol w="936104"/>
                <a:gridCol w="720080"/>
                <a:gridCol w="1512168"/>
                <a:gridCol w="2024738"/>
                <a:gridCol w="1731162"/>
              </a:tblGrid>
              <a:tr h="54283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N_ISTA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BW</a:t>
                      </a:r>
                      <a:r>
                        <a:rPr lang="en-US" sz="1400" baseline="0" dirty="0" smtClean="0"/>
                        <a:t> [MHz]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N_bits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Total preambles length [ms]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Timestamp</a:t>
                      </a:r>
                      <a:r>
                        <a:rPr lang="en-US" sz="1400" baseline="0" dirty="0" smtClean="0"/>
                        <a:t> reporting o</a:t>
                      </a:r>
                      <a:r>
                        <a:rPr lang="en-US" sz="1400" dirty="0" smtClean="0"/>
                        <a:t>verhead</a:t>
                      </a:r>
                      <a:r>
                        <a:rPr lang="en-US" sz="1400" baseline="0" dirty="0" smtClean="0"/>
                        <a:t> [ms]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Overhead over preambles</a:t>
                      </a:r>
                      <a:endParaRPr lang="en-US" sz="1400" dirty="0"/>
                    </a:p>
                  </a:txBody>
                  <a:tcPr/>
                </a:tc>
              </a:tr>
              <a:tr h="31018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40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48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3.1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3.82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122%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1018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40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32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3.1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2.56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83%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1018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3.1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1.96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63%</a:t>
                      </a:r>
                      <a:endParaRPr lang="en-US" sz="1400" dirty="0"/>
                    </a:p>
                  </a:txBody>
                  <a:tcPr/>
                </a:tc>
              </a:tr>
              <a:tr h="31018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3.1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1.33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43%</a:t>
                      </a:r>
                      <a:endParaRPr lang="en-US" sz="1400" dirty="0"/>
                    </a:p>
                  </a:txBody>
                  <a:tcPr/>
                </a:tc>
              </a:tr>
              <a:tr h="31018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20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48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3.1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7.94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254%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1018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20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32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3.1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5.36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171%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1018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3.1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4.07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130%</a:t>
                      </a:r>
                      <a:endParaRPr lang="en-US" sz="1400" dirty="0"/>
                    </a:p>
                  </a:txBody>
                  <a:tcPr/>
                </a:tc>
              </a:tr>
              <a:tr h="31018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3.1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2.78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88%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Erik Lindskog, Samsung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830860" y="1268760"/>
            <a:ext cx="755847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Approximate timestamp overhead in ms and percentage of the complete Passive TB Ranging exchange.</a:t>
            </a:r>
          </a:p>
          <a:p>
            <a:endParaRPr lang="en-US" dirty="0"/>
          </a:p>
          <a:p>
            <a:r>
              <a:rPr lang="en-US" dirty="0" smtClean="0"/>
              <a:t>Parameters used:</a:t>
            </a:r>
          </a:p>
          <a:p>
            <a:endParaRPr 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PSTOA feedback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Broadcast MCS   -    BPSK rate 1/2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Unicast MCS       -    16QAM rate ¾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All ISTA report TOAs for the NDPs from all other ISTAs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 smtClean="0"/>
              <a:t>For the percentage overhead, only the preambles and the SIFS for the frames in the sequence has been used as the base.</a:t>
            </a:r>
          </a:p>
        </p:txBody>
      </p:sp>
    </p:spTree>
    <p:extLst>
      <p:ext uri="{BB962C8B-B14F-4D97-AF65-F5344CB8AC3E}">
        <p14:creationId xmlns:p14="http://schemas.microsoft.com/office/powerpoint/2010/main" val="197619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844" y="1026134"/>
            <a:ext cx="7489344" cy="22883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88930"/>
          </a:xfrm>
        </p:spPr>
        <p:txBody>
          <a:bodyPr/>
          <a:lstStyle/>
          <a:p>
            <a:r>
              <a:rPr lang="en-US" sz="2800" dirty="0" smtClean="0"/>
              <a:t>Passive TB Ranging Timestamps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8255" y="3356992"/>
            <a:ext cx="4256329" cy="2952328"/>
          </a:xfrm>
        </p:spPr>
        <p:txBody>
          <a:bodyPr/>
          <a:lstStyle/>
          <a:p>
            <a:r>
              <a:rPr lang="en-US" sz="1800" b="0" dirty="0" smtClean="0"/>
              <a:t>Max time we need to cover is, say, 5 ms.</a:t>
            </a:r>
          </a:p>
          <a:p>
            <a:r>
              <a:rPr lang="en-US" sz="1800" b="0" dirty="0" smtClean="0"/>
              <a:t>However, may want to keep track of timestamps from availability window to availability window, that may be separated by, say 1s.</a:t>
            </a:r>
          </a:p>
          <a:p>
            <a:r>
              <a:rPr lang="en-US" sz="1800" b="0" dirty="0" smtClean="0">
                <a:solidFill>
                  <a:srgbClr val="FF0000"/>
                </a:solidFill>
              </a:rPr>
              <a:t>Solution:</a:t>
            </a:r>
          </a:p>
          <a:p>
            <a:pPr lvl="1"/>
            <a:r>
              <a:rPr lang="en-US" sz="1100" dirty="0" smtClean="0">
                <a:solidFill>
                  <a:srgbClr val="FF0000"/>
                </a:solidFill>
              </a:rPr>
              <a:t>Keep 48 bits - 1ps, representation of  TOD timestamps covering 218 seconds</a:t>
            </a:r>
          </a:p>
          <a:p>
            <a:pPr lvl="1"/>
            <a:r>
              <a:rPr lang="en-US" sz="1100" dirty="0" smtClean="0">
                <a:solidFill>
                  <a:srgbClr val="FF0000"/>
                </a:solidFill>
              </a:rPr>
              <a:t>Use 32 bits - 16 </a:t>
            </a:r>
            <a:r>
              <a:rPr lang="en-US" sz="1100" dirty="0" err="1" smtClean="0">
                <a:solidFill>
                  <a:srgbClr val="FF0000"/>
                </a:solidFill>
              </a:rPr>
              <a:t>ps</a:t>
            </a:r>
            <a:r>
              <a:rPr lang="en-US" sz="1100" dirty="0" smtClean="0">
                <a:solidFill>
                  <a:srgbClr val="FF0000"/>
                </a:solidFill>
              </a:rPr>
              <a:t>, representation of more numerous TOA timestamps, covering 69 ms</a:t>
            </a:r>
            <a:r>
              <a:rPr lang="en-US" sz="1100" dirty="0" smtClean="0"/>
              <a:t>. </a:t>
            </a:r>
            <a:endParaRPr lang="en-US" sz="1100" b="0" dirty="0" smtClean="0"/>
          </a:p>
          <a:p>
            <a:endParaRPr lang="en-US" sz="1050" b="0" dirty="0" smtClean="0"/>
          </a:p>
          <a:p>
            <a:pPr marL="0" indent="0">
              <a:buNone/>
            </a:pPr>
            <a:endParaRPr lang="en-US" sz="1100" b="0" dirty="0" smtClean="0"/>
          </a:p>
          <a:p>
            <a:pPr marL="0" indent="0">
              <a:buNone/>
            </a:pPr>
            <a:endParaRPr lang="en-US" sz="1200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  <p:grpSp>
        <p:nvGrpSpPr>
          <p:cNvPr id="35" name="Group 34"/>
          <p:cNvGrpSpPr/>
          <p:nvPr/>
        </p:nvGrpSpPr>
        <p:grpSpPr>
          <a:xfrm>
            <a:off x="251520" y="3429000"/>
            <a:ext cx="2988987" cy="2632643"/>
            <a:chOff x="323528" y="2132856"/>
            <a:chExt cx="2988987" cy="2632643"/>
          </a:xfrm>
        </p:grpSpPr>
        <p:sp>
          <p:nvSpPr>
            <p:cNvPr id="7" name="Rectangle 20"/>
            <p:cNvSpPr>
              <a:spLocks noChangeArrowheads="1"/>
            </p:cNvSpPr>
            <p:nvPr/>
          </p:nvSpPr>
          <p:spPr bwMode="auto">
            <a:xfrm>
              <a:off x="513060" y="2132856"/>
              <a:ext cx="603361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en-US" b="1" kern="0" dirty="0" smtClean="0">
                  <a:ea typeface="MS Gothic"/>
                </a:rPr>
                <a:t>RSTA</a:t>
              </a:r>
              <a:endParaRPr kumimoji="0" lang="en-US" altLang="en-US" sz="1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ea typeface="MS Gothic"/>
              </a:endParaRPr>
            </a:p>
          </p:txBody>
        </p:sp>
        <p:sp>
          <p:nvSpPr>
            <p:cNvPr id="8" name="Rectangle 20"/>
            <p:cNvSpPr>
              <a:spLocks noChangeArrowheads="1"/>
            </p:cNvSpPr>
            <p:nvPr/>
          </p:nvSpPr>
          <p:spPr bwMode="auto">
            <a:xfrm>
              <a:off x="2358619" y="2164203"/>
              <a:ext cx="63681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en-US" b="1" kern="0" dirty="0" smtClean="0">
                  <a:ea typeface="MS Gothic"/>
                </a:rPr>
                <a:t>ISTA</a:t>
              </a:r>
              <a:endParaRPr kumimoji="0" lang="en-US" altLang="en-US" sz="1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ea typeface="MS Gothic"/>
              </a:endParaRPr>
            </a:p>
          </p:txBody>
        </p:sp>
        <p:sp>
          <p:nvSpPr>
            <p:cNvPr id="10" name="Line 4"/>
            <p:cNvSpPr>
              <a:spLocks noChangeShapeType="1"/>
            </p:cNvSpPr>
            <p:nvPr/>
          </p:nvSpPr>
          <p:spPr bwMode="auto">
            <a:xfrm>
              <a:off x="753425" y="2566249"/>
              <a:ext cx="8031" cy="105840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S Gothic"/>
                <a:cs typeface="+mn-cs"/>
              </a:endParaRPr>
            </a:p>
          </p:txBody>
        </p:sp>
        <p:sp>
          <p:nvSpPr>
            <p:cNvPr id="11" name="Line 5"/>
            <p:cNvSpPr>
              <a:spLocks noChangeShapeType="1"/>
            </p:cNvSpPr>
            <p:nvPr/>
          </p:nvSpPr>
          <p:spPr bwMode="auto">
            <a:xfrm flipH="1">
              <a:off x="2604996" y="2566248"/>
              <a:ext cx="149" cy="10584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S Gothic"/>
                <a:cs typeface="+mn-cs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329819" y="2697812"/>
              <a:ext cx="44842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en-US" sz="1000" b="1" kern="0" dirty="0" smtClean="0">
                  <a:ea typeface="MS Gothic"/>
                </a:rPr>
                <a:t>t</a:t>
              </a:r>
              <a:r>
                <a:rPr kumimoji="0" lang="en-US" altLang="en-US" sz="1000" b="1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  <a:ea typeface="MS Gothic"/>
                  <a:cs typeface="+mn-cs"/>
                </a:rPr>
                <a:t>2</a:t>
              </a:r>
              <a:endParaRPr kumimoji="0" lang="en-US" altLang="en-US" sz="10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MS Gothic"/>
                <a:cs typeface="+mn-cs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2665850" y="2530146"/>
              <a:ext cx="479425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en-US" sz="1000" b="1" kern="0" dirty="0" smtClean="0">
                  <a:ea typeface="MS Gothic"/>
                </a:rPr>
                <a:t>t</a:t>
              </a:r>
              <a:r>
                <a:rPr kumimoji="0" lang="en-US" altLang="en-US" sz="1000" b="1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  <a:ea typeface="MS Gothic"/>
                  <a:cs typeface="+mn-cs"/>
                </a:rPr>
                <a:t>1</a:t>
              </a:r>
              <a:endParaRPr kumimoji="0" lang="en-US" altLang="en-US" sz="10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MS Gothic"/>
                <a:cs typeface="+mn-cs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2665850" y="3264705"/>
              <a:ext cx="646665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en-US" sz="1000" b="1" kern="0" dirty="0" smtClean="0">
                  <a:ea typeface="MS Gothic"/>
                </a:rPr>
                <a:t>t</a:t>
              </a:r>
              <a:r>
                <a:rPr kumimoji="0" lang="en-US" altLang="en-US" sz="1000" b="1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  <a:ea typeface="MS Gothic"/>
                  <a:cs typeface="+mn-cs"/>
                </a:rPr>
                <a:t>4</a:t>
              </a:r>
              <a:endParaRPr kumimoji="0" lang="en-US" altLang="en-US" sz="10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MS Gothic"/>
                <a:cs typeface="+mn-cs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323528" y="3064916"/>
              <a:ext cx="45456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en-US" sz="1000" b="1" kern="0" dirty="0" smtClean="0">
                  <a:ea typeface="MS Gothic"/>
                </a:rPr>
                <a:t>t</a:t>
              </a:r>
              <a:r>
                <a:rPr kumimoji="0" lang="en-US" altLang="en-US" sz="1000" b="1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  <a:ea typeface="MS Gothic"/>
                  <a:cs typeface="+mn-cs"/>
                </a:rPr>
                <a:t>3</a:t>
              </a:r>
              <a:endParaRPr kumimoji="0" lang="en-US" altLang="en-US" sz="10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MS Gothic"/>
                <a:cs typeface="+mn-cs"/>
              </a:endParaRPr>
            </a:p>
          </p:txBody>
        </p:sp>
        <p:sp>
          <p:nvSpPr>
            <p:cNvPr id="16" name="Line 17"/>
            <p:cNvSpPr>
              <a:spLocks noChangeShapeType="1"/>
            </p:cNvSpPr>
            <p:nvPr/>
          </p:nvSpPr>
          <p:spPr bwMode="auto">
            <a:xfrm flipV="1">
              <a:off x="747052" y="2703573"/>
              <a:ext cx="1860849" cy="14236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S Gothic"/>
                <a:cs typeface="+mn-cs"/>
              </a:endParaRPr>
            </a:p>
          </p:txBody>
        </p:sp>
        <p:sp>
          <p:nvSpPr>
            <p:cNvPr id="17" name="Content Placeholder 2"/>
            <p:cNvSpPr txBox="1">
              <a:spLocks/>
            </p:cNvSpPr>
            <p:nvPr/>
          </p:nvSpPr>
          <p:spPr bwMode="auto">
            <a:xfrm>
              <a:off x="1314446" y="2976927"/>
              <a:ext cx="812613" cy="28777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82440" tIns="41400" rIns="82440" bIns="41400"/>
            <a:lstStyle/>
            <a:p>
              <a:pPr marL="342900" marR="0" lvl="0" indent="-34290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050" kern="0" dirty="0" smtClean="0">
                  <a:solidFill>
                    <a:srgbClr val="000000"/>
                  </a:solidFill>
                  <a:latin typeface="Times New Roman"/>
                  <a:ea typeface="MS Gothic"/>
                </a:rPr>
                <a:t>R2I</a:t>
              </a: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MS Gothic"/>
                </a:rPr>
                <a:t> </a:t>
              </a:r>
              <a:r>
                <a:rPr kumimoji="0" lang="en-US" sz="105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MS Gothic"/>
                </a:rPr>
                <a:t>NDP</a:t>
              </a:r>
            </a:p>
          </p:txBody>
        </p:sp>
        <p:sp>
          <p:nvSpPr>
            <p:cNvPr id="18" name="Line 6"/>
            <p:cNvSpPr>
              <a:spLocks noChangeShapeType="1"/>
            </p:cNvSpPr>
            <p:nvPr/>
          </p:nvSpPr>
          <p:spPr bwMode="auto">
            <a:xfrm>
              <a:off x="778245" y="3185395"/>
              <a:ext cx="1826752" cy="21029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S Gothic"/>
                <a:cs typeface="+mn-cs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332107" y="2491552"/>
              <a:ext cx="7949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kern="0" dirty="0" smtClean="0">
                  <a:solidFill>
                    <a:srgbClr val="000000"/>
                  </a:solidFill>
                  <a:ea typeface="MS Gothic"/>
                </a:rPr>
                <a:t>I2R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MS Gothic"/>
                </a:rPr>
                <a:t> NDP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MS Gothic"/>
              </a:endParaRPr>
            </a:p>
          </p:txBody>
        </p:sp>
        <p:sp>
          <p:nvSpPr>
            <p:cNvPr id="23" name="Line 4"/>
            <p:cNvSpPr>
              <a:spLocks noChangeShapeType="1"/>
            </p:cNvSpPr>
            <p:nvPr/>
          </p:nvSpPr>
          <p:spPr bwMode="auto">
            <a:xfrm>
              <a:off x="1680591" y="3806927"/>
              <a:ext cx="6365" cy="5770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S Gothic"/>
                <a:cs typeface="+mn-cs"/>
              </a:endParaRPr>
            </a:p>
          </p:txBody>
        </p:sp>
        <p:sp>
          <p:nvSpPr>
            <p:cNvPr id="24" name="Line 17"/>
            <p:cNvSpPr>
              <a:spLocks noChangeShapeType="1"/>
            </p:cNvSpPr>
            <p:nvPr/>
          </p:nvSpPr>
          <p:spPr bwMode="auto">
            <a:xfrm flipV="1">
              <a:off x="1680591" y="2671143"/>
              <a:ext cx="917891" cy="12984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ash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S Gothic"/>
                <a:cs typeface="+mn-cs"/>
              </a:endParaRPr>
            </a:p>
          </p:txBody>
        </p:sp>
        <p:sp>
          <p:nvSpPr>
            <p:cNvPr id="25" name="Line 17"/>
            <p:cNvSpPr>
              <a:spLocks noChangeShapeType="1"/>
            </p:cNvSpPr>
            <p:nvPr/>
          </p:nvSpPr>
          <p:spPr bwMode="auto">
            <a:xfrm flipH="1" flipV="1">
              <a:off x="761606" y="3158727"/>
              <a:ext cx="918836" cy="11047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ash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S Gothic"/>
                <a:cs typeface="+mn-cs"/>
              </a:endParaRPr>
            </a:p>
          </p:txBody>
        </p:sp>
        <p:sp>
          <p:nvSpPr>
            <p:cNvPr id="31" name="Rectangle 20"/>
            <p:cNvSpPr>
              <a:spLocks noChangeArrowheads="1"/>
            </p:cNvSpPr>
            <p:nvPr/>
          </p:nvSpPr>
          <p:spPr bwMode="auto">
            <a:xfrm>
              <a:off x="1461264" y="4488500"/>
              <a:ext cx="603361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en-US" b="1" kern="0" dirty="0">
                  <a:ea typeface="MS Gothic"/>
                </a:rPr>
                <a:t>P</a:t>
              </a:r>
              <a:r>
                <a:rPr lang="en-US" altLang="en-US" b="1" kern="0" dirty="0" smtClean="0">
                  <a:ea typeface="MS Gothic"/>
                </a:rPr>
                <a:t>STA</a:t>
              </a:r>
              <a:endParaRPr kumimoji="0" lang="en-US" altLang="en-US" sz="1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ea typeface="MS Gothic"/>
              </a:endParaRPr>
            </a:p>
          </p:txBody>
        </p:sp>
        <p:sp>
          <p:nvSpPr>
            <p:cNvPr id="32" name="Rectangle 11"/>
            <p:cNvSpPr>
              <a:spLocks noChangeArrowheads="1"/>
            </p:cNvSpPr>
            <p:nvPr/>
          </p:nvSpPr>
          <p:spPr bwMode="auto">
            <a:xfrm>
              <a:off x="1762945" y="3818986"/>
              <a:ext cx="479425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en-US" sz="1000" b="1" kern="0" dirty="0" smtClean="0">
                  <a:ea typeface="MS Gothic"/>
                </a:rPr>
                <a:t>t5</a:t>
              </a:r>
              <a:endParaRPr kumimoji="0" lang="en-US" altLang="en-US" sz="10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MS Gothic"/>
                <a:cs typeface="+mn-cs"/>
              </a:endParaRPr>
            </a:p>
          </p:txBody>
        </p:sp>
        <p:sp>
          <p:nvSpPr>
            <p:cNvPr id="33" name="Rectangle 11"/>
            <p:cNvSpPr>
              <a:spLocks noChangeArrowheads="1"/>
            </p:cNvSpPr>
            <p:nvPr/>
          </p:nvSpPr>
          <p:spPr bwMode="auto">
            <a:xfrm>
              <a:off x="1771369" y="4094649"/>
              <a:ext cx="479425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en-US" sz="1000" b="1" kern="0" dirty="0" smtClean="0">
                  <a:ea typeface="MS Gothic"/>
                </a:rPr>
                <a:t>t6</a:t>
              </a:r>
              <a:endParaRPr kumimoji="0" lang="en-US" altLang="en-US" sz="10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MS Gothic"/>
                <a:cs typeface="+mn-cs"/>
              </a:endParaRP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4058432" y="2996952"/>
            <a:ext cx="1191321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Max, say. 5 ms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9" name="Line 17"/>
          <p:cNvSpPr>
            <a:spLocks noChangeShapeType="1"/>
          </p:cNvSpPr>
          <p:nvPr/>
        </p:nvSpPr>
        <p:spPr bwMode="auto">
          <a:xfrm flipV="1">
            <a:off x="2923425" y="3913398"/>
            <a:ext cx="4839" cy="811746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 type="triangle" w="med" len="med"/>
            <a:tailEnd type="triangl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S Gothic"/>
              <a:cs typeface="+mn-cs"/>
            </a:endParaRPr>
          </a:p>
        </p:txBody>
      </p:sp>
      <p:sp>
        <p:nvSpPr>
          <p:cNvPr id="40" name="TextBox 39"/>
          <p:cNvSpPr txBox="1"/>
          <p:nvPr/>
        </p:nvSpPr>
        <p:spPr>
          <a:xfrm rot="16200000" flipH="1">
            <a:off x="2584540" y="4144039"/>
            <a:ext cx="11323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FF0000"/>
                </a:solidFill>
              </a:rPr>
              <a:t>Max, say, 5 ms</a:t>
            </a:r>
            <a:endParaRPr lang="en-US" sz="11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9933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98984"/>
          </a:xfrm>
        </p:spPr>
        <p:txBody>
          <a:bodyPr/>
          <a:lstStyle/>
          <a:p>
            <a:r>
              <a:rPr lang="en-US" dirty="0" smtClean="0"/>
              <a:t>Strawpoll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1525" y="1556792"/>
            <a:ext cx="7772400" cy="424847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How many bits in the Passive TB Ranging TOA timestamps do you support?</a:t>
            </a:r>
          </a:p>
          <a:p>
            <a:r>
              <a:rPr lang="en-US" dirty="0" smtClean="0"/>
              <a:t>Option 1: 32 bits - Spanning 69 ms.</a:t>
            </a:r>
          </a:p>
          <a:p>
            <a:r>
              <a:rPr lang="en-US" dirty="0" smtClean="0"/>
              <a:t>Option 2: 48 bits - Spanning 218 seconds.</a:t>
            </a:r>
          </a:p>
          <a:p>
            <a:r>
              <a:rPr lang="en-US" dirty="0" smtClean="0"/>
              <a:t>Abstain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Erik Lindskog, Samsung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7097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840786" y="6504741"/>
            <a:ext cx="3960440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 smtClean="0"/>
              <a:t>Erik Lindskog, Samsung </a:t>
            </a:r>
            <a:endParaRPr lang="en-GB" altLang="en-US" dirty="0"/>
          </a:p>
        </p:txBody>
      </p:sp>
      <p:sp>
        <p:nvSpPr>
          <p:cNvPr id="614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/>
              <a:t>Slide </a:t>
            </a:r>
            <a:fld id="{180A7CBB-D779-47FF-8121-3D1EAC5BC8AA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6146" name="Content Placeholder 2"/>
          <p:cNvSpPr>
            <a:spLocks noGrp="1"/>
          </p:cNvSpPr>
          <p:nvPr>
            <p:ph idx="4294967295"/>
          </p:nvPr>
        </p:nvSpPr>
        <p:spPr>
          <a:xfrm>
            <a:off x="3131840" y="2780928"/>
            <a:ext cx="3292773" cy="720080"/>
          </a:xfrm>
          <a:solidFill>
            <a:srgbClr val="FFFF00"/>
          </a:solidFill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 sz="3600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381871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82960"/>
          </a:xfrm>
        </p:spPr>
        <p:txBody>
          <a:bodyPr/>
          <a:lstStyle/>
          <a:p>
            <a:r>
              <a:rPr lang="en-US" dirty="0" smtClean="0"/>
              <a:t>Timestamp Reporting Overheads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737301" y="3144807"/>
          <a:ext cx="7772399" cy="3024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8147"/>
                <a:gridCol w="936104"/>
                <a:gridCol w="720080"/>
                <a:gridCol w="1512168"/>
                <a:gridCol w="2024738"/>
                <a:gridCol w="1731162"/>
              </a:tblGrid>
              <a:tr h="54283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N_ISTA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BW</a:t>
                      </a:r>
                      <a:r>
                        <a:rPr lang="en-US" sz="1400" baseline="0" dirty="0" smtClean="0"/>
                        <a:t> [MHz]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N_bits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Total preambles length [ms]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Timestamp</a:t>
                      </a:r>
                      <a:r>
                        <a:rPr lang="en-US" sz="1400" baseline="0" dirty="0" smtClean="0"/>
                        <a:t> reporting o</a:t>
                      </a:r>
                      <a:r>
                        <a:rPr lang="en-US" sz="1400" dirty="0" smtClean="0"/>
                        <a:t>verhead</a:t>
                      </a:r>
                      <a:r>
                        <a:rPr lang="en-US" sz="1400" baseline="0" dirty="0" smtClean="0"/>
                        <a:t> [ms]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Overhead over preambles</a:t>
                      </a:r>
                      <a:endParaRPr lang="en-US" sz="1400" dirty="0"/>
                    </a:p>
                  </a:txBody>
                  <a:tcPr/>
                </a:tc>
              </a:tr>
              <a:tr h="31018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40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48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3.1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1.99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63%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1018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40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32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3.1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1.36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43%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1018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3.1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1.04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33%</a:t>
                      </a:r>
                      <a:endParaRPr lang="en-US" sz="1400" dirty="0"/>
                    </a:p>
                  </a:txBody>
                  <a:tcPr/>
                </a:tc>
              </a:tr>
              <a:tr h="31018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3.1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0.73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23%</a:t>
                      </a:r>
                      <a:endParaRPr lang="en-US" sz="1400" dirty="0"/>
                    </a:p>
                  </a:txBody>
                  <a:tcPr/>
                </a:tc>
              </a:tr>
              <a:tr h="31018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20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48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3.1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4.10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133%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1018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20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32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3.1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2.84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90%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1018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3.1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2.17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69%</a:t>
                      </a:r>
                      <a:endParaRPr lang="en-US" sz="1400" dirty="0"/>
                    </a:p>
                  </a:txBody>
                  <a:tcPr/>
                </a:tc>
              </a:tr>
              <a:tr h="31018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3.1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1.51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48%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Erik Lindskog, Samsung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830860" y="1332873"/>
            <a:ext cx="755847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Approximate timestamp overhead in ms and percentage of the complete Passive TB Ranging exchange.</a:t>
            </a:r>
          </a:p>
          <a:p>
            <a:endParaRPr lang="en-US" dirty="0"/>
          </a:p>
          <a:p>
            <a:r>
              <a:rPr lang="en-US" dirty="0" smtClean="0"/>
              <a:t>Parameters used:</a:t>
            </a:r>
          </a:p>
          <a:p>
            <a:endParaRPr 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Broadcast MCS   -    BPSK rate 1/2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Unicast MCS       -    16QAM rate ¾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All ISTA report TOAs for the NDPs from all other ISTAs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 smtClean="0"/>
              <a:t>For the percentage overhead, only the preambles and the SIFS for the frames in the sequence has been used as the base.</a:t>
            </a:r>
          </a:p>
        </p:txBody>
      </p:sp>
    </p:spTree>
    <p:extLst>
      <p:ext uri="{BB962C8B-B14F-4D97-AF65-F5344CB8AC3E}">
        <p14:creationId xmlns:p14="http://schemas.microsoft.com/office/powerpoint/2010/main" val="1553278335"/>
      </p:ext>
    </p:extLst>
  </p:cSld>
  <p:clrMapOvr>
    <a:masterClrMapping/>
  </p:clrMapOvr>
</p:sld>
</file>

<file path=ppt/theme/theme1.xml><?xml version="1.0" encoding="utf-8"?>
<a:theme xmlns:a="http://schemas.openxmlformats.org/drawingml/2006/main" name="ACcord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210158</TotalTime>
  <Words>642</Words>
  <Application>Microsoft Office PowerPoint</Application>
  <PresentationFormat>On-screen Show (4:3)</PresentationFormat>
  <Paragraphs>194</Paragraphs>
  <Slides>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MS Gothic</vt:lpstr>
      <vt:lpstr>Arial</vt:lpstr>
      <vt:lpstr>Times New Roman</vt:lpstr>
      <vt:lpstr>ACcord-Submission</vt:lpstr>
      <vt:lpstr>Microsoft Word 97 - 2003 Document</vt:lpstr>
      <vt:lpstr>Passive TB Ranging TOA Timestamp Bit Savings</vt:lpstr>
      <vt:lpstr>Issue with current Passive TB Ranging time-stamp reporting</vt:lpstr>
      <vt:lpstr>PowerPoint Presentation</vt:lpstr>
      <vt:lpstr>Timestamp Reporting Overheads – w PSTOA</vt:lpstr>
      <vt:lpstr>Passive TB Ranging Timestamps</vt:lpstr>
      <vt:lpstr>Strawpoll</vt:lpstr>
      <vt:lpstr>PowerPoint Presentation</vt:lpstr>
      <vt:lpstr>Timestamp Reporting Overheads</vt:lpstr>
    </vt:vector>
  </TitlesOfParts>
  <Company>Qualcomm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Wi-Fi FTM Timestamp Optimization</dc:title>
  <dc:subject>Optimization of Wi-Fi FTM timestamp reporting.</dc:subject>
  <dc:creator>Erik Lindskog, Samsung</dc:creator>
  <cp:keywords/>
  <cp:lastModifiedBy>Erik Lindskog</cp:lastModifiedBy>
  <cp:revision>1800</cp:revision>
  <cp:lastPrinted>2019-02-07T19:32:22Z</cp:lastPrinted>
  <dcterms:created xsi:type="dcterms:W3CDTF">2009-11-13T19:11:16Z</dcterms:created>
  <dcterms:modified xsi:type="dcterms:W3CDTF">2020-11-04T18:45:27Z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0b7e9515-6d8a-4695-953d-65cf463980f9</vt:lpwstr>
  </property>
  <property fmtid="{D5CDD505-2E9C-101B-9397-08002B2CF9AE}" pid="4" name="CTP_TimeStamp">
    <vt:lpwstr>2016-10-11 04:54:41Z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CTP_PUBLIC</vt:lpwstr>
  </property>
  <property fmtid="{D5CDD505-2E9C-101B-9397-08002B2CF9AE}" pid="9" name="NSCPROP_SA">
    <vt:lpwstr>C:\Users\e.lindskog\AppData\Local\Microsoft\Windows\INetCache\Content.Outlook\LIZA4BMM\20180507_R0_Qualcomm_LMR_Reporting_Formats_for_Passive_Location_obs modified by Ali (003).pptx</vt:lpwstr>
  </property>
</Properties>
</file>