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9" r:id="rId3"/>
    <p:sldId id="603" r:id="rId4"/>
    <p:sldId id="609" r:id="rId5"/>
    <p:sldId id="628" r:id="rId6"/>
    <p:sldId id="607" r:id="rId7"/>
    <p:sldId id="608" r:id="rId8"/>
    <p:sldId id="606" r:id="rId9"/>
    <p:sldId id="627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9900"/>
    <a:srgbClr val="FFCCFF"/>
    <a:srgbClr val="FFFFCC"/>
    <a:srgbClr val="FFFFFF"/>
    <a:srgbClr val="FFCC99"/>
    <a:srgbClr val="FF0000"/>
    <a:srgbClr val="A4FD03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110" d="100"/>
          <a:sy n="110" d="100"/>
        </p:scale>
        <p:origin x="1542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802.11-20/1747r0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016793" y="891478"/>
            <a:ext cx="6992938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EHT NDPA Partial BW Info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2020-10-30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38200" y="298516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2905140"/>
              </p:ext>
            </p:extLst>
          </p:nvPr>
        </p:nvGraphicFramePr>
        <p:xfrm>
          <a:off x="938213" y="3662104"/>
          <a:ext cx="7604125" cy="291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18" name="Document" r:id="rId4" imgW="8647874" imgH="3313143" progId="Word.Document.8">
                  <p:embed/>
                </p:oleObj>
              </mc:Choice>
              <mc:Fallback>
                <p:oleObj name="Document" r:id="rId4" imgW="8647874" imgH="3313143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A1276305-2313-46F1-A835-24237CCBCD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8213" y="3662104"/>
                        <a:ext cx="7604125" cy="29162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51B1B1-2D6F-4E3B-82A2-6086FD4B7FF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7">
            <a:extLst>
              <a:ext uri="{FF2B5EF4-FFF2-40B4-BE49-F238E27FC236}">
                <a16:creationId xmlns:a16="http://schemas.microsoft.com/office/drawing/2014/main" id="{BFE245BF-0C95-446A-844E-30CE77AA2C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635" y="2971800"/>
            <a:ext cx="6830706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6015"/>
            <a:ext cx="8305800" cy="44007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It is agreed that EHT NDPA frame reuses the same structure as HE NDPA [1, 2, 3, 4].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STA Info field has 4 bytes.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457200" lvl="1" indent="0"/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Partial BW Info.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11be feedback resolution increases from RU26 to RU242 [5], to reduce complexity and modes.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11be has much better support of channel puncturing.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[RU start, RU end] design does not support puncturing cases well.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DEC857B-4290-47C3-80FE-5B6310A94F4D}"/>
              </a:ext>
            </a:extLst>
          </p:cNvPr>
          <p:cNvSpPr/>
          <p:nvPr/>
        </p:nvSpPr>
        <p:spPr bwMode="auto">
          <a:xfrm>
            <a:off x="2571734" y="3124200"/>
            <a:ext cx="1009665" cy="990600"/>
          </a:xfrm>
          <a:prstGeom prst="roundRect">
            <a:avLst/>
          </a:prstGeom>
          <a:noFill/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2CA03-9D70-4DAD-A7FB-AE201AC54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NDPA Partial BW Info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7DF03-DEC7-48AA-8E48-D10D7EF09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662" y="1676400"/>
            <a:ext cx="8313738" cy="4799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Several table-based designs are proposed [1, 2, 4]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7 bit table to include all allowed large RU/MRUs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 new table needs to be designed.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Reuse 9-bit TB RU table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Only entries corresponds to RU/MRU&gt;=242 are valid.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feedback index parsing is more complex than 11ax.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Bitmap is a natural way to signal punctured feedback request.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B748D-8D7D-4A4D-8311-4121F605AD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8C38B5-F644-4CDF-A1D9-C21868B0C07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82177D-D02B-4F9D-9266-DD6B9F7CA6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2393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2CA03-9D70-4DAD-A7FB-AE201AC54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Bitmap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7DF03-DEC7-48AA-8E48-D10D7EF09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75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Partial BW Info using bitmap: 9 bits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514350" lvl="1" indent="0"/>
            <a:endParaRPr lang="en-US" dirty="0"/>
          </a:p>
          <a:p>
            <a:pPr marL="514350" lvl="1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 bit indicates bitmap resolution: 20MHz or 40MHz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Set to 0 for 20MHz for NDP BW&lt;320MHz.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Set to 1 for 40MHz for NDP BW=320MHz.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Note: 320MHz NDP only allows puncturing granularity of 40MHz.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8-bit bitmap to indicate the request for each resolution size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B0=0: 8-bit bitmap signals feedback request for each 20MHz subchannel within 160MHz.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B0=1: 8-bit bitmap signals feedback request for each 40MHz subchannel within 320MHz.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B748D-8D7D-4A4D-8311-4121F605AD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8C38B5-F644-4CDF-A1D9-C21868B0C07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82177D-D02B-4F9D-9266-DD6B9F7CA6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01B9C24-3AAC-40B0-842E-D051EF97EA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959598"/>
              </p:ext>
            </p:extLst>
          </p:nvPr>
        </p:nvGraphicFramePr>
        <p:xfrm>
          <a:off x="1905000" y="2514600"/>
          <a:ext cx="3733800" cy="524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40436626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3774842943"/>
                    </a:ext>
                  </a:extLst>
                </a:gridCol>
              </a:tblGrid>
              <a:tr h="524827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Resolution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Feedback Bitmap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49968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F22EB571-CA5A-44D5-B564-C96D965BAF72}"/>
              </a:ext>
            </a:extLst>
          </p:cNvPr>
          <p:cNvSpPr txBox="1"/>
          <p:nvPr/>
        </p:nvSpPr>
        <p:spPr>
          <a:xfrm>
            <a:off x="2262182" y="2177384"/>
            <a:ext cx="3452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B0              B1                                 B8</a:t>
            </a:r>
          </a:p>
        </p:txBody>
      </p:sp>
    </p:spTree>
    <p:extLst>
      <p:ext uri="{BB962C8B-B14F-4D97-AF65-F5344CB8AC3E}">
        <p14:creationId xmlns:p14="http://schemas.microsoft.com/office/powerpoint/2010/main" val="2760905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7976C-05EA-4E5A-9A0A-86BCA2164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BW Info Bitmap: examples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FC48CA-1B54-46DE-ACA9-D7487C67C9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89D56-4189-4BE0-B931-EDDD2414D10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F1CD8B-DAE5-4948-89BC-B226AC32DBA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D586C4EE-1EEB-437D-9ED5-F8ABB88F3C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6109715"/>
              </p:ext>
            </p:extLst>
          </p:nvPr>
        </p:nvGraphicFramePr>
        <p:xfrm>
          <a:off x="930583" y="1981200"/>
          <a:ext cx="7357446" cy="25690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4" name="Worksheet" r:id="rId3" imgW="5478588" imgH="1912787" progId="Excel.Sheet.12">
                  <p:embed/>
                </p:oleObj>
              </mc:Choice>
              <mc:Fallback>
                <p:oleObj name="Worksheet" r:id="rId3" imgW="5478588" imgH="191278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0583" y="1981200"/>
                        <a:ext cx="7357446" cy="25690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4021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8A979-A46E-4C68-B28A-5C86D4A9E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 on Bitmap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6F416-39E5-4778-8B60-9ACAEED71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Simple implementation for both beamformer and </a:t>
            </a:r>
            <a:r>
              <a:rPr lang="en-US" dirty="0" err="1"/>
              <a:t>beamformee</a:t>
            </a:r>
            <a:r>
              <a:rPr lang="en-US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8-bit bitmap, no table needed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Beamformer: indicate which 20MHz/40MHz to feedback.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Beamformee</a:t>
            </a:r>
            <a:r>
              <a:rPr lang="en-US" dirty="0"/>
              <a:t>: directly map to feedback tone indices.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Good flexibility of feedback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Allowed modes for R1: any modes that are valid RU/MRU [1,2,4].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Easier to accommodate R2 and future extension.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1A0E29-D485-483D-A9DE-C42AEAC780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B0962-5A2C-4212-9B7B-9F4EC8E436B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CDF739-11B1-4DFC-83A7-39314FF0311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0889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8A979-A46E-4C68-B28A-5C86D4A9E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6F416-39E5-4778-8B60-9ACAEED71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600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use 9-bit to signal NDPA partial BW info field as below?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 bit indicates bitmap resolution: 20MHz or 40MHz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Set to 0 for 20MHz for NDP BW&lt;320MHz.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Set to 1 for 40MHz for NDP BW=320MHz.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8-bit bitmap to indicate the request for each resolution size 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1A0E29-D485-483D-A9DE-C42AEAC780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B0962-5A2C-4212-9B7B-9F4EC8E436B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CDF739-11B1-4DFC-83A7-39314FF0311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4ADD678-B432-4D2D-9A87-DED6AF8658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37776"/>
              </p:ext>
            </p:extLst>
          </p:nvPr>
        </p:nvGraphicFramePr>
        <p:xfrm>
          <a:off x="2133600" y="2893287"/>
          <a:ext cx="3733800" cy="524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40436626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3774842943"/>
                    </a:ext>
                  </a:extLst>
                </a:gridCol>
              </a:tblGrid>
              <a:tr h="524827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Resolution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Feedback Bitmap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49968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2D2BE23B-0A8B-483A-A4BF-A21AADDB0F48}"/>
              </a:ext>
            </a:extLst>
          </p:cNvPr>
          <p:cNvSpPr txBox="1"/>
          <p:nvPr/>
        </p:nvSpPr>
        <p:spPr>
          <a:xfrm>
            <a:off x="2490782" y="2556071"/>
            <a:ext cx="3452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B0              B1                                 B8</a:t>
            </a:r>
          </a:p>
        </p:txBody>
      </p:sp>
    </p:spTree>
    <p:extLst>
      <p:ext uri="{BB962C8B-B14F-4D97-AF65-F5344CB8AC3E}">
        <p14:creationId xmlns:p14="http://schemas.microsoft.com/office/powerpoint/2010/main" val="3976639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E9A71-8345-4C6B-B79F-61E28D479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A6484-32ED-4800-BC02-CAFC61CD3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Eunsung Jeon and etc., “Partial Bandwidth Feedback for Multi-RU”, 11-20/950.</a:t>
            </a:r>
          </a:p>
          <a:p>
            <a:pPr marL="0" indent="0"/>
            <a:r>
              <a:rPr lang="en-US" dirty="0"/>
              <a:t>[2] </a:t>
            </a:r>
            <a:r>
              <a:rPr lang="en-US" dirty="0" err="1"/>
              <a:t>Chenchen</a:t>
            </a:r>
            <a:r>
              <a:rPr lang="en-US" dirty="0"/>
              <a:t> Liu and etc., “</a:t>
            </a:r>
            <a:r>
              <a:rPr lang="it-IT" dirty="0"/>
              <a:t>EHT NDPA Frame Design </a:t>
            </a:r>
            <a:r>
              <a:rPr lang="it-IT" dirty="0" err="1"/>
              <a:t>Discussion</a:t>
            </a:r>
            <a:r>
              <a:rPr lang="en-US" dirty="0"/>
              <a:t>”, 11-20/1015.</a:t>
            </a:r>
          </a:p>
          <a:p>
            <a:pPr marL="0" indent="0"/>
            <a:r>
              <a:rPr lang="en-US" dirty="0"/>
              <a:t>[3] Cheng Chen and etc., “EHT NDPA frame design</a:t>
            </a:r>
            <a:r>
              <a:rPr lang="en-GB" altLang="en-US" dirty="0"/>
              <a:t>”, 11-20/1435.</a:t>
            </a:r>
            <a:r>
              <a:rPr lang="en-US" dirty="0"/>
              <a:t> </a:t>
            </a:r>
          </a:p>
          <a:p>
            <a:r>
              <a:rPr lang="en-US" dirty="0"/>
              <a:t>[4] Sameer Vermani and etc., “NDPA and MIMO Control Field Design for EHT”, 11-20/1436.</a:t>
            </a:r>
          </a:p>
          <a:p>
            <a:r>
              <a:rPr lang="en-US" dirty="0"/>
              <a:t>[5] Bin Tian and etc., “EHT Punctured NDP and Partial Bandwidth feedback”, 11-20/1161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335BC0-BC20-42FE-90A0-747C29A991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B41CF-3217-470B-AB3C-8AF579C8F40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FED6C9-97BD-4E7B-B76D-82BE8FE519F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7888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9B6AC-78C3-46C8-B411-5E1F41988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D1E529-6224-4EEB-92AC-510E87D9FF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01B17-3D9F-4EE9-B5BC-026E72926A3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E3977B-C863-412B-A238-3B5AFCC758D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ADCEFA03-A3D6-4092-A95C-2065494CB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108" y="1676400"/>
            <a:ext cx="8345091" cy="4648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Valid RU/MRU Example :</a:t>
            </a: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8-bit map: </a:t>
            </a:r>
            <a:r>
              <a:rPr lang="en-US" sz="1800" dirty="0">
                <a:solidFill>
                  <a:schemeClr val="tx1"/>
                </a:solidFill>
              </a:rPr>
              <a:t>B1B2B3B4B5B6B7B8</a:t>
            </a:r>
            <a:endParaRPr lang="en-US" sz="1800" dirty="0"/>
          </a:p>
          <a:p>
            <a:pPr marL="457200" lvl="1" indent="0"/>
            <a:endParaRPr lang="en-US" sz="1800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anose="05000000000000000000" pitchFamily="2" charset="2"/>
              </a:rPr>
              <a:t>If  (C0+C1==0 || D0==1 || D1==1), disallowed;  // 0000, 1001, 0110, 1010, 0101.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anose="05000000000000000000" pitchFamily="2" charset="2"/>
              </a:rPr>
              <a:t>elseif (</a:t>
            </a:r>
            <a:r>
              <a:rPr lang="en-US" sz="1400" dirty="0"/>
              <a:t>C0+C1=8);                                     	   // No puncture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anose="05000000000000000000" pitchFamily="2" charset="2"/>
              </a:rPr>
              <a:t>elseif (</a:t>
            </a:r>
            <a:r>
              <a:rPr lang="en-US" sz="1400" dirty="0"/>
              <a:t>C0+C1=7);                                     	   // 20 punctured in 160MHz or 40 punctured in 320MHz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elseif (C0+C1=6 &amp;&amp; (C0==4 || C1==4));    	   // 40 punctured in 160MHz or 80 punctured in 320MHz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elseif (C0+C1=5 &amp;&amp; (B1B2=00 || B7B8==00));   // (996*2+484): special two-hole cases in 320MHz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anose="05000000000000000000" pitchFamily="2" charset="2"/>
              </a:rPr>
              <a:t>elseif </a:t>
            </a:r>
            <a:r>
              <a:rPr lang="en-US" sz="1400" dirty="0"/>
              <a:t>(C0==0 || C1==0);                            	   //</a:t>
            </a:r>
            <a:r>
              <a:rPr lang="en-US" sz="1400" dirty="0">
                <a:sym typeface="Wingdings" panose="05000000000000000000" pitchFamily="2" charset="2"/>
              </a:rPr>
              <a:t> RU/MRU &lt;=80MHz: 996, 484+242, 484, 242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else </a:t>
            </a:r>
            <a:r>
              <a:rPr lang="en-US" sz="1400" dirty="0">
                <a:sym typeface="Wingdings" panose="05000000000000000000" pitchFamily="2" charset="2"/>
              </a:rPr>
              <a:t> disallowed</a:t>
            </a:r>
          </a:p>
          <a:p>
            <a:pPr marL="457200" lvl="1" indent="0"/>
            <a:endParaRPr lang="en-US" sz="1600" dirty="0">
              <a:sym typeface="Wingdings" panose="05000000000000000000" pitchFamily="2" charset="2"/>
            </a:endParaRPr>
          </a:p>
          <a:p>
            <a:pPr marL="457200" lvl="1" indent="0"/>
            <a:endParaRPr lang="en-US" sz="1600" dirty="0">
              <a:sym typeface="Wingdings" panose="05000000000000000000" pitchFamily="2" charset="2"/>
            </a:endParaRPr>
          </a:p>
          <a:p>
            <a:pPr marL="457200" lvl="1" indent="0"/>
            <a:endParaRPr lang="en-US" sz="1600" dirty="0">
              <a:sym typeface="Wingdings" panose="05000000000000000000" pitchFamily="2" charset="2"/>
            </a:endParaRPr>
          </a:p>
          <a:p>
            <a:pPr marL="457200" lvl="1" indent="0"/>
            <a:r>
              <a:rPr lang="en-US" sz="1600" dirty="0">
                <a:sym typeface="Wingdings" panose="05000000000000000000" pitchFamily="2" charset="2"/>
              </a:rPr>
              <a:t>Note: ^ is XOR operation, &amp; is AND operation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973DF0-8BFC-4901-B76A-D8F0EE250957}"/>
              </a:ext>
            </a:extLst>
          </p:cNvPr>
          <p:cNvSpPr txBox="1"/>
          <p:nvPr/>
        </p:nvSpPr>
        <p:spPr>
          <a:xfrm>
            <a:off x="1067290" y="5027711"/>
            <a:ext cx="358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C0 = (B1+B2+B3+B4), C1= (B5+B6+B7+B8)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3905F9F-EB55-4734-A5E6-7491BFA04887}"/>
              </a:ext>
            </a:extLst>
          </p:cNvPr>
          <p:cNvSpPr/>
          <p:nvPr/>
        </p:nvSpPr>
        <p:spPr>
          <a:xfrm>
            <a:off x="1058731" y="5347802"/>
            <a:ext cx="41504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D0 = ((B1^B2)&amp;(B3^B4)), D1= ((B5^B6)&amp;(B7^B8))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43586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790</Words>
  <Application>Microsoft Office PowerPoint</Application>
  <PresentationFormat>On-screen Show (4:3)</PresentationFormat>
  <Paragraphs>115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Office Theme</vt:lpstr>
      <vt:lpstr>Document</vt:lpstr>
      <vt:lpstr>Microsoft Excel Worksheet</vt:lpstr>
      <vt:lpstr>EHT NDPA Partial BW Info Design</vt:lpstr>
      <vt:lpstr>Introduction</vt:lpstr>
      <vt:lpstr>NDPA Partial BW Info Design</vt:lpstr>
      <vt:lpstr>Bitmap Design</vt:lpstr>
      <vt:lpstr>Partial BW Info Bitmap: examples</vt:lpstr>
      <vt:lpstr>Discussions on Bitmap Proposal</vt:lpstr>
      <vt:lpstr>SP</vt:lpstr>
      <vt:lpstr>References</vt:lpstr>
      <vt:lpstr>Appendix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2580</cp:revision>
  <cp:lastPrinted>1601-01-01T00:00:00Z</cp:lastPrinted>
  <dcterms:created xsi:type="dcterms:W3CDTF">2015-10-31T00:33:08Z</dcterms:created>
  <dcterms:modified xsi:type="dcterms:W3CDTF">2020-10-31T07:58:53Z</dcterms:modified>
</cp:coreProperties>
</file>