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1" r:id="rId2"/>
    <p:sldId id="364" r:id="rId3"/>
    <p:sldId id="677" r:id="rId4"/>
    <p:sldId id="703" r:id="rId5"/>
    <p:sldId id="702" r:id="rId6"/>
    <p:sldId id="704" r:id="rId7"/>
    <p:sldId id="701" r:id="rId8"/>
    <p:sldId id="712" r:id="rId9"/>
    <p:sldId id="713" r:id="rId10"/>
    <p:sldId id="711" r:id="rId11"/>
    <p:sldId id="714" r:id="rId12"/>
    <p:sldId id="715" r:id="rId13"/>
    <p:sldId id="693" r:id="rId14"/>
    <p:sldId id="363" r:id="rId15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62" autoAdjust="0"/>
    <p:restoredTop sz="91018" autoAdjust="0"/>
  </p:normalViewPr>
  <p:slideViewPr>
    <p:cSldViewPr>
      <p:cViewPr varScale="1">
        <p:scale>
          <a:sx n="128" d="100"/>
          <a:sy n="128" d="100"/>
        </p:scale>
        <p:origin x="3544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00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666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6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287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49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19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401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353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08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802.11-20/1741r1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merl.com/demos/mmBSF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Feasibility Study of Human Pose and Occupancy Classification </a:t>
            </a:r>
            <a:br>
              <a:rPr lang="en-US" sz="2000" dirty="0"/>
            </a:br>
            <a:r>
              <a:rPr lang="en-US" sz="2000" dirty="0"/>
              <a:t>using mmWave WiFi Beam Attributes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2020-11-03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01557"/>
              </p:ext>
            </p:extLst>
          </p:nvPr>
        </p:nvGraphicFramePr>
        <p:xfrm>
          <a:off x="759851" y="3068960"/>
          <a:ext cx="7738742" cy="2410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Jianyuan</a:t>
                      </a:r>
                      <a:r>
                        <a:rPr lang="en-US" sz="1200" dirty="0"/>
                        <a:t> Yu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jyu@merl.com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>
                          <a:latin typeface="Times New Roman"/>
                          <a:ea typeface="Times New Roman"/>
                          <a:cs typeface="Arial"/>
                        </a:rPr>
                        <a:t>koike@merl.com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Arial"/>
                        </a:rPr>
                        <a:t>ywang@merl.com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1240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err="1">
                          <a:latin typeface="Times New Roman"/>
                          <a:ea typeface="Times New Roman"/>
                          <a:cs typeface="Arial"/>
                        </a:rPr>
                        <a:t>porlik@merl.com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9FD2FD2-2E66-AA49-B642-8A10E850D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5" y="4016613"/>
            <a:ext cx="2950484" cy="21487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37" y="375656"/>
            <a:ext cx="7772400" cy="1066800"/>
          </a:xfrm>
        </p:spPr>
        <p:txBody>
          <a:bodyPr/>
          <a:lstStyle/>
          <a:p>
            <a:r>
              <a:rPr lang="en-US" sz="2800" dirty="0"/>
              <a:t>Feasibility Study (II): Seat Occupancy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369464" y="1265453"/>
            <a:ext cx="8319399" cy="22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One router as Tx and the other Rx using commercial-off-the-shelf 802.11ad routers [10,11]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One subject occupied one of 4 chairs + 2 subjects occupied two of 4 chairs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Beam SNRs were collected for different seat occupancy patterns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5 independent data sessions for cross-session performance evaluation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2502B44F-E9E5-EB4F-BA98-36FFF48C241C}"/>
              </a:ext>
            </a:extLst>
          </p:cNvPr>
          <p:cNvGrpSpPr>
            <a:grpSpLocks/>
          </p:cNvGrpSpPr>
          <p:nvPr/>
        </p:nvGrpSpPr>
        <p:grpSpPr bwMode="auto">
          <a:xfrm>
            <a:off x="0" y="2657919"/>
            <a:ext cx="1680851" cy="1048881"/>
            <a:chOff x="4528342" y="1390453"/>
            <a:chExt cx="4228100" cy="2394675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B76C3F05-3F1F-BB40-B4F4-508056AD5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342" y="2744669"/>
              <a:ext cx="1858737" cy="104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2239276E-F867-F143-A5E9-93CA65667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85" y="1390453"/>
              <a:ext cx="2431757" cy="197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Freeform 23">
            <a:extLst>
              <a:ext uri="{FF2B5EF4-FFF2-40B4-BE49-F238E27FC236}">
                <a16:creationId xmlns:a16="http://schemas.microsoft.com/office/drawing/2014/main" id="{C7517283-A874-344D-95A5-75DD63E5F604}"/>
              </a:ext>
            </a:extLst>
          </p:cNvPr>
          <p:cNvSpPr/>
          <p:nvPr/>
        </p:nvSpPr>
        <p:spPr bwMode="auto">
          <a:xfrm flipH="1" flipV="1">
            <a:off x="1287472" y="3564297"/>
            <a:ext cx="1196296" cy="877148"/>
          </a:xfrm>
          <a:custGeom>
            <a:avLst/>
            <a:gdLst>
              <a:gd name="connsiteX0" fmla="*/ 0 w 1669774"/>
              <a:gd name="connsiteY0" fmla="*/ 0 h 29817"/>
              <a:gd name="connsiteX1" fmla="*/ 596348 w 1669774"/>
              <a:gd name="connsiteY1" fmla="*/ 9939 h 29817"/>
              <a:gd name="connsiteX2" fmla="*/ 1669774 w 1669774"/>
              <a:gd name="connsiteY2" fmla="*/ 29817 h 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29817">
                <a:moveTo>
                  <a:pt x="0" y="0"/>
                </a:moveTo>
                <a:lnTo>
                  <a:pt x="596348" y="9939"/>
                </a:lnTo>
                <a:lnTo>
                  <a:pt x="1669774" y="2981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DA5D0-BAAC-054D-8DA8-E17E38EDB8DB}"/>
              </a:ext>
            </a:extLst>
          </p:cNvPr>
          <p:cNvSpPr/>
          <p:nvPr/>
        </p:nvSpPr>
        <p:spPr>
          <a:xfrm>
            <a:off x="0" y="2711455"/>
            <a:ext cx="9204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TP-Link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B6A0F10-9D5D-244A-89F4-A38BE8E5629C}"/>
              </a:ext>
            </a:extLst>
          </p:cNvPr>
          <p:cNvSpPr/>
          <p:nvPr/>
        </p:nvSpPr>
        <p:spPr bwMode="auto">
          <a:xfrm>
            <a:off x="190919" y="3557116"/>
            <a:ext cx="783771" cy="2150348"/>
          </a:xfrm>
          <a:custGeom>
            <a:avLst/>
            <a:gdLst>
              <a:gd name="connsiteX0" fmla="*/ 331595 w 783771"/>
              <a:gd name="connsiteY0" fmla="*/ 2150348 h 2150348"/>
              <a:gd name="connsiteX1" fmla="*/ 331595 w 783771"/>
              <a:gd name="connsiteY1" fmla="*/ 2150348 h 2150348"/>
              <a:gd name="connsiteX2" fmla="*/ 0 w 783771"/>
              <a:gd name="connsiteY2" fmla="*/ 1838849 h 2150348"/>
              <a:gd name="connsiteX3" fmla="*/ 80386 w 783771"/>
              <a:gd name="connsiteY3" fmla="*/ 401935 h 2150348"/>
              <a:gd name="connsiteX4" fmla="*/ 783771 w 783771"/>
              <a:gd name="connsiteY4" fmla="*/ 0 h 2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1" h="2150348">
                <a:moveTo>
                  <a:pt x="331595" y="2150348"/>
                </a:moveTo>
                <a:lnTo>
                  <a:pt x="331595" y="2150348"/>
                </a:lnTo>
                <a:cubicBezTo>
                  <a:pt x="4498" y="1853917"/>
                  <a:pt x="74734" y="1988324"/>
                  <a:pt x="0" y="1838849"/>
                </a:cubicBezTo>
                <a:lnTo>
                  <a:pt x="80386" y="401935"/>
                </a:lnTo>
                <a:lnTo>
                  <a:pt x="783771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D3697-85AA-E546-9EAF-5343B1969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36" y="3743851"/>
            <a:ext cx="1654264" cy="1159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A4B548-3B0D-8040-A1C2-F90102D23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38" y="3743851"/>
            <a:ext cx="1712173" cy="11568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50843A5-8393-A842-99A7-E68DEF95D7C1}"/>
              </a:ext>
            </a:extLst>
          </p:cNvPr>
          <p:cNvSpPr/>
          <p:nvPr/>
        </p:nvSpPr>
        <p:spPr>
          <a:xfrm>
            <a:off x="1568830" y="6521779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424592-9801-434B-93F0-20F7F9C68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13" y="5043200"/>
            <a:ext cx="1772131" cy="1368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21BD0B-D24E-F448-82CB-13B48CF59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27" y="5065069"/>
            <a:ext cx="1669353" cy="1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74326-DFFD-DC4E-9247-D0D9A28B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503913"/>
            <a:ext cx="7772400" cy="797616"/>
          </a:xfrm>
        </p:spPr>
        <p:txBody>
          <a:bodyPr/>
          <a:lstStyle/>
          <a:p>
            <a:r>
              <a:rPr lang="en-US" sz="2800" dirty="0"/>
              <a:t>60-GHz Beam SNR Measurements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EB50B-2030-B04C-9550-5C30F4FF4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4352" r="10992" b="4259"/>
          <a:stretch/>
        </p:blipFill>
        <p:spPr>
          <a:xfrm>
            <a:off x="19448" y="1115826"/>
            <a:ext cx="4968553" cy="353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44AFD-2245-4E47-B297-F035F01CD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4770" r="9545" b="6151"/>
          <a:stretch/>
        </p:blipFill>
        <p:spPr>
          <a:xfrm>
            <a:off x="3898347" y="3068960"/>
            <a:ext cx="4965399" cy="34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7DE58E-4CE8-914B-9272-5D0C9FA8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t="9496" r="7569" b="49265"/>
          <a:stretch/>
        </p:blipFill>
        <p:spPr>
          <a:xfrm>
            <a:off x="5508766" y="1988840"/>
            <a:ext cx="3145567" cy="30583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C7DCB732-5826-974C-B5CD-1E2C66056077}"/>
              </a:ext>
            </a:extLst>
          </p:cNvPr>
          <p:cNvSpPr txBox="1">
            <a:spLocks/>
          </p:cNvSpPr>
          <p:nvPr/>
        </p:nvSpPr>
        <p:spPr bwMode="auto">
          <a:xfrm>
            <a:off x="8686800" y="6591300"/>
            <a:ext cx="4572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16</a:t>
            </a:r>
            <a:endParaRPr lang="en-US" alt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67D8B0-C58D-EB4D-AC3D-223F51356EDF}"/>
              </a:ext>
            </a:extLst>
          </p:cNvPr>
          <p:cNvSpPr/>
          <p:nvPr/>
        </p:nvSpPr>
        <p:spPr>
          <a:xfrm>
            <a:off x="6300192" y="1842646"/>
            <a:ext cx="1846735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beamSNR</a:t>
            </a:r>
            <a:r>
              <a:rPr lang="en-US" sz="1300" dirty="0"/>
              <a:t>-MLP (91.2%)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7967FC-5706-5C43-AD1E-2B8A7EAFE2B0}"/>
              </a:ext>
            </a:extLst>
          </p:cNvPr>
          <p:cNvSpPr/>
          <p:nvPr/>
        </p:nvSpPr>
        <p:spPr>
          <a:xfrm>
            <a:off x="1568830" y="6521779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E3C2CF-9E2A-DB48-8D62-EA12E1A80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1" t="50476" r="7390" b="8092"/>
          <a:stretch/>
        </p:blipFill>
        <p:spPr>
          <a:xfrm>
            <a:off x="1043608" y="1959318"/>
            <a:ext cx="3083315" cy="29674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5790FC-F588-F445-8A0D-DEC69CFAB57B}"/>
              </a:ext>
            </a:extLst>
          </p:cNvPr>
          <p:cNvSpPr/>
          <p:nvPr/>
        </p:nvSpPr>
        <p:spPr>
          <a:xfrm>
            <a:off x="1619672" y="1842646"/>
            <a:ext cx="2160240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CSI-MLP (80.93%)</a:t>
            </a:r>
          </a:p>
        </p:txBody>
      </p:sp>
    </p:spTree>
    <p:extLst>
      <p:ext uri="{BB962C8B-B14F-4D97-AF65-F5344CB8AC3E}">
        <p14:creationId xmlns:p14="http://schemas.microsoft.com/office/powerpoint/2010/main" val="52668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6" y="1772816"/>
            <a:ext cx="8208267" cy="3270936"/>
          </a:xfrm>
        </p:spPr>
        <p:txBody>
          <a:bodyPr/>
          <a:lstStyle/>
          <a:p>
            <a:r>
              <a:rPr lang="en-US" sz="1800" b="0" dirty="0"/>
              <a:t>This contribution demonstrated the potential of a mid-grained channel measurements (beam attributes, e.g., SNRs) for device-free indoor sensing and monitoring (pose classification &amp; seat occupancy sensing).</a:t>
            </a:r>
          </a:p>
          <a:p>
            <a:pPr marL="0" indent="0">
              <a:buNone/>
            </a:pPr>
            <a:endParaRPr lang="en-US" sz="1800" b="0" dirty="0"/>
          </a:p>
          <a:p>
            <a:r>
              <a:rPr lang="en-US" sz="1800" b="0" dirty="0"/>
              <a:t>Subject and environmental invariance will be valuable for robust WLAN sensing.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5254359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  <a:r>
              <a:rPr lang="en-US" sz="1100" dirty="0" err="1"/>
              <a:t>Manikanta</a:t>
            </a:r>
            <a:r>
              <a:rPr lang="en-US" sz="1100" dirty="0"/>
              <a:t> </a:t>
            </a:r>
            <a:r>
              <a:rPr lang="en-US" sz="1100" dirty="0" err="1"/>
              <a:t>Kotaru</a:t>
            </a:r>
            <a:r>
              <a:rPr lang="en-US" sz="1100" dirty="0"/>
              <a:t>, Kiran Joshi, Dinesh </a:t>
            </a:r>
            <a:r>
              <a:rPr lang="en-US" sz="1100" dirty="0" err="1"/>
              <a:t>Bharadia</a:t>
            </a:r>
            <a:r>
              <a:rPr lang="en-US" sz="1100" dirty="0"/>
              <a:t>, </a:t>
            </a:r>
            <a:r>
              <a:rPr lang="en-US" sz="1100" dirty="0" err="1"/>
              <a:t>Sachin</a:t>
            </a:r>
            <a:r>
              <a:rPr lang="en-US" sz="1100" dirty="0"/>
              <a:t> </a:t>
            </a:r>
            <a:r>
              <a:rPr lang="en-US" sz="1100" dirty="0" err="1"/>
              <a:t>Katti</a:t>
            </a:r>
            <a:endParaRPr lang="en-US" sz="1100" dirty="0"/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 "</a:t>
            </a:r>
            <a:r>
              <a:rPr lang="en-GB" sz="1100" dirty="0"/>
              <a:t>Towards Context-assisted Indoor Navigation", </a:t>
            </a:r>
            <a:r>
              <a:rPr lang="en-GB" sz="1100" dirty="0" err="1"/>
              <a:t>Ayyalasomayajula</a:t>
            </a:r>
            <a:r>
              <a:rPr lang="en-GB" sz="1100" dirty="0"/>
              <a:t> Roshan, Aditya </a:t>
            </a:r>
            <a:r>
              <a:rPr lang="en-GB" sz="1100" dirty="0" err="1"/>
              <a:t>Arun</a:t>
            </a:r>
            <a:r>
              <a:rPr lang="en-GB" sz="1100" dirty="0"/>
              <a:t>, </a:t>
            </a:r>
            <a:r>
              <a:rPr lang="en-GB" sz="1100" dirty="0" err="1"/>
              <a:t>Chenfeng</a:t>
            </a:r>
            <a:r>
              <a:rPr lang="en-GB" sz="1100" dirty="0"/>
              <a:t> Wu, </a:t>
            </a:r>
            <a:r>
              <a:rPr lang="en-GB" sz="1100" dirty="0" err="1"/>
              <a:t>Sanatan</a:t>
            </a:r>
            <a:r>
              <a:rPr lang="en-GB" sz="1100" dirty="0"/>
              <a:t> Sharma, Deepak </a:t>
            </a:r>
            <a:r>
              <a:rPr lang="en-GB" sz="1100" dirty="0" err="1"/>
              <a:t>Vasisht</a:t>
            </a:r>
            <a:r>
              <a:rPr lang="en-GB" sz="1100" dirty="0"/>
              <a:t>, Abhishek </a:t>
            </a:r>
            <a:r>
              <a:rPr lang="en-GB" sz="1100" dirty="0" err="1"/>
              <a:t>Sethi</a:t>
            </a:r>
            <a:r>
              <a:rPr lang="en-GB" sz="1100" dirty="0"/>
              <a:t>, Dinesh </a:t>
            </a:r>
            <a:r>
              <a:rPr lang="en-GB" sz="1100" dirty="0" err="1"/>
              <a:t>Bharadia</a:t>
            </a:r>
            <a:endParaRPr lang="en-GB" sz="1100" dirty="0"/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[12] Z. Wang, K. Jiang, Y. </a:t>
            </a:r>
            <a:r>
              <a:rPr lang="en-US" sz="1100" dirty="0" err="1"/>
              <a:t>Hou</a:t>
            </a:r>
            <a:r>
              <a:rPr lang="en-US" sz="1100" dirty="0"/>
              <a:t>, W. Dou, C. Zhang, Z. Huang, et al., "A survey on human behavior recognition using channel state information" IEEE Access vol. 7 pp. 155986-156024 2019. 32. </a:t>
            </a:r>
          </a:p>
          <a:p>
            <a:r>
              <a:rPr lang="en-US" sz="1100" dirty="0">
                <a:solidFill>
                  <a:srgbClr val="0070C0"/>
                </a:solidFill>
              </a:rPr>
              <a:t>[</a:t>
            </a:r>
            <a:r>
              <a:rPr lang="en-US" sz="1100" dirty="0"/>
              <a:t>13] M. Pajovic, P. Wang, T. Koike-Akino, H. Sun and P. V. Orlik "Fingerprinting-based indoor localization with commercial mmWave WiFi—Part I: RSS and beam indices" GLOBECOM 2019, pp. 1-6, Dec. 2019.</a:t>
            </a:r>
          </a:p>
          <a:p>
            <a:r>
              <a:rPr lang="en-US" sz="1100" dirty="0"/>
              <a:t>[14] P. Wang, M. Pajovic, T. Koike-Akino, H. Sun and P. V. Orlik "Fingerprinting-based indoor localization with commercial mmWave WiFi—Part II: Spatial beam SNRs" GLOBECOM 2019,  pp. 1-6 Dec. 2019.</a:t>
            </a:r>
          </a:p>
          <a:p>
            <a:r>
              <a:rPr lang="en-US" sz="1100" dirty="0"/>
              <a:t>[15] T. Koike-Akino, P. Wang, M. Pajovic,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J. Yu, P. Wang , T. Koike-Akino, Y. Wang, and P. V. Orlik " Human Pose and Seat Occupancy Classification with Commercial mmWave WiFi”, GLOBECOM Workshop on JSAC, December, 2020.</a:t>
            </a:r>
          </a:p>
          <a:p>
            <a:r>
              <a:rPr lang="en-US" sz="1100" dirty="0"/>
              <a:t>[17] W. Wu, N. Cheng, N. Zhang, P. Yang, W. Zhuang, and X. Shen "Fast mmWave beam alignment via correlated bandit learning" IEEE Trans. Wireless Comm., vol. 18 no. 12 pp. 5894-5908 Dec 2019.</a:t>
            </a:r>
            <a:br>
              <a:rPr lang="en-US" sz="1100" dirty="0"/>
            </a:br>
            <a:br>
              <a:rPr lang="en-US" sz="1100" dirty="0"/>
            </a:br>
            <a:br>
              <a:rPr lang="en-US" sz="1600" dirty="0"/>
            </a:br>
            <a:br>
              <a:rPr lang="en-US" sz="1600" dirty="0"/>
            </a:br>
            <a:endParaRPr lang="en-US" sz="1500" dirty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1250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27" y="977181"/>
            <a:ext cx="8210181" cy="3329536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  <a:endParaRPr lang="en-US" sz="14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adopts mid-grained channel measurement – mmWave beam attributes (e.g., beam SNRs) for indoor sensing and monitoring applications</a:t>
            </a:r>
            <a:endParaRPr lang="en-US" sz="1800" b="0" dirty="0"/>
          </a:p>
          <a:p>
            <a:pPr>
              <a:spcBef>
                <a:spcPts val="1500"/>
              </a:spcBef>
            </a:pPr>
            <a:r>
              <a:rPr lang="en-US" sz="1600" b="0" dirty="0"/>
              <a:t>This contribution reports feasibility study of indoor device-free sensing (e.g., human pose &amp; seat occupancy) using beam SNRs from commercial 60-GHz WiFi routers.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4D0C7-5236-4F45-9954-AF4932C2C6DC}"/>
              </a:ext>
            </a:extLst>
          </p:cNvPr>
          <p:cNvGrpSpPr/>
          <p:nvPr/>
        </p:nvGrpSpPr>
        <p:grpSpPr>
          <a:xfrm>
            <a:off x="5256321" y="1757122"/>
            <a:ext cx="3297187" cy="1368152"/>
            <a:chOff x="4472727" y="2423391"/>
            <a:chExt cx="4204998" cy="17876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FA49B-5386-B64E-BEE4-C71E383C2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" t="4008" r="14146" b="9845"/>
            <a:stretch/>
          </p:blipFill>
          <p:spPr>
            <a:xfrm>
              <a:off x="4472727" y="2423391"/>
              <a:ext cx="4204998" cy="1787628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491A3-3DEF-3F4A-B6A7-34515DCF4316}"/>
                </a:ext>
              </a:extLst>
            </p:cNvPr>
            <p:cNvSpPr/>
            <p:nvPr/>
          </p:nvSpPr>
          <p:spPr>
            <a:xfrm>
              <a:off x="6056661" y="2439722"/>
              <a:ext cx="2452574" cy="2602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hlinkClick r:id="rId3"/>
                </a:rPr>
                <a:t>https://www.merl.com/demos/mmBSF</a:t>
              </a:r>
              <a:endParaRPr lang="en-US" sz="10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800BF-A1C2-7D49-853D-279F4691E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3" b="20199"/>
          <a:stretch/>
        </p:blipFill>
        <p:spPr>
          <a:xfrm>
            <a:off x="965327" y="1698709"/>
            <a:ext cx="1141141" cy="1493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6EE98-2F1E-7C40-B47D-65C92DDAC6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72"/>
          <a:stretch/>
        </p:blipFill>
        <p:spPr>
          <a:xfrm>
            <a:off x="1120053" y="4633443"/>
            <a:ext cx="2684103" cy="14565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F9DECB-E907-1146-ADBB-BEC31FA2E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52" y="4677265"/>
            <a:ext cx="2016224" cy="8176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391D7F-4590-B34F-AD5C-4B7900399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02" y="4663696"/>
            <a:ext cx="1959686" cy="7650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2A3FE0-4E5E-AA41-9349-71E7B767A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5" y="5445224"/>
            <a:ext cx="1277014" cy="986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E1EBE-7CDE-CD49-86B5-57AB86F04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76" y="5485738"/>
            <a:ext cx="1289937" cy="9927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B1A0CB-D9BF-994E-980A-6E381F0EE96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395" y="1689457"/>
            <a:ext cx="2217999" cy="15809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736B629-1A44-9042-B301-0AEDE7971198}"/>
              </a:ext>
            </a:extLst>
          </p:cNvPr>
          <p:cNvSpPr/>
          <p:nvPr/>
        </p:nvSpPr>
        <p:spPr>
          <a:xfrm>
            <a:off x="1120053" y="6161823"/>
            <a:ext cx="28047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Pose Classification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4E71AF-945C-4A4B-BBC1-7E6F0C65D263}"/>
              </a:ext>
            </a:extLst>
          </p:cNvPr>
          <p:cNvSpPr/>
          <p:nvPr/>
        </p:nvSpPr>
        <p:spPr>
          <a:xfrm>
            <a:off x="5806863" y="6012730"/>
            <a:ext cx="1745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(Seat) Occupancy </a:t>
            </a:r>
          </a:p>
          <a:p>
            <a:pPr algn="ctr"/>
            <a:r>
              <a:rPr lang="en-US" sz="1300" dirty="0"/>
              <a:t>Sensing</a:t>
            </a:r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7528"/>
            <a:ext cx="9362053" cy="21762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WLAN sensing mainly uses two kinds of WiFi channel measurements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600" b="1" dirty="0"/>
              <a:t>Coarse-grained</a:t>
            </a:r>
            <a:r>
              <a:rPr lang="en-US" sz="1600" dirty="0"/>
              <a:t> RSSI (received signal strength indicator)</a:t>
            </a:r>
            <a:endParaRPr lang="en-US" sz="1600" b="1" strike="sngStrike" dirty="0"/>
          </a:p>
          <a:p>
            <a:pPr marL="865188" lvl="2" indent="-285750">
              <a:buFont typeface="Wingdings" pitchFamily="2" charset="2"/>
              <a:buChar char="ü"/>
            </a:pPr>
            <a:r>
              <a:rPr lang="en-US" sz="1300" dirty="0"/>
              <a:t>In the unit of dBm, easy to access, coarse channel information</a:t>
            </a:r>
            <a:endParaRPr lang="en-US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 (channel state information)</a:t>
            </a:r>
          </a:p>
          <a:p>
            <a:pPr marL="865187" lvl="2" indent="-285750"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sub-6 GHz)</a:t>
            </a:r>
          </a:p>
          <a:p>
            <a:pPr marL="865187" lvl="2" indent="-285750">
              <a:buFont typeface="Wingdings" pitchFamily="2" charset="2"/>
              <a:buChar char="ü"/>
            </a:pPr>
            <a:r>
              <a:rPr lang="en-US" sz="1300" dirty="0"/>
              <a:t>WiFi CSI can be accessible from commercial routers in earlier 2010s </a:t>
            </a:r>
          </a:p>
          <a:p>
            <a:pPr marL="865187" lvl="2" indent="-285750">
              <a:buFont typeface="Wingdings" pitchFamily="2" charset="2"/>
              <a:buChar char="ü"/>
            </a:pPr>
            <a:r>
              <a:rPr lang="en-US" sz="1300" dirty="0"/>
              <a:t>The CSI-based fingerprinting outperforms the RSSI-based fingerprinting </a:t>
            </a:r>
          </a:p>
          <a:p>
            <a:pPr marL="579437" lvl="2" indent="0">
              <a:buNone/>
            </a:pPr>
            <a:r>
              <a:rPr lang="en-US" sz="1300" dirty="0"/>
              <a:t>        (DeepFi’16, PhaseFi’17, BiLoc’18, CSI-Net’19, Person-in-WiFi’19)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475902" y="2344329"/>
            <a:ext cx="2804784" cy="1515828"/>
            <a:chOff x="3664761" y="4707793"/>
            <a:chExt cx="2476413" cy="1433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7"/>
            <a:stretch/>
          </p:blipFill>
          <p:spPr>
            <a:xfrm>
              <a:off x="4008043" y="4948800"/>
              <a:ext cx="1789849" cy="11920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64761" y="4707793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8124583" y="3787952"/>
            <a:ext cx="78098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[7]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7C708-FBC6-8046-8780-5642AFD60EBA}"/>
              </a:ext>
            </a:extLst>
          </p:cNvPr>
          <p:cNvGrpSpPr/>
          <p:nvPr/>
        </p:nvGrpSpPr>
        <p:grpSpPr>
          <a:xfrm>
            <a:off x="6777093" y="1117624"/>
            <a:ext cx="2340504" cy="1016259"/>
            <a:chOff x="6808669" y="1285752"/>
            <a:chExt cx="2340504" cy="10162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45633-8F63-3E45-817C-C59CEB860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5" t="24247" r="6059" b="8388"/>
            <a:stretch/>
          </p:blipFill>
          <p:spPr>
            <a:xfrm>
              <a:off x="6808669" y="1645459"/>
              <a:ext cx="2340504" cy="65655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67B14-CBED-6A4C-AAD2-47008E241445}"/>
                </a:ext>
              </a:extLst>
            </p:cNvPr>
            <p:cNvSpPr/>
            <p:nvPr/>
          </p:nvSpPr>
          <p:spPr>
            <a:xfrm>
              <a:off x="7189790" y="1285752"/>
              <a:ext cx="144016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RSSI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85AC3-964C-6A42-9727-35C4175D694E}"/>
              </a:ext>
            </a:extLst>
          </p:cNvPr>
          <p:cNvGrpSpPr/>
          <p:nvPr/>
        </p:nvGrpSpPr>
        <p:grpSpPr>
          <a:xfrm>
            <a:off x="-10016" y="3584250"/>
            <a:ext cx="9066265" cy="2837286"/>
            <a:chOff x="28017" y="3580928"/>
            <a:chExt cx="9066265" cy="28372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B6A41A-7157-C745-A8EF-C21359433411}"/>
                </a:ext>
              </a:extLst>
            </p:cNvPr>
            <p:cNvGrpSpPr/>
            <p:nvPr/>
          </p:nvGrpSpPr>
          <p:grpSpPr>
            <a:xfrm>
              <a:off x="28017" y="3580928"/>
              <a:ext cx="9038142" cy="2837286"/>
              <a:chOff x="93909" y="3828304"/>
              <a:chExt cx="9038142" cy="2837286"/>
            </a:xfrm>
          </p:grpSpPr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032767F-EC25-BB49-B90E-DE72161F10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3909" y="3828304"/>
                <a:ext cx="6808669" cy="997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85800" lvl="1">
                  <a:buFont typeface="Wingdings" pitchFamily="2" charset="2"/>
                  <a:buChar char="q"/>
                </a:pPr>
                <a:r>
                  <a:rPr lang="en-US" sz="1600" b="1" kern="0" dirty="0"/>
                  <a:t>Mid-grained</a:t>
                </a:r>
                <a:r>
                  <a:rPr lang="en-US" sz="1600" kern="0" dirty="0"/>
                  <a:t> beam attributes (e.g., beam SNRs)</a:t>
                </a:r>
                <a:endParaRPr lang="en-US" sz="1600" b="1" strike="sngStrike" kern="0" dirty="0"/>
              </a:p>
              <a:p>
                <a:pPr marL="865188" lvl="2" indent="-285750">
                  <a:buFont typeface="Wingdings" pitchFamily="2" charset="2"/>
                  <a:buChar char="ü"/>
                </a:pPr>
                <a:r>
                  <a:rPr lang="en-US" sz="1300" kern="0" dirty="0"/>
                  <a:t>Data collection and exchange (between AP and User) are already defined in 802.11ad standards during beam training (therefore, minimal additional overhead) </a:t>
                </a:r>
              </a:p>
              <a:p>
                <a:pPr marL="865188" lvl="2" indent="-285750">
                  <a:buFont typeface="Wingdings" pitchFamily="2" charset="2"/>
                  <a:buChar char="ü"/>
                </a:pPr>
                <a:r>
                  <a:rPr lang="en-US" sz="1300" i="1" kern="0" dirty="0"/>
                  <a:t>Spatial-domain</a:t>
                </a:r>
                <a:r>
                  <a:rPr lang="en-US" sz="1300" kern="0" dirty="0"/>
                  <a:t> channel measurements at mmWave bands, weighted by beam patterns</a:t>
                </a:r>
              </a:p>
              <a:p>
                <a:pPr marL="865188" lvl="2" indent="-285750">
                  <a:buFont typeface="Wingdings" pitchFamily="2" charset="2"/>
                  <a:buChar char="ü"/>
                </a:pPr>
                <a:r>
                  <a:rPr lang="en-US" sz="1300" kern="0" dirty="0"/>
                  <a:t>Can be accessed from commercial 60-GHz WiFi routers [10, 11]</a:t>
                </a:r>
                <a:endParaRPr lang="en-US" kern="0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86AE795-BD3C-364A-A7DC-CBE2327A4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322" y="5046360"/>
                <a:ext cx="3792677" cy="158515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6F63AA8-89E2-9E42-8A35-313E4E0DE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78569" y="5050598"/>
                <a:ext cx="3153482" cy="1614992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29FBAE-2A7C-C841-B641-E09F40191FBE}"/>
                </a:ext>
              </a:extLst>
            </p:cNvPr>
            <p:cNvSpPr/>
            <p:nvPr/>
          </p:nvSpPr>
          <p:spPr>
            <a:xfrm>
              <a:off x="6289498" y="4815842"/>
              <a:ext cx="2804784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Beam SNRs over 36 probing beams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CFA9D02-6FCE-7D40-9ED2-8CD3B5E9F548}"/>
              </a:ext>
            </a:extLst>
          </p:cNvPr>
          <p:cNvSpPr/>
          <p:nvPr/>
        </p:nvSpPr>
        <p:spPr>
          <a:xfrm>
            <a:off x="4975531" y="6550964"/>
            <a:ext cx="183255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https://www.netspotapp.com/ and [7]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7BBE7-5B12-8B43-9A07-5154A8A19F40}"/>
              </a:ext>
            </a:extLst>
          </p:cNvPr>
          <p:cNvSpPr/>
          <p:nvPr/>
        </p:nvSpPr>
        <p:spPr>
          <a:xfrm>
            <a:off x="7680465" y="2172044"/>
            <a:ext cx="15632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https://</a:t>
            </a:r>
            <a:r>
              <a:rPr lang="en-US" sz="600" dirty="0" err="1"/>
              <a:t>www.netspotapp.com</a:t>
            </a:r>
            <a:endParaRPr lang="en-US" sz="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77894-0D9F-D245-BC1D-34F0A0EA314F}"/>
              </a:ext>
            </a:extLst>
          </p:cNvPr>
          <p:cNvSpPr/>
          <p:nvPr/>
        </p:nvSpPr>
        <p:spPr>
          <a:xfrm>
            <a:off x="7166362" y="6291809"/>
            <a:ext cx="9973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721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70248"/>
            <a:ext cx="7772400" cy="1066800"/>
          </a:xfrm>
        </p:spPr>
        <p:txBody>
          <a:bodyPr/>
          <a:lstStyle/>
          <a:p>
            <a:r>
              <a:rPr lang="en-US" sz="2800" dirty="0"/>
              <a:t>(mmWave) Beam SNRs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974CED-3E9E-5342-8B9E-1CF90EC2CE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56127"/>
            <a:ext cx="2972583" cy="5214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3C777D-1F34-3442-9CA4-F22DE918FC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52748"/>
            <a:ext cx="4124701" cy="194922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1982E40-39A0-5743-8A3B-E1A58C85DA3A}"/>
              </a:ext>
            </a:extLst>
          </p:cNvPr>
          <p:cNvSpPr/>
          <p:nvPr/>
        </p:nvSpPr>
        <p:spPr>
          <a:xfrm>
            <a:off x="6810066" y="1023225"/>
            <a:ext cx="137258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50"/>
              </a:lnSpc>
            </a:pPr>
            <a:r>
              <a:rPr lang="en-US" dirty="0"/>
              <a:t>2-D illustration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08D60A-76A7-BE46-81A6-E0A8D9793F30}"/>
              </a:ext>
            </a:extLst>
          </p:cNvPr>
          <p:cNvGrpSpPr/>
          <p:nvPr/>
        </p:nvGrpSpPr>
        <p:grpSpPr>
          <a:xfrm>
            <a:off x="121236" y="3035003"/>
            <a:ext cx="9087231" cy="3298248"/>
            <a:chOff x="121236" y="3035003"/>
            <a:chExt cx="9087231" cy="32982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101DD46-4708-3748-89E3-46E96FC1E152}"/>
                </a:ext>
              </a:extLst>
            </p:cNvPr>
            <p:cNvGrpSpPr/>
            <p:nvPr/>
          </p:nvGrpSpPr>
          <p:grpSpPr>
            <a:xfrm>
              <a:off x="121236" y="3035003"/>
              <a:ext cx="9087231" cy="3298248"/>
              <a:chOff x="121236" y="3035003"/>
              <a:chExt cx="9087231" cy="329824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6F4F599-B552-1542-B5F9-C9A0936DCBC3}"/>
                  </a:ext>
                </a:extLst>
              </p:cNvPr>
              <p:cNvGrpSpPr/>
              <p:nvPr/>
            </p:nvGrpSpPr>
            <p:grpSpPr>
              <a:xfrm>
                <a:off x="4694610" y="3604512"/>
                <a:ext cx="4513857" cy="2147868"/>
                <a:chOff x="327041" y="4251513"/>
                <a:chExt cx="4513857" cy="21478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37431-B059-EB48-AE2E-44801A5052FE}"/>
                    </a:ext>
                  </a:extLst>
                </p:cNvPr>
                <p:cNvSpPr/>
                <p:nvPr/>
              </p:nvSpPr>
              <p:spPr>
                <a:xfrm>
                  <a:off x="327041" y="4251513"/>
                  <a:ext cx="4513857" cy="4257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250"/>
                    </a:lnSpc>
                  </a:pPr>
                  <a:r>
                    <a:rPr lang="en-US" dirty="0"/>
                    <a:t>Two Sweeping Beam Patterns </a:t>
                  </a:r>
                </a:p>
                <a:p>
                  <a:pPr algn="ctr">
                    <a:lnSpc>
                      <a:spcPts val="1250"/>
                    </a:lnSpc>
                  </a:pPr>
                  <a:r>
                    <a:rPr lang="en-US" dirty="0"/>
                    <a:t>(Irregular beampatterns measured in a chamber – TU Darmstadt [9])</a:t>
                  </a:r>
                </a:p>
              </p:txBody>
            </p:sp>
            <p:pic>
              <p:nvPicPr>
                <p:cNvPr id="20" name="Picture 16">
                  <a:extLst>
                    <a:ext uri="{FF2B5EF4-FFF2-40B4-BE49-F238E27FC236}">
                      <a16:creationId xmlns:a16="http://schemas.microsoft.com/office/drawing/2014/main" id="{7EE5859A-CE72-524A-B06A-B87FD073C8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3970" y="4753303"/>
                  <a:ext cx="1923037" cy="1646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7">
                  <a:extLst>
                    <a:ext uri="{FF2B5EF4-FFF2-40B4-BE49-F238E27FC236}">
                      <a16:creationId xmlns:a16="http://schemas.microsoft.com/office/drawing/2014/main" id="{48E74460-751A-CE43-9152-D80202AAA9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552" y="4776449"/>
                  <a:ext cx="1954057" cy="1593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301F257-AA03-EF43-BA66-53AF85BA6B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906"/>
              <a:stretch/>
            </p:blipFill>
            <p:spPr>
              <a:xfrm>
                <a:off x="223117" y="3035003"/>
                <a:ext cx="4272035" cy="3298248"/>
              </a:xfrm>
              <a:prstGeom prst="rect">
                <a:avLst/>
              </a:prstGeom>
            </p:spPr>
          </p:pic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561F3570-972B-4E4A-9637-1F586177B7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4320348" y="5304828"/>
                <a:ext cx="971733" cy="427545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962A94-A49C-F843-AED0-ABAE9DF1A686}"/>
                  </a:ext>
                </a:extLst>
              </p:cNvPr>
              <p:cNvSpPr/>
              <p:nvPr/>
            </p:nvSpPr>
            <p:spPr bwMode="auto">
              <a:xfrm>
                <a:off x="132756" y="5697872"/>
                <a:ext cx="4199111" cy="109017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5" name="Curved Connector 24">
                <a:extLst>
                  <a:ext uri="{FF2B5EF4-FFF2-40B4-BE49-F238E27FC236}">
                    <a16:creationId xmlns:a16="http://schemas.microsoft.com/office/drawing/2014/main" id="{98D398EF-6BB7-B345-AEC4-1867F9A223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4422229" y="5538606"/>
                <a:ext cx="3074131" cy="554689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4899904-3C1A-B54B-BB99-BF74200B4D05}"/>
                  </a:ext>
                </a:extLst>
              </p:cNvPr>
              <p:cNvSpPr/>
              <p:nvPr/>
            </p:nvSpPr>
            <p:spPr bwMode="auto">
              <a:xfrm>
                <a:off x="121236" y="6070909"/>
                <a:ext cx="4199111" cy="109017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7179F4-A0F0-F047-8893-A9ECC4798B32}"/>
                </a:ext>
              </a:extLst>
            </p:cNvPr>
            <p:cNvGrpSpPr/>
            <p:nvPr/>
          </p:nvGrpSpPr>
          <p:grpSpPr>
            <a:xfrm>
              <a:off x="4289681" y="5283635"/>
              <a:ext cx="2340749" cy="1026050"/>
              <a:chOff x="4289681" y="5283635"/>
              <a:chExt cx="2340749" cy="102605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C29A71-6F9E-7844-A9A5-BB22A94BF3F5}"/>
                  </a:ext>
                </a:extLst>
              </p:cNvPr>
              <p:cNvSpPr/>
              <p:nvPr/>
            </p:nvSpPr>
            <p:spPr>
              <a:xfrm>
                <a:off x="4289681" y="5283635"/>
                <a:ext cx="699029" cy="265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50"/>
                  </a:lnSpc>
                </a:pPr>
                <a:r>
                  <a:rPr lang="en-US" sz="1500" i="1" dirty="0"/>
                  <a:t>h</a:t>
                </a:r>
                <a:r>
                  <a:rPr lang="en-US" sz="1500" baseline="-25000" dirty="0"/>
                  <a:t>20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D08754-2676-5844-B602-7E4010A1E86A}"/>
                  </a:ext>
                </a:extLst>
              </p:cNvPr>
              <p:cNvSpPr/>
              <p:nvPr/>
            </p:nvSpPr>
            <p:spPr>
              <a:xfrm>
                <a:off x="5024315" y="6047241"/>
                <a:ext cx="1606115" cy="26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50"/>
                  </a:lnSpc>
                </a:pPr>
                <a:r>
                  <a:rPr lang="en-US" sz="1400" i="1" dirty="0"/>
                  <a:t>h</a:t>
                </a:r>
                <a:r>
                  <a:rPr lang="en-US" sz="1400" baseline="-25000" dirty="0"/>
                  <a:t>24</a:t>
                </a:r>
                <a:r>
                  <a:rPr lang="en-US" sz="1400" dirty="0"/>
                  <a:t>=22.69 dB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37" y="375656"/>
            <a:ext cx="7772400" cy="1066800"/>
          </a:xfrm>
        </p:spPr>
        <p:txBody>
          <a:bodyPr/>
          <a:lstStyle/>
          <a:p>
            <a:r>
              <a:rPr lang="en-US" sz="2800" dirty="0"/>
              <a:t>Feasibility Study (I): Pose Classification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359337" y="1305726"/>
            <a:ext cx="8319399" cy="22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One router as Tx and the other Rx using commercial-off-the-shelf 802.11ad routers [10,11]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One subject performing 8 poses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Beam SNRs were collected for different poses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5 independent data sessions for cross-session performance evaluation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2502B44F-E9E5-EB4F-BA98-36FFF48C241C}"/>
              </a:ext>
            </a:extLst>
          </p:cNvPr>
          <p:cNvGrpSpPr>
            <a:grpSpLocks/>
          </p:cNvGrpSpPr>
          <p:nvPr/>
        </p:nvGrpSpPr>
        <p:grpSpPr bwMode="auto">
          <a:xfrm>
            <a:off x="0" y="2657919"/>
            <a:ext cx="1680851" cy="1048881"/>
            <a:chOff x="4528342" y="1390453"/>
            <a:chExt cx="4228100" cy="2394675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B76C3F05-3F1F-BB40-B4F4-508056AD5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342" y="2744669"/>
              <a:ext cx="1858737" cy="104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2239276E-F867-F143-A5E9-93CA65667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85" y="1390453"/>
              <a:ext cx="2431757" cy="197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591C3D-4C98-064E-B3D2-77C34A60D1AA}"/>
              </a:ext>
            </a:extLst>
          </p:cNvPr>
          <p:cNvSpPr txBox="1">
            <a:spLocks/>
          </p:cNvSpPr>
          <p:nvPr/>
        </p:nvSpPr>
        <p:spPr bwMode="auto">
          <a:xfrm>
            <a:off x="1669596" y="2837473"/>
            <a:ext cx="2969964" cy="72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200" dirty="0"/>
              <a:t>32-element array in one of its fingers  </a:t>
            </a:r>
          </a:p>
          <a:p>
            <a:pPr marL="176213" lvl="1" indent="-166688">
              <a:buFont typeface="Courier New"/>
              <a:buChar char="o"/>
            </a:pPr>
            <a:r>
              <a:rPr lang="en-US" sz="1200" dirty="0"/>
              <a:t>30+ highly irregular probing beams for mmWave beam training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57AAFD-7135-8D4D-985A-B6C0FB675B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"/>
          <a:stretch/>
        </p:blipFill>
        <p:spPr>
          <a:xfrm>
            <a:off x="326676" y="3872713"/>
            <a:ext cx="2736304" cy="237241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7BD7CF32-C261-BF4B-B750-433DC166B678}"/>
              </a:ext>
            </a:extLst>
          </p:cNvPr>
          <p:cNvSpPr/>
          <p:nvPr/>
        </p:nvSpPr>
        <p:spPr bwMode="auto">
          <a:xfrm flipV="1">
            <a:off x="714557" y="3628778"/>
            <a:ext cx="453336" cy="1816445"/>
          </a:xfrm>
          <a:custGeom>
            <a:avLst/>
            <a:gdLst>
              <a:gd name="connsiteX0" fmla="*/ 0 w 1669774"/>
              <a:gd name="connsiteY0" fmla="*/ 0 h 29817"/>
              <a:gd name="connsiteX1" fmla="*/ 596348 w 1669774"/>
              <a:gd name="connsiteY1" fmla="*/ 9939 h 29817"/>
              <a:gd name="connsiteX2" fmla="*/ 1669774 w 1669774"/>
              <a:gd name="connsiteY2" fmla="*/ 29817 h 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29817">
                <a:moveTo>
                  <a:pt x="0" y="0"/>
                </a:moveTo>
                <a:lnTo>
                  <a:pt x="596348" y="9939"/>
                </a:lnTo>
                <a:lnTo>
                  <a:pt x="1669774" y="2981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7B576-7C2D-044C-9C14-09532C467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28" y="3881880"/>
            <a:ext cx="4388297" cy="2154867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C7517283-A874-344D-95A5-75DD63E5F604}"/>
              </a:ext>
            </a:extLst>
          </p:cNvPr>
          <p:cNvSpPr/>
          <p:nvPr/>
        </p:nvSpPr>
        <p:spPr bwMode="auto">
          <a:xfrm flipH="1" flipV="1">
            <a:off x="1287472" y="3564297"/>
            <a:ext cx="764248" cy="906660"/>
          </a:xfrm>
          <a:custGeom>
            <a:avLst/>
            <a:gdLst>
              <a:gd name="connsiteX0" fmla="*/ 0 w 1669774"/>
              <a:gd name="connsiteY0" fmla="*/ 0 h 29817"/>
              <a:gd name="connsiteX1" fmla="*/ 596348 w 1669774"/>
              <a:gd name="connsiteY1" fmla="*/ 9939 h 29817"/>
              <a:gd name="connsiteX2" fmla="*/ 1669774 w 1669774"/>
              <a:gd name="connsiteY2" fmla="*/ 29817 h 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29817">
                <a:moveTo>
                  <a:pt x="0" y="0"/>
                </a:moveTo>
                <a:lnTo>
                  <a:pt x="596348" y="9939"/>
                </a:lnTo>
                <a:lnTo>
                  <a:pt x="1669774" y="2981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8C595F6-27D0-9249-AF74-2845FFD7E6D5}"/>
              </a:ext>
            </a:extLst>
          </p:cNvPr>
          <p:cNvSpPr/>
          <p:nvPr/>
        </p:nvSpPr>
        <p:spPr bwMode="auto">
          <a:xfrm flipV="1">
            <a:off x="1951583" y="4935904"/>
            <a:ext cx="2044353" cy="436252"/>
          </a:xfrm>
          <a:custGeom>
            <a:avLst/>
            <a:gdLst>
              <a:gd name="connsiteX0" fmla="*/ 0 w 1669774"/>
              <a:gd name="connsiteY0" fmla="*/ 0 h 29817"/>
              <a:gd name="connsiteX1" fmla="*/ 596348 w 1669774"/>
              <a:gd name="connsiteY1" fmla="*/ 9939 h 29817"/>
              <a:gd name="connsiteX2" fmla="*/ 1669774 w 1669774"/>
              <a:gd name="connsiteY2" fmla="*/ 29817 h 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29817">
                <a:moveTo>
                  <a:pt x="0" y="0"/>
                </a:moveTo>
                <a:lnTo>
                  <a:pt x="596348" y="9939"/>
                </a:lnTo>
                <a:lnTo>
                  <a:pt x="1669774" y="2981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16">
            <a:extLst>
              <a:ext uri="{FF2B5EF4-FFF2-40B4-BE49-F238E27FC236}">
                <a16:creationId xmlns:a16="http://schemas.microsoft.com/office/drawing/2014/main" id="{DDA13F01-122D-F44A-ADF3-4BEF05BB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380" y="2552437"/>
            <a:ext cx="1132876" cy="9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B19F64E0-BA6E-1848-9426-39CCFEDE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234" y="2613680"/>
            <a:ext cx="1114146" cy="90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92CEA86-D359-264F-9A0B-3062355B905F}"/>
              </a:ext>
            </a:extLst>
          </p:cNvPr>
          <p:cNvSpPr/>
          <p:nvPr/>
        </p:nvSpPr>
        <p:spPr>
          <a:xfrm>
            <a:off x="6803526" y="2997703"/>
            <a:ext cx="92365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[10, 11]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DA5D0-BAAC-054D-8DA8-E17E38EDB8DB}"/>
              </a:ext>
            </a:extLst>
          </p:cNvPr>
          <p:cNvSpPr/>
          <p:nvPr/>
        </p:nvSpPr>
        <p:spPr>
          <a:xfrm>
            <a:off x="0" y="2711455"/>
            <a:ext cx="9204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TP-Link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2209709" y="6269684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C6D74-812B-2A42-B2B0-9E568EEEFC59}"/>
              </a:ext>
            </a:extLst>
          </p:cNvPr>
          <p:cNvSpPr/>
          <p:nvPr/>
        </p:nvSpPr>
        <p:spPr>
          <a:xfrm>
            <a:off x="7774321" y="6071414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74326-DFFD-DC4E-9247-D0D9A28B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01" y="435418"/>
            <a:ext cx="7772400" cy="797616"/>
          </a:xfrm>
        </p:spPr>
        <p:txBody>
          <a:bodyPr/>
          <a:lstStyle/>
          <a:p>
            <a:pPr algn="r"/>
            <a:r>
              <a:rPr lang="en-US" sz="2800" dirty="0"/>
              <a:t>60-GHz Beam SNR Measurements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FBC895-B088-AC4A-AA2A-5DC205AFD7CC}"/>
              </a:ext>
            </a:extLst>
          </p:cNvPr>
          <p:cNvGrpSpPr/>
          <p:nvPr/>
        </p:nvGrpSpPr>
        <p:grpSpPr>
          <a:xfrm>
            <a:off x="107504" y="834226"/>
            <a:ext cx="5697480" cy="3811943"/>
            <a:chOff x="107504" y="834226"/>
            <a:chExt cx="5697480" cy="381194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F0F6650-231F-454E-8103-B1A306CF9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1" t="4059" r="14564" b="5539"/>
            <a:stretch/>
          </p:blipFill>
          <p:spPr>
            <a:xfrm>
              <a:off x="107504" y="1129017"/>
              <a:ext cx="5697480" cy="351715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8C6723-55CC-D344-9CAF-025E103808BD}"/>
                </a:ext>
              </a:extLst>
            </p:cNvPr>
            <p:cNvSpPr/>
            <p:nvPr/>
          </p:nvSpPr>
          <p:spPr>
            <a:xfrm>
              <a:off x="149662" y="834226"/>
              <a:ext cx="133271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300" dirty="0"/>
                <a:t>Data Session A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14E9D6-8547-C941-B6A9-C3459ECE970B}"/>
              </a:ext>
            </a:extLst>
          </p:cNvPr>
          <p:cNvGrpSpPr/>
          <p:nvPr/>
        </p:nvGrpSpPr>
        <p:grpSpPr>
          <a:xfrm>
            <a:off x="3419872" y="3140968"/>
            <a:ext cx="5571708" cy="3258267"/>
            <a:chOff x="3419872" y="3140968"/>
            <a:chExt cx="5571708" cy="325826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A69B51C-9360-D846-BF57-C21B73B9C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" t="4780" r="12988" b="5015"/>
            <a:stretch/>
          </p:blipFill>
          <p:spPr>
            <a:xfrm>
              <a:off x="3419872" y="3140968"/>
              <a:ext cx="5571708" cy="3258267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4A73C1-39C9-2145-A186-41A2E4CE5769}"/>
                </a:ext>
              </a:extLst>
            </p:cNvPr>
            <p:cNvSpPr/>
            <p:nvPr/>
          </p:nvSpPr>
          <p:spPr>
            <a:xfrm>
              <a:off x="7312875" y="5805264"/>
              <a:ext cx="133271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300" dirty="0"/>
                <a:t>Data Session D</a:t>
              </a:r>
            </a:p>
          </p:txBody>
        </p:sp>
      </p:grp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BE178B7-F465-6840-8095-32A0C580F710}"/>
              </a:ext>
            </a:extLst>
          </p:cNvPr>
          <p:cNvSpPr txBox="1">
            <a:spLocks/>
          </p:cNvSpPr>
          <p:nvPr/>
        </p:nvSpPr>
        <p:spPr bwMode="auto">
          <a:xfrm>
            <a:off x="5843367" y="1535445"/>
            <a:ext cx="30919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200" dirty="0"/>
              <a:t>There is a magnitude variance (jump)</a:t>
            </a:r>
          </a:p>
          <a:p>
            <a:pPr marL="176213" lvl="1" indent="-166688">
              <a:buFont typeface="Courier New"/>
              <a:buChar char="o"/>
            </a:pPr>
            <a:endParaRPr lang="en-US" sz="1200" dirty="0"/>
          </a:p>
          <a:p>
            <a:pPr marL="176213" lvl="1" indent="-166688">
              <a:buFont typeface="Courier New"/>
              <a:buChar char="o"/>
            </a:pPr>
            <a:r>
              <a:rPr lang="en-US" sz="1200" dirty="0"/>
              <a:t>The beam SNR patterns preserve the feature for each pose over different sessions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C7AFB3-0E08-8545-AAC4-060FD7906480}"/>
              </a:ext>
            </a:extLst>
          </p:cNvPr>
          <p:cNvSpPr/>
          <p:nvPr/>
        </p:nvSpPr>
        <p:spPr>
          <a:xfrm>
            <a:off x="1568830" y="6521779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6ED5024-121C-E64B-BDF4-094F652E8B26}"/>
              </a:ext>
            </a:extLst>
          </p:cNvPr>
          <p:cNvSpPr txBox="1">
            <a:spLocks/>
          </p:cNvSpPr>
          <p:nvPr/>
        </p:nvSpPr>
        <p:spPr bwMode="auto">
          <a:xfrm>
            <a:off x="149662" y="4935518"/>
            <a:ext cx="3543231" cy="14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200" dirty="0"/>
              <a:t>Less impacted by environmental changes (people movements in nearby rooms)</a:t>
            </a:r>
          </a:p>
          <a:p>
            <a:pPr marL="176213" lvl="1" indent="-166688">
              <a:buFont typeface="Courier New"/>
              <a:buChar char="o"/>
            </a:pPr>
            <a:endParaRPr lang="en-US" sz="1200" dirty="0"/>
          </a:p>
          <a:p>
            <a:pPr marL="176213" lvl="1" indent="-166688">
              <a:buFont typeface="Courier New"/>
              <a:buChar char="o"/>
            </a:pPr>
            <a:r>
              <a:rPr lang="en-US" sz="1200" dirty="0"/>
              <a:t>Less sensitive to minor motions (e.g., finger). </a:t>
            </a:r>
          </a:p>
        </p:txBody>
      </p:sp>
    </p:spTree>
    <p:extLst>
      <p:ext uri="{BB962C8B-B14F-4D97-AF65-F5344CB8AC3E}">
        <p14:creationId xmlns:p14="http://schemas.microsoft.com/office/powerpoint/2010/main" val="17419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C7DCB732-5826-974C-B5CD-1E2C66056077}"/>
              </a:ext>
            </a:extLst>
          </p:cNvPr>
          <p:cNvSpPr txBox="1">
            <a:spLocks/>
          </p:cNvSpPr>
          <p:nvPr/>
        </p:nvSpPr>
        <p:spPr bwMode="auto">
          <a:xfrm>
            <a:off x="8686800" y="6591300"/>
            <a:ext cx="4572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16</a:t>
            </a:r>
            <a:endParaRPr lang="en-US" altLang="en-US" sz="120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045017C-8765-8C44-A552-02B19CBE23FF}"/>
              </a:ext>
            </a:extLst>
          </p:cNvPr>
          <p:cNvSpPr txBox="1">
            <a:spLocks/>
          </p:cNvSpPr>
          <p:nvPr/>
        </p:nvSpPr>
        <p:spPr bwMode="auto">
          <a:xfrm>
            <a:off x="812401" y="435418"/>
            <a:ext cx="7772400" cy="7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kern="0" dirty="0"/>
              <a:t>5-GHz CSI Measurements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A0BC8-B642-224B-9992-B317DD1E6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812" r="7937" b="5770"/>
          <a:stretch/>
        </p:blipFill>
        <p:spPr>
          <a:xfrm>
            <a:off x="-13293" y="1052736"/>
            <a:ext cx="5953446" cy="361662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BC96542-BC50-4146-B684-6F87AB491238}"/>
              </a:ext>
            </a:extLst>
          </p:cNvPr>
          <p:cNvSpPr/>
          <p:nvPr/>
        </p:nvSpPr>
        <p:spPr>
          <a:xfrm>
            <a:off x="149662" y="834226"/>
            <a:ext cx="133271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/>
              <a:t>Data Session 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C1527E-FFB7-9149-A323-4CA0D529F088}"/>
              </a:ext>
            </a:extLst>
          </p:cNvPr>
          <p:cNvSpPr/>
          <p:nvPr/>
        </p:nvSpPr>
        <p:spPr>
          <a:xfrm>
            <a:off x="7764240" y="6099721"/>
            <a:ext cx="1313982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/>
              <a:t>Data Session 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239019-1B16-E344-8DF7-E01490A63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3212" r="8591" b="6080"/>
          <a:stretch/>
        </p:blipFill>
        <p:spPr>
          <a:xfrm>
            <a:off x="3275856" y="2896949"/>
            <a:ext cx="5802677" cy="349516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2A61E6-DEF8-D342-9634-36D44D3EC284}"/>
              </a:ext>
            </a:extLst>
          </p:cNvPr>
          <p:cNvSpPr txBox="1">
            <a:spLocks/>
          </p:cNvSpPr>
          <p:nvPr/>
        </p:nvSpPr>
        <p:spPr bwMode="auto">
          <a:xfrm>
            <a:off x="5924441" y="1272080"/>
            <a:ext cx="3169804" cy="14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200" dirty="0"/>
              <a:t>Significantly larger amount of data: 16 streams x 234 subcarriers with a 100-Hz frame rate</a:t>
            </a:r>
          </a:p>
          <a:p>
            <a:pPr marL="176213" lvl="1" indent="-166688">
              <a:spcBef>
                <a:spcPts val="500"/>
              </a:spcBef>
              <a:buFont typeface="Courier New"/>
              <a:buChar char="o"/>
            </a:pPr>
            <a:r>
              <a:rPr lang="en-US" sz="1200" dirty="0"/>
              <a:t>Easy recognizable patterns for different poses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2664F2-A686-4240-B460-A58FFC287501}"/>
              </a:ext>
            </a:extLst>
          </p:cNvPr>
          <p:cNvSpPr/>
          <p:nvPr/>
        </p:nvSpPr>
        <p:spPr>
          <a:xfrm>
            <a:off x="1568830" y="6521779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51826C-1D3A-C14F-A951-25665A9FA395}"/>
              </a:ext>
            </a:extLst>
          </p:cNvPr>
          <p:cNvSpPr txBox="1">
            <a:spLocks/>
          </p:cNvSpPr>
          <p:nvPr/>
        </p:nvSpPr>
        <p:spPr bwMode="auto">
          <a:xfrm>
            <a:off x="106052" y="4798371"/>
            <a:ext cx="3169804" cy="16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spcBef>
                <a:spcPts val="500"/>
              </a:spcBef>
              <a:buFont typeface="Courier New"/>
              <a:buChar char="o"/>
            </a:pPr>
            <a:r>
              <a:rPr lang="en-US" sz="1200" dirty="0"/>
              <a:t>For Poses 4 &amp; 7, CSI patterns are changed over different data sessions</a:t>
            </a:r>
          </a:p>
          <a:p>
            <a:pPr marL="176213" lvl="1" indent="-166688">
              <a:spcBef>
                <a:spcPts val="500"/>
              </a:spcBef>
              <a:buFont typeface="Courier New"/>
              <a:buChar char="o"/>
            </a:pPr>
            <a:r>
              <a:rPr lang="en-US" sz="1200" dirty="0"/>
              <a:t>Potentially due to environmental changes, e.g., people movement in nearby room, which cannot be always labeled in the data. </a:t>
            </a:r>
          </a:p>
          <a:p>
            <a:pPr marL="176213" lvl="1" indent="-166688">
              <a:spcBef>
                <a:spcPts val="500"/>
              </a:spcBef>
              <a:buFont typeface="Courier New"/>
              <a:buChar char="o"/>
            </a:pPr>
            <a:r>
              <a:rPr lang="en-US" sz="1200" dirty="0"/>
              <a:t>More sensitive to minor motions (e.g., finger)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740A35E-DD73-AA46-A421-2EE8270BEF36}"/>
              </a:ext>
            </a:extLst>
          </p:cNvPr>
          <p:cNvSpPr/>
          <p:nvPr/>
        </p:nvSpPr>
        <p:spPr bwMode="auto">
          <a:xfrm>
            <a:off x="1117601" y="4248728"/>
            <a:ext cx="214040" cy="639140"/>
          </a:xfrm>
          <a:custGeom>
            <a:avLst/>
            <a:gdLst>
              <a:gd name="connsiteX0" fmla="*/ 0 w 230909"/>
              <a:gd name="connsiteY0" fmla="*/ 0 h 831273"/>
              <a:gd name="connsiteX1" fmla="*/ 230909 w 230909"/>
              <a:gd name="connsiteY1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909" h="831273">
                <a:moveTo>
                  <a:pt x="0" y="0"/>
                </a:moveTo>
                <a:cubicBezTo>
                  <a:pt x="51569" y="330200"/>
                  <a:pt x="103139" y="660400"/>
                  <a:pt x="230909" y="83127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1486DDC-131C-E74E-ACEB-F7748E0B895C}"/>
              </a:ext>
            </a:extLst>
          </p:cNvPr>
          <p:cNvSpPr/>
          <p:nvPr/>
        </p:nvSpPr>
        <p:spPr bwMode="auto">
          <a:xfrm rot="11977014" flipV="1">
            <a:off x="2711279" y="5378776"/>
            <a:ext cx="1235603" cy="282048"/>
          </a:xfrm>
          <a:custGeom>
            <a:avLst/>
            <a:gdLst>
              <a:gd name="connsiteX0" fmla="*/ 0 w 230909"/>
              <a:gd name="connsiteY0" fmla="*/ 0 h 831273"/>
              <a:gd name="connsiteX1" fmla="*/ 230909 w 230909"/>
              <a:gd name="connsiteY1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909" h="831273">
                <a:moveTo>
                  <a:pt x="0" y="0"/>
                </a:moveTo>
                <a:cubicBezTo>
                  <a:pt x="51569" y="330200"/>
                  <a:pt x="103139" y="660400"/>
                  <a:pt x="230909" y="83127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C7DCB732-5826-974C-B5CD-1E2C66056077}"/>
              </a:ext>
            </a:extLst>
          </p:cNvPr>
          <p:cNvSpPr txBox="1">
            <a:spLocks/>
          </p:cNvSpPr>
          <p:nvPr/>
        </p:nvSpPr>
        <p:spPr bwMode="auto">
          <a:xfrm>
            <a:off x="8686800" y="6591300"/>
            <a:ext cx="4572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16</a:t>
            </a:r>
            <a:endParaRPr lang="en-US" altLang="en-US" sz="120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045017C-8765-8C44-A552-02B19CBE23FF}"/>
              </a:ext>
            </a:extLst>
          </p:cNvPr>
          <p:cNvSpPr txBox="1">
            <a:spLocks/>
          </p:cNvSpPr>
          <p:nvPr/>
        </p:nvSpPr>
        <p:spPr bwMode="auto">
          <a:xfrm>
            <a:off x="812401" y="435418"/>
            <a:ext cx="7772400" cy="7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/>
              <a:t>4-Layer MLP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2E5F8-C17D-1F4E-A31D-0E532B2B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034877" cy="1454485"/>
          </a:xfrm>
          <a:prstGeom prst="rect">
            <a:avLst/>
          </a:prstGeom>
          <a:solidFill>
            <a:schemeClr val="bg1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1D6912-8628-8649-83C9-3ACCA9B99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889" r="50000" b="48950"/>
          <a:stretch/>
        </p:blipFill>
        <p:spPr>
          <a:xfrm>
            <a:off x="5300402" y="2892883"/>
            <a:ext cx="3034208" cy="30458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367D8B0-C58D-EB4D-AC3D-223F51356EDF}"/>
              </a:ext>
            </a:extLst>
          </p:cNvPr>
          <p:cNvSpPr/>
          <p:nvPr/>
        </p:nvSpPr>
        <p:spPr>
          <a:xfrm>
            <a:off x="5745870" y="2799318"/>
            <a:ext cx="2143272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beamSNR</a:t>
            </a:r>
            <a:r>
              <a:rPr lang="en-US" sz="1300" dirty="0"/>
              <a:t>-MLP (88.8%)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7967FC-5706-5C43-AD1E-2B8A7EAFE2B0}"/>
              </a:ext>
            </a:extLst>
          </p:cNvPr>
          <p:cNvSpPr/>
          <p:nvPr/>
        </p:nvSpPr>
        <p:spPr>
          <a:xfrm>
            <a:off x="1568830" y="6521779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873C5B-6701-C043-95D5-E38C77E79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51050" r="50000" b="7518"/>
          <a:stretch/>
        </p:blipFill>
        <p:spPr>
          <a:xfrm>
            <a:off x="722453" y="2906401"/>
            <a:ext cx="3193499" cy="307349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3C8BCC3-0EB7-2F4B-8AE3-BB234411C7E3}"/>
              </a:ext>
            </a:extLst>
          </p:cNvPr>
          <p:cNvSpPr/>
          <p:nvPr/>
        </p:nvSpPr>
        <p:spPr>
          <a:xfrm>
            <a:off x="1518564" y="2761643"/>
            <a:ext cx="1901911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CSI-MLP (79.74%)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91A951-7FC1-2643-8A40-BA15AA045494}"/>
              </a:ext>
            </a:extLst>
          </p:cNvPr>
          <p:cNvSpPr txBox="1">
            <a:spLocks/>
          </p:cNvSpPr>
          <p:nvPr/>
        </p:nvSpPr>
        <p:spPr bwMode="auto">
          <a:xfrm>
            <a:off x="627450" y="5938772"/>
            <a:ext cx="8193021" cy="5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500" dirty="0"/>
              <a:t>Performance can be further improved by other NN architectures (e.g., </a:t>
            </a:r>
            <a:r>
              <a:rPr lang="en-US" sz="1500" dirty="0" err="1"/>
              <a:t>ResNet</a:t>
            </a:r>
            <a:r>
              <a:rPr lang="en-US" sz="1500" dirty="0"/>
              <a:t>, Autoencoder-based classification). Will be introduced in future contributions. </a:t>
            </a:r>
          </a:p>
        </p:txBody>
      </p:sp>
    </p:spTree>
    <p:extLst>
      <p:ext uri="{BB962C8B-B14F-4D97-AF65-F5344CB8AC3E}">
        <p14:creationId xmlns:p14="http://schemas.microsoft.com/office/powerpoint/2010/main" val="311813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C7DCB732-5826-974C-B5CD-1E2C66056077}"/>
              </a:ext>
            </a:extLst>
          </p:cNvPr>
          <p:cNvSpPr txBox="1">
            <a:spLocks/>
          </p:cNvSpPr>
          <p:nvPr/>
        </p:nvSpPr>
        <p:spPr bwMode="auto">
          <a:xfrm>
            <a:off x="8686800" y="6591300"/>
            <a:ext cx="4572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16</a:t>
            </a:r>
            <a:endParaRPr lang="en-US" altLang="en-US" sz="120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045017C-8765-8C44-A552-02B19CBE23FF}"/>
              </a:ext>
            </a:extLst>
          </p:cNvPr>
          <p:cNvSpPr txBox="1">
            <a:spLocks/>
          </p:cNvSpPr>
          <p:nvPr/>
        </p:nvSpPr>
        <p:spPr bwMode="auto">
          <a:xfrm>
            <a:off x="812401" y="435418"/>
            <a:ext cx="7772400" cy="7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/>
              <a:t>Impact of Subject Body Size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DCE87C-091A-0C45-8AFD-AC84E47B9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889" r="50000" b="48950"/>
          <a:stretch/>
        </p:blipFill>
        <p:spPr>
          <a:xfrm>
            <a:off x="665254" y="2192135"/>
            <a:ext cx="3034208" cy="30458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A1061-133A-E14C-98D0-6A067100D0C6}"/>
              </a:ext>
            </a:extLst>
          </p:cNvPr>
          <p:cNvSpPr/>
          <p:nvPr/>
        </p:nvSpPr>
        <p:spPr>
          <a:xfrm>
            <a:off x="1241533" y="2101689"/>
            <a:ext cx="2109464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beamSNR</a:t>
            </a:r>
            <a:r>
              <a:rPr lang="en-US" sz="1300" dirty="0"/>
              <a:t>-MLP (88.8%)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09E8B-BB83-0045-9591-61DE3CE88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7269" r="7433" b="4144"/>
          <a:stretch/>
        </p:blipFill>
        <p:spPr>
          <a:xfrm>
            <a:off x="5478592" y="2319827"/>
            <a:ext cx="2808311" cy="28553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C133CF-3CFB-114E-88C4-9CEF3F19C934}"/>
              </a:ext>
            </a:extLst>
          </p:cNvPr>
          <p:cNvSpPr/>
          <p:nvPr/>
        </p:nvSpPr>
        <p:spPr>
          <a:xfrm>
            <a:off x="5692118" y="2192135"/>
            <a:ext cx="2381258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beamSNR</a:t>
            </a:r>
            <a:r>
              <a:rPr lang="en-US" sz="1300" dirty="0"/>
              <a:t>-MLP (64.97%)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1D1F87-5639-634B-8815-A780890CAE61}"/>
              </a:ext>
            </a:extLst>
          </p:cNvPr>
          <p:cNvSpPr txBox="1">
            <a:spLocks/>
          </p:cNvSpPr>
          <p:nvPr/>
        </p:nvSpPr>
        <p:spPr bwMode="auto">
          <a:xfrm>
            <a:off x="812401" y="1207884"/>
            <a:ext cx="2967729" cy="8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200" dirty="0"/>
              <a:t>The same subject in the training and test dataset</a:t>
            </a:r>
          </a:p>
          <a:p>
            <a:pPr marL="176213" lvl="1" indent="-166688">
              <a:buFont typeface="Courier New"/>
              <a:buChar char="o"/>
            </a:pPr>
            <a:r>
              <a:rPr lang="en-US" sz="1200" dirty="0"/>
              <a:t>Confusion matrix is averaged over cross-session validation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B263FA9-C0CD-9A44-AFBF-6A22DCECAC2B}"/>
              </a:ext>
            </a:extLst>
          </p:cNvPr>
          <p:cNvSpPr txBox="1">
            <a:spLocks/>
          </p:cNvSpPr>
          <p:nvPr/>
        </p:nvSpPr>
        <p:spPr bwMode="auto">
          <a:xfrm>
            <a:off x="5478592" y="1182733"/>
            <a:ext cx="3065333" cy="8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200" dirty="0"/>
              <a:t>One subject in the training data</a:t>
            </a:r>
          </a:p>
          <a:p>
            <a:pPr marL="176213" lvl="1" indent="-166688">
              <a:buFont typeface="Courier New"/>
              <a:buChar char="o"/>
            </a:pPr>
            <a:r>
              <a:rPr lang="en-US" sz="1200" dirty="0"/>
              <a:t>A different subject (smaller body size) in the test dataset</a:t>
            </a:r>
          </a:p>
          <a:p>
            <a:pPr marL="176213" lvl="1" indent="-166688">
              <a:buFont typeface="Courier New"/>
              <a:buChar char="o"/>
            </a:pPr>
            <a:r>
              <a:rPr lang="en-US" sz="1200" dirty="0"/>
              <a:t>Confusion matrix is averaged over cross-session validation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BE6885F-A9DF-8748-B94C-A9AAB3CE6C79}"/>
              </a:ext>
            </a:extLst>
          </p:cNvPr>
          <p:cNvSpPr txBox="1">
            <a:spLocks/>
          </p:cNvSpPr>
          <p:nvPr/>
        </p:nvSpPr>
        <p:spPr bwMode="auto">
          <a:xfrm>
            <a:off x="696913" y="5499881"/>
            <a:ext cx="7691512" cy="8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66688">
              <a:buFont typeface="Courier New"/>
              <a:buChar char="o"/>
            </a:pPr>
            <a:r>
              <a:rPr lang="en-US" sz="1500" dirty="0"/>
              <a:t>Performance can be improved by including more subjects in the training dataset</a:t>
            </a:r>
          </a:p>
          <a:p>
            <a:pPr marL="176213" lvl="1" indent="-166688">
              <a:buFont typeface="Courier New"/>
              <a:buChar char="o"/>
            </a:pPr>
            <a:r>
              <a:rPr lang="en-US" sz="1500" dirty="0"/>
              <a:t>Pose classification that is robust to subject variation and environmental changes will be valuable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6F405D-9D9B-C84A-9306-CDF760141F7A}"/>
              </a:ext>
            </a:extLst>
          </p:cNvPr>
          <p:cNvSpPr/>
          <p:nvPr/>
        </p:nvSpPr>
        <p:spPr>
          <a:xfrm>
            <a:off x="1568830" y="6521779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</p:spTree>
    <p:extLst>
      <p:ext uri="{BB962C8B-B14F-4D97-AF65-F5344CB8AC3E}">
        <p14:creationId xmlns:p14="http://schemas.microsoft.com/office/powerpoint/2010/main" val="650176809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14124</TotalTime>
  <Words>1757</Words>
  <Application>Microsoft Macintosh PowerPoint</Application>
  <PresentationFormat>On-screen Show (4:3)</PresentationFormat>
  <Paragraphs>230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宋体</vt:lpstr>
      <vt:lpstr>Arial</vt:lpstr>
      <vt:lpstr>Courier New</vt:lpstr>
      <vt:lpstr>Times New Roman</vt:lpstr>
      <vt:lpstr>Wingdings</vt:lpstr>
      <vt:lpstr>802-11-Submission</vt:lpstr>
      <vt:lpstr>Feasibility Study of Human Pose and Occupancy Classification  using mmWave WiFi Beam Attributes</vt:lpstr>
      <vt:lpstr>Abstract</vt:lpstr>
      <vt:lpstr>Background</vt:lpstr>
      <vt:lpstr>(mmWave) Beam SNRs</vt:lpstr>
      <vt:lpstr>Feasibility Study (I): Pose Classification</vt:lpstr>
      <vt:lpstr>60-GHz Beam SNR Measurements</vt:lpstr>
      <vt:lpstr>PowerPoint Presentation</vt:lpstr>
      <vt:lpstr>PowerPoint Presentation</vt:lpstr>
      <vt:lpstr>PowerPoint Presentation</vt:lpstr>
      <vt:lpstr>Feasibility Study (II): Seat Occupancy</vt:lpstr>
      <vt:lpstr>60-GHz Beam SNR Measurements</vt:lpstr>
      <vt:lpstr>PowerPoint Presentation</vt:lpstr>
      <vt:lpstr>Conclusions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184</cp:revision>
  <dcterms:created xsi:type="dcterms:W3CDTF">2020-05-25T03:58:48Z</dcterms:created>
  <dcterms:modified xsi:type="dcterms:W3CDTF">2020-11-08T16:51:40Z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