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1" r:id="rId2"/>
  </p:sldMasterIdLst>
  <p:notesMasterIdLst>
    <p:notesMasterId r:id="rId21"/>
  </p:notesMasterIdLst>
  <p:handoutMasterIdLst>
    <p:handoutMasterId r:id="rId22"/>
  </p:handoutMasterIdLst>
  <p:sldIdLst>
    <p:sldId id="256" r:id="rId3"/>
    <p:sldId id="545" r:id="rId4"/>
    <p:sldId id="576" r:id="rId5"/>
    <p:sldId id="574" r:id="rId6"/>
    <p:sldId id="575" r:id="rId7"/>
    <p:sldId id="604" r:id="rId8"/>
    <p:sldId id="605" r:id="rId9"/>
    <p:sldId id="583" r:id="rId10"/>
    <p:sldId id="585" r:id="rId11"/>
    <p:sldId id="578" r:id="rId12"/>
    <p:sldId id="591" r:id="rId13"/>
    <p:sldId id="580" r:id="rId14"/>
    <p:sldId id="598" r:id="rId15"/>
    <p:sldId id="581" r:id="rId16"/>
    <p:sldId id="606" r:id="rId17"/>
    <p:sldId id="599" r:id="rId18"/>
    <p:sldId id="582" r:id="rId19"/>
    <p:sldId id="610" r:id="rId20"/>
  </p:sldIdLst>
  <p:sldSz cx="9144000" cy="6858000" type="screen4x3"/>
  <p:notesSz cx="6807200" cy="9939338"/>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84" userDrawn="1">
          <p15:clr>
            <a:srgbClr val="A4A3A4"/>
          </p15:clr>
        </p15:guide>
        <p15:guide id="2" pos="212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myeong Kim" initials="NMK" lastIdx="6" clrIdx="0">
    <p:extLst>
      <p:ext uri="{19B8F6BF-5375-455C-9EA6-DF929625EA0E}">
        <p15:presenceInfo xmlns:p15="http://schemas.microsoft.com/office/powerpoint/2012/main" userId="Namyeong Ki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3" autoAdjust="0"/>
    <p:restoredTop sz="92710" autoAdjust="0"/>
  </p:normalViewPr>
  <p:slideViewPr>
    <p:cSldViewPr>
      <p:cViewPr varScale="1">
        <p:scale>
          <a:sx n="82" d="100"/>
          <a:sy n="82" d="100"/>
        </p:scale>
        <p:origin x="1464"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3235" y="62"/>
      </p:cViewPr>
      <p:guideLst>
        <p:guide orient="horz" pos="3084"/>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099" cy="496457"/>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5543" y="0"/>
            <a:ext cx="2950099" cy="496457"/>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1/14/2021</a:t>
            </a:fld>
            <a:endParaRPr lang="en-US" dirty="0"/>
          </a:p>
        </p:txBody>
      </p:sp>
      <p:sp>
        <p:nvSpPr>
          <p:cNvPr id="4" name="Footer Placeholder 3"/>
          <p:cNvSpPr>
            <a:spLocks noGrp="1"/>
          </p:cNvSpPr>
          <p:nvPr>
            <p:ph type="ftr" sz="quarter" idx="2"/>
          </p:nvPr>
        </p:nvSpPr>
        <p:spPr>
          <a:xfrm>
            <a:off x="0" y="9441181"/>
            <a:ext cx="2950099" cy="496457"/>
          </a:xfrm>
          <a:prstGeom prst="rect">
            <a:avLst/>
          </a:prstGeom>
        </p:spPr>
        <p:txBody>
          <a:bodyPr vert="horz" lIns="91440" tIns="45720" rIns="91440" bIns="45720" rtlCol="0" anchor="b"/>
          <a:lstStyle>
            <a:lvl1pPr algn="l">
              <a:defRPr sz="1200"/>
            </a:lvl1pPr>
          </a:lstStyle>
          <a:p>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807200" cy="9939338"/>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537084" y="103713"/>
            <a:ext cx="628045"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2071" y="103713"/>
            <a:ext cx="810381" cy="2261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28688" y="750888"/>
            <a:ext cx="4948237" cy="3713162"/>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7004" y="4721442"/>
            <a:ext cx="4991635" cy="4471512"/>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259685" y="9623102"/>
            <a:ext cx="905444" cy="19382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63603" y="9623102"/>
            <a:ext cx="501813" cy="38934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9084" y="9623102"/>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10642" y="9621402"/>
            <a:ext cx="5385916" cy="1700"/>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35838" y="317937"/>
            <a:ext cx="5535525" cy="1700"/>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32976" y="751486"/>
            <a:ext cx="4541250" cy="3714926"/>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07004" y="4721441"/>
            <a:ext cx="4993193" cy="4573524"/>
          </a:xfrm>
          <a:prstGeom prst="rect">
            <a:avLst/>
          </a:prstGeom>
          <a:noFill/>
          <a:ln>
            <a:round/>
            <a:headEnd/>
            <a:tailEnd/>
          </a:ln>
        </p:spPr>
        <p:txBody>
          <a:bodyPr wrap="none" anchor="ctr"/>
          <a:lstStyle/>
          <a:p>
            <a:pPr marL="0" indent="0">
              <a:buFontTx/>
              <a:buNone/>
            </a:pP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smtClean="0"/>
              <a:t>doc.: IEEE 802.11-yy/xxxxr0</a:t>
            </a:r>
            <a:endParaRPr lang="en-US" dirty="0"/>
          </a:p>
        </p:txBody>
      </p:sp>
      <p:sp>
        <p:nvSpPr>
          <p:cNvPr id="5" name="날짜 개체 틀 4"/>
          <p:cNvSpPr>
            <a:spLocks noGrp="1"/>
          </p:cNvSpPr>
          <p:nvPr>
            <p:ph type="dt" idx="11"/>
          </p:nvPr>
        </p:nvSpPr>
        <p:spPr/>
        <p:txBody>
          <a:bodyPr/>
          <a:lstStyle/>
          <a:p>
            <a:r>
              <a:rPr lang="en-US" smtClean="0"/>
              <a:t>Month Year</a:t>
            </a:r>
            <a:endParaRPr lang="en-US" dirty="0"/>
          </a:p>
        </p:txBody>
      </p:sp>
      <p:sp>
        <p:nvSpPr>
          <p:cNvPr id="6" name="바닥글 개체 틀 5"/>
          <p:cNvSpPr>
            <a:spLocks noGrp="1"/>
          </p:cNvSpPr>
          <p:nvPr>
            <p:ph type="ftr" idx="12"/>
          </p:nvPr>
        </p:nvSpPr>
        <p:spPr/>
        <p:txBody>
          <a:bodyPr/>
          <a:lstStyle/>
          <a:p>
            <a:r>
              <a:rPr lang="en-US" smtClean="0"/>
              <a:t>John Doe, Some Company</a:t>
            </a:r>
            <a:endParaRPr lang="en-US" dirty="0"/>
          </a:p>
        </p:txBody>
      </p:sp>
      <p:sp>
        <p:nvSpPr>
          <p:cNvPr id="7" name="슬라이드 번호 개체 틀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4020026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ko-KR" altLang="en-US" smtClean="0"/>
              <a:t>마스터 제목 스타일 편집</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ltLang="ko-KR" dirty="0" smtClean="0"/>
              <a:t>October 2020</a:t>
            </a:r>
            <a:endParaRPr lang="en-GB" altLang="ko-KR" dirty="0"/>
          </a:p>
        </p:txBody>
      </p:sp>
      <p:sp>
        <p:nvSpPr>
          <p:cNvPr id="5" name="Footer Placeholder 4"/>
          <p:cNvSpPr>
            <a:spLocks noGrp="1"/>
          </p:cNvSpPr>
          <p:nvPr>
            <p:ph type="ftr" idx="11"/>
          </p:nvPr>
        </p:nvSpPr>
        <p:spPr/>
        <p:txBody>
          <a:bodyPr/>
          <a:lstStyle>
            <a:lvl1pPr>
              <a:defRPr/>
            </a:lvl1pPr>
          </a:lstStyle>
          <a:p>
            <a:r>
              <a:rPr lang="en-GB" altLang="ko-KR" dirty="0" smtClean="0"/>
              <a:t>Namyeong Kim, LGE</a:t>
            </a:r>
            <a:endParaRPr lang="en-GB" altLang="ko-KR"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58543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630238" y="457200"/>
            <a:ext cx="2949575" cy="1600200"/>
          </a:xfrm>
        </p:spPr>
        <p:txBody>
          <a:bodyPr anchor="b"/>
          <a:lstStyle>
            <a:lvl1pPr>
              <a:defRPr sz="3200"/>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44650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023869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43675" y="365125"/>
            <a:ext cx="1971675" cy="581183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28650" y="365125"/>
            <a:ext cx="5762625" cy="581183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509777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dirty="0" smtClean="0"/>
              <a:t>마스터 제목 스타일 편집</a:t>
            </a:r>
            <a:endParaRPr lang="en-GB" dirty="0"/>
          </a:p>
        </p:txBody>
      </p:sp>
      <p:sp>
        <p:nvSpPr>
          <p:cNvPr id="3" name="Content Placeholder 2"/>
          <p:cNvSpPr>
            <a:spLocks noGrp="1"/>
          </p:cNvSpPr>
          <p:nvPr>
            <p:ph idx="1"/>
          </p:nvPr>
        </p:nvSpPr>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smtClean="0"/>
              <a:t>Namyeong Kim, LGE</a:t>
            </a:r>
            <a:endParaRPr lang="en-GB" altLang="ko-KR"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smtClean="0"/>
              <a:t>October 2020</a:t>
            </a:r>
            <a:endParaRPr lang="en-GB"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1143000" y="1122363"/>
            <a:ext cx="6858000" cy="2387600"/>
          </a:xfrm>
        </p:spPr>
        <p:txBody>
          <a:bodyPr anchor="b"/>
          <a:lstStyle>
            <a:lvl1pPr algn="ctr">
              <a:defRPr sz="6000"/>
            </a:lvl1pPr>
          </a:lstStyle>
          <a:p>
            <a:r>
              <a:rPr lang="ko-KR" altLang="en-US" smtClean="0"/>
              <a:t>마스터 제목 스타일 편집</a:t>
            </a:r>
            <a:endParaRPr lang="ko-KR" altLang="en-US"/>
          </a:p>
        </p:txBody>
      </p:sp>
      <p:sp>
        <p:nvSpPr>
          <p:cNvPr id="3" name="부제목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060480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428707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623888" y="1709738"/>
            <a:ext cx="7886700" cy="2852737"/>
          </a:xfrm>
        </p:spPr>
        <p:txBody>
          <a:bodyPr anchor="b"/>
          <a:lstStyle>
            <a:lvl1pPr>
              <a:defRPr sz="6000"/>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4196845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2865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825625"/>
            <a:ext cx="3867150" cy="435133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274666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630238" y="365125"/>
            <a:ext cx="7886700" cy="1325563"/>
          </a:xfrm>
        </p:spPr>
        <p:txBody>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630238" y="2505075"/>
            <a:ext cx="3868737"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29150" y="2505075"/>
            <a:ext cx="3887788" cy="3684588"/>
          </a:xfrm>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13551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24404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C15F39D8-0A92-4F05-8F02-3BE59873CCD3}" type="datetimeFigureOut">
              <a:rPr lang="ko-KR" altLang="en-US" smtClean="0"/>
              <a:t>2021-01-14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14005359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Namyeong Kim, LGE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802.11-20/1737</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F39D8-0A92-4F05-8F02-3BE59873CCD3}" type="datetimeFigureOut">
              <a:rPr lang="ko-KR" altLang="en-US" smtClean="0"/>
              <a:t>2021-01-14</a:t>
            </a:fld>
            <a:endParaRPr lang="ko-KR" altLang="en-US"/>
          </a:p>
        </p:txBody>
      </p:sp>
      <p:sp>
        <p:nvSpPr>
          <p:cNvPr id="5" name="바닥글 개체 틀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3B84F-F788-4C3E-A87C-F8FC8B753499}" type="slidenum">
              <a:rPr lang="ko-KR" altLang="en-US" smtClean="0"/>
              <a:t>‹#›</a:t>
            </a:fld>
            <a:endParaRPr lang="ko-KR" altLang="en-US"/>
          </a:p>
        </p:txBody>
      </p:sp>
    </p:spTree>
    <p:extLst>
      <p:ext uri="{BB962C8B-B14F-4D97-AF65-F5344CB8AC3E}">
        <p14:creationId xmlns:p14="http://schemas.microsoft.com/office/powerpoint/2010/main" val="313343256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October 2020</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smtClean="0"/>
              <a:t>Solicited method </a:t>
            </a:r>
            <a:br>
              <a:rPr lang="en-US" sz="2800" dirty="0" smtClean="0"/>
            </a:br>
            <a:r>
              <a:rPr lang="en-US" sz="2800" dirty="0" smtClean="0"/>
              <a:t>for critical update in multi-link</a:t>
            </a:r>
            <a:endParaRPr lang="en-GB" sz="2800" dirty="0"/>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
            </a:r>
            <a:r>
              <a:rPr lang="en-GB" sz="2000" dirty="0">
                <a:solidFill>
                  <a:schemeClr val="tx1"/>
                </a:solidFill>
              </a:rPr>
              <a:t>ate:</a:t>
            </a:r>
            <a:r>
              <a:rPr lang="en-GB" sz="2000" b="0" dirty="0">
                <a:solidFill>
                  <a:schemeClr val="tx1"/>
                </a:solidFill>
              </a:rPr>
              <a:t> </a:t>
            </a:r>
            <a:r>
              <a:rPr lang="en-GB" sz="2000" b="0" dirty="0" smtClean="0">
                <a:solidFill>
                  <a:schemeClr val="tx1"/>
                </a:solidFill>
              </a:rPr>
              <a:t>2020-10-26</a:t>
            </a:r>
            <a:endParaRPr lang="en-GB" sz="2000" b="0" dirty="0">
              <a:solidFill>
                <a:schemeClr val="tx1"/>
              </a:solidFill>
            </a:endParaRPr>
          </a:p>
        </p:txBody>
      </p:sp>
      <p:sp>
        <p:nvSpPr>
          <p:cNvPr id="3076" name="Rectangle 4"/>
          <p:cNvSpPr>
            <a:spLocks noChangeArrowheads="1"/>
          </p:cNvSpPr>
          <p:nvPr/>
        </p:nvSpPr>
        <p:spPr bwMode="auto">
          <a:xfrm>
            <a:off x="533400" y="218390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바닥글 개체 틀 4"/>
          <p:cNvSpPr>
            <a:spLocks noGrp="1"/>
          </p:cNvSpPr>
          <p:nvPr>
            <p:ph type="ftr" idx="14"/>
          </p:nvPr>
        </p:nvSpPr>
        <p:spPr>
          <a:xfrm>
            <a:off x="5357818" y="6475413"/>
            <a:ext cx="3184520" cy="180975"/>
          </a:xfrm>
        </p:spPr>
        <p:txBody>
          <a:bodyPr/>
          <a:lstStyle/>
          <a:p>
            <a:r>
              <a:rPr lang="en-GB" altLang="ko-KR" dirty="0" smtClean="0"/>
              <a:t>Namyeong Kim, LGE</a:t>
            </a:r>
            <a:endParaRPr lang="en-GB" altLang="ko-KR" dirty="0"/>
          </a:p>
        </p:txBody>
      </p:sp>
      <p:graphicFrame>
        <p:nvGraphicFramePr>
          <p:cNvPr id="11" name="Table 55"/>
          <p:cNvGraphicFramePr>
            <a:graphicFrameLocks noGrp="1"/>
          </p:cNvGraphicFramePr>
          <p:nvPr>
            <p:extLst>
              <p:ext uri="{D42A27DB-BD31-4B8C-83A1-F6EECF244321}">
                <p14:modId xmlns:p14="http://schemas.microsoft.com/office/powerpoint/2010/main" val="4099421818"/>
              </p:ext>
            </p:extLst>
          </p:nvPr>
        </p:nvGraphicFramePr>
        <p:xfrm>
          <a:off x="696912" y="2687960"/>
          <a:ext cx="7707386" cy="2505237"/>
        </p:xfrm>
        <a:graphic>
          <a:graphicData uri="http://schemas.openxmlformats.org/drawingml/2006/table">
            <a:tbl>
              <a:tblPr/>
              <a:tblGrid>
                <a:gridCol w="1573841"/>
                <a:gridCol w="1973829"/>
                <a:gridCol w="1866505"/>
                <a:gridCol w="2293211"/>
              </a:tblGrid>
              <a:tr h="420047">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Namyeong</a:t>
                      </a:r>
                      <a:r>
                        <a:rPr lang="en-US" altLang="ko-KR" sz="1200" kern="1200" baseline="0" dirty="0" smtClean="0">
                          <a:solidFill>
                            <a:schemeClr val="tx1"/>
                          </a:solidFill>
                          <a:latin typeface="+mn-lt"/>
                          <a:ea typeface="Malgun Gothic"/>
                          <a:cs typeface="+mn-cs"/>
                        </a:rPr>
                        <a:t> Kim</a:t>
                      </a: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Electronics</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marL="0" marR="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LG Seocho</a:t>
                      </a:r>
                      <a:r>
                        <a:rPr lang="en-US" altLang="ko-KR" sz="1200" kern="1200" baseline="0" dirty="0" smtClean="0">
                          <a:solidFill>
                            <a:schemeClr val="tx1"/>
                          </a:solidFill>
                          <a:latin typeface="+mn-lt"/>
                          <a:ea typeface="Malgun Gothic"/>
                          <a:cs typeface="+mn-cs"/>
                        </a:rPr>
                        <a:t> R&amp;D Campus, Korea</a:t>
                      </a:r>
                      <a:endParaRPr lang="en-US" altLang="ko-KR" sz="1200" kern="1200" dirty="0" smtClean="0">
                        <a:solidFill>
                          <a:schemeClr val="tx1"/>
                        </a:solidFill>
                        <a:latin typeface="+mn-lt"/>
                        <a:ea typeface="Malgun Gothic"/>
                        <a:cs typeface="+mn-cs"/>
                      </a:endParaRPr>
                    </a:p>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altLang="ko-KR" sz="1200" b="0" dirty="0" smtClean="0"/>
                        <a:t>namyeong.kim@lge.com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002">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Jeongki Kim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algn="ctr"/>
                      <a:r>
                        <a:rPr lang="en-US" altLang="ko-KR" sz="1200" b="0" dirty="0" smtClean="0"/>
                        <a:t>jeongki.kim@lge.com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rPr>
                        <a:t>Insun Jang</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prstClr val="black"/>
                          </a:solidFill>
                        </a:rPr>
                        <a:t>insun.jang@lge.com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 Baek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047">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smtClean="0">
                          <a:solidFill>
                            <a:schemeClr val="tx1"/>
                          </a:solidFill>
                          <a:ea typeface="Malgun Gothic"/>
                        </a:rPr>
                        <a:t>Jinsoo Choi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endParaRPr lang="en-US" altLang="ko-KR" sz="1200" kern="1200" dirty="0" smtClean="0">
                        <a:solidFill>
                          <a:schemeClr val="tx1"/>
                        </a:solidFill>
                        <a:latin typeface="+mn-lt"/>
                        <a:ea typeface="Malgun Gothic"/>
                        <a:cs typeface="+mn-cs"/>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200" dirty="0" smtClean="0">
                          <a:solidFill>
                            <a:schemeClr val="tx1"/>
                          </a:solidFill>
                        </a:rPr>
                        <a:t>js.choi@lge.com</a:t>
                      </a:r>
                      <a:endParaRPr lang="ko-KR" altLang="en-US" sz="1200" smtClean="0">
                        <a:solidFill>
                          <a:schemeClr val="tx1"/>
                        </a:solidFill>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CSN information </a:t>
            </a:r>
            <a:r>
              <a:rPr lang="en-US" altLang="ko-KR" dirty="0" smtClean="0"/>
              <a:t>(3/4)</a:t>
            </a:r>
            <a:r>
              <a:rPr lang="en-US" altLang="ko-KR" dirty="0">
                <a:solidFill>
                  <a:schemeClr val="tx1"/>
                </a:solidFill>
              </a:rPr>
              <a:t/>
            </a:r>
            <a:br>
              <a:rPr lang="en-US" altLang="ko-KR" dirty="0">
                <a:solidFill>
                  <a:schemeClr val="tx1"/>
                </a:solidFill>
              </a:rPr>
            </a:br>
            <a:r>
              <a:rPr lang="en-US" altLang="ko-KR" sz="2000" dirty="0">
                <a:solidFill>
                  <a:schemeClr val="tx1"/>
                </a:solidFill>
              </a:rPr>
              <a:t>- Option 2: Use of Change Sequence field with a control field</a:t>
            </a:r>
            <a:endParaRPr lang="ko-KR" altLang="en-US" sz="2000">
              <a:solidFill>
                <a:schemeClr val="tx1"/>
              </a:solidFill>
            </a:endParaRPr>
          </a:p>
        </p:txBody>
      </p:sp>
      <p:sp>
        <p:nvSpPr>
          <p:cNvPr id="3" name="내용 개체 틀 2"/>
          <p:cNvSpPr>
            <a:spLocks noGrp="1"/>
          </p:cNvSpPr>
          <p:nvPr>
            <p:ph idx="1"/>
          </p:nvPr>
        </p:nvSpPr>
        <p:spPr>
          <a:xfrm>
            <a:off x="685800" y="1981200"/>
            <a:ext cx="7856538" cy="4113213"/>
          </a:xfrm>
        </p:spPr>
        <p:txBody>
          <a:bodyPr/>
          <a:lstStyle/>
          <a:p>
            <a:pPr>
              <a:buFont typeface="Arial" panose="020B0604020202020204" pitchFamily="34" charset="0"/>
              <a:buChar char="•"/>
            </a:pPr>
            <a:r>
              <a:rPr lang="en-US" altLang="ko-KR" sz="2000" dirty="0">
                <a:solidFill>
                  <a:schemeClr val="tx1"/>
                </a:solidFill>
              </a:rPr>
              <a:t>We can use a Change Sequence field to provide the CSN information of requesting STA </a:t>
            </a:r>
            <a:r>
              <a:rPr lang="en-US" altLang="ko-KR" sz="2000" dirty="0" smtClean="0">
                <a:solidFill>
                  <a:schemeClr val="tx1"/>
                </a:solidFill>
              </a:rPr>
              <a:t>for </a:t>
            </a:r>
            <a:r>
              <a:rPr lang="en-US" altLang="ko-KR" sz="2000" dirty="0">
                <a:solidFill>
                  <a:schemeClr val="tx1"/>
                </a:solidFill>
              </a:rPr>
              <a:t>the corresponding AP</a:t>
            </a:r>
            <a:r>
              <a:rPr lang="en-US" altLang="ko-KR" sz="2000" dirty="0" smtClean="0">
                <a:solidFill>
                  <a:schemeClr val="tx1"/>
                </a:solidFill>
              </a:rPr>
              <a:t>.</a:t>
            </a:r>
            <a:endParaRPr lang="en-US" altLang="ko-KR" sz="2000" dirty="0">
              <a:solidFill>
                <a:schemeClr val="tx1"/>
              </a:solidFill>
            </a:endParaRPr>
          </a:p>
          <a:p>
            <a:pPr lvl="1">
              <a:buFont typeface="Arial" panose="020B0604020202020204" pitchFamily="34" charset="0"/>
              <a:buChar char="•"/>
            </a:pPr>
            <a:r>
              <a:rPr lang="en-US" altLang="ko-KR" sz="1600" dirty="0" smtClean="0">
                <a:solidFill>
                  <a:schemeClr val="tx1"/>
                </a:solidFill>
              </a:rPr>
              <a:t>For </a:t>
            </a:r>
            <a:r>
              <a:rPr lang="en-US" altLang="ko-KR" sz="1600" dirty="0">
                <a:solidFill>
                  <a:schemeClr val="tx1"/>
                </a:solidFill>
              </a:rPr>
              <a:t>this, we also define a new </a:t>
            </a:r>
            <a:r>
              <a:rPr lang="en-US" altLang="ko-KR" sz="1600" dirty="0" smtClean="0">
                <a:solidFill>
                  <a:schemeClr val="tx1"/>
                </a:solidFill>
              </a:rPr>
              <a:t>subfield to </a:t>
            </a:r>
            <a:r>
              <a:rPr lang="en-US" altLang="ko-KR" sz="1600" dirty="0">
                <a:solidFill>
                  <a:schemeClr val="tx1"/>
                </a:solidFill>
              </a:rPr>
              <a:t>indicate the presence of the Change Sequence field </a:t>
            </a:r>
            <a:r>
              <a:rPr lang="en-US" altLang="ko-KR" sz="1600" dirty="0"/>
              <a:t>in </a:t>
            </a:r>
            <a:r>
              <a:rPr lang="en-US" altLang="ko-KR" sz="1600" dirty="0" smtClean="0"/>
              <a:t>ML element (i.e. </a:t>
            </a:r>
            <a:r>
              <a:rPr lang="en-GB" altLang="ko-KR" sz="1600" dirty="0" smtClean="0"/>
              <a:t>Probe </a:t>
            </a:r>
            <a:r>
              <a:rPr lang="en-GB" altLang="ko-KR" sz="1600" dirty="0"/>
              <a:t>Request variant Multi-Link </a:t>
            </a:r>
            <a:r>
              <a:rPr lang="en-GB" altLang="ko-KR" sz="1600" dirty="0" smtClean="0"/>
              <a:t>element)</a:t>
            </a:r>
            <a:r>
              <a:rPr lang="en-US" altLang="ko-KR" sz="1600" dirty="0" smtClean="0"/>
              <a:t>.</a:t>
            </a:r>
          </a:p>
          <a:p>
            <a:pPr lvl="2">
              <a:buFont typeface="Arial" panose="020B0604020202020204" pitchFamily="34" charset="0"/>
              <a:buChar char="•"/>
            </a:pPr>
            <a:r>
              <a:rPr lang="en-US" altLang="ko-KR" sz="1400" dirty="0">
                <a:solidFill>
                  <a:schemeClr val="tx1"/>
                </a:solidFill>
              </a:rPr>
              <a:t>We call the subfield “CSN Presence”. </a:t>
            </a:r>
            <a:r>
              <a:rPr lang="en-US" altLang="ko-KR" sz="1400" dirty="0" smtClean="0">
                <a:solidFill>
                  <a:schemeClr val="tx1"/>
                </a:solidFill>
              </a:rPr>
              <a:t>But</a:t>
            </a:r>
            <a:r>
              <a:rPr lang="en-US" altLang="ko-KR" sz="1400" dirty="0">
                <a:solidFill>
                  <a:schemeClr val="tx1"/>
                </a:solidFill>
              </a:rPr>
              <a:t>, the exact name is TBD. </a:t>
            </a:r>
            <a:endParaRPr lang="en-US" altLang="ko-KR" sz="1400" dirty="0" smtClean="0">
              <a:solidFill>
                <a:schemeClr val="tx1"/>
              </a:solidFill>
            </a:endParaRPr>
          </a:p>
          <a:p>
            <a:pPr lvl="2">
              <a:buFont typeface="Arial" panose="020B0604020202020204" pitchFamily="34" charset="0"/>
              <a:buChar char="•"/>
            </a:pPr>
            <a:r>
              <a:rPr lang="en-US" altLang="ko-KR" sz="1400" dirty="0" smtClean="0">
                <a:solidFill>
                  <a:schemeClr val="tx1"/>
                </a:solidFill>
              </a:rPr>
              <a:t>If the value of the subfield is set to 1, it means the CSN field is present in Per-STA Control of Per-STA profile (x). Otherwise, it means the CSN field is absent. </a:t>
            </a:r>
            <a:endParaRPr lang="en-US" altLang="ko-KR" sz="1400" dirty="0">
              <a:solidFill>
                <a:schemeClr val="tx1"/>
              </a:solidFill>
            </a:endParaRPr>
          </a:p>
          <a:p>
            <a:pPr lvl="1">
              <a:buFont typeface="Arial" panose="020B0604020202020204" pitchFamily="34" charset="0"/>
              <a:buChar char="•"/>
            </a:pPr>
            <a:r>
              <a:rPr lang="en-US" altLang="ko-KR" sz="1600" dirty="0">
                <a:solidFill>
                  <a:schemeClr val="tx1"/>
                </a:solidFill>
              </a:rPr>
              <a:t>A STA may request critical update information of other APs by sending a request message </a:t>
            </a:r>
            <a:r>
              <a:rPr lang="en-US" altLang="ko-KR" sz="1600" u="sng" dirty="0">
                <a:solidFill>
                  <a:schemeClr val="tx1"/>
                </a:solidFill>
              </a:rPr>
              <a:t>including a </a:t>
            </a:r>
            <a:r>
              <a:rPr lang="en-US" altLang="ko-KR" sz="1600" u="sng" dirty="0" smtClean="0">
                <a:solidFill>
                  <a:schemeClr val="tx1"/>
                </a:solidFill>
              </a:rPr>
              <a:t>Change </a:t>
            </a:r>
            <a:r>
              <a:rPr lang="en-US" altLang="ko-KR" sz="1600" u="sng" dirty="0">
                <a:solidFill>
                  <a:schemeClr val="tx1"/>
                </a:solidFill>
              </a:rPr>
              <a:t>Sequence </a:t>
            </a:r>
            <a:r>
              <a:rPr lang="en-US" altLang="ko-KR" sz="1600" u="sng" dirty="0" smtClean="0">
                <a:solidFill>
                  <a:schemeClr val="tx1"/>
                </a:solidFill>
              </a:rPr>
              <a:t>field</a:t>
            </a:r>
            <a:r>
              <a:rPr lang="en-US" altLang="ko-KR" sz="1600" dirty="0" smtClean="0">
                <a:solidFill>
                  <a:schemeClr val="tx1"/>
                </a:solidFill>
              </a:rPr>
              <a:t>.</a:t>
            </a:r>
          </a:p>
          <a:p>
            <a:pPr lvl="2">
              <a:buFont typeface="Arial" panose="020B0604020202020204" pitchFamily="34" charset="0"/>
              <a:buChar char="•"/>
            </a:pPr>
            <a:r>
              <a:rPr lang="en-US" altLang="ko-KR" sz="1400" dirty="0" smtClean="0">
                <a:solidFill>
                  <a:schemeClr val="tx1"/>
                </a:solidFill>
              </a:rPr>
              <a:t>In this case, </a:t>
            </a:r>
            <a:r>
              <a:rPr lang="en-US" altLang="ko-KR" sz="1400" dirty="0">
                <a:solidFill>
                  <a:schemeClr val="tx1"/>
                </a:solidFill>
              </a:rPr>
              <a:t>the </a:t>
            </a:r>
            <a:r>
              <a:rPr lang="en-US" altLang="ko-KR" sz="1400" dirty="0" smtClean="0">
                <a:solidFill>
                  <a:schemeClr val="tx1"/>
                </a:solidFill>
              </a:rPr>
              <a:t>“Critical </a:t>
            </a:r>
            <a:r>
              <a:rPr lang="en-US" altLang="ko-KR" sz="1400" dirty="0">
                <a:solidFill>
                  <a:schemeClr val="tx1"/>
                </a:solidFill>
              </a:rPr>
              <a:t>update </a:t>
            </a:r>
            <a:r>
              <a:rPr lang="en-US" altLang="ko-KR" sz="1400" dirty="0" smtClean="0">
                <a:solidFill>
                  <a:schemeClr val="tx1"/>
                </a:solidFill>
              </a:rPr>
              <a:t>request” and the “CSN presence” subfield shall be </a:t>
            </a:r>
            <a:r>
              <a:rPr lang="en-US" altLang="ko-KR" sz="1400" dirty="0">
                <a:solidFill>
                  <a:schemeClr val="tx1"/>
                </a:solidFill>
              </a:rPr>
              <a:t>set to 1.</a:t>
            </a:r>
            <a:endParaRPr lang="en-US" altLang="ko-KR" sz="1600" dirty="0">
              <a:solidFill>
                <a:schemeClr val="tx1"/>
              </a:solidFill>
            </a:endParaRPr>
          </a:p>
          <a:p>
            <a:pPr lvl="2">
              <a:buFont typeface="Arial" panose="020B0604020202020204" pitchFamily="34" charset="0"/>
              <a:buChar char="•"/>
            </a:pPr>
            <a:endParaRPr lang="en-US" altLang="ko-KR" sz="14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9" name="文本框 29"/>
          <p:cNvSpPr txBox="1"/>
          <p:nvPr/>
        </p:nvSpPr>
        <p:spPr>
          <a:xfrm>
            <a:off x="1634323" y="4834036"/>
            <a:ext cx="1119001" cy="43088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100" b="0" i="0" u="none" strike="noStrike" kern="0" cap="none" spc="0" normalizeH="0" baseline="0" noProof="0" dirty="0" smtClean="0">
                <a:ln>
                  <a:noFill/>
                </a:ln>
                <a:solidFill>
                  <a:srgbClr val="000000"/>
                </a:solidFill>
                <a:effectLst/>
                <a:uLnTx/>
                <a:uFillTx/>
              </a:rPr>
              <a:t>MLD</a:t>
            </a:r>
            <a:r>
              <a:rPr kumimoji="0" lang="en-US" altLang="zh-CN" sz="1100" b="0" i="0" u="none" strike="noStrike" kern="0" cap="none" spc="0" normalizeH="0" noProof="0" dirty="0" smtClean="0">
                <a:ln>
                  <a:noFill/>
                </a:ln>
                <a:solidFill>
                  <a:srgbClr val="000000"/>
                </a:solidFill>
                <a:effectLst/>
                <a:uLnTx/>
                <a:uFillTx/>
              </a:rPr>
              <a:t> p</a:t>
            </a:r>
            <a:r>
              <a:rPr kumimoji="0" lang="en-US" altLang="zh-CN" sz="1100" b="0" i="0" u="none" strike="noStrike" kern="0" cap="none" spc="0" normalizeH="0" baseline="0" noProof="0" dirty="0" smtClean="0">
                <a:ln>
                  <a:noFill/>
                </a:ln>
                <a:solidFill>
                  <a:srgbClr val="000000"/>
                </a:solidFill>
                <a:effectLst/>
                <a:uLnTx/>
                <a:uFillTx/>
              </a:rPr>
              <a:t>robe</a:t>
            </a:r>
            <a:r>
              <a:rPr kumimoji="0" lang="en-US" altLang="zh-CN" sz="1100" b="0" i="0" u="none" strike="noStrike" kern="0" cap="none" spc="0" normalizeH="0" noProof="0" dirty="0" smtClean="0">
                <a:ln>
                  <a:noFill/>
                </a:ln>
                <a:solidFill>
                  <a:srgbClr val="000000"/>
                </a:solidFill>
                <a:effectLst/>
                <a:uLnTx/>
                <a:uFillTx/>
              </a:rPr>
              <a:t> r</a:t>
            </a:r>
            <a:r>
              <a:rPr kumimoji="0" lang="en-US" altLang="zh-CN" sz="1100" b="0" i="0" u="none" strike="noStrike" kern="0" cap="none" spc="0" normalizeH="0" baseline="0" noProof="0" dirty="0" smtClean="0">
                <a:ln>
                  <a:noFill/>
                </a:ln>
                <a:solidFill>
                  <a:srgbClr val="000000"/>
                </a:solidFill>
                <a:effectLst/>
                <a:uLnTx/>
                <a:uFillTx/>
              </a:rPr>
              <a:t>equest </a:t>
            </a:r>
            <a:endParaRPr kumimoji="0" lang="zh-CN" altLang="en-US" sz="1100" b="0" i="0" u="none" strike="noStrike" kern="0" cap="none" spc="0" normalizeH="0" baseline="0" noProof="0" dirty="0" smtClean="0">
              <a:ln>
                <a:noFill/>
              </a:ln>
              <a:solidFill>
                <a:srgbClr val="000000"/>
              </a:solidFill>
              <a:effectLst/>
              <a:uLnTx/>
              <a:uFillTx/>
            </a:endParaRPr>
          </a:p>
        </p:txBody>
      </p:sp>
      <p:pic>
        <p:nvPicPr>
          <p:cNvPr id="7" name="그림 6"/>
          <p:cNvPicPr>
            <a:picLocks noChangeAspect="1"/>
          </p:cNvPicPr>
          <p:nvPr/>
        </p:nvPicPr>
        <p:blipFill>
          <a:blip r:embed="rId2"/>
          <a:stretch>
            <a:fillRect/>
          </a:stretch>
        </p:blipFill>
        <p:spPr>
          <a:xfrm>
            <a:off x="2557078" y="4899615"/>
            <a:ext cx="4104456" cy="1486982"/>
          </a:xfrm>
          <a:prstGeom prst="rect">
            <a:avLst/>
          </a:prstGeom>
        </p:spPr>
      </p:pic>
    </p:spTree>
    <p:extLst>
      <p:ext uri="{BB962C8B-B14F-4D97-AF65-F5344CB8AC3E}">
        <p14:creationId xmlns:p14="http://schemas.microsoft.com/office/powerpoint/2010/main" val="12708606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CSN information </a:t>
            </a:r>
            <a:r>
              <a:rPr lang="en-US" altLang="ko-KR" dirty="0" smtClean="0"/>
              <a:t>(4/4)</a:t>
            </a:r>
            <a:br>
              <a:rPr lang="en-US" altLang="ko-KR" dirty="0" smtClean="0"/>
            </a:br>
            <a:r>
              <a:rPr lang="en-US" altLang="ko-KR" sz="2800" dirty="0">
                <a:solidFill>
                  <a:schemeClr val="tx1"/>
                </a:solidFill>
              </a:rPr>
              <a:t>- Pros &amp; Cons</a:t>
            </a:r>
            <a:endParaRPr lang="ko-KR" altLang="en-US" sz="2800">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t>Option </a:t>
            </a:r>
            <a:r>
              <a:rPr lang="en-US" altLang="ko-KR" sz="1800" dirty="0" smtClean="0"/>
              <a:t>1</a:t>
            </a:r>
          </a:p>
          <a:p>
            <a:pPr lvl="1">
              <a:buFont typeface="Arial" panose="020B0604020202020204" pitchFamily="34" charset="0"/>
              <a:buChar char="•"/>
            </a:pPr>
            <a:r>
              <a:rPr lang="en-US" altLang="ko-KR" sz="1600" dirty="0" smtClean="0"/>
              <a:t>This option is simple using existing Change Sequence element. </a:t>
            </a:r>
          </a:p>
          <a:p>
            <a:pPr lvl="2">
              <a:buFont typeface="Arial" panose="020B0604020202020204" pitchFamily="34" charset="0"/>
              <a:buChar char="•"/>
            </a:pPr>
            <a:r>
              <a:rPr lang="en-US" altLang="ko-KR" sz="1400" dirty="0" smtClean="0"/>
              <a:t>We don’t need to define a new subfield or element. </a:t>
            </a:r>
          </a:p>
          <a:p>
            <a:pPr lvl="1">
              <a:buFont typeface="Arial" panose="020B0604020202020204" pitchFamily="34" charset="0"/>
              <a:buChar char="•"/>
            </a:pPr>
            <a:r>
              <a:rPr lang="en-US" altLang="ko-KR" sz="1600" dirty="0" smtClean="0"/>
              <a:t>But, the overhead for default field (e.g. element ID, length field) may occur each Per-STA Profile.</a:t>
            </a:r>
          </a:p>
          <a:p>
            <a:pPr lvl="2">
              <a:buFont typeface="Arial" panose="020B0604020202020204" pitchFamily="34" charset="0"/>
              <a:buChar char="•"/>
            </a:pPr>
            <a:r>
              <a:rPr lang="en-US" altLang="ko-KR" sz="1400" dirty="0"/>
              <a:t>When the STA requests information on multiple APs, this overhead may increase further</a:t>
            </a:r>
            <a:r>
              <a:rPr lang="en-US" altLang="ko-KR" sz="1400" dirty="0" smtClean="0"/>
              <a:t>.</a:t>
            </a:r>
          </a:p>
          <a:p>
            <a:pPr>
              <a:buFont typeface="Arial" panose="020B0604020202020204" pitchFamily="34" charset="0"/>
              <a:buChar char="•"/>
            </a:pPr>
            <a:r>
              <a:rPr lang="en-US" altLang="ko-KR" sz="1800" dirty="0"/>
              <a:t>Option </a:t>
            </a:r>
            <a:r>
              <a:rPr lang="en-US" altLang="ko-KR" sz="1800" dirty="0" smtClean="0"/>
              <a:t>2</a:t>
            </a:r>
          </a:p>
          <a:p>
            <a:pPr lvl="1">
              <a:buFont typeface="Arial" panose="020B0604020202020204" pitchFamily="34" charset="0"/>
              <a:buChar char="•"/>
            </a:pPr>
            <a:r>
              <a:rPr lang="en-US" altLang="ko-KR" sz="1600" dirty="0" smtClean="0"/>
              <a:t>This option requires a new subfield.</a:t>
            </a:r>
          </a:p>
          <a:p>
            <a:pPr lvl="2">
              <a:buFont typeface="Arial" panose="020B0604020202020204" pitchFamily="34" charset="0"/>
              <a:buChar char="•"/>
            </a:pPr>
            <a:r>
              <a:rPr lang="en-US" altLang="ko-KR" sz="1400" dirty="0" smtClean="0"/>
              <a:t>However, the new subfield </a:t>
            </a:r>
            <a:r>
              <a:rPr lang="en-US" altLang="ko-KR" sz="1400" dirty="0" smtClean="0">
                <a:solidFill>
                  <a:schemeClr val="tx1"/>
                </a:solidFill>
              </a:rPr>
              <a:t>is just </a:t>
            </a:r>
            <a:r>
              <a:rPr lang="en-US" altLang="ko-KR" sz="1400" dirty="0">
                <a:solidFill>
                  <a:schemeClr val="tx1"/>
                </a:solidFill>
              </a:rPr>
              <a:t>1bit (e.g. “CSN Presence</a:t>
            </a:r>
            <a:r>
              <a:rPr lang="en-US" altLang="ko-KR" sz="1400" dirty="0" smtClean="0">
                <a:solidFill>
                  <a:schemeClr val="tx1"/>
                </a:solidFill>
              </a:rPr>
              <a:t>” field)</a:t>
            </a:r>
          </a:p>
          <a:p>
            <a:pPr lvl="1">
              <a:buFont typeface="Arial" panose="020B0604020202020204" pitchFamily="34" charset="0"/>
              <a:buChar char="•"/>
            </a:pPr>
            <a:r>
              <a:rPr lang="en-US" altLang="ko-KR" sz="1600" dirty="0" smtClean="0">
                <a:solidFill>
                  <a:schemeClr val="tx1"/>
                </a:solidFill>
              </a:rPr>
              <a:t>But</a:t>
            </a:r>
            <a:r>
              <a:rPr lang="en-US" altLang="ko-KR" sz="1600" dirty="0">
                <a:solidFill>
                  <a:schemeClr val="tx1"/>
                </a:solidFill>
              </a:rPr>
              <a:t>, </a:t>
            </a:r>
            <a:r>
              <a:rPr lang="en-US" altLang="ko-KR" sz="1600" dirty="0" smtClean="0">
                <a:solidFill>
                  <a:schemeClr val="tx1"/>
                </a:solidFill>
              </a:rPr>
              <a:t>the </a:t>
            </a:r>
            <a:r>
              <a:rPr lang="en-US" altLang="ko-KR" sz="1600" dirty="0">
                <a:solidFill>
                  <a:schemeClr val="tx1"/>
                </a:solidFill>
              </a:rPr>
              <a:t>overhead for default field can be reduced by using the change </a:t>
            </a:r>
            <a:r>
              <a:rPr lang="en-US" altLang="ko-KR" sz="1600" dirty="0"/>
              <a:t>sequence </a:t>
            </a:r>
            <a:r>
              <a:rPr lang="en-US" altLang="ko-KR" sz="1600" dirty="0" smtClean="0"/>
              <a:t>field (not element).</a:t>
            </a:r>
          </a:p>
          <a:p>
            <a:pPr lvl="1">
              <a:buFont typeface="Arial" panose="020B0604020202020204" pitchFamily="34" charset="0"/>
              <a:buChar char="•"/>
            </a:pPr>
            <a:endParaRPr lang="en-US" altLang="ko-KR" sz="16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6237249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8" name="직사각형 7"/>
          <p:cNvSpPr/>
          <p:nvPr/>
        </p:nvSpPr>
        <p:spPr>
          <a:xfrm>
            <a:off x="1030325" y="1916832"/>
            <a:ext cx="7686600" cy="4462760"/>
          </a:xfrm>
          <a:prstGeom prst="rect">
            <a:avLst/>
          </a:prstGeom>
        </p:spPr>
        <p:txBody>
          <a:bodyPr wrap="square">
            <a:spAutoFit/>
          </a:bodyPr>
          <a:lstStyle/>
          <a:p>
            <a:pPr marL="342900" lvl="0" indent="-342900" eaLnBrk="1" latinLnBrk="1" hangingPunct="1">
              <a:spcBef>
                <a:spcPts val="600"/>
              </a:spcBef>
              <a:buFont typeface="Arial" panose="020B0604020202020204" pitchFamily="34" charset="0"/>
              <a:buChar char="•"/>
            </a:pPr>
            <a:r>
              <a:rPr lang="en-US" altLang="ko-KR" sz="1800" b="1" kern="0" dirty="0" smtClean="0">
                <a:solidFill>
                  <a:srgbClr val="000000"/>
                </a:solidFill>
                <a:latin typeface="Times New Roman"/>
                <a:ea typeface="MS Gothic"/>
              </a:rPr>
              <a:t>We </a:t>
            </a:r>
            <a:r>
              <a:rPr lang="en-US" altLang="ko-KR" sz="1800" b="1" kern="0" dirty="0">
                <a:solidFill>
                  <a:srgbClr val="000000"/>
                </a:solidFill>
                <a:latin typeface="Times New Roman"/>
                <a:ea typeface="MS Gothic"/>
              </a:rPr>
              <a:t>propose the </a:t>
            </a:r>
            <a:r>
              <a:rPr lang="en-US" altLang="ko-KR" sz="1800" b="1" kern="0" dirty="0">
                <a:solidFill>
                  <a:schemeClr val="tx1"/>
                </a:solidFill>
                <a:latin typeface="Times New Roman"/>
                <a:ea typeface="MS Gothic"/>
              </a:rPr>
              <a:t>solicited method to </a:t>
            </a:r>
            <a:r>
              <a:rPr lang="en-US" altLang="ko-KR" sz="1800" b="1" kern="0" dirty="0" smtClean="0">
                <a:solidFill>
                  <a:schemeClr val="tx1"/>
                </a:solidFill>
                <a:latin typeface="Times New Roman"/>
                <a:ea typeface="MS Gothic"/>
              </a:rPr>
              <a:t>retrieve </a:t>
            </a:r>
            <a:r>
              <a:rPr lang="en-US" altLang="ko-KR" sz="1800" b="1" kern="0" dirty="0">
                <a:solidFill>
                  <a:schemeClr val="tx1"/>
                </a:solidFill>
                <a:latin typeface="Times New Roman"/>
                <a:ea typeface="MS Gothic"/>
              </a:rPr>
              <a:t>the critical update information </a:t>
            </a:r>
            <a:r>
              <a:rPr lang="en-US" altLang="ko-KR" sz="1800" b="1" kern="0" dirty="0" smtClean="0">
                <a:solidFill>
                  <a:schemeClr val="tx1"/>
                </a:solidFill>
                <a:latin typeface="Times New Roman"/>
                <a:ea typeface="MS Gothic"/>
              </a:rPr>
              <a:t>for </a:t>
            </a:r>
            <a:r>
              <a:rPr lang="en-US" altLang="ko-KR" sz="1800" b="1" kern="0" dirty="0">
                <a:solidFill>
                  <a:schemeClr val="tx1"/>
                </a:solidFill>
                <a:latin typeface="Times New Roman"/>
                <a:ea typeface="MS Gothic"/>
              </a:rPr>
              <a:t>one </a:t>
            </a:r>
            <a:r>
              <a:rPr lang="en-US" altLang="ko-KR" sz="1800" b="1" kern="0" dirty="0" smtClean="0">
                <a:solidFill>
                  <a:schemeClr val="tx1"/>
                </a:solidFill>
                <a:latin typeface="Times New Roman"/>
                <a:ea typeface="MS Gothic"/>
              </a:rPr>
              <a:t>or </a:t>
            </a:r>
            <a:r>
              <a:rPr lang="en-US" altLang="ko-KR" sz="1800" b="1" kern="0" dirty="0">
                <a:solidFill>
                  <a:schemeClr val="tx1"/>
                </a:solidFill>
                <a:latin typeface="Times New Roman"/>
                <a:ea typeface="MS Gothic"/>
              </a:rPr>
              <a:t>more </a:t>
            </a:r>
            <a:r>
              <a:rPr lang="en-US" altLang="ko-KR" sz="1800" b="1" kern="0" dirty="0" smtClean="0">
                <a:solidFill>
                  <a:schemeClr val="tx1"/>
                </a:solidFill>
                <a:latin typeface="Times New Roman"/>
                <a:ea typeface="MS Gothic"/>
              </a:rPr>
              <a:t>AP(s).</a:t>
            </a:r>
          </a:p>
          <a:p>
            <a:pPr marL="1085850" lvl="1" indent="-342900" eaLnBrk="1" latinLnBrk="1" hangingPunct="1">
              <a:spcBef>
                <a:spcPts val="600"/>
              </a:spcBef>
              <a:buFont typeface="Arial" panose="020B0604020202020204" pitchFamily="34" charset="0"/>
              <a:buChar char="•"/>
            </a:pPr>
            <a:r>
              <a:rPr lang="en-US" altLang="ko-KR" sz="1600" kern="0" dirty="0">
                <a:solidFill>
                  <a:schemeClr val="tx1"/>
                </a:solidFill>
                <a:latin typeface="Times New Roman"/>
                <a:ea typeface="MS Gothic"/>
              </a:rPr>
              <a:t>Using this method, a STA may obtain only </a:t>
            </a:r>
            <a:r>
              <a:rPr lang="en-US" altLang="ko-KR" sz="1600" kern="0" dirty="0" smtClean="0">
                <a:solidFill>
                  <a:schemeClr val="tx1"/>
                </a:solidFill>
                <a:latin typeface="Times New Roman"/>
                <a:ea typeface="MS Gothic"/>
              </a:rPr>
              <a:t>elements that </a:t>
            </a:r>
            <a:r>
              <a:rPr lang="en-US" altLang="ko-KR" sz="1600" dirty="0" smtClean="0">
                <a:solidFill>
                  <a:schemeClr val="tx1"/>
                </a:solidFill>
              </a:rPr>
              <a:t>classified </a:t>
            </a:r>
            <a:r>
              <a:rPr lang="en-US" altLang="ko-KR" sz="1600" dirty="0">
                <a:solidFill>
                  <a:schemeClr val="tx1"/>
                </a:solidFill>
              </a:rPr>
              <a:t>as critical update events in </a:t>
            </a:r>
            <a:r>
              <a:rPr lang="en-US" altLang="ko-KR" sz="1600" dirty="0" smtClean="0">
                <a:solidFill>
                  <a:schemeClr val="tx1"/>
                </a:solidFill>
              </a:rPr>
              <a:t>11be of other APs.</a:t>
            </a:r>
          </a:p>
          <a:p>
            <a:pPr marL="1085850" lvl="1" indent="-342900" eaLnBrk="1" latinLnBrk="1" hangingPunct="1">
              <a:spcBef>
                <a:spcPts val="600"/>
              </a:spcBef>
              <a:buFont typeface="Arial" panose="020B0604020202020204" pitchFamily="34" charset="0"/>
              <a:buChar char="•"/>
            </a:pPr>
            <a:r>
              <a:rPr lang="en-US" altLang="ko-KR" sz="1600" dirty="0">
                <a:solidFill>
                  <a:schemeClr val="tx1"/>
                </a:solidFill>
              </a:rPr>
              <a:t>The STA </a:t>
            </a:r>
            <a:r>
              <a:rPr lang="en-US" altLang="ko-KR" sz="1600" dirty="0" smtClean="0">
                <a:solidFill>
                  <a:schemeClr val="tx1"/>
                </a:solidFill>
              </a:rPr>
              <a:t>may </a:t>
            </a:r>
            <a:r>
              <a:rPr lang="en-US" altLang="ko-KR" sz="1600" dirty="0">
                <a:solidFill>
                  <a:schemeClr val="tx1"/>
                </a:solidFill>
              </a:rPr>
              <a:t>include the most recently received CSN (change sequence number) information in the MLD probe request</a:t>
            </a:r>
            <a:r>
              <a:rPr lang="en-US" altLang="ko-KR" sz="1600" dirty="0" smtClean="0">
                <a:solidFill>
                  <a:schemeClr val="tx1"/>
                </a:solidFill>
              </a:rPr>
              <a:t>.</a:t>
            </a:r>
          </a:p>
          <a:p>
            <a:pPr marL="342900" indent="-342900" eaLnBrk="1" latinLnBrk="1" hangingPunct="1">
              <a:spcBef>
                <a:spcPts val="600"/>
              </a:spcBef>
              <a:buFont typeface="Arial" panose="020B0604020202020204" pitchFamily="34" charset="0"/>
              <a:buChar char="•"/>
            </a:pPr>
            <a:r>
              <a:rPr lang="en-US" altLang="ko-KR" sz="1800" b="1" kern="0" dirty="0">
                <a:solidFill>
                  <a:schemeClr val="tx1"/>
                </a:solidFill>
                <a:latin typeface="Times New Roman"/>
                <a:ea typeface="MS Gothic"/>
              </a:rPr>
              <a:t>To support this method, </a:t>
            </a:r>
            <a:r>
              <a:rPr lang="en-US" altLang="ko-KR" sz="1800" b="1" kern="0" dirty="0" smtClean="0">
                <a:solidFill>
                  <a:schemeClr val="tx1"/>
                </a:solidFill>
                <a:latin typeface="Times New Roman"/>
                <a:ea typeface="MS Gothic"/>
              </a:rPr>
              <a:t>we </a:t>
            </a:r>
            <a:r>
              <a:rPr lang="en-US" altLang="ko-KR" sz="1800" b="1" kern="0" dirty="0">
                <a:solidFill>
                  <a:schemeClr val="tx1"/>
                </a:solidFill>
                <a:latin typeface="Times New Roman"/>
                <a:ea typeface="MS Gothic"/>
              </a:rPr>
              <a:t>propose a new “Critical update request” subfield to indicate the request of critical update </a:t>
            </a:r>
            <a:r>
              <a:rPr lang="en-US" altLang="ko-KR" sz="1800" b="1" kern="0" dirty="0" smtClean="0">
                <a:solidFill>
                  <a:schemeClr val="tx1"/>
                </a:solidFill>
                <a:latin typeface="Times New Roman"/>
                <a:ea typeface="MS Gothic"/>
              </a:rPr>
              <a:t>information in Multi-link IE.</a:t>
            </a:r>
            <a:endParaRPr lang="en-US" altLang="ko-KR" sz="1800" b="1" kern="0" dirty="0">
              <a:solidFill>
                <a:schemeClr val="tx1"/>
              </a:solidFill>
              <a:latin typeface="Times New Roman"/>
              <a:ea typeface="MS Gothic"/>
            </a:endParaRPr>
          </a:p>
          <a:p>
            <a:pPr marL="1085850" lvl="1" indent="-342900" eaLnBrk="1" latinLnBrk="1" hangingPunct="1">
              <a:spcBef>
                <a:spcPts val="600"/>
              </a:spcBef>
              <a:buFont typeface="Arial" panose="020B0604020202020204" pitchFamily="34" charset="0"/>
              <a:buChar char="•"/>
            </a:pPr>
            <a:r>
              <a:rPr lang="en-US" altLang="ko-KR" sz="1600" kern="0" dirty="0" smtClean="0">
                <a:solidFill>
                  <a:schemeClr val="tx1"/>
                </a:solidFill>
                <a:latin typeface="Times New Roman"/>
                <a:ea typeface="MS Gothic"/>
              </a:rPr>
              <a:t>When a STA requests the critical update information, the value of the subfield shall set to 1.</a:t>
            </a:r>
            <a:endParaRPr lang="en-US" altLang="ko-KR" sz="1600" kern="0" dirty="0">
              <a:solidFill>
                <a:schemeClr val="tx1"/>
              </a:solidFill>
              <a:latin typeface="Times New Roman"/>
              <a:ea typeface="MS Gothic"/>
            </a:endParaRPr>
          </a:p>
          <a:p>
            <a:pPr marL="342900" lvl="0" indent="-342900" eaLnBrk="1" latinLnBrk="1" hangingPunct="1">
              <a:spcBef>
                <a:spcPts val="600"/>
              </a:spcBef>
              <a:buFont typeface="Arial" panose="020B0604020202020204" pitchFamily="34" charset="0"/>
              <a:buChar char="•"/>
            </a:pPr>
            <a:r>
              <a:rPr lang="en-US" altLang="ko-KR" sz="1800" b="1" kern="0" dirty="0" smtClean="0">
                <a:solidFill>
                  <a:schemeClr val="tx1"/>
                </a:solidFill>
                <a:latin typeface="Times New Roman"/>
                <a:ea typeface="MS Gothic"/>
              </a:rPr>
              <a:t>We provide 2 </a:t>
            </a:r>
            <a:r>
              <a:rPr lang="en-US" altLang="ko-KR" sz="1800" b="1" kern="0" dirty="0">
                <a:solidFill>
                  <a:schemeClr val="tx1"/>
                </a:solidFill>
                <a:latin typeface="Times New Roman"/>
                <a:ea typeface="MS Gothic"/>
              </a:rPr>
              <a:t>options t</a:t>
            </a:r>
            <a:r>
              <a:rPr lang="en-US" altLang="ko-KR" sz="1800" b="1" kern="0" dirty="0" smtClean="0">
                <a:solidFill>
                  <a:schemeClr val="tx1"/>
                </a:solidFill>
                <a:latin typeface="Times New Roman"/>
                <a:ea typeface="MS Gothic"/>
              </a:rPr>
              <a:t>o </a:t>
            </a:r>
            <a:r>
              <a:rPr lang="en-US" altLang="ko-KR" sz="1800" b="1" kern="0" dirty="0">
                <a:solidFill>
                  <a:schemeClr val="tx1"/>
                </a:solidFill>
                <a:latin typeface="Times New Roman"/>
                <a:ea typeface="MS Gothic"/>
              </a:rPr>
              <a:t>provide CSN information of requesting STA,  </a:t>
            </a:r>
            <a:r>
              <a:rPr lang="en-US" altLang="ko-KR" sz="1800" b="1" kern="0" dirty="0" smtClean="0">
                <a:solidFill>
                  <a:schemeClr val="tx1"/>
                </a:solidFill>
                <a:latin typeface="Times New Roman"/>
                <a:ea typeface="MS Gothic"/>
              </a:rPr>
              <a:t>in MLD probe request.</a:t>
            </a:r>
          </a:p>
          <a:p>
            <a:pPr marL="1085850" lvl="1" indent="-342900" eaLnBrk="1" latinLnBrk="1" hangingPunct="1">
              <a:spcBef>
                <a:spcPts val="600"/>
              </a:spcBef>
              <a:buFont typeface="Arial" panose="020B0604020202020204" pitchFamily="34" charset="0"/>
              <a:buChar char="•"/>
            </a:pPr>
            <a:r>
              <a:rPr lang="en-US" altLang="ko-KR" sz="1600" kern="0" dirty="0">
                <a:solidFill>
                  <a:schemeClr val="tx1"/>
                </a:solidFill>
                <a:latin typeface="Times New Roman"/>
                <a:ea typeface="MS Gothic"/>
              </a:rPr>
              <a:t>We can </a:t>
            </a:r>
            <a:r>
              <a:rPr lang="en-US" altLang="ko-KR" sz="1600" kern="0" dirty="0" smtClean="0">
                <a:solidFill>
                  <a:schemeClr val="tx1"/>
                </a:solidFill>
                <a:latin typeface="Times New Roman"/>
                <a:ea typeface="MS Gothic"/>
              </a:rPr>
              <a:t>use the Change sequence element (option 1) or the Change sequence field (option 2) for this.</a:t>
            </a:r>
            <a:endParaRPr lang="en-US" altLang="ko-KR" sz="1600" kern="0" dirty="0">
              <a:solidFill>
                <a:schemeClr val="tx1"/>
              </a:solidFill>
              <a:latin typeface="Times New Roman"/>
              <a:ea typeface="MS Gothic"/>
            </a:endParaRPr>
          </a:p>
        </p:txBody>
      </p:sp>
    </p:spTree>
    <p:extLst>
      <p:ext uri="{BB962C8B-B14F-4D97-AF65-F5344CB8AC3E}">
        <p14:creationId xmlns:p14="http://schemas.microsoft.com/office/powerpoint/2010/main" val="4261881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a:p>
        </p:txBody>
      </p:sp>
      <p:sp>
        <p:nvSpPr>
          <p:cNvPr id="3" name="내용 개체 틀 2"/>
          <p:cNvSpPr>
            <a:spLocks noGrp="1"/>
          </p:cNvSpPr>
          <p:nvPr>
            <p:ph idx="1"/>
          </p:nvPr>
        </p:nvSpPr>
        <p:spPr/>
        <p:txBody>
          <a:bodyPr/>
          <a:lstStyle/>
          <a:p>
            <a:r>
              <a:rPr lang="en-US" altLang="ko-KR" dirty="0"/>
              <a:t>[1]  11-20/0586: MLO Signaling of critical updates (Abhishek Patil, Qualcomm)</a:t>
            </a:r>
          </a:p>
          <a:p>
            <a:r>
              <a:rPr lang="en-US" altLang="ko-KR" dirty="0"/>
              <a:t>[2] 11-20/0411: MLO Information exchange for Link switching (Namyeong Kim, LG Electronics</a:t>
            </a:r>
            <a:r>
              <a:rPr lang="en-US" altLang="ko-KR" dirty="0" smtClean="0"/>
              <a:t>)</a:t>
            </a:r>
          </a:p>
          <a:p>
            <a:r>
              <a:rPr lang="en-US" altLang="ko-KR" dirty="0" smtClean="0"/>
              <a:t>[3] 11-</a:t>
            </a:r>
            <a:r>
              <a:rPr lang="en-GB" altLang="ko-KR" dirty="0" smtClean="0"/>
              <a:t>20/0337: Multi-link </a:t>
            </a:r>
            <a:r>
              <a:rPr lang="en-GB" altLang="ko-KR" dirty="0"/>
              <a:t>BSS Parameter </a:t>
            </a:r>
            <a:r>
              <a:rPr lang="en-GB" altLang="ko-KR" dirty="0" smtClean="0"/>
              <a:t>Update (Yongho </a:t>
            </a:r>
            <a:r>
              <a:rPr lang="en-GB" altLang="ko-KR" dirty="0"/>
              <a:t>Seok, </a:t>
            </a:r>
            <a:r>
              <a:rPr lang="en-GB" altLang="ko-KR" dirty="0" err="1"/>
              <a:t>MediaTek</a:t>
            </a:r>
            <a:r>
              <a:rPr lang="en-GB" altLang="ko-KR" dirty="0"/>
              <a:t>)</a:t>
            </a:r>
            <a:endParaRPr lang="ko-KR" altLang="ko-KR"/>
          </a:p>
          <a:p>
            <a:r>
              <a:rPr lang="en-GB" altLang="ko-KR" dirty="0"/>
              <a:t/>
            </a:r>
            <a:br>
              <a:rPr lang="en-GB" altLang="ko-KR" dirty="0"/>
            </a:br>
            <a:endParaRPr lang="en-US" altLang="ko-KR" dirty="0"/>
          </a:p>
          <a:p>
            <a:pPr marL="0" lvl="0" indent="0" defTabSz="914400" eaLnBrk="0" latinLnBrk="0" hangingPunct="0">
              <a:spcBef>
                <a:spcPct val="20000"/>
              </a:spcBef>
              <a:buClrTx/>
              <a:buSzTx/>
            </a:pP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8170392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#1</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A STA of a non-AP MLD may send a Probe Request frame to the peer AP to obtain critical update information of another AP of the AP MLD with which the non-AP MLD has setup.</a:t>
            </a:r>
          </a:p>
          <a:p>
            <a:pPr lvl="2">
              <a:buFont typeface="Arial" panose="020B0604020202020204" pitchFamily="34" charset="0"/>
              <a:buChar char="•"/>
            </a:pPr>
            <a:r>
              <a:rPr lang="en-US" altLang="ko-KR" dirty="0" smtClean="0"/>
              <a:t>The Probe Request frame is MLD probe </a:t>
            </a:r>
            <a:r>
              <a:rPr lang="en-US" altLang="ko-KR" dirty="0"/>
              <a:t>r</a:t>
            </a:r>
            <a:r>
              <a:rPr lang="en-US" altLang="ko-KR" dirty="0" smtClean="0"/>
              <a:t>equest.</a:t>
            </a:r>
          </a:p>
          <a:p>
            <a:pPr lvl="2">
              <a:buFont typeface="Arial" panose="020B0604020202020204" pitchFamily="34" charset="0"/>
              <a:buChar char="•"/>
            </a:pPr>
            <a:r>
              <a:rPr lang="en-US" altLang="ko-KR" dirty="0" smtClean="0">
                <a:solidFill>
                  <a:schemeClr val="tx1"/>
                </a:solidFill>
              </a:rPr>
              <a:t>Note: the critical </a:t>
            </a:r>
            <a:r>
              <a:rPr lang="en-US" altLang="ko-KR" dirty="0">
                <a:solidFill>
                  <a:schemeClr val="tx1"/>
                </a:solidFill>
              </a:rPr>
              <a:t>update </a:t>
            </a:r>
            <a:r>
              <a:rPr lang="en-US" altLang="ko-KR" dirty="0" smtClean="0">
                <a:solidFill>
                  <a:schemeClr val="tx1"/>
                </a:solidFill>
              </a:rPr>
              <a:t>information </a:t>
            </a:r>
            <a:r>
              <a:rPr lang="en-US" altLang="ko-KR" dirty="0">
                <a:solidFill>
                  <a:schemeClr val="tx1"/>
                </a:solidFill>
              </a:rPr>
              <a:t>means the elements which are classified as critical update events in 11be.</a:t>
            </a:r>
          </a:p>
          <a:p>
            <a:pPr lvl="2">
              <a:buFont typeface="Arial" panose="020B0604020202020204" pitchFamily="34" charset="0"/>
              <a:buChar char="•"/>
            </a:pPr>
            <a:endParaRPr lang="en-US" altLang="ko-KR" dirty="0" smtClean="0"/>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115471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#2</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Do </a:t>
            </a:r>
            <a:r>
              <a:rPr lang="en-US" altLang="ko-KR" sz="2000" dirty="0"/>
              <a:t>you agree to include a </a:t>
            </a:r>
            <a:r>
              <a:rPr lang="en-US" altLang="ko-KR" sz="2000" dirty="0" smtClean="0"/>
              <a:t>subfield in Per-STA Control field of Per-STA </a:t>
            </a:r>
            <a:r>
              <a:rPr lang="en-US" altLang="ko-KR" sz="2000" dirty="0"/>
              <a:t>P</a:t>
            </a:r>
            <a:r>
              <a:rPr lang="en-US" altLang="ko-KR" sz="2000" dirty="0" smtClean="0"/>
              <a:t>rofile in Probe </a:t>
            </a:r>
            <a:r>
              <a:rPr lang="en-US" altLang="ko-KR" sz="2000" dirty="0"/>
              <a:t>R</a:t>
            </a:r>
            <a:r>
              <a:rPr lang="en-US" altLang="ko-KR" sz="2000" dirty="0" smtClean="0"/>
              <a:t>equest variant Multi-Link element </a:t>
            </a:r>
            <a:r>
              <a:rPr lang="en-US" altLang="ko-KR" sz="2000" dirty="0"/>
              <a:t>to </a:t>
            </a:r>
            <a:r>
              <a:rPr lang="en-US" altLang="ko-KR" sz="2000" dirty="0" smtClean="0"/>
              <a:t>indicate the request of elements that classified as critical update events in 11be?</a:t>
            </a:r>
          </a:p>
          <a:p>
            <a:pPr lvl="1">
              <a:buFont typeface="Arial" panose="020B0604020202020204" pitchFamily="34" charset="0"/>
              <a:buChar char="•"/>
            </a:pPr>
            <a:r>
              <a:rPr lang="en-US" altLang="ko-KR" sz="1800" dirty="0" smtClean="0"/>
              <a:t>For example, the name of the subfield is “critical update request”. The exact name is TBD. </a:t>
            </a:r>
          </a:p>
          <a:p>
            <a:pPr lvl="1">
              <a:buFont typeface="Arial" panose="020B0604020202020204" pitchFamily="34" charset="0"/>
              <a:buChar char="•"/>
            </a:pPr>
            <a:r>
              <a:rPr lang="en-US" altLang="ko-KR" sz="1800" dirty="0"/>
              <a:t>When a STA of a non-AP MLD sends a </a:t>
            </a:r>
            <a:r>
              <a:rPr lang="en-US" altLang="ko-KR" sz="1800" dirty="0" smtClean="0"/>
              <a:t>MLD probe request </a:t>
            </a:r>
            <a:r>
              <a:rPr lang="en-US" altLang="ko-KR" sz="1800" dirty="0"/>
              <a:t>for critical update </a:t>
            </a:r>
            <a:r>
              <a:rPr lang="en-US" altLang="ko-KR" sz="1800" dirty="0" smtClean="0"/>
              <a:t>information, the </a:t>
            </a:r>
            <a:r>
              <a:rPr lang="en-US" altLang="ko-KR" sz="1800" dirty="0"/>
              <a:t>“critical update request” </a:t>
            </a:r>
            <a:r>
              <a:rPr lang="en-US" altLang="ko-KR" sz="1800" dirty="0" smtClean="0"/>
              <a:t>subfield </a:t>
            </a:r>
            <a:r>
              <a:rPr lang="en-US" altLang="ko-KR" sz="1800" dirty="0"/>
              <a:t>shall be set to 1</a:t>
            </a:r>
            <a:r>
              <a:rPr lang="en-US" altLang="ko-KR" sz="1800" dirty="0" smtClean="0"/>
              <a:t>.</a:t>
            </a:r>
            <a:endParaRPr lang="en-US" altLang="ko-KR" sz="1800"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660336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SP #3</a:t>
            </a:r>
            <a:endParaRPr lang="ko-KR" altLang="en-US">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a:t>Do you agree to add the following to 11be SFD</a:t>
            </a:r>
            <a:r>
              <a:rPr lang="en-US" altLang="ko-KR" dirty="0" smtClean="0"/>
              <a:t>:</a:t>
            </a:r>
            <a:endParaRPr lang="en-US" altLang="ko-KR" sz="2400" b="1" dirty="0">
              <a:cs typeface="+mn-cs"/>
            </a:endParaRPr>
          </a:p>
          <a:p>
            <a:pPr lvl="1">
              <a:buFont typeface="Arial" panose="020B0604020202020204" pitchFamily="34" charset="0"/>
              <a:buChar char="•"/>
            </a:pPr>
            <a:r>
              <a:rPr lang="en-US" altLang="ko-KR" dirty="0" smtClean="0"/>
              <a:t>When a STA of a non-AP MLD sends </a:t>
            </a:r>
            <a:r>
              <a:rPr lang="en-US" altLang="ko-KR" dirty="0" smtClean="0"/>
              <a:t>a MLD </a:t>
            </a:r>
            <a:r>
              <a:rPr lang="en-US" altLang="ko-KR" dirty="0" smtClean="0"/>
              <a:t>probe </a:t>
            </a:r>
            <a:r>
              <a:rPr lang="en-US" altLang="ko-KR" dirty="0"/>
              <a:t>r</a:t>
            </a:r>
            <a:r>
              <a:rPr lang="en-US" altLang="ko-KR" dirty="0" smtClean="0"/>
              <a:t>equest to the peer AP to obtain </a:t>
            </a:r>
            <a:r>
              <a:rPr lang="en-US" altLang="ko-KR" dirty="0"/>
              <a:t>critical update information of </a:t>
            </a:r>
            <a:r>
              <a:rPr lang="en-US" altLang="ko-KR" dirty="0" smtClean="0"/>
              <a:t>another AP of the AP MLD with which the non-AP MLD </a:t>
            </a:r>
            <a:r>
              <a:rPr lang="en-US" altLang="ko-KR" dirty="0" smtClean="0">
                <a:solidFill>
                  <a:schemeClr val="tx1"/>
                </a:solidFill>
              </a:rPr>
              <a:t>has setup, it may include the value of the most recently received change sequence number of </a:t>
            </a:r>
            <a:r>
              <a:rPr lang="en-US" altLang="ko-KR" dirty="0" smtClean="0"/>
              <a:t>the another AP in the MLD </a:t>
            </a:r>
            <a:r>
              <a:rPr lang="en-US" altLang="ko-KR" dirty="0"/>
              <a:t>p</a:t>
            </a:r>
            <a:r>
              <a:rPr lang="en-US" altLang="ko-KR" dirty="0" smtClean="0"/>
              <a:t>robe </a:t>
            </a:r>
            <a:r>
              <a:rPr lang="en-US" altLang="ko-KR" dirty="0"/>
              <a:t>r</a:t>
            </a:r>
            <a:r>
              <a:rPr lang="en-US" altLang="ko-KR" dirty="0" smtClean="0"/>
              <a:t>equest. </a:t>
            </a:r>
          </a:p>
          <a:p>
            <a:pPr lvl="2">
              <a:buFont typeface="Arial" panose="020B0604020202020204" pitchFamily="34" charset="0"/>
              <a:buChar char="•"/>
            </a:pPr>
            <a:r>
              <a:rPr lang="en-US" altLang="ko-KR" dirty="0">
                <a:solidFill>
                  <a:schemeClr val="tx1"/>
                </a:solidFill>
              </a:rPr>
              <a:t>Note: the critical update information means the elements which are classified as critical update events in 11be</a:t>
            </a:r>
            <a:r>
              <a:rPr lang="en-US" altLang="ko-KR" dirty="0" smtClean="0">
                <a:solidFill>
                  <a:schemeClr val="tx1"/>
                </a:solidFill>
              </a:rPr>
              <a:t>.</a:t>
            </a:r>
          </a:p>
          <a:p>
            <a:pPr lvl="2">
              <a:buFont typeface="Arial" panose="020B0604020202020204" pitchFamily="34" charset="0"/>
              <a:buChar char="•"/>
            </a:pPr>
            <a:endParaRPr lang="en-US" altLang="ko-KR" dirty="0">
              <a:solidFill>
                <a:schemeClr val="tx1"/>
              </a:solidFill>
            </a:endParaRPr>
          </a:p>
          <a:p>
            <a:pPr lvl="2">
              <a:buFont typeface="Arial" panose="020B0604020202020204" pitchFamily="34" charset="0"/>
              <a:buChar char="•"/>
            </a:pPr>
            <a:endParaRPr lang="en-US" altLang="ko-KR" dirty="0" smtClean="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158983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SP </a:t>
            </a:r>
            <a:r>
              <a:rPr lang="en-US" altLang="ko-KR" dirty="0" smtClean="0"/>
              <a:t>#4</a:t>
            </a:r>
            <a:endParaRPr lang="ko-KR" altLang="en-US"/>
          </a:p>
        </p:txBody>
      </p:sp>
      <p:sp>
        <p:nvSpPr>
          <p:cNvPr id="3" name="내용 개체 틀 2"/>
          <p:cNvSpPr>
            <a:spLocks noGrp="1"/>
          </p:cNvSpPr>
          <p:nvPr>
            <p:ph idx="1"/>
          </p:nvPr>
        </p:nvSpPr>
        <p:spPr/>
        <p:txBody>
          <a:bodyPr/>
          <a:lstStyle/>
          <a:p>
            <a:pPr lvl="0" defTabSz="914400" eaLnBrk="0" latinLnBrk="0" hangingPunct="0">
              <a:spcBef>
                <a:spcPct val="20000"/>
              </a:spcBef>
              <a:buClrTx/>
              <a:buSzTx/>
              <a:buFontTx/>
              <a:buChar char="•"/>
            </a:pPr>
            <a:r>
              <a:rPr lang="en-US" altLang="ko-KR" dirty="0">
                <a:solidFill>
                  <a:schemeClr val="tx1"/>
                </a:solidFill>
              </a:rPr>
              <a:t>Which </a:t>
            </a:r>
            <a:r>
              <a:rPr lang="en-US" altLang="ko-KR" dirty="0" smtClean="0">
                <a:solidFill>
                  <a:schemeClr val="tx1"/>
                </a:solidFill>
              </a:rPr>
              <a:t>option </a:t>
            </a:r>
            <a:r>
              <a:rPr lang="en-US" altLang="ko-KR" dirty="0">
                <a:solidFill>
                  <a:schemeClr val="tx1"/>
                </a:solidFill>
              </a:rPr>
              <a:t>do you prefer as a </a:t>
            </a:r>
            <a:r>
              <a:rPr lang="en-US" altLang="ko-KR" dirty="0" smtClean="0">
                <a:solidFill>
                  <a:schemeClr val="tx1"/>
                </a:solidFill>
              </a:rPr>
              <a:t>signaling to </a:t>
            </a:r>
            <a:r>
              <a:rPr lang="en-US" altLang="ko-KR" dirty="0">
                <a:solidFill>
                  <a:schemeClr val="tx1"/>
                </a:solidFill>
              </a:rPr>
              <a:t>provide the CSN information of requesting </a:t>
            </a:r>
            <a:r>
              <a:rPr lang="en-US" altLang="ko-KR" dirty="0" smtClean="0">
                <a:solidFill>
                  <a:schemeClr val="tx1"/>
                </a:solidFill>
              </a:rPr>
              <a:t>STA which requests critical update information of other APs?</a:t>
            </a:r>
          </a:p>
          <a:p>
            <a:pPr lvl="1" defTabSz="914400" eaLnBrk="0" latinLnBrk="0" hangingPunct="0">
              <a:spcBef>
                <a:spcPct val="20000"/>
              </a:spcBef>
              <a:buClrTx/>
              <a:buSzTx/>
              <a:buFontTx/>
              <a:buChar char="–"/>
            </a:pPr>
            <a:r>
              <a:rPr lang="en-US" altLang="ko-KR" dirty="0" smtClean="0">
                <a:solidFill>
                  <a:schemeClr val="tx1"/>
                </a:solidFill>
              </a:rPr>
              <a:t>Option 1: Use Change Sequence element</a:t>
            </a:r>
          </a:p>
          <a:p>
            <a:pPr lvl="1" defTabSz="914400" eaLnBrk="0" latinLnBrk="0" hangingPunct="0">
              <a:spcBef>
                <a:spcPct val="20000"/>
              </a:spcBef>
              <a:buClrTx/>
              <a:buSzTx/>
              <a:buFontTx/>
              <a:buChar char="–"/>
            </a:pPr>
            <a:r>
              <a:rPr lang="en-US" altLang="ko-KR" dirty="0" smtClean="0">
                <a:solidFill>
                  <a:schemeClr val="tx1"/>
                </a:solidFill>
              </a:rPr>
              <a:t>Option </a:t>
            </a:r>
            <a:r>
              <a:rPr lang="en-US" altLang="ko-KR" dirty="0">
                <a:solidFill>
                  <a:schemeClr val="tx1"/>
                </a:solidFill>
              </a:rPr>
              <a:t>2</a:t>
            </a:r>
            <a:r>
              <a:rPr lang="en-US" altLang="ko-KR" dirty="0" smtClean="0">
                <a:solidFill>
                  <a:schemeClr val="tx1"/>
                </a:solidFill>
              </a:rPr>
              <a:t>: </a:t>
            </a:r>
            <a:r>
              <a:rPr lang="en-US" altLang="ko-KR" dirty="0">
                <a:solidFill>
                  <a:schemeClr val="tx1"/>
                </a:solidFill>
              </a:rPr>
              <a:t>Use of Change Sequence field with a control field </a:t>
            </a:r>
            <a:endParaRPr lang="en-US" altLang="ko-KR" dirty="0" smtClean="0">
              <a:solidFill>
                <a:schemeClr val="tx1"/>
              </a:solidFill>
            </a:endParaRPr>
          </a:p>
          <a:p>
            <a:pPr lvl="1" defTabSz="914400" eaLnBrk="0" latinLnBrk="0" hangingPunct="0">
              <a:spcBef>
                <a:spcPct val="20000"/>
              </a:spcBef>
              <a:buClrTx/>
              <a:buSzTx/>
              <a:buFontTx/>
              <a:buChar char="–"/>
            </a:pPr>
            <a:r>
              <a:rPr lang="en-US" altLang="ko-KR" dirty="0" smtClean="0">
                <a:solidFill>
                  <a:schemeClr val="tx1"/>
                </a:solidFill>
              </a:rPr>
              <a:t>Abstain</a:t>
            </a:r>
            <a:endParaRPr lang="en-US" altLang="ko-KR"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523662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 Critical update information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solidFill>
                  <a:schemeClr val="tx1"/>
                </a:solidFill>
              </a:rPr>
              <a:t>In 11.2.3.15 </a:t>
            </a:r>
            <a:r>
              <a:rPr lang="en-US" altLang="ko-KR" dirty="0">
                <a:solidFill>
                  <a:schemeClr val="tx1"/>
                </a:solidFill>
              </a:rPr>
              <a:t>of 802.11 baseline </a:t>
            </a:r>
            <a:r>
              <a:rPr lang="en-US" altLang="ko-KR" dirty="0" smtClean="0">
                <a:solidFill>
                  <a:schemeClr val="tx1"/>
                </a:solidFill>
              </a:rPr>
              <a:t>spec., </a:t>
            </a:r>
          </a:p>
          <a:p>
            <a:pPr lvl="1">
              <a:buFont typeface="Arial" panose="020B0604020202020204" pitchFamily="34" charset="0"/>
              <a:buChar char="•"/>
            </a:pPr>
            <a:r>
              <a:rPr lang="en-US" altLang="ko-KR" sz="1800" b="0" dirty="0" smtClean="0">
                <a:solidFill>
                  <a:schemeClr val="tx1"/>
                </a:solidFill>
              </a:rPr>
              <a:t>The </a:t>
            </a:r>
            <a:r>
              <a:rPr lang="en-US" altLang="ko-KR" sz="1800" b="0" dirty="0">
                <a:solidFill>
                  <a:schemeClr val="tx1"/>
                </a:solidFill>
              </a:rPr>
              <a:t>following events </a:t>
            </a:r>
            <a:r>
              <a:rPr lang="en-US" altLang="ko-KR" sz="1800" b="0" dirty="0" smtClean="0">
                <a:solidFill>
                  <a:schemeClr val="tx1"/>
                </a:solidFill>
              </a:rPr>
              <a:t>shall classify </a:t>
            </a:r>
            <a:r>
              <a:rPr lang="en-US" altLang="ko-KR" sz="1800" b="0" dirty="0">
                <a:solidFill>
                  <a:schemeClr val="tx1"/>
                </a:solidFill>
              </a:rPr>
              <a:t>as a critical update</a:t>
            </a:r>
            <a:r>
              <a:rPr lang="en-US" altLang="ko-KR" sz="1800" b="0" dirty="0" smtClean="0">
                <a:solidFill>
                  <a:schemeClr val="tx1"/>
                </a:solidFill>
              </a:rPr>
              <a:t>: </a:t>
            </a:r>
          </a:p>
          <a:p>
            <a:pPr marL="1257300" lvl="2" indent="-342900">
              <a:buFont typeface="+mj-lt"/>
              <a:buAutoNum type="alphaUcPeriod"/>
            </a:pPr>
            <a:r>
              <a:rPr lang="en-US" altLang="ko-KR" sz="1400" b="0" dirty="0" smtClean="0">
                <a:solidFill>
                  <a:schemeClr val="tx1"/>
                </a:solidFill>
              </a:rPr>
              <a:t>Inclusion </a:t>
            </a:r>
            <a:r>
              <a:rPr lang="en-US" altLang="ko-KR" sz="1400" b="0" dirty="0">
                <a:solidFill>
                  <a:schemeClr val="tx1"/>
                </a:solidFill>
              </a:rPr>
              <a:t>of a Channel Switch Announcement </a:t>
            </a:r>
            <a:r>
              <a:rPr lang="en-US" altLang="ko-KR" sz="1400" b="0" dirty="0" smtClean="0">
                <a:solidFill>
                  <a:schemeClr val="tx1"/>
                </a:solidFill>
              </a:rPr>
              <a:t>element</a:t>
            </a:r>
          </a:p>
          <a:p>
            <a:pPr marL="1257300" lvl="2" indent="-342900">
              <a:buFont typeface="+mj-lt"/>
              <a:buAutoNum type="alphaUcPeriod"/>
            </a:pPr>
            <a:r>
              <a:rPr lang="en-US" altLang="ko-KR" sz="1400" dirty="0" smtClean="0">
                <a:solidFill>
                  <a:schemeClr val="tx1"/>
                </a:solidFill>
              </a:rPr>
              <a:t>Inclusion </a:t>
            </a:r>
            <a:r>
              <a:rPr lang="en-US" altLang="ko-KR" sz="1400" dirty="0">
                <a:solidFill>
                  <a:schemeClr val="tx1"/>
                </a:solidFill>
              </a:rPr>
              <a:t>of an Extended Channel Switch Announcement </a:t>
            </a:r>
            <a:r>
              <a:rPr lang="en-US" altLang="ko-KR" sz="1400" dirty="0" smtClean="0">
                <a:solidFill>
                  <a:schemeClr val="tx1"/>
                </a:solidFill>
              </a:rPr>
              <a:t>element</a:t>
            </a:r>
          </a:p>
          <a:p>
            <a:pPr marL="1257300" lvl="2" indent="-342900">
              <a:buFont typeface="+mj-lt"/>
              <a:buAutoNum type="alphaUcPeriod"/>
            </a:pPr>
            <a:r>
              <a:rPr lang="en-US" altLang="ko-KR" sz="1400" b="0" dirty="0" smtClean="0">
                <a:solidFill>
                  <a:schemeClr val="tx1"/>
                </a:solidFill>
              </a:rPr>
              <a:t>Modification </a:t>
            </a:r>
            <a:r>
              <a:rPr lang="en-US" altLang="ko-KR" sz="1400" b="0" dirty="0">
                <a:solidFill>
                  <a:schemeClr val="tx1"/>
                </a:solidFill>
              </a:rPr>
              <a:t>of the EDCA parameters </a:t>
            </a:r>
            <a:r>
              <a:rPr lang="en-US" altLang="ko-KR" sz="1400" b="0" dirty="0" smtClean="0">
                <a:solidFill>
                  <a:schemeClr val="tx1"/>
                </a:solidFill>
              </a:rPr>
              <a:t>element</a:t>
            </a:r>
          </a:p>
          <a:p>
            <a:pPr marL="1257300" lvl="2" indent="-342900">
              <a:buFont typeface="+mj-lt"/>
              <a:buAutoNum type="alphaUcPeriod"/>
            </a:pPr>
            <a:r>
              <a:rPr lang="en-US" altLang="ko-KR" sz="1400" b="0" dirty="0" smtClean="0">
                <a:solidFill>
                  <a:schemeClr val="tx1"/>
                </a:solidFill>
              </a:rPr>
              <a:t>Inclusion </a:t>
            </a:r>
            <a:r>
              <a:rPr lang="en-US" altLang="ko-KR" sz="1400" b="0" dirty="0">
                <a:solidFill>
                  <a:schemeClr val="tx1"/>
                </a:solidFill>
              </a:rPr>
              <a:t>of a Quiet </a:t>
            </a:r>
            <a:r>
              <a:rPr lang="en-US" altLang="ko-KR" sz="1400" b="0" dirty="0" smtClean="0">
                <a:solidFill>
                  <a:schemeClr val="tx1"/>
                </a:solidFill>
              </a:rPr>
              <a:t>element</a:t>
            </a:r>
          </a:p>
          <a:p>
            <a:pPr marL="1257300" lvl="2" indent="-342900">
              <a:buFont typeface="+mj-lt"/>
              <a:buAutoNum type="alphaUcPeriod"/>
            </a:pPr>
            <a:r>
              <a:rPr lang="en-US" altLang="ko-KR" sz="1400" b="0" dirty="0" smtClean="0"/>
              <a:t>Modification </a:t>
            </a:r>
            <a:r>
              <a:rPr lang="en-US" altLang="ko-KR" sz="1400" b="0" dirty="0"/>
              <a:t>of the DSSS Parameter Set(#</a:t>
            </a:r>
            <a:r>
              <a:rPr lang="en-US" altLang="ko-KR" sz="1400" b="0" dirty="0" smtClean="0"/>
              <a:t>4315)</a:t>
            </a:r>
          </a:p>
          <a:p>
            <a:pPr marL="1257300" lvl="2" indent="-342900">
              <a:buFont typeface="+mj-lt"/>
              <a:buAutoNum type="alphaUcPeriod"/>
            </a:pPr>
            <a:r>
              <a:rPr lang="en-US" altLang="ko-KR" sz="1400" b="0" dirty="0" smtClean="0"/>
              <a:t>Modification </a:t>
            </a:r>
            <a:r>
              <a:rPr lang="en-US" altLang="ko-KR" sz="1400" b="0" dirty="0"/>
              <a:t>of the HT Operation </a:t>
            </a:r>
            <a:r>
              <a:rPr lang="en-US" altLang="ko-KR" sz="1400" b="0" dirty="0" smtClean="0"/>
              <a:t>element</a:t>
            </a:r>
          </a:p>
          <a:p>
            <a:pPr marL="1257300" lvl="2" indent="-342900">
              <a:buFont typeface="+mj-lt"/>
              <a:buAutoNum type="alphaUcPeriod"/>
            </a:pPr>
            <a:r>
              <a:rPr lang="en-US" altLang="ko-KR" sz="1400" b="0" dirty="0" smtClean="0"/>
              <a:t>Inclusion </a:t>
            </a:r>
            <a:r>
              <a:rPr lang="en-US" altLang="ko-KR" sz="1400" b="0" dirty="0"/>
              <a:t>of a Wide Bandwidth Channel Switch </a:t>
            </a:r>
            <a:r>
              <a:rPr lang="en-US" altLang="ko-KR" sz="1400" b="0" dirty="0" smtClean="0"/>
              <a:t>element</a:t>
            </a:r>
          </a:p>
          <a:p>
            <a:pPr marL="1257300" lvl="2" indent="-342900">
              <a:buFont typeface="+mj-lt"/>
              <a:buAutoNum type="alphaUcPeriod"/>
            </a:pPr>
            <a:r>
              <a:rPr lang="en-US" altLang="ko-KR" sz="1400" b="0" dirty="0" smtClean="0"/>
              <a:t>Inclusion </a:t>
            </a:r>
            <a:r>
              <a:rPr lang="en-US" altLang="ko-KR" sz="1400" b="0" dirty="0"/>
              <a:t>of a Channel Switch Wrapper </a:t>
            </a:r>
            <a:r>
              <a:rPr lang="en-US" altLang="ko-KR" sz="1400" b="0" dirty="0" smtClean="0"/>
              <a:t>element</a:t>
            </a:r>
          </a:p>
          <a:p>
            <a:pPr marL="1257300" lvl="2" indent="-342900">
              <a:buFont typeface="+mj-lt"/>
              <a:buAutoNum type="alphaUcPeriod"/>
            </a:pPr>
            <a:r>
              <a:rPr lang="en-US" altLang="ko-KR" sz="1400" b="0" dirty="0" smtClean="0"/>
              <a:t>Inclusion </a:t>
            </a:r>
            <a:r>
              <a:rPr lang="en-US" altLang="ko-KR" sz="1400" b="0" dirty="0"/>
              <a:t>of an Operating Mode Notification </a:t>
            </a:r>
            <a:r>
              <a:rPr lang="en-US" altLang="ko-KR" sz="1400" b="0" dirty="0" smtClean="0"/>
              <a:t>element</a:t>
            </a:r>
          </a:p>
          <a:p>
            <a:pPr marL="1257300" lvl="2" indent="-342900">
              <a:buFont typeface="+mj-lt"/>
              <a:buAutoNum type="alphaUcPeriod"/>
            </a:pPr>
            <a:r>
              <a:rPr lang="en-US" altLang="ko-KR" sz="1400" b="0" dirty="0" smtClean="0"/>
              <a:t>Inclusion </a:t>
            </a:r>
            <a:r>
              <a:rPr lang="en-US" altLang="ko-KR" sz="1400" b="0" dirty="0"/>
              <a:t>of a Quiet Channel </a:t>
            </a:r>
            <a:r>
              <a:rPr lang="en-US" altLang="ko-KR" sz="1400" b="0" dirty="0" smtClean="0"/>
              <a:t>element</a:t>
            </a:r>
          </a:p>
          <a:p>
            <a:pPr marL="1257300" lvl="2" indent="-342900">
              <a:buFont typeface="+mj-lt"/>
              <a:buAutoNum type="alphaUcPeriod"/>
            </a:pPr>
            <a:r>
              <a:rPr lang="en-US" altLang="ko-KR" sz="1400" b="0" dirty="0" smtClean="0"/>
              <a:t>Modification </a:t>
            </a:r>
            <a:r>
              <a:rPr lang="en-US" altLang="ko-KR" sz="1400" b="0" dirty="0"/>
              <a:t>of the VHT Operation </a:t>
            </a:r>
            <a:r>
              <a:rPr lang="en-US" altLang="ko-KR" sz="1400" b="0" dirty="0" smtClean="0"/>
              <a:t>element</a:t>
            </a:r>
          </a:p>
          <a:p>
            <a:pPr lvl="1">
              <a:buFont typeface="Arial" panose="020B0604020202020204" pitchFamily="34" charset="0"/>
              <a:buChar char="•"/>
            </a:pPr>
            <a:r>
              <a:rPr lang="en-US" altLang="ko-KR" sz="1800" b="0" dirty="0" smtClean="0"/>
              <a:t>An </a:t>
            </a:r>
            <a:r>
              <a:rPr lang="en-US" altLang="ko-KR" sz="1800" b="0" dirty="0"/>
              <a:t>AP may classify other changes in the Beacon frame as critical updates.</a:t>
            </a: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902986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Overview</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Previously</a:t>
            </a:r>
            <a:r>
              <a:rPr lang="en-US" altLang="ko-KR" dirty="0"/>
              <a:t>, we had discussed about the method for </a:t>
            </a:r>
            <a:r>
              <a:rPr lang="en-US" altLang="ko-KR" dirty="0" smtClean="0"/>
              <a:t>providing the Change Sequence fields for </a:t>
            </a:r>
            <a:r>
              <a:rPr lang="en-US" altLang="ko-KR" dirty="0"/>
              <a:t>other APs.</a:t>
            </a:r>
          </a:p>
          <a:p>
            <a:pPr>
              <a:buFont typeface="Arial" panose="020B0604020202020204" pitchFamily="34" charset="0"/>
              <a:buChar char="•"/>
            </a:pPr>
            <a:r>
              <a:rPr lang="en-US" altLang="ko-KR" dirty="0"/>
              <a:t>We agreed that [1] :</a:t>
            </a:r>
          </a:p>
          <a:p>
            <a:pPr lvl="1">
              <a:buFont typeface="Arial" panose="020B0604020202020204" pitchFamily="34" charset="0"/>
              <a:buChar char="•"/>
            </a:pPr>
            <a:r>
              <a:rPr lang="en-US" altLang="ko-KR" sz="1800" dirty="0"/>
              <a:t>802.11be supports that </a:t>
            </a:r>
            <a:r>
              <a:rPr lang="en-US" altLang="ko-KR" sz="1800" u="sng" dirty="0"/>
              <a:t>an AP within an AP MLD shall include in the Beacon and Probe Response frames it transmits the Change Sequence fields that indicate changes of system information for other APs within the same AP MLD</a:t>
            </a:r>
            <a:r>
              <a:rPr lang="en-US" altLang="ko-KR" sz="1800" dirty="0"/>
              <a:t>, where the change sequence field value for the reported AP is initialized to 0, that increments as the critical update of the reported AP is occurred.</a:t>
            </a:r>
            <a:endParaRPr lang="ko-KR" altLang="en-US"/>
          </a:p>
          <a:p>
            <a:pPr>
              <a:buFont typeface="Arial" panose="020B0604020202020204" pitchFamily="34" charset="0"/>
              <a:buChar char="•"/>
            </a:pPr>
            <a:r>
              <a:rPr lang="en-US" altLang="ko-KR" dirty="0" smtClean="0"/>
              <a:t>In 11be, a STA of non-AP MLD can obtain the Change </a:t>
            </a:r>
            <a:r>
              <a:rPr lang="en-US" altLang="ko-KR" dirty="0"/>
              <a:t>S</a:t>
            </a:r>
            <a:r>
              <a:rPr lang="en-US" altLang="ko-KR" dirty="0" smtClean="0"/>
              <a:t>equence number for other APs from Beacon or Probe Response frame.</a:t>
            </a:r>
            <a:endParaRPr lang="en-US" altLang="ko-KR" dirty="0"/>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405930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Motivation</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solidFill>
                  <a:schemeClr val="tx1"/>
                </a:solidFill>
              </a:rPr>
              <a:t>When a STA (STA 1) of a non-AP MLD notices </a:t>
            </a:r>
            <a:r>
              <a:rPr lang="en-US" altLang="ko-KR" sz="2000" dirty="0">
                <a:solidFill>
                  <a:schemeClr val="tx1"/>
                </a:solidFill>
              </a:rPr>
              <a:t>that the Change Sequence </a:t>
            </a:r>
            <a:r>
              <a:rPr lang="en-US" altLang="ko-KR" sz="2000" dirty="0" smtClean="0">
                <a:solidFill>
                  <a:schemeClr val="tx1"/>
                </a:solidFill>
              </a:rPr>
              <a:t>number </a:t>
            </a:r>
            <a:r>
              <a:rPr lang="en-US" altLang="ko-KR" sz="2000" dirty="0">
                <a:solidFill>
                  <a:schemeClr val="tx1"/>
                </a:solidFill>
              </a:rPr>
              <a:t>for </a:t>
            </a:r>
            <a:r>
              <a:rPr lang="en-US" altLang="ko-KR" sz="2000" dirty="0" smtClean="0">
                <a:solidFill>
                  <a:schemeClr val="tx1"/>
                </a:solidFill>
              </a:rPr>
              <a:t>another </a:t>
            </a:r>
            <a:r>
              <a:rPr lang="en-US" altLang="ko-KR" sz="2000" dirty="0">
                <a:solidFill>
                  <a:schemeClr val="tx1"/>
                </a:solidFill>
              </a:rPr>
              <a:t>link </a:t>
            </a:r>
            <a:r>
              <a:rPr lang="en-US" altLang="ko-KR" sz="2000" dirty="0" smtClean="0">
                <a:solidFill>
                  <a:schemeClr val="tx1"/>
                </a:solidFill>
              </a:rPr>
              <a:t>(AP 2) has changed, </a:t>
            </a:r>
          </a:p>
          <a:p>
            <a:pPr lvl="1">
              <a:buFont typeface="Arial" panose="020B0604020202020204" pitchFamily="34" charset="0"/>
              <a:buChar char="•"/>
            </a:pPr>
            <a:r>
              <a:rPr lang="en-US" altLang="ko-KR" sz="1800" dirty="0" smtClean="0">
                <a:solidFill>
                  <a:schemeClr val="tx1"/>
                </a:solidFill>
              </a:rPr>
              <a:t>If the STA 2 of same non-AP MLD is in awake state, it can try to listen the next Beacon of another link to obtain the updated parameters.</a:t>
            </a:r>
          </a:p>
          <a:p>
            <a:pPr lvl="1">
              <a:buFont typeface="Arial" panose="020B0604020202020204" pitchFamily="34" charset="0"/>
              <a:buChar char="•"/>
            </a:pPr>
            <a:r>
              <a:rPr lang="en-US" altLang="ko-KR" sz="1800" dirty="0" smtClean="0">
                <a:solidFill>
                  <a:schemeClr val="tx1"/>
                </a:solidFill>
              </a:rPr>
              <a:t>If the STA 2 of same non-AP MLD is in doze state, it needs transition to wake state to listen the next Beacon from AP 2 to obtain the updated parameters.</a:t>
            </a:r>
          </a:p>
          <a:p>
            <a:pPr>
              <a:buFont typeface="Arial" panose="020B0604020202020204" pitchFamily="34" charset="0"/>
              <a:buChar char="•"/>
            </a:pPr>
            <a:r>
              <a:rPr lang="en-US" altLang="ko-KR" sz="2000" dirty="0" smtClean="0">
                <a:solidFill>
                  <a:schemeClr val="tx1"/>
                </a:solidFill>
              </a:rPr>
              <a:t>As a result, the STA 2 shall awake to gather the updated parameters from AP2’s Beacon and this may be inefficient when the STA 2 is in doze state. </a:t>
            </a: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3714914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the method for critical update </a:t>
            </a:r>
            <a:br>
              <a:rPr lang="en-US" altLang="ko-KR" dirty="0" smtClean="0"/>
            </a:br>
            <a:r>
              <a:rPr lang="en-US" altLang="ko-KR" dirty="0" smtClean="0"/>
              <a:t>in 11ah</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dirty="0" smtClean="0"/>
              <a:t>In 11ah spec., it provides a method for the STA to </a:t>
            </a:r>
            <a:r>
              <a:rPr lang="en-US" altLang="ko-KR" dirty="0" smtClean="0">
                <a:solidFill>
                  <a:schemeClr val="tx1"/>
                </a:solidFill>
              </a:rPr>
              <a:t>retrieve the updated system information of the AP.</a:t>
            </a:r>
          </a:p>
          <a:p>
            <a:pPr lvl="1">
              <a:buFont typeface="Arial" panose="020B0604020202020204" pitchFamily="34" charset="0"/>
              <a:buChar char="•"/>
            </a:pPr>
            <a:r>
              <a:rPr lang="en-US" altLang="ko-KR" sz="1400" i="1" dirty="0">
                <a:solidFill>
                  <a:schemeClr val="tx1"/>
                </a:solidFill>
              </a:rPr>
              <a:t>The S1G STA shall either be awake to receive the next S1G Beacon frame that is transmitted </a:t>
            </a:r>
            <a:r>
              <a:rPr lang="en-US" altLang="ko-KR" sz="1400" i="1" dirty="0"/>
              <a:t>at a TBTT or shall queue for transmission a Probe Request frame when it receives a Change Sequence field that contains a value that is different from the previously received Change Sequence field. </a:t>
            </a:r>
          </a:p>
          <a:p>
            <a:pPr lvl="1">
              <a:buFont typeface="Arial" panose="020B0604020202020204" pitchFamily="34" charset="0"/>
              <a:buChar char="•"/>
            </a:pPr>
            <a:r>
              <a:rPr lang="en-US" altLang="ko-KR" sz="1400" i="1" dirty="0"/>
              <a:t>When an S1G STA </a:t>
            </a:r>
            <a:r>
              <a:rPr lang="en-US" altLang="ko-KR" sz="1400" i="1" dirty="0" smtClean="0"/>
              <a:t>transmits </a:t>
            </a:r>
            <a:r>
              <a:rPr lang="en-US" altLang="ko-KR" sz="1400" i="1" u="sng" dirty="0" smtClean="0"/>
              <a:t>a Probe Request frame to obtain the updated system information, it may include the Change Sequence element in the Probe Request frame to request a compressed Probe Response frame.</a:t>
            </a:r>
          </a:p>
          <a:p>
            <a:pPr lvl="1">
              <a:buFont typeface="Arial" panose="020B0604020202020204" pitchFamily="34" charset="0"/>
              <a:buChar char="•"/>
            </a:pPr>
            <a:r>
              <a:rPr lang="en-US" altLang="ko-KR" sz="1400" i="1" dirty="0"/>
              <a:t>When an S1G AP receives a Probe Request frame that contains a Change Sequence element from an S1G STA associated with the S1G AP, it compares the value of the received Change Sequence field with the value of its current Change Sequence field. </a:t>
            </a:r>
            <a:r>
              <a:rPr lang="en-US" altLang="ko-KR" sz="1400" i="1" u="sng" dirty="0"/>
              <a:t>If the value of the received Change Sequence field is not equal to the value of the current Change Sequence field, the S1G AP should send a compressed Probe Response frame</a:t>
            </a:r>
            <a:r>
              <a:rPr lang="en-US" altLang="ko-KR" sz="1400" i="1" dirty="0"/>
              <a:t>, which is a Probe Response frame that includes the Change Sequence element and only the elements that need be updated by the STA.</a:t>
            </a:r>
          </a:p>
          <a:p>
            <a:pPr lvl="1">
              <a:buFont typeface="Arial" panose="020B0604020202020204" pitchFamily="34" charset="0"/>
              <a:buChar char="•"/>
            </a:pPr>
            <a:endParaRPr lang="en-US" altLang="ko-KR" sz="1400" i="1" u="sng"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019512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smtClean="0"/>
              <a:t>11be </a:t>
            </a:r>
            <a:r>
              <a:rPr lang="en-US" altLang="ko-KR" sz="2000" dirty="0" smtClean="0">
                <a:solidFill>
                  <a:schemeClr val="tx1"/>
                </a:solidFill>
              </a:rPr>
              <a:t>allows a STA of a non-AP MLD to request a part of complete information of other APs of the same AP MLD [2].</a:t>
            </a:r>
          </a:p>
          <a:p>
            <a:pPr lvl="1">
              <a:buFont typeface="Arial" panose="020B0604020202020204" pitchFamily="34" charset="0"/>
              <a:buChar char="•"/>
            </a:pPr>
            <a:r>
              <a:rPr lang="en-US" altLang="ko-KR" sz="1800" dirty="0" smtClean="0">
                <a:solidFill>
                  <a:schemeClr val="tx1"/>
                </a:solidFill>
              </a:rPr>
              <a:t>We can utilize this concept for a STA </a:t>
            </a:r>
            <a:r>
              <a:rPr lang="en-US" altLang="ko-KR" sz="1800" dirty="0" smtClean="0"/>
              <a:t>of a non-AP MLD to request only elements regarding the critical update event of other APs.</a:t>
            </a:r>
            <a:endParaRPr lang="en-US" altLang="ko-KR" sz="1800" dirty="0"/>
          </a:p>
          <a:p>
            <a:pPr>
              <a:buFont typeface="Arial" panose="020B0604020202020204" pitchFamily="34" charset="0"/>
              <a:buChar char="•"/>
            </a:pPr>
            <a:r>
              <a:rPr lang="en-US" altLang="ko-KR" sz="2000" dirty="0" smtClean="0"/>
              <a:t>We </a:t>
            </a:r>
            <a:r>
              <a:rPr lang="en-US" altLang="ko-KR" sz="2000" dirty="0" smtClean="0">
                <a:solidFill>
                  <a:schemeClr val="tx1"/>
                </a:solidFill>
              </a:rPr>
              <a:t>propose the solicited method to obtain critical update information for other APs of same AP MLD.</a:t>
            </a:r>
          </a:p>
          <a:p>
            <a:pPr lvl="1">
              <a:buFont typeface="Arial" panose="020B0604020202020204" pitchFamily="34" charset="0"/>
              <a:buChar char="•"/>
            </a:pPr>
            <a:r>
              <a:rPr lang="en-US" altLang="ko-KR" sz="1800" dirty="0">
                <a:solidFill>
                  <a:schemeClr val="tx1"/>
                </a:solidFill>
              </a:rPr>
              <a:t>In this contribution, “critical update information” </a:t>
            </a:r>
            <a:r>
              <a:rPr lang="en-US" altLang="ko-KR" sz="1800" dirty="0" smtClean="0">
                <a:solidFill>
                  <a:schemeClr val="tx1"/>
                </a:solidFill>
              </a:rPr>
              <a:t>means the </a:t>
            </a:r>
            <a:r>
              <a:rPr lang="en-US" altLang="ko-KR" sz="1800" dirty="0">
                <a:solidFill>
                  <a:schemeClr val="tx1"/>
                </a:solidFill>
              </a:rPr>
              <a:t>elements which are classified as critical update events in 11be</a:t>
            </a:r>
            <a:r>
              <a:rPr lang="en-US" altLang="ko-KR" sz="1800" dirty="0" smtClean="0">
                <a:solidFill>
                  <a:schemeClr val="tx1"/>
                </a:solidFill>
              </a:rPr>
              <a:t>.</a:t>
            </a:r>
          </a:p>
          <a:p>
            <a:pPr lvl="2">
              <a:buFont typeface="Arial" panose="020B0604020202020204" pitchFamily="34" charset="0"/>
              <a:buChar char="•"/>
            </a:pPr>
            <a:r>
              <a:rPr lang="en-US" altLang="ko-KR" sz="1600" dirty="0" smtClean="0">
                <a:solidFill>
                  <a:schemeClr val="tx1"/>
                </a:solidFill>
              </a:rPr>
              <a:t>We agreed that [3]:</a:t>
            </a:r>
          </a:p>
          <a:p>
            <a:pPr lvl="3">
              <a:buFont typeface="Arial" panose="020B0604020202020204" pitchFamily="34" charset="0"/>
              <a:buChar char="•"/>
            </a:pPr>
            <a:r>
              <a:rPr lang="en-US" altLang="ko-KR" dirty="0">
                <a:solidFill>
                  <a:schemeClr val="tx1"/>
                </a:solidFill>
              </a:rPr>
              <a:t>802.11be supports that t</a:t>
            </a:r>
            <a:r>
              <a:rPr lang="en-GB" altLang="ko-KR" dirty="0">
                <a:solidFill>
                  <a:schemeClr val="tx1"/>
                </a:solidFill>
              </a:rPr>
              <a:t>he critical </a:t>
            </a:r>
            <a:r>
              <a:rPr lang="en-GB" altLang="ko-KR" sz="1600" dirty="0">
                <a:solidFill>
                  <a:schemeClr val="tx1"/>
                </a:solidFill>
              </a:rPr>
              <a:t>updates are defined in 11.2.3.15 (TIM Broadcast) and the additional update can be added if needed</a:t>
            </a:r>
            <a:r>
              <a:rPr lang="en-GB" altLang="ko-KR" sz="1600" dirty="0" smtClean="0">
                <a:solidFill>
                  <a:schemeClr val="tx1"/>
                </a:solidFill>
              </a:rPr>
              <a:t>. </a:t>
            </a:r>
            <a:endParaRPr lang="ko-KR" altLang="ko-KR" sz="1600">
              <a:solidFill>
                <a:schemeClr val="tx1"/>
              </a:solidFill>
            </a:endParaRPr>
          </a:p>
          <a:p>
            <a:pPr marL="457200" lvl="1" indent="0"/>
            <a:endParaRPr lang="en-US" altLang="ko-KR" sz="1600" strike="sngStrike" dirty="0"/>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a:t>
            </a:r>
            <a:r>
              <a:rPr lang="en-US" altLang="ko-KR" dirty="0" smtClean="0"/>
              <a:t>2020</a:t>
            </a:r>
            <a:endParaRPr lang="en-GB" altLang="ko-KR" dirty="0"/>
          </a:p>
        </p:txBody>
      </p:sp>
    </p:spTree>
    <p:extLst>
      <p:ext uri="{BB962C8B-B14F-4D97-AF65-F5344CB8AC3E}">
        <p14:creationId xmlns:p14="http://schemas.microsoft.com/office/powerpoint/2010/main" val="19893703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 (1/2)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800" dirty="0">
                <a:solidFill>
                  <a:schemeClr val="tx1"/>
                </a:solidFill>
              </a:rPr>
              <a:t>A</a:t>
            </a:r>
            <a:r>
              <a:rPr lang="en-US" altLang="ko-KR" sz="1800" dirty="0" smtClean="0">
                <a:solidFill>
                  <a:schemeClr val="tx1"/>
                </a:solidFill>
              </a:rPr>
              <a:t> </a:t>
            </a:r>
            <a:r>
              <a:rPr lang="en-US" altLang="ko-KR" sz="1800" dirty="0">
                <a:solidFill>
                  <a:schemeClr val="tx1"/>
                </a:solidFill>
              </a:rPr>
              <a:t>STA </a:t>
            </a:r>
            <a:r>
              <a:rPr lang="en-US" altLang="ko-KR" sz="1800" dirty="0" smtClean="0">
                <a:solidFill>
                  <a:schemeClr val="tx1"/>
                </a:solidFill>
              </a:rPr>
              <a:t>of non-AP MLD may </a:t>
            </a:r>
            <a:r>
              <a:rPr lang="en-US" altLang="ko-KR" sz="1800" dirty="0">
                <a:solidFill>
                  <a:schemeClr val="tx1"/>
                </a:solidFill>
              </a:rPr>
              <a:t>send an </a:t>
            </a:r>
            <a:r>
              <a:rPr lang="en-US" altLang="ko-KR" sz="1800" dirty="0" smtClean="0">
                <a:solidFill>
                  <a:schemeClr val="tx1"/>
                </a:solidFill>
              </a:rPr>
              <a:t>MLD </a:t>
            </a:r>
            <a:r>
              <a:rPr lang="en-US" altLang="ko-KR" sz="1800" dirty="0">
                <a:solidFill>
                  <a:schemeClr val="tx1"/>
                </a:solidFill>
              </a:rPr>
              <a:t>probe </a:t>
            </a:r>
            <a:r>
              <a:rPr lang="en-US" altLang="ko-KR" sz="1800" dirty="0" smtClean="0">
                <a:solidFill>
                  <a:schemeClr val="tx1"/>
                </a:solidFill>
              </a:rPr>
              <a:t>request to obtain updated critical information of other APs. </a:t>
            </a:r>
          </a:p>
          <a:p>
            <a:pPr lvl="1">
              <a:buFont typeface="Arial" panose="020B0604020202020204" pitchFamily="34" charset="0"/>
              <a:buChar char="•"/>
            </a:pPr>
            <a:r>
              <a:rPr lang="en-US" altLang="ko-KR" sz="1600" dirty="0" smtClean="0"/>
              <a:t>For this, we define a new subfield to </a:t>
            </a:r>
            <a:r>
              <a:rPr lang="en-US" altLang="ko-KR" sz="1600" dirty="0"/>
              <a:t>indicate the request of the critical </a:t>
            </a:r>
            <a:r>
              <a:rPr lang="en-US" altLang="ko-KR" sz="1600" dirty="0" smtClean="0"/>
              <a:t>update information in ML </a:t>
            </a:r>
            <a:r>
              <a:rPr lang="en-US" altLang="ko-KR" sz="1600" dirty="0"/>
              <a:t>element (i.e. </a:t>
            </a:r>
            <a:r>
              <a:rPr lang="en-GB" altLang="ko-KR" sz="1600" dirty="0"/>
              <a:t>Probe Request variant Multi-Link element)</a:t>
            </a:r>
            <a:r>
              <a:rPr lang="en-US" altLang="ko-KR" sz="1600" dirty="0"/>
              <a:t>.</a:t>
            </a:r>
          </a:p>
          <a:p>
            <a:pPr lvl="2">
              <a:buFont typeface="Arial" panose="020B0604020202020204" pitchFamily="34" charset="0"/>
              <a:buChar char="•"/>
            </a:pPr>
            <a:r>
              <a:rPr lang="en-US" altLang="ko-KR" sz="1400" dirty="0" smtClean="0">
                <a:solidFill>
                  <a:schemeClr val="tx1"/>
                </a:solidFill>
              </a:rPr>
              <a:t>We </a:t>
            </a:r>
            <a:r>
              <a:rPr lang="en-US" altLang="ko-KR" sz="1400" dirty="0">
                <a:solidFill>
                  <a:schemeClr val="tx1"/>
                </a:solidFill>
              </a:rPr>
              <a:t>call the subfield “critical update request”. But, the exact name is TBD. </a:t>
            </a:r>
          </a:p>
          <a:p>
            <a:pPr lvl="2">
              <a:buFont typeface="Arial" panose="020B0604020202020204" pitchFamily="34" charset="0"/>
              <a:buChar char="•"/>
            </a:pPr>
            <a:r>
              <a:rPr lang="en-US" altLang="ko-KR" sz="1400" dirty="0">
                <a:solidFill>
                  <a:schemeClr val="tx1"/>
                </a:solidFill>
              </a:rPr>
              <a:t>This subfield is necessary in MLD probe request variant Multi-link element</a:t>
            </a:r>
            <a:r>
              <a:rPr lang="en-US" altLang="ko-KR" sz="1400" dirty="0" smtClean="0">
                <a:solidFill>
                  <a:schemeClr val="tx1"/>
                </a:solidFill>
              </a:rPr>
              <a:t>. If </a:t>
            </a:r>
            <a:r>
              <a:rPr lang="en-US" altLang="ko-KR" sz="1400" dirty="0">
                <a:solidFill>
                  <a:schemeClr val="tx1"/>
                </a:solidFill>
              </a:rPr>
              <a:t>the MLD probe request requests only critical update information of requested AP(s), the value of the subfield is set to 1. Otherwise, the value of the subfield is set to 0.</a:t>
            </a:r>
          </a:p>
          <a:p>
            <a:pPr lvl="1">
              <a:buFont typeface="Arial" panose="020B0604020202020204" pitchFamily="34" charset="0"/>
              <a:buChar char="•"/>
            </a:pPr>
            <a:r>
              <a:rPr lang="en-US" altLang="ko-KR" sz="1600" dirty="0" smtClean="0">
                <a:solidFill>
                  <a:schemeClr val="tx1"/>
                </a:solidFill>
              </a:rPr>
              <a:t>The </a:t>
            </a:r>
            <a:r>
              <a:rPr lang="en-US" altLang="ko-KR" sz="1600" dirty="0" smtClean="0">
                <a:solidFill>
                  <a:schemeClr val="tx1"/>
                </a:solidFill>
              </a:rPr>
              <a:t>STA may include the most recently received CSN (change sequence number) information in the MLD probe request.</a:t>
            </a:r>
          </a:p>
          <a:p>
            <a:pPr lvl="2">
              <a:buFont typeface="Arial" panose="020B0604020202020204" pitchFamily="34" charset="0"/>
              <a:buChar char="•"/>
            </a:pPr>
            <a:r>
              <a:rPr lang="en-US" altLang="ko-KR" sz="1400" dirty="0" smtClean="0">
                <a:solidFill>
                  <a:schemeClr val="tx1"/>
                </a:solidFill>
              </a:rPr>
              <a:t>Note: we agreed that </a:t>
            </a:r>
            <a:r>
              <a:rPr lang="en-GB" altLang="ko-KR" sz="1400" dirty="0" smtClean="0">
                <a:solidFill>
                  <a:schemeClr val="tx1"/>
                </a:solidFill>
              </a:rPr>
              <a:t>a non-AP MLD shall maintain a record of the most recently received change sequence number for each reported APs in the AP MLD with which it has multi-link setup. </a:t>
            </a:r>
            <a:endParaRPr lang="en-US" altLang="ko-KR" sz="1400" dirty="0" smtClean="0">
              <a:solidFill>
                <a:schemeClr val="tx1"/>
              </a:solidFill>
            </a:endParaRPr>
          </a:p>
        </p:txBody>
      </p:sp>
      <p:sp>
        <p:nvSpPr>
          <p:cNvPr id="4" name="슬라이드 번호 개체 틀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27569505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Proposal: The solicited method </a:t>
            </a:r>
            <a:br>
              <a:rPr lang="en-US" altLang="ko-KR" dirty="0" smtClean="0"/>
            </a:br>
            <a:r>
              <a:rPr lang="en-US" altLang="ko-KR" dirty="0" smtClean="0"/>
              <a:t>for critical update (2/2)</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1600" dirty="0" smtClean="0">
                <a:solidFill>
                  <a:schemeClr val="tx1"/>
                </a:solidFill>
              </a:rPr>
              <a:t>When a </a:t>
            </a:r>
            <a:r>
              <a:rPr lang="en-US" altLang="ko-KR" sz="1600" dirty="0">
                <a:solidFill>
                  <a:schemeClr val="tx1"/>
                </a:solidFill>
              </a:rPr>
              <a:t>STA of non-AP MLD </a:t>
            </a:r>
            <a:r>
              <a:rPr lang="en-US" altLang="ko-KR" sz="1600" dirty="0" smtClean="0">
                <a:solidFill>
                  <a:schemeClr val="tx1"/>
                </a:solidFill>
              </a:rPr>
              <a:t>sends an </a:t>
            </a:r>
            <a:r>
              <a:rPr lang="en-US" altLang="ko-KR" sz="1600" dirty="0">
                <a:solidFill>
                  <a:schemeClr val="tx1"/>
                </a:solidFill>
              </a:rPr>
              <a:t>MLD probe </a:t>
            </a:r>
            <a:r>
              <a:rPr lang="en-US" altLang="ko-KR" sz="1600" dirty="0" smtClean="0">
                <a:solidFill>
                  <a:schemeClr val="tx1"/>
                </a:solidFill>
              </a:rPr>
              <a:t>request for critical update </a:t>
            </a:r>
            <a:r>
              <a:rPr lang="en-US" altLang="ko-KR" sz="1600" i="1" u="sng" dirty="0" smtClean="0">
                <a:solidFill>
                  <a:schemeClr val="tx1"/>
                </a:solidFill>
              </a:rPr>
              <a:t>with</a:t>
            </a:r>
            <a:r>
              <a:rPr lang="en-US" altLang="ko-KR" sz="1600" dirty="0" smtClean="0">
                <a:solidFill>
                  <a:schemeClr val="tx1"/>
                </a:solidFill>
              </a:rPr>
              <a:t> the CSN information,  </a:t>
            </a:r>
          </a:p>
          <a:p>
            <a:pPr lvl="1">
              <a:buFont typeface="Arial" panose="020B0604020202020204" pitchFamily="34" charset="0"/>
              <a:buChar char="•"/>
            </a:pPr>
            <a:r>
              <a:rPr lang="en-US" altLang="ko-KR" sz="1400" dirty="0" smtClean="0">
                <a:solidFill>
                  <a:schemeClr val="tx1"/>
                </a:solidFill>
              </a:rPr>
              <a:t>If </a:t>
            </a:r>
            <a:r>
              <a:rPr lang="en-US" altLang="ko-KR" sz="1400" dirty="0">
                <a:solidFill>
                  <a:schemeClr val="tx1"/>
                </a:solidFill>
              </a:rPr>
              <a:t>the AP MLD implements to support the tracking of updated elements per each CSN, the </a:t>
            </a:r>
            <a:r>
              <a:rPr lang="en-US" altLang="ko-KR" sz="1400" dirty="0" smtClean="0">
                <a:solidFill>
                  <a:schemeClr val="tx1"/>
                </a:solidFill>
              </a:rPr>
              <a:t>AP sends </a:t>
            </a:r>
            <a:r>
              <a:rPr lang="en-US" altLang="ko-KR" sz="1400" dirty="0">
                <a:solidFill>
                  <a:schemeClr val="tx1"/>
                </a:solidFill>
              </a:rPr>
              <a:t>a MLD probe response including </a:t>
            </a:r>
            <a:r>
              <a:rPr lang="en-US" altLang="ko-KR" sz="1400" u="sng" dirty="0">
                <a:solidFill>
                  <a:schemeClr val="tx1"/>
                </a:solidFill>
              </a:rPr>
              <a:t>only elements that need to be updated by the STA among all critical update information.</a:t>
            </a:r>
            <a:r>
              <a:rPr lang="en-US" altLang="ko-KR" sz="1400" dirty="0">
                <a:solidFill>
                  <a:schemeClr val="tx1"/>
                </a:solidFill>
              </a:rPr>
              <a:t> </a:t>
            </a:r>
          </a:p>
          <a:p>
            <a:pPr lvl="2">
              <a:buFont typeface="Arial" panose="020B0604020202020204" pitchFamily="34" charset="0"/>
              <a:buChar char="•"/>
            </a:pPr>
            <a:r>
              <a:rPr lang="en-US" altLang="ko-KR" sz="1200" dirty="0">
                <a:solidFill>
                  <a:schemeClr val="tx1"/>
                </a:solidFill>
              </a:rPr>
              <a:t>The AP can know which elements are updated comparing the current CSN of AP with the record of CSN of STA received based on the tracking record of updated element(s) per each CSN. </a:t>
            </a:r>
          </a:p>
          <a:p>
            <a:pPr lvl="1">
              <a:buFont typeface="Arial" panose="020B0604020202020204" pitchFamily="34" charset="0"/>
              <a:buChar char="•"/>
            </a:pPr>
            <a:r>
              <a:rPr lang="en-US" altLang="ko-KR" sz="1400" dirty="0" smtClean="0">
                <a:solidFill>
                  <a:schemeClr val="tx1"/>
                </a:solidFill>
              </a:rPr>
              <a:t>If the AP MLD does not implement to support the tracking of updated elements per each CSN, the AP sends a MLD probe response including </a:t>
            </a:r>
            <a:r>
              <a:rPr lang="en-US" altLang="ko-KR" sz="1400" u="sng" dirty="0" smtClean="0">
                <a:solidFill>
                  <a:schemeClr val="tx1"/>
                </a:solidFill>
              </a:rPr>
              <a:t>all critical update information</a:t>
            </a:r>
            <a:r>
              <a:rPr lang="en-US" altLang="ko-KR" sz="1400" dirty="0" smtClean="0">
                <a:solidFill>
                  <a:schemeClr val="tx1"/>
                </a:solidFill>
              </a:rPr>
              <a:t>.</a:t>
            </a:r>
          </a:p>
          <a:p>
            <a:pPr lvl="2">
              <a:buFont typeface="Arial" panose="020B0604020202020204" pitchFamily="34" charset="0"/>
              <a:buChar char="•"/>
            </a:pPr>
            <a:r>
              <a:rPr lang="en-US" altLang="ko-KR" sz="1200" dirty="0" smtClean="0">
                <a:solidFill>
                  <a:schemeClr val="tx1"/>
                </a:solidFill>
              </a:rPr>
              <a:t>Note: The </a:t>
            </a:r>
            <a:r>
              <a:rPr lang="en-US" altLang="ko-KR" sz="1200" dirty="0" smtClean="0">
                <a:solidFill>
                  <a:schemeClr val="tx1"/>
                </a:solidFill>
              </a:rPr>
              <a:t>all critical </a:t>
            </a:r>
            <a:r>
              <a:rPr lang="en-US" altLang="ko-KR" sz="1200" dirty="0" smtClean="0">
                <a:solidFill>
                  <a:schemeClr val="tx1"/>
                </a:solidFill>
              </a:rPr>
              <a:t>update information is not complete profile – it means only the elements that qualified as critical update. The critical update information is defined in 11.2.3.15 of 802.11 baseline spec. (See the Appendix in Slide 19). </a:t>
            </a:r>
          </a:p>
          <a:p>
            <a:pPr>
              <a:buFont typeface="Arial" panose="020B0604020202020204" pitchFamily="34" charset="0"/>
              <a:buChar char="•"/>
            </a:pPr>
            <a:r>
              <a:rPr lang="en-US" altLang="ko-KR" sz="1600" dirty="0" smtClean="0">
                <a:solidFill>
                  <a:schemeClr val="tx1"/>
                </a:solidFill>
              </a:rPr>
              <a:t>When </a:t>
            </a:r>
            <a:r>
              <a:rPr lang="en-US" altLang="ko-KR" sz="1600" dirty="0">
                <a:solidFill>
                  <a:schemeClr val="tx1"/>
                </a:solidFill>
              </a:rPr>
              <a:t>a STA of non-AP MLD sends an MLD probe </a:t>
            </a:r>
            <a:r>
              <a:rPr lang="en-US" altLang="ko-KR" sz="1600" dirty="0" smtClean="0">
                <a:solidFill>
                  <a:schemeClr val="tx1"/>
                </a:solidFill>
              </a:rPr>
              <a:t>request for critical update </a:t>
            </a:r>
            <a:r>
              <a:rPr lang="en-US" altLang="ko-KR" sz="1600" i="1" u="sng" dirty="0" smtClean="0">
                <a:solidFill>
                  <a:schemeClr val="tx1"/>
                </a:solidFill>
              </a:rPr>
              <a:t>without</a:t>
            </a:r>
            <a:r>
              <a:rPr lang="en-US" altLang="ko-KR" sz="1600" dirty="0" smtClean="0">
                <a:solidFill>
                  <a:schemeClr val="tx1"/>
                </a:solidFill>
              </a:rPr>
              <a:t> </a:t>
            </a:r>
            <a:r>
              <a:rPr lang="en-US" altLang="ko-KR" sz="1600" dirty="0">
                <a:solidFill>
                  <a:schemeClr val="tx1"/>
                </a:solidFill>
              </a:rPr>
              <a:t>the CSN information,</a:t>
            </a:r>
          </a:p>
          <a:p>
            <a:pPr lvl="1">
              <a:buFont typeface="Arial" panose="020B0604020202020204" pitchFamily="34" charset="0"/>
              <a:buChar char="•"/>
            </a:pPr>
            <a:r>
              <a:rPr lang="en-US" altLang="ko-KR" sz="1400" dirty="0">
                <a:solidFill>
                  <a:schemeClr val="tx1"/>
                </a:solidFill>
              </a:rPr>
              <a:t>On receiving the MLD probe request without the CSN of the STA(s), an AP of AP MLD sends </a:t>
            </a:r>
            <a:r>
              <a:rPr lang="en-US" altLang="ko-KR" sz="1400" dirty="0" smtClean="0">
                <a:solidFill>
                  <a:schemeClr val="tx1"/>
                </a:solidFill>
              </a:rPr>
              <a:t>an </a:t>
            </a:r>
            <a:r>
              <a:rPr lang="en-US" altLang="ko-KR" sz="1400" dirty="0">
                <a:solidFill>
                  <a:schemeClr val="tx1"/>
                </a:solidFill>
              </a:rPr>
              <a:t>MLD probe response including </a:t>
            </a:r>
            <a:r>
              <a:rPr lang="en-US" altLang="ko-KR" sz="1400" u="sng" dirty="0">
                <a:solidFill>
                  <a:schemeClr val="tx1"/>
                </a:solidFill>
              </a:rPr>
              <a:t>all critical </a:t>
            </a:r>
            <a:r>
              <a:rPr lang="en-US" altLang="ko-KR" sz="1400" u="sng" dirty="0" smtClean="0">
                <a:solidFill>
                  <a:schemeClr val="tx1"/>
                </a:solidFill>
              </a:rPr>
              <a:t>update information</a:t>
            </a:r>
            <a:r>
              <a:rPr lang="en-US" altLang="ko-KR" sz="1400" dirty="0" smtClean="0">
                <a:solidFill>
                  <a:schemeClr val="tx1"/>
                </a:solidFill>
              </a:rPr>
              <a:t>. </a:t>
            </a:r>
            <a:endParaRPr lang="en-US" altLang="ko-KR" sz="14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63444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CSN information (1/4)</a:t>
            </a:r>
            <a:endParaRPr lang="ko-KR" altLang="en-US"/>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t>We </a:t>
            </a:r>
            <a:r>
              <a:rPr lang="en-US" altLang="ko-KR" sz="2000" dirty="0" smtClean="0">
                <a:solidFill>
                  <a:schemeClr val="tx1"/>
                </a:solidFill>
              </a:rPr>
              <a:t>have </a:t>
            </a:r>
            <a:r>
              <a:rPr lang="en-US" altLang="ko-KR" sz="2000" dirty="0">
                <a:solidFill>
                  <a:schemeClr val="tx1"/>
                </a:solidFill>
              </a:rPr>
              <a:t>two options </a:t>
            </a:r>
            <a:r>
              <a:rPr lang="en-US" altLang="ko-KR" sz="2000" dirty="0" smtClean="0">
                <a:solidFill>
                  <a:schemeClr val="tx1"/>
                </a:solidFill>
              </a:rPr>
              <a:t>to provide CSN information of the requesting STA.</a:t>
            </a:r>
          </a:p>
          <a:p>
            <a:pPr lvl="1">
              <a:buFont typeface="Arial" panose="020B0604020202020204" pitchFamily="34" charset="0"/>
              <a:buChar char="•"/>
            </a:pPr>
            <a:r>
              <a:rPr lang="en-US" altLang="ko-KR" sz="1800" dirty="0" smtClean="0">
                <a:solidFill>
                  <a:schemeClr val="tx1"/>
                </a:solidFill>
              </a:rPr>
              <a:t>Option </a:t>
            </a:r>
            <a:r>
              <a:rPr lang="en-US" altLang="ko-KR" sz="1800" dirty="0">
                <a:solidFill>
                  <a:schemeClr val="tx1"/>
                </a:solidFill>
              </a:rPr>
              <a:t>1: Use of Change Sequence element</a:t>
            </a:r>
          </a:p>
          <a:p>
            <a:pPr lvl="1">
              <a:buFont typeface="Arial" panose="020B0604020202020204" pitchFamily="34" charset="0"/>
              <a:buChar char="•"/>
            </a:pPr>
            <a:r>
              <a:rPr lang="en-US" altLang="ko-KR" sz="1800" dirty="0">
                <a:solidFill>
                  <a:schemeClr val="tx1"/>
                </a:solidFill>
              </a:rPr>
              <a:t>Option 2: Use of Change Sequence field with a control </a:t>
            </a:r>
            <a:r>
              <a:rPr lang="en-US" altLang="ko-KR" sz="1800" dirty="0" smtClean="0">
                <a:solidFill>
                  <a:schemeClr val="tx1"/>
                </a:solidFill>
              </a:rPr>
              <a:t>field</a:t>
            </a:r>
          </a:p>
          <a:p>
            <a:pPr marL="457200" lvl="1" indent="0"/>
            <a:endParaRPr lang="en-US" altLang="ko-KR" sz="18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Tree>
    <p:extLst>
      <p:ext uri="{BB962C8B-B14F-4D97-AF65-F5344CB8AC3E}">
        <p14:creationId xmlns:p14="http://schemas.microsoft.com/office/powerpoint/2010/main" val="1491478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CSN </a:t>
            </a:r>
            <a:r>
              <a:rPr lang="en-US" altLang="ko-KR" dirty="0" smtClean="0"/>
              <a:t>information (2/4)</a:t>
            </a:r>
            <a:r>
              <a:rPr lang="en-US" altLang="ko-KR" dirty="0" smtClean="0">
                <a:solidFill>
                  <a:schemeClr val="tx1"/>
                </a:solidFill>
              </a:rPr>
              <a:t/>
            </a:r>
            <a:br>
              <a:rPr lang="en-US" altLang="ko-KR" dirty="0" smtClean="0">
                <a:solidFill>
                  <a:schemeClr val="tx1"/>
                </a:solidFill>
              </a:rPr>
            </a:br>
            <a:r>
              <a:rPr lang="en-US" altLang="ko-KR" sz="2400" dirty="0" smtClean="0">
                <a:solidFill>
                  <a:schemeClr val="tx1"/>
                </a:solidFill>
              </a:rPr>
              <a:t>- Option 1: Use of Change sequence element</a:t>
            </a:r>
            <a:endParaRPr lang="ko-KR" altLang="en-US" sz="2400">
              <a:solidFill>
                <a:schemeClr val="tx1"/>
              </a:solidFill>
            </a:endParaRPr>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ko-KR" sz="2000" dirty="0">
                <a:solidFill>
                  <a:schemeClr val="tx1"/>
                </a:solidFill>
              </a:rPr>
              <a:t>We can </a:t>
            </a:r>
            <a:r>
              <a:rPr lang="en-US" altLang="ko-KR" sz="2000" dirty="0" smtClean="0">
                <a:solidFill>
                  <a:schemeClr val="tx1"/>
                </a:solidFill>
              </a:rPr>
              <a:t>borrow a concept of existing </a:t>
            </a:r>
            <a:r>
              <a:rPr lang="en-US" altLang="ko-KR" sz="2000" dirty="0">
                <a:solidFill>
                  <a:schemeClr val="tx1"/>
                </a:solidFill>
              </a:rPr>
              <a:t>Change Sequence </a:t>
            </a:r>
            <a:r>
              <a:rPr lang="en-US" altLang="ko-KR" sz="2000" dirty="0" smtClean="0">
                <a:solidFill>
                  <a:schemeClr val="tx1"/>
                </a:solidFill>
              </a:rPr>
              <a:t>element to provide the CSN information of requesting STA for the corresponding AP.</a:t>
            </a:r>
          </a:p>
          <a:p>
            <a:pPr lvl="1">
              <a:buFont typeface="Arial" panose="020B0604020202020204" pitchFamily="34" charset="0"/>
              <a:buChar char="•"/>
            </a:pPr>
            <a:r>
              <a:rPr lang="en-US" altLang="ko-KR" sz="1600" dirty="0" smtClean="0">
                <a:solidFill>
                  <a:schemeClr val="tx1"/>
                </a:solidFill>
              </a:rPr>
              <a:t>A </a:t>
            </a:r>
            <a:r>
              <a:rPr lang="en-US" altLang="ko-KR" sz="1600" dirty="0">
                <a:solidFill>
                  <a:schemeClr val="tx1"/>
                </a:solidFill>
              </a:rPr>
              <a:t>STA may request critical update information of </a:t>
            </a:r>
            <a:r>
              <a:rPr lang="en-US" altLang="ko-KR" sz="1600" dirty="0" smtClean="0">
                <a:solidFill>
                  <a:schemeClr val="tx1"/>
                </a:solidFill>
              </a:rPr>
              <a:t>other APs by sending a MLD probe request </a:t>
            </a:r>
            <a:r>
              <a:rPr lang="en-US" altLang="ko-KR" sz="1600" u="sng" dirty="0">
                <a:solidFill>
                  <a:schemeClr val="tx1"/>
                </a:solidFill>
              </a:rPr>
              <a:t>including </a:t>
            </a:r>
            <a:r>
              <a:rPr lang="en-US" altLang="ko-KR" sz="1600" u="sng" dirty="0" smtClean="0">
                <a:solidFill>
                  <a:schemeClr val="tx1"/>
                </a:solidFill>
              </a:rPr>
              <a:t>a Change Sequence element</a:t>
            </a:r>
            <a:r>
              <a:rPr lang="en-US" altLang="ko-KR" sz="1600" dirty="0" smtClean="0">
                <a:solidFill>
                  <a:schemeClr val="tx1"/>
                </a:solidFill>
              </a:rPr>
              <a:t>. </a:t>
            </a:r>
          </a:p>
          <a:p>
            <a:pPr lvl="2">
              <a:buFont typeface="Arial" panose="020B0604020202020204" pitchFamily="34" charset="0"/>
              <a:buChar char="•"/>
            </a:pPr>
            <a:r>
              <a:rPr lang="en-US" altLang="ko-KR" sz="1400" dirty="0" smtClean="0">
                <a:solidFill>
                  <a:schemeClr val="tx1"/>
                </a:solidFill>
              </a:rPr>
              <a:t>In this case</a:t>
            </a:r>
            <a:r>
              <a:rPr lang="en-US" altLang="ko-KR" sz="1400" dirty="0" smtClean="0">
                <a:solidFill>
                  <a:schemeClr val="tx1"/>
                </a:solidFill>
              </a:rPr>
              <a:t>, </a:t>
            </a:r>
            <a:r>
              <a:rPr lang="en-US" altLang="ko-KR" sz="1400" dirty="0" smtClean="0">
                <a:solidFill>
                  <a:schemeClr val="tx1"/>
                </a:solidFill>
              </a:rPr>
              <a:t>the “Critical update request” subfield shall be set to 1.</a:t>
            </a:r>
            <a:endParaRPr lang="en-US" altLang="ko-KR" sz="1600" dirty="0">
              <a:solidFill>
                <a:schemeClr val="tx1"/>
              </a:solidFill>
            </a:endParaRPr>
          </a:p>
        </p:txBody>
      </p:sp>
      <p:sp>
        <p:nvSpPr>
          <p:cNvPr id="4" name="슬라이드 번호 개체 틀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바닥글 개체 틀 4"/>
          <p:cNvSpPr>
            <a:spLocks noGrp="1"/>
          </p:cNvSpPr>
          <p:nvPr>
            <p:ph type="ftr" idx="14"/>
          </p:nvPr>
        </p:nvSpPr>
        <p:spPr/>
        <p:txBody>
          <a:bodyPr/>
          <a:lstStyle/>
          <a:p>
            <a:r>
              <a:rPr lang="en-GB" altLang="ko-KR" smtClean="0"/>
              <a:t>Namyeong Kim, LGE</a:t>
            </a:r>
            <a:endParaRPr lang="en-GB" altLang="ko-KR" dirty="0"/>
          </a:p>
        </p:txBody>
      </p:sp>
      <p:sp>
        <p:nvSpPr>
          <p:cNvPr id="6" name="날짜 개체 틀 5"/>
          <p:cNvSpPr>
            <a:spLocks noGrp="1"/>
          </p:cNvSpPr>
          <p:nvPr>
            <p:ph type="dt" idx="15"/>
          </p:nvPr>
        </p:nvSpPr>
        <p:spPr/>
        <p:txBody>
          <a:bodyPr/>
          <a:lstStyle/>
          <a:p>
            <a:r>
              <a:rPr lang="en-US" altLang="ko-KR" dirty="0"/>
              <a:t>October 2020</a:t>
            </a:r>
            <a:endParaRPr lang="en-GB" altLang="ko-KR" dirty="0"/>
          </a:p>
        </p:txBody>
      </p:sp>
      <p:sp>
        <p:nvSpPr>
          <p:cNvPr id="8" name="文本框 29"/>
          <p:cNvSpPr txBox="1"/>
          <p:nvPr/>
        </p:nvSpPr>
        <p:spPr>
          <a:xfrm>
            <a:off x="535265" y="3861037"/>
            <a:ext cx="1119001"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400" b="0" i="0" u="none" strike="noStrike" kern="0" cap="none" spc="0" normalizeH="0" baseline="0" noProof="0" dirty="0" smtClean="0">
                <a:ln>
                  <a:noFill/>
                </a:ln>
                <a:solidFill>
                  <a:srgbClr val="000000"/>
                </a:solidFill>
                <a:effectLst/>
                <a:uLnTx/>
                <a:uFillTx/>
              </a:rPr>
              <a:t>MLD</a:t>
            </a:r>
            <a:r>
              <a:rPr kumimoji="0" lang="en-US" altLang="zh-CN" sz="1400" b="0" i="0" u="none" strike="noStrike" kern="0" cap="none" spc="0" normalizeH="0" noProof="0" dirty="0" smtClean="0">
                <a:ln>
                  <a:noFill/>
                </a:ln>
                <a:solidFill>
                  <a:srgbClr val="000000"/>
                </a:solidFill>
                <a:effectLst/>
                <a:uLnTx/>
                <a:uFillTx/>
              </a:rPr>
              <a:t> p</a:t>
            </a:r>
            <a:r>
              <a:rPr kumimoji="0" lang="en-US" altLang="zh-CN" sz="1400" b="0" i="0" u="none" strike="noStrike" kern="0" cap="none" spc="0" normalizeH="0" baseline="0" noProof="0" dirty="0" smtClean="0">
                <a:ln>
                  <a:noFill/>
                </a:ln>
                <a:solidFill>
                  <a:srgbClr val="000000"/>
                </a:solidFill>
                <a:effectLst/>
                <a:uLnTx/>
                <a:uFillTx/>
              </a:rPr>
              <a:t>robe</a:t>
            </a:r>
            <a:r>
              <a:rPr kumimoji="0" lang="en-US" altLang="zh-CN" sz="1400" b="0" i="0" u="none" strike="noStrike" kern="0" cap="none" spc="0" normalizeH="0" noProof="0" dirty="0" smtClean="0">
                <a:ln>
                  <a:noFill/>
                </a:ln>
                <a:solidFill>
                  <a:srgbClr val="000000"/>
                </a:solidFill>
                <a:effectLst/>
                <a:uLnTx/>
                <a:uFillTx/>
              </a:rPr>
              <a:t> r</a:t>
            </a:r>
            <a:r>
              <a:rPr kumimoji="0" lang="en-US" altLang="zh-CN" sz="1400" b="0" i="0" u="none" strike="noStrike" kern="0" cap="none" spc="0" normalizeH="0" baseline="0" noProof="0" dirty="0" smtClean="0">
                <a:ln>
                  <a:noFill/>
                </a:ln>
                <a:solidFill>
                  <a:srgbClr val="000000"/>
                </a:solidFill>
                <a:effectLst/>
                <a:uLnTx/>
                <a:uFillTx/>
              </a:rPr>
              <a:t>equest </a:t>
            </a:r>
            <a:endParaRPr kumimoji="0" lang="zh-CN" altLang="en-US" sz="1400" b="0" i="0" u="none" strike="noStrike" kern="0" cap="none" spc="0" normalizeH="0" baseline="0" noProof="0" dirty="0" smtClean="0">
              <a:ln>
                <a:noFill/>
              </a:ln>
              <a:solidFill>
                <a:srgbClr val="000000"/>
              </a:solidFill>
              <a:effectLst/>
              <a:uLnTx/>
              <a:uFillTx/>
            </a:endParaRPr>
          </a:p>
        </p:txBody>
      </p:sp>
      <p:pic>
        <p:nvPicPr>
          <p:cNvPr id="9" name="그림 8"/>
          <p:cNvPicPr>
            <a:picLocks noChangeAspect="1"/>
          </p:cNvPicPr>
          <p:nvPr/>
        </p:nvPicPr>
        <p:blipFill>
          <a:blip r:embed="rId2"/>
          <a:stretch>
            <a:fillRect/>
          </a:stretch>
        </p:blipFill>
        <p:spPr>
          <a:xfrm>
            <a:off x="1475656" y="3976817"/>
            <a:ext cx="6504350" cy="2377381"/>
          </a:xfrm>
          <a:prstGeom prst="rect">
            <a:avLst/>
          </a:prstGeom>
        </p:spPr>
      </p:pic>
    </p:spTree>
    <p:extLst>
      <p:ext uri="{BB962C8B-B14F-4D97-AF65-F5344CB8AC3E}">
        <p14:creationId xmlns:p14="http://schemas.microsoft.com/office/powerpoint/2010/main" val="4039110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vert="horz" wrap="square" lIns="91440" tIns="45720" rIns="91440" bIns="45720" numCol="1" rtlCol="0"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nchor="t" anchorCtr="0">
        <a:spAutoFit/>
      </a:bodyPr>
      <a:lstStyle>
        <a:defPPr algn="ctr" defTabSz="914400" eaLnBrk="1" latinLnBrk="1" hangingPunct="1">
          <a:buClrTx/>
          <a:buSzTx/>
          <a:buFontTx/>
          <a:buNone/>
          <a:defRPr kumimoji="1" sz="1300" b="1" dirty="0" err="1" smtClean="0">
            <a:solidFill>
              <a:srgbClr val="000000"/>
            </a:solidFill>
            <a:latin typeface="Arial" pitchFamily="34" charset="0"/>
            <a:ea typeface="돋움" pitchFamily="50" charset="-127"/>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159550</TotalTime>
  <Words>2179</Words>
  <Application>Microsoft Office PowerPoint</Application>
  <PresentationFormat>화면 슬라이드 쇼(4:3)</PresentationFormat>
  <Paragraphs>191</Paragraphs>
  <Slides>18</Slides>
  <Notes>2</Notes>
  <HiddenSlides>0</HiddenSlides>
  <MMClips>0</MMClips>
  <ScaleCrop>false</ScaleCrop>
  <HeadingPairs>
    <vt:vector size="6" baseType="variant">
      <vt:variant>
        <vt:lpstr>사용한 글꼴</vt:lpstr>
      </vt:variant>
      <vt:variant>
        <vt:i4>8</vt:i4>
      </vt:variant>
      <vt:variant>
        <vt:lpstr>테마</vt:lpstr>
      </vt:variant>
      <vt:variant>
        <vt:i4>2</vt:i4>
      </vt:variant>
      <vt:variant>
        <vt:lpstr>슬라이드 제목</vt:lpstr>
      </vt:variant>
      <vt:variant>
        <vt:i4>18</vt:i4>
      </vt:variant>
    </vt:vector>
  </HeadingPairs>
  <TitlesOfParts>
    <vt:vector size="28" baseType="lpstr">
      <vt:lpstr>Arial Unicode MS</vt:lpstr>
      <vt:lpstr>MS Gothic</vt:lpstr>
      <vt:lpstr>굴림</vt:lpstr>
      <vt:lpstr>Malgun Gothic</vt:lpstr>
      <vt:lpstr>Malgun Gothic</vt:lpstr>
      <vt:lpstr>Batang</vt:lpstr>
      <vt:lpstr>Arial</vt:lpstr>
      <vt:lpstr>Times New Roman</vt:lpstr>
      <vt:lpstr>Office 테마</vt:lpstr>
      <vt:lpstr>디자인 사용자 지정</vt:lpstr>
      <vt:lpstr>Solicited method  for critical update in multi-link</vt:lpstr>
      <vt:lpstr>Overview</vt:lpstr>
      <vt:lpstr>Motivation</vt:lpstr>
      <vt:lpstr>Recap: the method for critical update  in 11ah</vt:lpstr>
      <vt:lpstr>Proposal</vt:lpstr>
      <vt:lpstr>Proposal: The solicited method  for critical update (1/2)</vt:lpstr>
      <vt:lpstr>Proposal: The solicited method  for critical update (2/2)</vt:lpstr>
      <vt:lpstr>Signaling for CSN information (1/4)</vt:lpstr>
      <vt:lpstr>Signaling for CSN information (2/4) - Option 1: Use of Change sequence element</vt:lpstr>
      <vt:lpstr>Signaling for CSN information (3/4) - Option 2: Use of Change Sequence field with a control field</vt:lpstr>
      <vt:lpstr>Signaling for CSN information (4/4) - Pros &amp; Cons</vt:lpstr>
      <vt:lpstr>Conclusion</vt:lpstr>
      <vt:lpstr>References</vt:lpstr>
      <vt:lpstr>SP #1</vt:lpstr>
      <vt:lpstr>SP #2</vt:lpstr>
      <vt:lpstr>SP #3</vt:lpstr>
      <vt:lpstr>SP #4</vt:lpstr>
      <vt:lpstr>Appendix: Critical update information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Frame format for WUR signal</dc:title>
  <dc:creator>김정기/책임연구원/차세대표준(연)ICS팀(jeongki.kim@lge.com)</dc:creator>
  <cp:lastModifiedBy>Namyeong Kim</cp:lastModifiedBy>
  <cp:revision>3975</cp:revision>
  <cp:lastPrinted>2020-08-04T07:34:21Z</cp:lastPrinted>
  <dcterms:created xsi:type="dcterms:W3CDTF">2016-12-14T01:56:24Z</dcterms:created>
  <dcterms:modified xsi:type="dcterms:W3CDTF">2021-01-14T04:11:58Z</dcterms:modified>
</cp:coreProperties>
</file>