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620" r:id="rId6"/>
    <p:sldId id="619" r:id="rId7"/>
    <p:sldId id="616" r:id="rId8"/>
    <p:sldId id="615" r:id="rId9"/>
    <p:sldId id="618" r:id="rId10"/>
    <p:sldId id="613" r:id="rId11"/>
    <p:sldId id="622" r:id="rId12"/>
    <p:sldId id="570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1" autoAdjust="0"/>
    <p:restoredTop sz="94095" autoAdjust="0"/>
  </p:normalViewPr>
  <p:slideViewPr>
    <p:cSldViewPr>
      <p:cViewPr varScale="1">
        <p:scale>
          <a:sx n="83" d="100"/>
          <a:sy n="83" d="100"/>
        </p:scale>
        <p:origin x="1987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`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46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35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9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01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802.11-20/1730r3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993-07-00be-sync-ml-operations-of-non-str-device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53-01-00be-synchronous-multi-link-transmission-of-non-str-mld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725174"/>
              </p:ext>
            </p:extLst>
          </p:nvPr>
        </p:nvGraphicFramePr>
        <p:xfrm>
          <a:off x="541338" y="2517775"/>
          <a:ext cx="8032750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" name="Document" r:id="rId4" imgW="8290751" imgH="4293024" progId="Word.Document.8">
                  <p:embed/>
                </p:oleObj>
              </mc:Choice>
              <mc:Fallback>
                <p:oleObj name="Document" r:id="rId4" imgW="8290751" imgH="42930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517775"/>
                        <a:ext cx="8032750" cy="4148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dirty="0" smtClean="0"/>
              <a:t>UL Sync Channel Access Procedure</a:t>
            </a:r>
            <a:endParaRPr lang="en-GB" sz="2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1889125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2020-11-03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Y. Seok, D. Akhmetov, and D. Ho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 smtClean="0"/>
              <a:t>Regarding the UL sync channel access procedure, 11-20/993 </a:t>
            </a:r>
            <a:r>
              <a:rPr lang="en-US" sz="2200" dirty="0"/>
              <a:t>(D. </a:t>
            </a:r>
            <a:r>
              <a:rPr lang="en-US" sz="2200" dirty="0" smtClean="0"/>
              <a:t>Akhmetov et al.) and</a:t>
            </a:r>
            <a:r>
              <a:rPr lang="en-US" sz="2200" dirty="0"/>
              <a:t> </a:t>
            </a:r>
            <a:r>
              <a:rPr lang="en-US" sz="2200" dirty="0" smtClean="0"/>
              <a:t>11-20/1053 (Y. Seok et al.) have been presented in August and proposed a similar position. </a:t>
            </a:r>
          </a:p>
          <a:p>
            <a:pPr lvl="1"/>
            <a:r>
              <a:rPr lang="en-US" dirty="0" smtClean="0"/>
              <a:t>I.e., a </a:t>
            </a:r>
            <a:r>
              <a:rPr lang="en-US" dirty="0"/>
              <a:t>STA whose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r>
              <a:rPr lang="en-US" dirty="0"/>
              <a:t>reaches zero may not transmit a PPDU and keep its </a:t>
            </a:r>
            <a:r>
              <a:rPr lang="en-US" dirty="0" err="1"/>
              <a:t>backoff</a:t>
            </a:r>
            <a:r>
              <a:rPr lang="en-US" dirty="0"/>
              <a:t> counter at zero until the </a:t>
            </a:r>
            <a:r>
              <a:rPr lang="en-US" dirty="0" err="1"/>
              <a:t>backoff</a:t>
            </a:r>
            <a:r>
              <a:rPr lang="en-US" dirty="0"/>
              <a:t> counter of other STA affiliated to the same MLD reaches zero.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contribution proposes a straw poll of a general UL sync channel access procedure as </a:t>
            </a:r>
            <a:r>
              <a:rPr lang="en-US" dirty="0" smtClean="0"/>
              <a:t>a follow-up </a:t>
            </a:r>
            <a:r>
              <a:rPr lang="en-US" dirty="0"/>
              <a:t>of 11-20/1053 and 11-20/993 that were already discussed before.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8225" y="6475413"/>
            <a:ext cx="2085700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5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an STA that is affiliated with </a:t>
            </a:r>
            <a:r>
              <a:rPr lang="en-US" sz="2200" dirty="0" smtClean="0"/>
              <a:t>a non-STR MLD </a:t>
            </a:r>
            <a:r>
              <a:rPr lang="en-US" sz="2200" dirty="0"/>
              <a:t>shall follow the channel access procedure described below?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The STA may initiate transmission on a link when the medium is idle and one of the following conditions </a:t>
            </a:r>
            <a:r>
              <a:rPr lang="en-US" sz="1800" dirty="0" smtClean="0"/>
              <a:t>is met</a:t>
            </a:r>
            <a:r>
              <a:rPr lang="en-US" sz="1800" dirty="0"/>
              <a:t>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is already zero, and the </a:t>
            </a:r>
            <a:r>
              <a:rPr lang="en-US" dirty="0" err="1"/>
              <a:t>backoff</a:t>
            </a:r>
            <a:r>
              <a:rPr lang="en-US" dirty="0"/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When the </a:t>
            </a:r>
            <a:r>
              <a:rPr lang="en-US" sz="1800" dirty="0" err="1"/>
              <a:t>backoff</a:t>
            </a:r>
            <a:r>
              <a:rPr lang="en-US" sz="1800" dirty="0"/>
              <a:t> counter of the STA reaches zero, it may choose to not transmit and keep its </a:t>
            </a:r>
            <a:r>
              <a:rPr lang="en-US" sz="1800" dirty="0" err="1"/>
              <a:t>backoff</a:t>
            </a:r>
            <a:r>
              <a:rPr lang="en-US" sz="1800" dirty="0"/>
              <a:t> counter at zero</a:t>
            </a:r>
            <a:r>
              <a:rPr lang="en-US" sz="1800" dirty="0" smtClean="0"/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/>
              <a:t>If </a:t>
            </a:r>
            <a:r>
              <a:rPr lang="en-US" sz="1800" dirty="0"/>
              <a:t>the </a:t>
            </a:r>
            <a:r>
              <a:rPr lang="en-US" sz="1800" dirty="0" err="1"/>
              <a:t>backoff</a:t>
            </a:r>
            <a:r>
              <a:rPr lang="en-US" sz="1800" dirty="0"/>
              <a:t> counter of the STA has already reached zero, it may perform a new </a:t>
            </a:r>
            <a:r>
              <a:rPr lang="en-US" sz="1800" dirty="0" err="1"/>
              <a:t>backoff</a:t>
            </a:r>
            <a:r>
              <a:rPr lang="en-US" sz="1800" dirty="0"/>
              <a:t> procedure. CW[AC] and QSRC[AC] is left unchanged.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8225" y="6475413"/>
            <a:ext cx="2085700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</a:t>
            </a:r>
            <a:r>
              <a:rPr lang="en-US" sz="2200" dirty="0" smtClean="0"/>
              <a:t>MLO synchronous channel access </a:t>
            </a:r>
            <a:r>
              <a:rPr lang="en-US" sz="2200" dirty="0"/>
              <a:t>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</a:t>
            </a:r>
            <a:r>
              <a:rPr lang="en-US" sz="2200" dirty="0" smtClean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rgbClr val="0000FF"/>
                </a:solidFill>
              </a:rPr>
              <a:t>The </a:t>
            </a:r>
            <a:r>
              <a:rPr lang="en-US" sz="1800" dirty="0">
                <a:solidFill>
                  <a:srgbClr val="0000FF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is already zero, and 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When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at zero</a:t>
            </a:r>
            <a:r>
              <a:rPr lang="en-US" sz="1800" dirty="0" smtClean="0">
                <a:solidFill>
                  <a:srgbClr val="0000FF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If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procedure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2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228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lvl="1"/>
            <a:r>
              <a:rPr lang="en-US" sz="1800" dirty="0" smtClean="0"/>
              <a:t>For example,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</a:t>
            </a:r>
            <a:r>
              <a:rPr lang="en-US" dirty="0" smtClean="0"/>
              <a:t>STA1 </a:t>
            </a:r>
            <a:r>
              <a:rPr lang="en-US" dirty="0"/>
              <a:t>reaches </a:t>
            </a:r>
            <a:r>
              <a:rPr lang="en-US" dirty="0" smtClean="0"/>
              <a:t>zero, the </a:t>
            </a:r>
            <a:r>
              <a:rPr lang="en-US" dirty="0"/>
              <a:t>STA1 does not transmit and keep its </a:t>
            </a:r>
            <a:r>
              <a:rPr lang="en-US" dirty="0" err="1"/>
              <a:t>backoff</a:t>
            </a:r>
            <a:r>
              <a:rPr lang="en-US" dirty="0"/>
              <a:t> counter at zero </a:t>
            </a:r>
            <a:r>
              <a:rPr lang="en-US" u="sng" dirty="0" smtClean="0"/>
              <a:t>based on the </a:t>
            </a:r>
            <a:r>
              <a:rPr lang="en-US" b="1" u="sng" dirty="0">
                <a:solidFill>
                  <a:srgbClr val="0000FF"/>
                </a:solidFill>
              </a:rPr>
              <a:t>rule </a:t>
            </a:r>
            <a:r>
              <a:rPr lang="en-US" b="1" u="sng" dirty="0" smtClean="0">
                <a:solidFill>
                  <a:srgbClr val="0000FF"/>
                </a:solidFill>
              </a:rPr>
              <a:t>b.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The STA1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a-2</a:t>
            </a:r>
            <a:r>
              <a:rPr lang="en-US" u="sng" dirty="0" smtClean="0"/>
              <a:t>.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The STA2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a-1</a:t>
            </a:r>
            <a:r>
              <a:rPr lang="en-US" u="sng" dirty="0" smtClean="0"/>
              <a:t>.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5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4590318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     TX A-MPDU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3533" y="4748054"/>
            <a:ext cx="854785" cy="1193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534" y="5943601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618066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27357" y="4800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7357" y="563436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4590318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609051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Arrow Connector 5"/>
          <p:cNvCxnSpPr>
            <a:stCxn id="11" idx="3"/>
            <a:endCxn id="12" idx="1"/>
          </p:cNvCxnSpPr>
          <p:nvPr/>
        </p:nvCxnSpPr>
        <p:spPr bwMode="auto">
          <a:xfrm>
            <a:off x="2915107" y="576072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429000" y="552128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b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685927" y="4939361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199820" y="4699922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a-1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685927" y="5772884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199820" y="5533445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a-2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2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chemeClr val="bg2"/>
                </a:solidFill>
              </a:rPr>
              <a:t>The </a:t>
            </a:r>
            <a:r>
              <a:rPr lang="en-US" sz="1800" dirty="0">
                <a:solidFill>
                  <a:schemeClr val="bg2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is already zero, and 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When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at zero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If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procedure</a:t>
            </a:r>
            <a:r>
              <a:rPr lang="en-US" sz="1800" dirty="0" smtClean="0">
                <a:solidFill>
                  <a:srgbClr val="0000FF"/>
                </a:solidFill>
              </a:rPr>
              <a:t>. </a:t>
            </a:r>
            <a:r>
              <a:rPr lang="en-US" sz="1800" dirty="0">
                <a:solidFill>
                  <a:srgbClr val="0000FF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697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3474721" y="5585031"/>
            <a:ext cx="2852466" cy="3561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7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561663"/>
              </p:ext>
            </p:extLst>
          </p:nvPr>
        </p:nvGraphicFramePr>
        <p:xfrm>
          <a:off x="1200607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 bwMode="auto">
          <a:xfrm>
            <a:off x="2857956" y="4748054"/>
            <a:ext cx="6022059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57282"/>
              </p:ext>
            </p:extLst>
          </p:nvPr>
        </p:nvGraphicFramePr>
        <p:xfrm>
          <a:off x="1205477" y="29954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084655"/>
              </p:ext>
            </p:extLst>
          </p:nvPr>
        </p:nvGraphicFramePr>
        <p:xfrm>
          <a:off x="1200607" y="3825240"/>
          <a:ext cx="1310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 bwMode="auto">
          <a:xfrm>
            <a:off x="3505200" y="3825239"/>
            <a:ext cx="18661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                      TX A-MPDU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57958" y="2995454"/>
            <a:ext cx="6012372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205477" y="33528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87303"/>
              </p:ext>
            </p:extLst>
          </p:nvPr>
        </p:nvGraphicFramePr>
        <p:xfrm>
          <a:off x="1218555" y="4748053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>
            <a:off x="1205477" y="51054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331237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309817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68461"/>
              </p:ext>
            </p:extLst>
          </p:nvPr>
        </p:nvGraphicFramePr>
        <p:xfrm>
          <a:off x="6795525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 bwMode="auto">
          <a:xfrm>
            <a:off x="7467600" y="5577840"/>
            <a:ext cx="1402730" cy="36331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437051" y="3822791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94019"/>
              </p:ext>
            </p:extLst>
          </p:nvPr>
        </p:nvGraphicFramePr>
        <p:xfrm>
          <a:off x="2819400" y="3824015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68797"/>
              </p:ext>
            </p:extLst>
          </p:nvPr>
        </p:nvGraphicFramePr>
        <p:xfrm>
          <a:off x="2819400" y="5577838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 flipV="1">
            <a:off x="1205477" y="4188551"/>
            <a:ext cx="7664853" cy="2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205477" y="5941152"/>
            <a:ext cx="7664853" cy="2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827700" y="577687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581400" y="553743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819400" y="4015676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573100" y="3776237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8649" y="4767561"/>
            <a:ext cx="854785" cy="117603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8125" y="5948332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32473" y="48248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2473" y="5658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273670" y="3019693"/>
            <a:ext cx="854785" cy="11911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8125" y="4228116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47494" y="31000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47494" y="393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8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913001"/>
              </p:ext>
            </p:extLst>
          </p:nvPr>
        </p:nvGraphicFramePr>
        <p:xfrm>
          <a:off x="1539812" y="2998712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47010"/>
              </p:ext>
            </p:extLst>
          </p:nvPr>
        </p:nvGraphicFramePr>
        <p:xfrm>
          <a:off x="1200607" y="38252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 bwMode="auto">
          <a:xfrm>
            <a:off x="3195524" y="2995454"/>
            <a:ext cx="2595676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 flipV="1">
            <a:off x="1205477" y="4188551"/>
            <a:ext cx="7664853" cy="2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273670" y="3019693"/>
            <a:ext cx="854785" cy="11911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8125" y="4228116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47494" y="31000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47494" y="393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STA3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2843774" y="3815275"/>
            <a:ext cx="2261625" cy="3561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/>
          </p:nvPr>
        </p:nvGraphicFramePr>
        <p:xfrm>
          <a:off x="5791200" y="2995454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Rectangle 58"/>
          <p:cNvSpPr/>
          <p:nvPr/>
        </p:nvSpPr>
        <p:spPr bwMode="auto">
          <a:xfrm>
            <a:off x="6463932" y="2984590"/>
            <a:ext cx="2406397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TX A-MPDU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6463932" y="3822790"/>
            <a:ext cx="2406397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TX A-MPDU</a:t>
            </a:r>
            <a:endParaRPr lang="en-US" dirty="0"/>
          </a:p>
        </p:txBody>
      </p: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19862"/>
              </p:ext>
            </p:extLst>
          </p:nvPr>
        </p:nvGraphicFramePr>
        <p:xfrm>
          <a:off x="5124449" y="5569888"/>
          <a:ext cx="1310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564664"/>
              </p:ext>
            </p:extLst>
          </p:nvPr>
        </p:nvGraphicFramePr>
        <p:xfrm>
          <a:off x="1205476" y="473526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5" name="Rectangle 74"/>
          <p:cNvSpPr/>
          <p:nvPr/>
        </p:nvSpPr>
        <p:spPr bwMode="auto">
          <a:xfrm>
            <a:off x="3195524" y="4735264"/>
            <a:ext cx="2595674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73669" y="4759503"/>
            <a:ext cx="854785" cy="11911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58124" y="5967926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47493" y="483984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447493" y="567361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2843775" y="5555085"/>
            <a:ext cx="2261623" cy="3561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211257"/>
              </p:ext>
            </p:extLst>
          </p:nvPr>
        </p:nvGraphicFramePr>
        <p:xfrm>
          <a:off x="5791199" y="4735264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07860"/>
              </p:ext>
            </p:extLst>
          </p:nvPr>
        </p:nvGraphicFramePr>
        <p:xfrm>
          <a:off x="1204098" y="5562600"/>
          <a:ext cx="1310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847652"/>
              </p:ext>
            </p:extLst>
          </p:nvPr>
        </p:nvGraphicFramePr>
        <p:xfrm>
          <a:off x="1202931" y="2997006"/>
          <a:ext cx="3276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 bwMode="auto">
          <a:xfrm>
            <a:off x="1205477" y="33528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754293"/>
              </p:ext>
            </p:extLst>
          </p:nvPr>
        </p:nvGraphicFramePr>
        <p:xfrm>
          <a:off x="2846230" y="4735264"/>
          <a:ext cx="3276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Rectangle 40"/>
          <p:cNvSpPr/>
          <p:nvPr/>
        </p:nvSpPr>
        <p:spPr bwMode="auto">
          <a:xfrm>
            <a:off x="6459263" y="4735264"/>
            <a:ext cx="2411065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1205476" y="509261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6464191" y="5578302"/>
            <a:ext cx="2411065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1205476" y="5928361"/>
            <a:ext cx="7664853" cy="2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76000" y="3436718"/>
            <a:ext cx="4215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Rule C: STA may not perform </a:t>
            </a:r>
            <a:r>
              <a:rPr lang="en-US" sz="1400" dirty="0">
                <a:solidFill>
                  <a:srgbClr val="0000FF"/>
                </a:solidFill>
              </a:rPr>
              <a:t>a new </a:t>
            </a:r>
            <a:r>
              <a:rPr lang="en-US" sz="1400" dirty="0" err="1">
                <a:solidFill>
                  <a:srgbClr val="0000FF"/>
                </a:solidFill>
              </a:rPr>
              <a:t>backoff</a:t>
            </a:r>
            <a:r>
              <a:rPr lang="en-US" sz="1400" dirty="0">
                <a:solidFill>
                  <a:srgbClr val="0000FF"/>
                </a:solidFill>
              </a:rPr>
              <a:t> procedure.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091240" y="3592592"/>
            <a:ext cx="0" cy="222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100635" y="5173918"/>
            <a:ext cx="3941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Rule C: STA may </a:t>
            </a:r>
            <a:r>
              <a:rPr lang="en-US" sz="1400" dirty="0">
                <a:solidFill>
                  <a:srgbClr val="0000FF"/>
                </a:solidFill>
              </a:rPr>
              <a:t>perform a new </a:t>
            </a:r>
            <a:r>
              <a:rPr lang="en-US" sz="1400" dirty="0" err="1">
                <a:solidFill>
                  <a:srgbClr val="0000FF"/>
                </a:solidFill>
              </a:rPr>
              <a:t>backoff</a:t>
            </a:r>
            <a:r>
              <a:rPr lang="en-US" sz="1400" dirty="0">
                <a:solidFill>
                  <a:srgbClr val="0000FF"/>
                </a:solidFill>
              </a:rPr>
              <a:t> procedure.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115875" y="5329792"/>
            <a:ext cx="0" cy="222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742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mentor.ieee.org/802.11/dcn/20/11-20-0993-07-00be-sync-ml-operations-of-non-str-device.pptx</a:t>
            </a:r>
            <a:r>
              <a:rPr lang="en-US" sz="2000" dirty="0" smtClean="0"/>
              <a:t> (D. </a:t>
            </a:r>
            <a:r>
              <a:rPr lang="en-US" sz="2000" dirty="0" err="1" smtClean="0"/>
              <a:t>Akhmet</a:t>
            </a:r>
            <a:r>
              <a:rPr lang="en-US" sz="2000" dirty="0"/>
              <a:t> </a:t>
            </a:r>
            <a:r>
              <a:rPr lang="en-US" sz="2000" dirty="0" smtClean="0"/>
              <a:t>and L. Cariou)</a:t>
            </a:r>
          </a:p>
          <a:p>
            <a:pPr marL="0" indent="0">
              <a:buNone/>
            </a:pPr>
            <a:r>
              <a:rPr lang="en-US" sz="2000" dirty="0" smtClean="0"/>
              <a:t>[2]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mentor.ieee.org/802.11/dcn/20/11-20-1053-01-00be-synchronous-multi-link-transmission-of-non-str-mld.pptx</a:t>
            </a:r>
            <a:r>
              <a:rPr lang="en-US" sz="2000" dirty="0" smtClean="0"/>
              <a:t> (Y. Seok and D. Ho)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/>
              <a:t>Y. </a:t>
            </a:r>
            <a:r>
              <a:rPr lang="en-GB" dirty="0"/>
              <a:t>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116328</TotalTime>
  <Words>1046</Words>
  <Application>Microsoft Office PowerPoint</Application>
  <PresentationFormat>On-screen Show (4:3)</PresentationFormat>
  <Paragraphs>205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UL Sync Channel Access Procedure</vt:lpstr>
      <vt:lpstr>Abstract</vt:lpstr>
      <vt:lpstr>Straw Poll</vt:lpstr>
      <vt:lpstr>Backup</vt:lpstr>
      <vt:lpstr>Backup</vt:lpstr>
      <vt:lpstr>Backup</vt:lpstr>
      <vt:lpstr>Backup</vt:lpstr>
      <vt:lpstr>Backup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1804</cp:revision>
  <cp:lastPrinted>1998-02-10T13:28:06Z</cp:lastPrinted>
  <dcterms:created xsi:type="dcterms:W3CDTF">2007-05-21T21:00:37Z</dcterms:created>
  <dcterms:modified xsi:type="dcterms:W3CDTF">2020-11-04T13:25:18Z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