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38" r:id="rId5"/>
    <p:sldId id="620" r:id="rId6"/>
    <p:sldId id="619" r:id="rId7"/>
    <p:sldId id="616" r:id="rId8"/>
    <p:sldId id="615" r:id="rId9"/>
    <p:sldId id="618" r:id="rId10"/>
    <p:sldId id="613" r:id="rId11"/>
    <p:sldId id="570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29" autoAdjust="0"/>
    <p:restoredTop sz="94095" autoAdjust="0"/>
  </p:normalViewPr>
  <p:slideViewPr>
    <p:cSldViewPr>
      <p:cViewPr>
        <p:scale>
          <a:sx n="75" d="100"/>
          <a:sy n="75" d="100"/>
        </p:scale>
        <p:origin x="1982" y="2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`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746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35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0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92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82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802.11-20/1730r1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993-07-00be-sync-ml-operations-of-non-str-device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053-01-00be-synchronous-multi-link-transmission-of-non-str-mld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0733235"/>
              </p:ext>
            </p:extLst>
          </p:nvPr>
        </p:nvGraphicFramePr>
        <p:xfrm>
          <a:off x="541338" y="2517775"/>
          <a:ext cx="8032750" cy="415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8" name="Document" r:id="rId4" imgW="8290751" imgH="4299502" progId="Word.Document.8">
                  <p:embed/>
                </p:oleObj>
              </mc:Choice>
              <mc:Fallback>
                <p:oleObj name="Document" r:id="rId4" imgW="8290751" imgH="42995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2517775"/>
                        <a:ext cx="8032750" cy="41576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600" dirty="0" smtClean="0"/>
              <a:t>UL Sync Channel Access Procedure</a:t>
            </a:r>
            <a:endParaRPr lang="en-GB" sz="2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1889125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2020-10-29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Y. Seok, D. Akhmetov, and D. Ho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 smtClean="0"/>
              <a:t>Regarding the UL sync channel access procedure, 11-20/993 </a:t>
            </a:r>
            <a:r>
              <a:rPr lang="en-US" sz="2200" dirty="0"/>
              <a:t>(D. </a:t>
            </a:r>
            <a:r>
              <a:rPr lang="en-US" sz="2200" dirty="0" smtClean="0"/>
              <a:t>Akhmetov et al.) and</a:t>
            </a:r>
            <a:r>
              <a:rPr lang="en-US" sz="2200" dirty="0"/>
              <a:t> </a:t>
            </a:r>
            <a:r>
              <a:rPr lang="en-US" sz="2200" dirty="0" smtClean="0"/>
              <a:t>11-20/1053 (Y. Seok et al.) have been presented in August and proposed a similar position. </a:t>
            </a:r>
          </a:p>
          <a:p>
            <a:pPr lvl="1"/>
            <a:r>
              <a:rPr lang="en-US" dirty="0" smtClean="0"/>
              <a:t>I.e., a </a:t>
            </a:r>
            <a:r>
              <a:rPr lang="en-US" dirty="0"/>
              <a:t>STA whose </a:t>
            </a:r>
            <a:r>
              <a:rPr lang="en-US" dirty="0" err="1" smtClean="0"/>
              <a:t>backoff</a:t>
            </a:r>
            <a:r>
              <a:rPr lang="en-US" dirty="0" smtClean="0"/>
              <a:t> </a:t>
            </a:r>
            <a:r>
              <a:rPr lang="en-US" dirty="0"/>
              <a:t>reaches zero may not transmit a PPDU and keep its </a:t>
            </a:r>
            <a:r>
              <a:rPr lang="en-US" dirty="0" err="1"/>
              <a:t>backoff</a:t>
            </a:r>
            <a:r>
              <a:rPr lang="en-US" dirty="0"/>
              <a:t> counter at zero until the </a:t>
            </a:r>
            <a:r>
              <a:rPr lang="en-US" dirty="0" err="1"/>
              <a:t>backoff</a:t>
            </a:r>
            <a:r>
              <a:rPr lang="en-US" dirty="0"/>
              <a:t> counter of other STA affiliated to the same MLD reaches zero.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contribution proposes a straw poll of a general UL sync channel access procedure as </a:t>
            </a:r>
            <a:r>
              <a:rPr lang="en-US" dirty="0" smtClean="0"/>
              <a:t>a follow-up </a:t>
            </a:r>
            <a:r>
              <a:rPr lang="en-US" dirty="0"/>
              <a:t>of 11-20/1053 and 11-20/993 that were already discussed before.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58225" y="6475413"/>
            <a:ext cx="2085700" cy="184666"/>
          </a:xfrm>
        </p:spPr>
        <p:txBody>
          <a:bodyPr/>
          <a:lstStyle/>
          <a:p>
            <a:r>
              <a:rPr lang="en-GB" dirty="0"/>
              <a:t>Y. Seok, D. Akhmetov, and D. Ho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858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Do you support an STA that is affiliated with an MLD shall follow the channel access procedure described below?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/>
              <a:t>The STA may initiate transmission on a link when the medium is idle and one of the following conditions are met:</a:t>
            </a:r>
          </a:p>
          <a:p>
            <a:pPr marL="1200150" lvl="2" indent="-342900">
              <a:buFont typeface="+mj-lt"/>
              <a:buAutoNum type="arabicParenR"/>
            </a:pPr>
            <a:r>
              <a:rPr lang="en-US" dirty="0"/>
              <a:t>The </a:t>
            </a:r>
            <a:r>
              <a:rPr lang="en-US" dirty="0" err="1"/>
              <a:t>backoff</a:t>
            </a:r>
            <a:r>
              <a:rPr lang="en-US" dirty="0"/>
              <a:t> counter of the STA reaches zero on a slot boundary of that link.</a:t>
            </a:r>
          </a:p>
          <a:p>
            <a:pPr marL="1200150" lvl="2" indent="-342900">
              <a:buFont typeface="+mj-lt"/>
              <a:buAutoNum type="arabicParenR"/>
            </a:pPr>
            <a:r>
              <a:rPr lang="en-US" dirty="0"/>
              <a:t>The </a:t>
            </a:r>
            <a:r>
              <a:rPr lang="en-US" dirty="0" err="1"/>
              <a:t>backoff</a:t>
            </a:r>
            <a:r>
              <a:rPr lang="en-US" dirty="0"/>
              <a:t> counter of the STA is already zero, and the </a:t>
            </a:r>
            <a:r>
              <a:rPr lang="en-US" dirty="0" err="1"/>
              <a:t>backoff</a:t>
            </a:r>
            <a:r>
              <a:rPr lang="en-US" dirty="0"/>
              <a:t> counter of another STA of the affiliated MLD reaches zero on a slot boundary of the link that the other STA operates.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/>
              <a:t>When the </a:t>
            </a:r>
            <a:r>
              <a:rPr lang="en-US" sz="1800" dirty="0" err="1"/>
              <a:t>backoff</a:t>
            </a:r>
            <a:r>
              <a:rPr lang="en-US" sz="1800" dirty="0"/>
              <a:t> counter of the STA reaches zero, it may choose to not transmit and keep its </a:t>
            </a:r>
            <a:r>
              <a:rPr lang="en-US" sz="1800" dirty="0" err="1"/>
              <a:t>backoff</a:t>
            </a:r>
            <a:r>
              <a:rPr lang="en-US" sz="1800" dirty="0"/>
              <a:t> counter at zero.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/>
              <a:t>If the </a:t>
            </a:r>
            <a:r>
              <a:rPr lang="en-US" sz="1800" dirty="0" err="1"/>
              <a:t>backoff</a:t>
            </a:r>
            <a:r>
              <a:rPr lang="en-US" sz="1800" dirty="0"/>
              <a:t> counter of the STA has already reached zero, it may perform a new </a:t>
            </a:r>
            <a:r>
              <a:rPr lang="en-US" sz="1800" dirty="0" err="1"/>
              <a:t>backoff</a:t>
            </a:r>
            <a:r>
              <a:rPr lang="en-US" sz="1800" dirty="0"/>
              <a:t> procedure. CW[AC] and QSRC[AC] is left unchanged.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58225" y="6475413"/>
            <a:ext cx="2085700" cy="184666"/>
          </a:xfrm>
        </p:spPr>
        <p:txBody>
          <a:bodyPr/>
          <a:lstStyle/>
          <a:p>
            <a:r>
              <a:rPr lang="en-GB" dirty="0"/>
              <a:t>Y. Seok, D. Akhmetov, and D. Ho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0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Highlight of </a:t>
            </a:r>
            <a:r>
              <a:rPr lang="en-US" sz="2200" dirty="0" smtClean="0"/>
              <a:t>MLO synchronous channel access </a:t>
            </a:r>
            <a:r>
              <a:rPr lang="en-US" sz="2200" dirty="0"/>
              <a:t>procedure learned from current </a:t>
            </a:r>
            <a:r>
              <a:rPr lang="en-US" sz="2200" dirty="0" err="1"/>
              <a:t>backoff</a:t>
            </a:r>
            <a:r>
              <a:rPr lang="en-US" sz="2200" dirty="0"/>
              <a:t> procedure</a:t>
            </a:r>
            <a:r>
              <a:rPr lang="en-US" sz="2200" dirty="0" smtClean="0"/>
              <a:t>: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 smtClean="0">
                <a:solidFill>
                  <a:srgbClr val="0000FF"/>
                </a:solidFill>
              </a:rPr>
              <a:t>The </a:t>
            </a:r>
            <a:r>
              <a:rPr lang="en-US" sz="1800" dirty="0">
                <a:solidFill>
                  <a:srgbClr val="0000FF"/>
                </a:solidFill>
              </a:rPr>
              <a:t>STA may initiate transmission on a link when the medium is idle and one of the following conditions are met:</a:t>
            </a:r>
          </a:p>
          <a:p>
            <a:pPr marL="1200150" lvl="2" indent="-342900">
              <a:buFont typeface="+mj-lt"/>
              <a:buAutoNum type="arabicParenR"/>
            </a:pPr>
            <a:r>
              <a:rPr lang="en-US" dirty="0">
                <a:solidFill>
                  <a:srgbClr val="0000FF"/>
                </a:solidFill>
              </a:rPr>
              <a:t>The </a:t>
            </a:r>
            <a:r>
              <a:rPr lang="en-US" dirty="0" err="1">
                <a:solidFill>
                  <a:srgbClr val="0000FF"/>
                </a:solidFill>
              </a:rPr>
              <a:t>backoff</a:t>
            </a:r>
            <a:r>
              <a:rPr lang="en-US" dirty="0">
                <a:solidFill>
                  <a:srgbClr val="0000FF"/>
                </a:solidFill>
              </a:rPr>
              <a:t> counter of the STA reaches zero on a slot boundary of that link.</a:t>
            </a:r>
          </a:p>
          <a:p>
            <a:pPr marL="1200150" lvl="2" indent="-342900">
              <a:buFont typeface="+mj-lt"/>
              <a:buAutoNum type="arabicParenR"/>
            </a:pPr>
            <a:r>
              <a:rPr lang="en-US" dirty="0">
                <a:solidFill>
                  <a:srgbClr val="0000FF"/>
                </a:solidFill>
              </a:rPr>
              <a:t>The </a:t>
            </a:r>
            <a:r>
              <a:rPr lang="en-US" dirty="0" err="1">
                <a:solidFill>
                  <a:srgbClr val="0000FF"/>
                </a:solidFill>
              </a:rPr>
              <a:t>backoff</a:t>
            </a:r>
            <a:r>
              <a:rPr lang="en-US" dirty="0">
                <a:solidFill>
                  <a:srgbClr val="0000FF"/>
                </a:solidFill>
              </a:rPr>
              <a:t> counter of the STA is already zero, and the </a:t>
            </a:r>
            <a:r>
              <a:rPr lang="en-US" dirty="0" err="1">
                <a:solidFill>
                  <a:srgbClr val="0000FF"/>
                </a:solidFill>
              </a:rPr>
              <a:t>backoff</a:t>
            </a:r>
            <a:r>
              <a:rPr lang="en-US" dirty="0">
                <a:solidFill>
                  <a:srgbClr val="0000FF"/>
                </a:solidFill>
              </a:rPr>
              <a:t> counter of another STA of the affiliated MLD reaches zero on a slot boundary of the link that the other STA operates.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>
                <a:solidFill>
                  <a:srgbClr val="0000FF"/>
                </a:solidFill>
              </a:rPr>
              <a:t>When the </a:t>
            </a:r>
            <a:r>
              <a:rPr lang="en-US" sz="1800" dirty="0" err="1">
                <a:solidFill>
                  <a:srgbClr val="0000FF"/>
                </a:solidFill>
              </a:rPr>
              <a:t>backoff</a:t>
            </a:r>
            <a:r>
              <a:rPr lang="en-US" sz="1800" dirty="0">
                <a:solidFill>
                  <a:srgbClr val="0000FF"/>
                </a:solidFill>
              </a:rPr>
              <a:t> counter of the STA reaches zero, it may choose to not transmit and keep its </a:t>
            </a:r>
            <a:r>
              <a:rPr lang="en-US" sz="1800" dirty="0" err="1">
                <a:solidFill>
                  <a:srgbClr val="0000FF"/>
                </a:solidFill>
              </a:rPr>
              <a:t>backoff</a:t>
            </a:r>
            <a:r>
              <a:rPr lang="en-US" sz="1800" dirty="0">
                <a:solidFill>
                  <a:srgbClr val="0000FF"/>
                </a:solidFill>
              </a:rPr>
              <a:t> counter at zero</a:t>
            </a:r>
            <a:r>
              <a:rPr lang="en-US" sz="1800" dirty="0" smtClean="0">
                <a:solidFill>
                  <a:srgbClr val="0000FF"/>
                </a:solidFill>
              </a:rPr>
              <a:t>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>
                <a:solidFill>
                  <a:schemeClr val="bg2"/>
                </a:solidFill>
              </a:rPr>
              <a:t>If the </a:t>
            </a:r>
            <a:r>
              <a:rPr lang="en-US" sz="1800" dirty="0" err="1">
                <a:solidFill>
                  <a:schemeClr val="bg2"/>
                </a:solidFill>
              </a:rPr>
              <a:t>backoff</a:t>
            </a:r>
            <a:r>
              <a:rPr lang="en-US" sz="1800" dirty="0">
                <a:solidFill>
                  <a:schemeClr val="bg2"/>
                </a:solidFill>
              </a:rPr>
              <a:t> counter of the STA has already reached zero, it may perform a new </a:t>
            </a:r>
            <a:r>
              <a:rPr lang="en-US" sz="1800" dirty="0" err="1">
                <a:solidFill>
                  <a:schemeClr val="bg2"/>
                </a:solidFill>
              </a:rPr>
              <a:t>backoff</a:t>
            </a:r>
            <a:r>
              <a:rPr lang="en-US" sz="1800" dirty="0">
                <a:solidFill>
                  <a:schemeClr val="bg2"/>
                </a:solidFill>
              </a:rPr>
              <a:t> procedure</a:t>
            </a:r>
            <a:r>
              <a:rPr lang="en-US" sz="1800" dirty="0" smtClean="0">
                <a:solidFill>
                  <a:schemeClr val="bg2"/>
                </a:solidFill>
              </a:rPr>
              <a:t>.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bg2"/>
                </a:solidFill>
              </a:rPr>
              <a:t>CW[AC] and QSRC[AC] is left unchanged.</a:t>
            </a:r>
          </a:p>
          <a:p>
            <a:pPr marL="914400" lvl="1" indent="-457200">
              <a:buFont typeface="+mj-lt"/>
              <a:buAutoNum type="alphaLcParenR"/>
            </a:pP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Backup</a:t>
            </a:r>
            <a:endParaRPr lang="en-US" sz="2400" dirty="0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63932" y="6475413"/>
            <a:ext cx="2079993" cy="184666"/>
          </a:xfrm>
        </p:spPr>
        <p:txBody>
          <a:bodyPr/>
          <a:lstStyle/>
          <a:p>
            <a:r>
              <a:rPr lang="en-GB" dirty="0"/>
              <a:t>Y. Seok, D. Akhmetov, and D. Ho</a:t>
            </a:r>
          </a:p>
        </p:txBody>
      </p:sp>
      <p:sp>
        <p:nvSpPr>
          <p:cNvPr id="7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83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Highlight of MLO synchronous channel access procedure learned from current </a:t>
            </a:r>
            <a:r>
              <a:rPr lang="en-US" sz="2200" dirty="0" err="1"/>
              <a:t>backoff</a:t>
            </a:r>
            <a:r>
              <a:rPr lang="en-US" sz="2200" dirty="0"/>
              <a:t> procedure:</a:t>
            </a:r>
          </a:p>
          <a:p>
            <a:pPr lvl="1"/>
            <a:r>
              <a:rPr lang="en-US" sz="1800" dirty="0" smtClean="0"/>
              <a:t>For example, </a:t>
            </a:r>
          </a:p>
          <a:p>
            <a:pPr lvl="2"/>
            <a:r>
              <a:rPr lang="en-US" dirty="0" smtClean="0"/>
              <a:t>When </a:t>
            </a:r>
            <a:r>
              <a:rPr lang="en-US" dirty="0"/>
              <a:t>the </a:t>
            </a:r>
            <a:r>
              <a:rPr lang="en-US" dirty="0" err="1"/>
              <a:t>backoff</a:t>
            </a:r>
            <a:r>
              <a:rPr lang="en-US" dirty="0"/>
              <a:t> counter of the </a:t>
            </a:r>
            <a:r>
              <a:rPr lang="en-US" dirty="0" smtClean="0"/>
              <a:t>STA1 </a:t>
            </a:r>
            <a:r>
              <a:rPr lang="en-US" dirty="0"/>
              <a:t>reaches </a:t>
            </a:r>
            <a:r>
              <a:rPr lang="en-US" dirty="0" smtClean="0"/>
              <a:t>zero, the </a:t>
            </a:r>
            <a:r>
              <a:rPr lang="en-US" dirty="0"/>
              <a:t>STA1 does not transmit and keep its </a:t>
            </a:r>
            <a:r>
              <a:rPr lang="en-US" dirty="0" err="1"/>
              <a:t>backoff</a:t>
            </a:r>
            <a:r>
              <a:rPr lang="en-US" dirty="0"/>
              <a:t> counter at zero </a:t>
            </a:r>
            <a:r>
              <a:rPr lang="en-US" u="sng" dirty="0" smtClean="0"/>
              <a:t>based on the </a:t>
            </a:r>
            <a:r>
              <a:rPr lang="en-US" b="1" u="sng" dirty="0">
                <a:solidFill>
                  <a:srgbClr val="0000FF"/>
                </a:solidFill>
              </a:rPr>
              <a:t>rule </a:t>
            </a:r>
            <a:r>
              <a:rPr lang="en-US" b="1" u="sng" dirty="0" smtClean="0">
                <a:solidFill>
                  <a:srgbClr val="0000FF"/>
                </a:solidFill>
              </a:rPr>
              <a:t>b.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en-US" dirty="0" smtClean="0"/>
              <a:t>The STA1 </a:t>
            </a:r>
            <a:r>
              <a:rPr lang="en-US" dirty="0"/>
              <a:t>initiates a TXOP </a:t>
            </a:r>
            <a:r>
              <a:rPr lang="en-US" u="sng" dirty="0" smtClean="0"/>
              <a:t>based on the </a:t>
            </a:r>
            <a:r>
              <a:rPr lang="en-US" b="1" u="sng" dirty="0" smtClean="0">
                <a:solidFill>
                  <a:srgbClr val="0000FF"/>
                </a:solidFill>
              </a:rPr>
              <a:t>rule a-2</a:t>
            </a:r>
            <a:r>
              <a:rPr lang="en-US" u="sng" dirty="0" smtClean="0"/>
              <a:t>.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The STA2 </a:t>
            </a:r>
            <a:r>
              <a:rPr lang="en-US" dirty="0"/>
              <a:t>initiates a TXOP </a:t>
            </a:r>
            <a:r>
              <a:rPr lang="en-US" u="sng" dirty="0" smtClean="0"/>
              <a:t>based on the </a:t>
            </a:r>
            <a:r>
              <a:rPr lang="en-US" b="1" u="sng" dirty="0" smtClean="0">
                <a:solidFill>
                  <a:srgbClr val="0000FF"/>
                </a:solidFill>
              </a:rPr>
              <a:t>rule a-1</a:t>
            </a:r>
            <a:r>
              <a:rPr lang="en-US" u="sng" dirty="0" smtClean="0"/>
              <a:t>. 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Backup</a:t>
            </a:r>
            <a:endParaRPr lang="en-US" sz="2400" dirty="0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63932" y="6475413"/>
            <a:ext cx="2079993" cy="184666"/>
          </a:xfrm>
        </p:spPr>
        <p:txBody>
          <a:bodyPr/>
          <a:lstStyle/>
          <a:p>
            <a:r>
              <a:rPr lang="en-GB" dirty="0"/>
              <a:t>Y. Seok, D. Akhmetov, and D. Ho</a:t>
            </a:r>
          </a:p>
        </p:txBody>
      </p:sp>
      <p:sp>
        <p:nvSpPr>
          <p:cNvPr id="7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14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1281677" y="4748054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276807" y="5577840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 bwMode="auto">
          <a:xfrm>
            <a:off x="4590318" y="5577840"/>
            <a:ext cx="2959259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                                        TX A-MPDU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53533" y="4748054"/>
            <a:ext cx="854785" cy="119309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3534" y="5943601"/>
            <a:ext cx="854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MLD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7618066" y="5577046"/>
            <a:ext cx="890135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Rx BA</a:t>
            </a:r>
          </a:p>
        </p:txBody>
      </p:sp>
      <p:cxnSp>
        <p:nvCxnSpPr>
          <p:cNvPr id="16" name="Straight Connector 15"/>
          <p:cNvCxnSpPr/>
          <p:nvPr/>
        </p:nvCxnSpPr>
        <p:spPr bwMode="auto">
          <a:xfrm flipV="1">
            <a:off x="1281677" y="5941152"/>
            <a:ext cx="7772399" cy="24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27357" y="48006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27357" y="563436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/>
          </p:nvPr>
        </p:nvGraphicFramePr>
        <p:xfrm>
          <a:off x="2923527" y="4749385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Rectangle 23"/>
          <p:cNvSpPr/>
          <p:nvPr/>
        </p:nvSpPr>
        <p:spPr bwMode="auto">
          <a:xfrm>
            <a:off x="4590318" y="4738502"/>
            <a:ext cx="2959259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                                  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 A-MPDU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7609051" y="4738502"/>
            <a:ext cx="890135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Rx BA</a:t>
            </a:r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1281677" y="5105400"/>
            <a:ext cx="77723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" name="Straight Arrow Connector 5"/>
          <p:cNvCxnSpPr>
            <a:stCxn id="11" idx="3"/>
            <a:endCxn id="12" idx="1"/>
          </p:cNvCxnSpPr>
          <p:nvPr/>
        </p:nvCxnSpPr>
        <p:spPr bwMode="auto">
          <a:xfrm>
            <a:off x="2915107" y="5760720"/>
            <a:ext cx="167521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429000" y="5521281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Rule b</a:t>
            </a:r>
            <a:endParaRPr lang="en-US" sz="1400" b="1" dirty="0">
              <a:solidFill>
                <a:srgbClr val="0000FF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4685927" y="4939361"/>
            <a:ext cx="167521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5199820" y="4699922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Rule a-1</a:t>
            </a:r>
            <a:endParaRPr lang="en-US" sz="1400" b="1" dirty="0">
              <a:solidFill>
                <a:srgbClr val="0000FF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4685927" y="5772884"/>
            <a:ext cx="167521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5199820" y="5533445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Rule a-2</a:t>
            </a:r>
            <a:endParaRPr lang="en-US" sz="1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42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Highlight of MLO synchronous channel access procedure learned from current </a:t>
            </a:r>
            <a:r>
              <a:rPr lang="en-US" sz="2200" dirty="0" err="1"/>
              <a:t>backoff</a:t>
            </a:r>
            <a:r>
              <a:rPr lang="en-US" sz="2200" dirty="0"/>
              <a:t> procedure: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 smtClean="0">
                <a:solidFill>
                  <a:schemeClr val="bg2"/>
                </a:solidFill>
              </a:rPr>
              <a:t>The </a:t>
            </a:r>
            <a:r>
              <a:rPr lang="en-US" sz="1800" dirty="0">
                <a:solidFill>
                  <a:schemeClr val="bg2"/>
                </a:solidFill>
              </a:rPr>
              <a:t>STA may initiate transmission on a link when the medium is idle and one of the following conditions are met:</a:t>
            </a:r>
          </a:p>
          <a:p>
            <a:pPr marL="1200150" lvl="2" indent="-342900">
              <a:buFont typeface="+mj-lt"/>
              <a:buAutoNum type="arabicParenR"/>
            </a:pPr>
            <a:r>
              <a:rPr lang="en-US" dirty="0">
                <a:solidFill>
                  <a:schemeClr val="bg2"/>
                </a:solidFill>
              </a:rPr>
              <a:t>The </a:t>
            </a:r>
            <a:r>
              <a:rPr lang="en-US" dirty="0" err="1">
                <a:solidFill>
                  <a:schemeClr val="bg2"/>
                </a:solidFill>
              </a:rPr>
              <a:t>backoff</a:t>
            </a:r>
            <a:r>
              <a:rPr lang="en-US" dirty="0">
                <a:solidFill>
                  <a:schemeClr val="bg2"/>
                </a:solidFill>
              </a:rPr>
              <a:t> counter of the STA reaches zero on a slot boundary of that link.</a:t>
            </a:r>
          </a:p>
          <a:p>
            <a:pPr marL="1200150" lvl="2" indent="-342900">
              <a:buFont typeface="+mj-lt"/>
              <a:buAutoNum type="arabicParenR"/>
            </a:pPr>
            <a:r>
              <a:rPr lang="en-US" dirty="0">
                <a:solidFill>
                  <a:schemeClr val="bg2"/>
                </a:solidFill>
              </a:rPr>
              <a:t>The </a:t>
            </a:r>
            <a:r>
              <a:rPr lang="en-US" dirty="0" err="1">
                <a:solidFill>
                  <a:schemeClr val="bg2"/>
                </a:solidFill>
              </a:rPr>
              <a:t>backoff</a:t>
            </a:r>
            <a:r>
              <a:rPr lang="en-US" dirty="0">
                <a:solidFill>
                  <a:schemeClr val="bg2"/>
                </a:solidFill>
              </a:rPr>
              <a:t> counter of the STA is already zero, and the </a:t>
            </a:r>
            <a:r>
              <a:rPr lang="en-US" dirty="0" err="1">
                <a:solidFill>
                  <a:schemeClr val="bg2"/>
                </a:solidFill>
              </a:rPr>
              <a:t>backoff</a:t>
            </a:r>
            <a:r>
              <a:rPr lang="en-US" dirty="0">
                <a:solidFill>
                  <a:schemeClr val="bg2"/>
                </a:solidFill>
              </a:rPr>
              <a:t> counter of another STA of the affiliated MLD reaches zero on a slot boundary of the link that the other STA operates.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>
                <a:solidFill>
                  <a:schemeClr val="bg2"/>
                </a:solidFill>
              </a:rPr>
              <a:t>When the </a:t>
            </a:r>
            <a:r>
              <a:rPr lang="en-US" sz="1800" dirty="0" err="1">
                <a:solidFill>
                  <a:schemeClr val="bg2"/>
                </a:solidFill>
              </a:rPr>
              <a:t>backoff</a:t>
            </a:r>
            <a:r>
              <a:rPr lang="en-US" sz="1800" dirty="0">
                <a:solidFill>
                  <a:schemeClr val="bg2"/>
                </a:solidFill>
              </a:rPr>
              <a:t> counter of the STA reaches zero, it may choose to not transmit and keep its </a:t>
            </a:r>
            <a:r>
              <a:rPr lang="en-US" sz="1800" dirty="0" err="1">
                <a:solidFill>
                  <a:schemeClr val="bg2"/>
                </a:solidFill>
              </a:rPr>
              <a:t>backoff</a:t>
            </a:r>
            <a:r>
              <a:rPr lang="en-US" sz="1800" dirty="0">
                <a:solidFill>
                  <a:schemeClr val="bg2"/>
                </a:solidFill>
              </a:rPr>
              <a:t> counter at zero</a:t>
            </a:r>
            <a:r>
              <a:rPr lang="en-US" sz="1800" dirty="0" smtClean="0">
                <a:solidFill>
                  <a:schemeClr val="bg2"/>
                </a:solidFill>
              </a:rPr>
              <a:t>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>
                <a:solidFill>
                  <a:srgbClr val="0000FF"/>
                </a:solidFill>
              </a:rPr>
              <a:t>If the </a:t>
            </a:r>
            <a:r>
              <a:rPr lang="en-US" sz="1800" dirty="0" err="1">
                <a:solidFill>
                  <a:srgbClr val="0000FF"/>
                </a:solidFill>
              </a:rPr>
              <a:t>backoff</a:t>
            </a:r>
            <a:r>
              <a:rPr lang="en-US" sz="1800" dirty="0">
                <a:solidFill>
                  <a:srgbClr val="0000FF"/>
                </a:solidFill>
              </a:rPr>
              <a:t> counter of the STA has already reached zero, it may perform a new </a:t>
            </a:r>
            <a:r>
              <a:rPr lang="en-US" sz="1800" dirty="0" err="1">
                <a:solidFill>
                  <a:srgbClr val="0000FF"/>
                </a:solidFill>
              </a:rPr>
              <a:t>backoff</a:t>
            </a:r>
            <a:r>
              <a:rPr lang="en-US" sz="1800" dirty="0">
                <a:solidFill>
                  <a:srgbClr val="0000FF"/>
                </a:solidFill>
              </a:rPr>
              <a:t> procedure</a:t>
            </a:r>
            <a:r>
              <a:rPr lang="en-US" sz="1800" dirty="0" smtClean="0">
                <a:solidFill>
                  <a:srgbClr val="0000FF"/>
                </a:solidFill>
              </a:rPr>
              <a:t>. </a:t>
            </a:r>
            <a:r>
              <a:rPr lang="en-US" sz="1800" dirty="0">
                <a:solidFill>
                  <a:srgbClr val="0000FF"/>
                </a:solidFill>
              </a:rPr>
              <a:t>CW[AC] and QSRC[AC] is left unchanged.</a:t>
            </a:r>
          </a:p>
          <a:p>
            <a:pPr marL="914400" lvl="1" indent="-457200">
              <a:buFont typeface="+mj-lt"/>
              <a:buAutoNum type="alphaLcParenR"/>
            </a:pP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Backup</a:t>
            </a:r>
            <a:endParaRPr lang="en-US" sz="2400" dirty="0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63932" y="6475413"/>
            <a:ext cx="2079993" cy="184666"/>
          </a:xfrm>
        </p:spPr>
        <p:txBody>
          <a:bodyPr/>
          <a:lstStyle/>
          <a:p>
            <a:r>
              <a:rPr lang="en-GB" dirty="0"/>
              <a:t>Y. Seok, D. Akhmetov, and D. Ho</a:t>
            </a:r>
          </a:p>
        </p:txBody>
      </p:sp>
      <p:sp>
        <p:nvSpPr>
          <p:cNvPr id="7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73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 bwMode="auto">
          <a:xfrm>
            <a:off x="3474721" y="5585031"/>
            <a:ext cx="2852466" cy="35611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 smtClean="0"/>
              <a:t>Busy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Highlight of MLO synchronous channel access procedure learned from current </a:t>
            </a:r>
            <a:r>
              <a:rPr lang="en-US" sz="2200" dirty="0" err="1"/>
              <a:t>backoff</a:t>
            </a:r>
            <a:r>
              <a:rPr lang="en-US" sz="2200" dirty="0"/>
              <a:t> procedure: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Backup</a:t>
            </a:r>
            <a:endParaRPr lang="en-US" sz="2400" dirty="0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63932" y="6475413"/>
            <a:ext cx="2079993" cy="184666"/>
          </a:xfrm>
        </p:spPr>
        <p:txBody>
          <a:bodyPr/>
          <a:lstStyle/>
          <a:p>
            <a:r>
              <a:rPr lang="en-GB" dirty="0"/>
              <a:t>Y. Seok, D. Akhmetov, and D. Ho</a:t>
            </a:r>
          </a:p>
        </p:txBody>
      </p:sp>
      <p:sp>
        <p:nvSpPr>
          <p:cNvPr id="7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14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561663"/>
              </p:ext>
            </p:extLst>
          </p:nvPr>
        </p:nvGraphicFramePr>
        <p:xfrm>
          <a:off x="1200607" y="5577840"/>
          <a:ext cx="6553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 bwMode="auto">
          <a:xfrm>
            <a:off x="1208869" y="5106034"/>
            <a:ext cx="7671146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Empty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857956" y="4748054"/>
            <a:ext cx="6022059" cy="35734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 smtClean="0"/>
              <a:t>Busy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557282"/>
              </p:ext>
            </p:extLst>
          </p:nvPr>
        </p:nvGraphicFramePr>
        <p:xfrm>
          <a:off x="1205477" y="2995454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084655"/>
              </p:ext>
            </p:extLst>
          </p:nvPr>
        </p:nvGraphicFramePr>
        <p:xfrm>
          <a:off x="1200607" y="3825240"/>
          <a:ext cx="131064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Rectangle 19"/>
          <p:cNvSpPr/>
          <p:nvPr/>
        </p:nvSpPr>
        <p:spPr bwMode="auto">
          <a:xfrm>
            <a:off x="3505200" y="3825239"/>
            <a:ext cx="1866106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 smtClean="0"/>
              <a:t>                      TX A-MPDU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2857958" y="2995454"/>
            <a:ext cx="6012372" cy="35734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Busy</a:t>
            </a: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1205477" y="3352800"/>
            <a:ext cx="766485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1208869" y="3353434"/>
            <a:ext cx="7661461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Empty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887303"/>
              </p:ext>
            </p:extLst>
          </p:nvPr>
        </p:nvGraphicFramePr>
        <p:xfrm>
          <a:off x="1218555" y="4748053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1" name="Straight Connector 30"/>
          <p:cNvCxnSpPr/>
          <p:nvPr/>
        </p:nvCxnSpPr>
        <p:spPr bwMode="auto">
          <a:xfrm>
            <a:off x="1205477" y="5105400"/>
            <a:ext cx="766485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6331237" y="5759707"/>
            <a:ext cx="464289" cy="2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6309817" y="5478677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AIFS</a:t>
            </a:r>
            <a:endParaRPr lang="en-US" dirty="0"/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468461"/>
              </p:ext>
            </p:extLst>
          </p:nvPr>
        </p:nvGraphicFramePr>
        <p:xfrm>
          <a:off x="6795525" y="5577840"/>
          <a:ext cx="6553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5" name="Rectangle 34"/>
          <p:cNvSpPr/>
          <p:nvPr/>
        </p:nvSpPr>
        <p:spPr bwMode="auto">
          <a:xfrm>
            <a:off x="7467600" y="5577840"/>
            <a:ext cx="1402730" cy="36331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 A-MPDU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437051" y="3822791"/>
            <a:ext cx="890135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Rx BA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694019"/>
              </p:ext>
            </p:extLst>
          </p:nvPr>
        </p:nvGraphicFramePr>
        <p:xfrm>
          <a:off x="2819400" y="3824015"/>
          <a:ext cx="6553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168797"/>
              </p:ext>
            </p:extLst>
          </p:nvPr>
        </p:nvGraphicFramePr>
        <p:xfrm>
          <a:off x="2819400" y="5577838"/>
          <a:ext cx="6553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0" name="Straight Connector 39"/>
          <p:cNvCxnSpPr/>
          <p:nvPr/>
        </p:nvCxnSpPr>
        <p:spPr bwMode="auto">
          <a:xfrm flipV="1">
            <a:off x="1205477" y="4188551"/>
            <a:ext cx="7664853" cy="245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V="1">
            <a:off x="1205477" y="5941152"/>
            <a:ext cx="7664853" cy="24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2827700" y="5776870"/>
            <a:ext cx="167521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3581400" y="5537431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Rule c</a:t>
            </a:r>
            <a:endParaRPr lang="en-US" sz="1400" b="1" dirty="0">
              <a:solidFill>
                <a:srgbClr val="0000FF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 bwMode="auto">
          <a:xfrm>
            <a:off x="2819400" y="4015676"/>
            <a:ext cx="167521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3573100" y="3776237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Rule c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258649" y="4767561"/>
            <a:ext cx="854785" cy="117603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58125" y="5948332"/>
            <a:ext cx="854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MLD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32473" y="482483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STA2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32473" y="56586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 bwMode="auto">
          <a:xfrm>
            <a:off x="273670" y="3019693"/>
            <a:ext cx="854785" cy="119110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58125" y="4228116"/>
            <a:ext cx="854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MLD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447494" y="310003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STA4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47494" y="3933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17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[1] </a:t>
            </a:r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mentor.ieee.org/802.11/dcn/20/11-20-0993-07-00be-sync-ml-operations-of-non-str-device.pptx</a:t>
            </a:r>
            <a:r>
              <a:rPr lang="en-US" sz="2000" dirty="0" smtClean="0"/>
              <a:t> (D. </a:t>
            </a:r>
            <a:r>
              <a:rPr lang="en-US" sz="2000" dirty="0" err="1" smtClean="0"/>
              <a:t>Akhmet</a:t>
            </a:r>
            <a:r>
              <a:rPr lang="en-US" sz="2000" dirty="0"/>
              <a:t> </a:t>
            </a:r>
            <a:r>
              <a:rPr lang="en-US" sz="2000" dirty="0" smtClean="0"/>
              <a:t>and L. Cariou)</a:t>
            </a:r>
          </a:p>
          <a:p>
            <a:pPr marL="0" indent="0">
              <a:buNone/>
            </a:pPr>
            <a:r>
              <a:rPr lang="en-US" sz="2000" dirty="0" smtClean="0"/>
              <a:t>[2] </a:t>
            </a:r>
            <a:r>
              <a:rPr lang="en-US" sz="2000" dirty="0">
                <a:hlinkClick r:id="rId4"/>
              </a:rPr>
              <a:t>https://</a:t>
            </a:r>
            <a:r>
              <a:rPr lang="en-US" sz="2000" dirty="0" smtClean="0">
                <a:hlinkClick r:id="rId4"/>
              </a:rPr>
              <a:t>mentor.ieee.org/802.11/dcn/20/11-20-1053-01-00be-synchronous-multi-link-transmission-of-non-str-mld.pptx</a:t>
            </a:r>
            <a:r>
              <a:rPr lang="en-US" sz="2000" dirty="0" smtClean="0"/>
              <a:t> (Y. Seok and D. Ho)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63932" y="6475413"/>
            <a:ext cx="2079993" cy="184666"/>
          </a:xfrm>
        </p:spPr>
        <p:txBody>
          <a:bodyPr/>
          <a:lstStyle/>
          <a:p>
            <a:r>
              <a:rPr lang="en-GB"/>
              <a:t>Y. </a:t>
            </a:r>
            <a:r>
              <a:rPr lang="en-GB" dirty="0"/>
              <a:t>Seok, D. Akhmetov, and D. Ho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References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83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DB7F03-E2F4-4208-8217-CF5CB1C8F085}">
  <ds:schemaRefs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116219</TotalTime>
  <Words>939</Words>
  <Application>Microsoft Office PowerPoint</Application>
  <PresentationFormat>On-screen Show (4:3)</PresentationFormat>
  <Paragraphs>156</Paragraphs>
  <Slides>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 Unicode MS</vt:lpstr>
      <vt:lpstr>Arial</vt:lpstr>
      <vt:lpstr>Times New Roman</vt:lpstr>
      <vt:lpstr>802-11-Submission</vt:lpstr>
      <vt:lpstr>Document</vt:lpstr>
      <vt:lpstr>UL Sync Channel Access Procedure</vt:lpstr>
      <vt:lpstr>Abstract</vt:lpstr>
      <vt:lpstr>Straw Poll</vt:lpstr>
      <vt:lpstr>Backup</vt:lpstr>
      <vt:lpstr>Backup</vt:lpstr>
      <vt:lpstr>Backup</vt:lpstr>
      <vt:lpstr>Backup</vt:lpstr>
      <vt:lpstr>References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1778</cp:revision>
  <cp:lastPrinted>1998-02-10T13:28:06Z</cp:lastPrinted>
  <dcterms:created xsi:type="dcterms:W3CDTF">2007-05-21T21:00:37Z</dcterms:created>
  <dcterms:modified xsi:type="dcterms:W3CDTF">2020-11-01T04:55:33Z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