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38" r:id="rId5"/>
    <p:sldId id="619" r:id="rId6"/>
    <p:sldId id="616" r:id="rId7"/>
    <p:sldId id="615" r:id="rId8"/>
    <p:sldId id="618" r:id="rId9"/>
    <p:sldId id="613" r:id="rId10"/>
    <p:sldId id="57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9" autoAdjust="0"/>
    <p:restoredTop sz="94095" autoAdjust="0"/>
  </p:normalViewPr>
  <p:slideViewPr>
    <p:cSldViewPr>
      <p:cViewPr varScale="1">
        <p:scale>
          <a:sx n="83" d="100"/>
          <a:sy n="83" d="100"/>
        </p:scale>
        <p:origin x="176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`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46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35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92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802.11-20/1730r0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993-02-00be-sync-ml-operations-of-non-str-device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53-01-00be-synchronous-multi-link-transmission-of-non-str-mld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530203"/>
              </p:ext>
            </p:extLst>
          </p:nvPr>
        </p:nvGraphicFramePr>
        <p:xfrm>
          <a:off x="541338" y="2517775"/>
          <a:ext cx="8032750" cy="415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0" name="Document" r:id="rId5" imgW="8290751" imgH="4300942" progId="Word.Document.8">
                  <p:embed/>
                </p:oleObj>
              </mc:Choice>
              <mc:Fallback>
                <p:oleObj name="Document" r:id="rId5" imgW="8290751" imgH="43009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517775"/>
                        <a:ext cx="8032750" cy="41576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dirty="0" smtClean="0"/>
              <a:t>UL </a:t>
            </a:r>
            <a:r>
              <a:rPr lang="en-US" sz="2600" dirty="0" smtClean="0"/>
              <a:t>Sync Channel Access Procedure</a:t>
            </a:r>
            <a:endParaRPr lang="en-GB" sz="2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1889125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2020-10-29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Y. Seok, D. Akhmetov, and D. Ho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an STA that is affiliated with an MLD shall follow the channel access procedure described below?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The 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is already zero, and the </a:t>
            </a:r>
            <a:r>
              <a:rPr lang="en-US" dirty="0" err="1"/>
              <a:t>backoff</a:t>
            </a:r>
            <a:r>
              <a:rPr lang="en-US" dirty="0"/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When the </a:t>
            </a:r>
            <a:r>
              <a:rPr lang="en-US" sz="1800" dirty="0" err="1"/>
              <a:t>backoff</a:t>
            </a:r>
            <a:r>
              <a:rPr lang="en-US" sz="1800" dirty="0"/>
              <a:t> counter of the STA reaches zero, it may choose to not transmit and keep its </a:t>
            </a:r>
            <a:r>
              <a:rPr lang="en-US" sz="1800" dirty="0" err="1"/>
              <a:t>backoff</a:t>
            </a:r>
            <a:r>
              <a:rPr lang="en-US" sz="1800" dirty="0"/>
              <a:t> counter at zero.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If the </a:t>
            </a:r>
            <a:r>
              <a:rPr lang="en-US" sz="1800" dirty="0" err="1"/>
              <a:t>backoff</a:t>
            </a:r>
            <a:r>
              <a:rPr lang="en-US" sz="1800" dirty="0"/>
              <a:t> counter of the STA has already reached zero, it may perform a new </a:t>
            </a:r>
            <a:r>
              <a:rPr lang="en-US" sz="1800" dirty="0" err="1"/>
              <a:t>backoff</a:t>
            </a:r>
            <a:r>
              <a:rPr lang="en-US" sz="1800" dirty="0"/>
              <a:t> procedure. CW[AC] and QSRC[AC] is left unchanged.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58225" y="6475413"/>
            <a:ext cx="2085700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</a:t>
            </a:r>
            <a:r>
              <a:rPr lang="en-US" sz="2200" dirty="0" smtClean="0"/>
              <a:t>MLO synchronous channel access </a:t>
            </a:r>
            <a:r>
              <a:rPr lang="en-US" sz="2200" dirty="0"/>
              <a:t>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</a:t>
            </a:r>
            <a:r>
              <a:rPr lang="en-US" sz="2200" dirty="0" smtClean="0"/>
              <a:t>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 smtClean="0">
                <a:solidFill>
                  <a:srgbClr val="0000FF"/>
                </a:solidFill>
              </a:rPr>
              <a:t>The </a:t>
            </a:r>
            <a:r>
              <a:rPr lang="en-US" sz="1800" dirty="0">
                <a:solidFill>
                  <a:srgbClr val="0000FF"/>
                </a:solidFill>
              </a:rPr>
              <a:t>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the STA is already zero, and 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rgbClr val="0000FF"/>
                </a:solidFill>
              </a:rPr>
              <a:t>When the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of the STA reaches zero, it may choose to not transmit and keep its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at zero</a:t>
            </a:r>
            <a:r>
              <a:rPr lang="en-US" sz="1800" dirty="0" smtClean="0">
                <a:solidFill>
                  <a:srgbClr val="0000FF"/>
                </a:solidFill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chemeClr val="bg2"/>
                </a:solidFill>
              </a:rPr>
              <a:t>If the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of the STA has already reached zero, it may perform a new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procedure</a:t>
            </a:r>
            <a:r>
              <a:rPr lang="en-US" sz="1800" dirty="0" smtClean="0">
                <a:solidFill>
                  <a:schemeClr val="bg2"/>
                </a:solidFill>
              </a:rPr>
              <a:t>.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bg2"/>
                </a:solidFill>
              </a:rPr>
              <a:t>CW[AC] and QSRC[AC] is left unchanged.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3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  <a:p>
            <a:pPr lvl="1"/>
            <a:r>
              <a:rPr lang="en-US" sz="1800" dirty="0" smtClean="0"/>
              <a:t>For example, 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</a:t>
            </a:r>
            <a:r>
              <a:rPr lang="en-US" dirty="0" smtClean="0"/>
              <a:t>STA1 </a:t>
            </a:r>
            <a:r>
              <a:rPr lang="en-US" dirty="0"/>
              <a:t>reaches </a:t>
            </a:r>
            <a:r>
              <a:rPr lang="en-US" dirty="0" smtClean="0"/>
              <a:t>zero, the </a:t>
            </a:r>
            <a:r>
              <a:rPr lang="en-US" dirty="0"/>
              <a:t>STA1 does not transmit and keep its </a:t>
            </a:r>
            <a:r>
              <a:rPr lang="en-US" dirty="0" err="1"/>
              <a:t>backoff</a:t>
            </a:r>
            <a:r>
              <a:rPr lang="en-US" dirty="0"/>
              <a:t> counter at zero </a:t>
            </a:r>
            <a:r>
              <a:rPr lang="en-US" u="sng" dirty="0" smtClean="0"/>
              <a:t>based on the </a:t>
            </a:r>
            <a:r>
              <a:rPr lang="en-US" b="1" u="sng" dirty="0">
                <a:solidFill>
                  <a:srgbClr val="0000FF"/>
                </a:solidFill>
              </a:rPr>
              <a:t>rule </a:t>
            </a:r>
            <a:r>
              <a:rPr lang="en-US" b="1" u="sng" dirty="0" smtClean="0">
                <a:solidFill>
                  <a:srgbClr val="0000FF"/>
                </a:solidFill>
              </a:rPr>
              <a:t>b.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The STA1 </a:t>
            </a:r>
            <a:r>
              <a:rPr lang="en-US" dirty="0"/>
              <a:t>initiates a TXOP </a:t>
            </a:r>
            <a:r>
              <a:rPr lang="en-US" u="sng" dirty="0" smtClean="0"/>
              <a:t>based on the </a:t>
            </a:r>
            <a:r>
              <a:rPr lang="en-US" b="1" u="sng" dirty="0" smtClean="0">
                <a:solidFill>
                  <a:srgbClr val="0000FF"/>
                </a:solidFill>
              </a:rPr>
              <a:t>rule a-2</a:t>
            </a:r>
            <a:r>
              <a:rPr lang="en-US" u="sng" dirty="0" smtClean="0"/>
              <a:t>.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The STA2 </a:t>
            </a:r>
            <a:r>
              <a:rPr lang="en-US" dirty="0"/>
              <a:t>initiates a TXOP </a:t>
            </a:r>
            <a:r>
              <a:rPr lang="en-US" u="sng" dirty="0" smtClean="0"/>
              <a:t>based on the </a:t>
            </a:r>
            <a:r>
              <a:rPr lang="en-US" b="1" u="sng" dirty="0" smtClean="0">
                <a:solidFill>
                  <a:srgbClr val="0000FF"/>
                </a:solidFill>
              </a:rPr>
              <a:t>rule a-1</a:t>
            </a:r>
            <a:r>
              <a:rPr lang="en-US" u="sng" dirty="0" smtClean="0"/>
              <a:t>.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4590318" y="5577840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     TX A-MPDU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3533" y="4748054"/>
            <a:ext cx="854785" cy="1193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3534" y="5943601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618066" y="5577046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27357" y="4800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7357" y="563436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2923527" y="4749385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4590318" y="4738502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609051" y="4738502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Arrow Connector 5"/>
          <p:cNvCxnSpPr>
            <a:stCxn id="11" idx="3"/>
            <a:endCxn id="12" idx="1"/>
          </p:cNvCxnSpPr>
          <p:nvPr/>
        </p:nvCxnSpPr>
        <p:spPr bwMode="auto">
          <a:xfrm>
            <a:off x="2915107" y="5760720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429000" y="552128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b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685927" y="4939361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199820" y="4699922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a-1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4685927" y="5772884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199820" y="5533445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a-2</a:t>
            </a:r>
            <a:endParaRPr lang="en-US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2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 smtClean="0">
                <a:solidFill>
                  <a:schemeClr val="bg2"/>
                </a:solidFill>
              </a:rPr>
              <a:t>The </a:t>
            </a:r>
            <a:r>
              <a:rPr lang="en-US" sz="1800" dirty="0">
                <a:solidFill>
                  <a:schemeClr val="bg2"/>
                </a:solidFill>
              </a:rPr>
              <a:t>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chemeClr val="bg2"/>
                </a:solidFill>
              </a:rPr>
              <a:t>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chemeClr val="bg2"/>
                </a:solidFill>
              </a:rPr>
              <a:t>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the STA is already zero, and 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chemeClr val="bg2"/>
                </a:solidFill>
              </a:rPr>
              <a:t>When the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of the STA reaches zero, it may choose to not transmit and keep its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at zero</a:t>
            </a:r>
            <a:r>
              <a:rPr lang="en-US" sz="1800" dirty="0" smtClean="0">
                <a:solidFill>
                  <a:schemeClr val="bg2"/>
                </a:solidFill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rgbClr val="0000FF"/>
                </a:solidFill>
              </a:rPr>
              <a:t>If the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of the STA has already reached zero, it may perform a new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procedure</a:t>
            </a:r>
            <a:r>
              <a:rPr lang="en-US" sz="1800" dirty="0" smtClean="0">
                <a:solidFill>
                  <a:srgbClr val="0000FF"/>
                </a:solidFill>
              </a:rPr>
              <a:t>. </a:t>
            </a:r>
            <a:r>
              <a:rPr lang="en-US" sz="1800" dirty="0">
                <a:solidFill>
                  <a:srgbClr val="0000FF"/>
                </a:solidFill>
              </a:rPr>
              <a:t>CW[AC] and QSRC[AC] is left unchanged.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3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3474721" y="5585031"/>
            <a:ext cx="2852466" cy="3561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561663"/>
              </p:ext>
            </p:extLst>
          </p:nvPr>
        </p:nvGraphicFramePr>
        <p:xfrm>
          <a:off x="1200607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1208869" y="5106034"/>
            <a:ext cx="7671146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857956" y="4748054"/>
            <a:ext cx="6022059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57282"/>
              </p:ext>
            </p:extLst>
          </p:nvPr>
        </p:nvGraphicFramePr>
        <p:xfrm>
          <a:off x="1205477" y="29954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084655"/>
              </p:ext>
            </p:extLst>
          </p:nvPr>
        </p:nvGraphicFramePr>
        <p:xfrm>
          <a:off x="1200607" y="3825240"/>
          <a:ext cx="13106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 bwMode="auto">
          <a:xfrm>
            <a:off x="3505200" y="3825239"/>
            <a:ext cx="186610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                      TX A-MPDU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857958" y="2995454"/>
            <a:ext cx="6012372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205477" y="33528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208869" y="3353434"/>
            <a:ext cx="7661461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87303"/>
              </p:ext>
            </p:extLst>
          </p:nvPr>
        </p:nvGraphicFramePr>
        <p:xfrm>
          <a:off x="1218555" y="4748053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>
            <a:off x="1205477" y="51054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6331237" y="5759707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309817" y="54786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468461"/>
              </p:ext>
            </p:extLst>
          </p:nvPr>
        </p:nvGraphicFramePr>
        <p:xfrm>
          <a:off x="6795525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 bwMode="auto">
          <a:xfrm>
            <a:off x="7467600" y="5577840"/>
            <a:ext cx="1402730" cy="36331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437051" y="3822791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94019"/>
              </p:ext>
            </p:extLst>
          </p:nvPr>
        </p:nvGraphicFramePr>
        <p:xfrm>
          <a:off x="2819400" y="3824015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68797"/>
              </p:ext>
            </p:extLst>
          </p:nvPr>
        </p:nvGraphicFramePr>
        <p:xfrm>
          <a:off x="2819400" y="5577838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 bwMode="auto">
          <a:xfrm flipV="1">
            <a:off x="1205477" y="4188551"/>
            <a:ext cx="7664853" cy="24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205477" y="5941152"/>
            <a:ext cx="7664853" cy="2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2827700" y="5776870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581400" y="553743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819400" y="4015676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573100" y="3776237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58649" y="4767561"/>
            <a:ext cx="854785" cy="117603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8125" y="5948332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32473" y="48248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32473" y="5658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273670" y="3019693"/>
            <a:ext cx="854785" cy="11911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8125" y="4228116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47494" y="31000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47494" y="393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7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[1]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mentor.ieee.org/802.11/dcn/20/11-20-0993-02-00be-sync-ml-operations-of-non-str-device.pptx</a:t>
            </a:r>
            <a:r>
              <a:rPr lang="en-US" sz="2000" dirty="0" smtClean="0"/>
              <a:t> (D. </a:t>
            </a:r>
            <a:r>
              <a:rPr lang="en-US" sz="2000" dirty="0" err="1" smtClean="0"/>
              <a:t>Akhmet</a:t>
            </a:r>
            <a:r>
              <a:rPr lang="en-US" sz="2000" dirty="0"/>
              <a:t> </a:t>
            </a:r>
            <a:r>
              <a:rPr lang="en-US" sz="2000" dirty="0" smtClean="0"/>
              <a:t>and L. Cariou)</a:t>
            </a:r>
          </a:p>
          <a:p>
            <a:pPr marL="0" indent="0">
              <a:buNone/>
            </a:pPr>
            <a:r>
              <a:rPr lang="en-US" sz="2000" dirty="0" smtClean="0"/>
              <a:t>[2]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mentor.ieee.org/802.11/dcn/20/11-20-1053-01-00be-synchronous-multi-link-transmission-of-non-str-mld.pptx</a:t>
            </a:r>
            <a:r>
              <a:rPr lang="en-US" sz="2000" dirty="0" smtClean="0"/>
              <a:t> (Y. Seok and D. Ho)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/>
              <a:t>Y. </a:t>
            </a:r>
            <a:r>
              <a:rPr lang="en-GB" dirty="0"/>
              <a:t>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116082</TotalTime>
  <Words>824</Words>
  <Application>Microsoft Office PowerPoint</Application>
  <PresentationFormat>On-screen Show (4:3)</PresentationFormat>
  <Paragraphs>148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802-11-Submission</vt:lpstr>
      <vt:lpstr>Document</vt:lpstr>
      <vt:lpstr>UL Sync Channel Access Procedure</vt:lpstr>
      <vt:lpstr>Straw Poll</vt:lpstr>
      <vt:lpstr>Backup</vt:lpstr>
      <vt:lpstr>Backup</vt:lpstr>
      <vt:lpstr>Backup</vt:lpstr>
      <vt:lpstr>Backup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1770</cp:revision>
  <cp:lastPrinted>1998-02-10T13:28:06Z</cp:lastPrinted>
  <dcterms:created xsi:type="dcterms:W3CDTF">2007-05-21T21:00:37Z</dcterms:created>
  <dcterms:modified xsi:type="dcterms:W3CDTF">2020-10-29T15:52:10Z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